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22" r:id="rId1"/>
  </p:sldMasterIdLst>
  <p:notesMasterIdLst>
    <p:notesMasterId r:id="rId198"/>
  </p:notesMasterIdLst>
  <p:handoutMasterIdLst>
    <p:handoutMasterId r:id="rId199"/>
  </p:handoutMasterIdLst>
  <p:sldIdLst>
    <p:sldId id="256" r:id="rId2"/>
    <p:sldId id="258" r:id="rId3"/>
    <p:sldId id="259" r:id="rId4"/>
    <p:sldId id="260" r:id="rId5"/>
    <p:sldId id="47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80" r:id="rId19"/>
    <p:sldId id="281" r:id="rId20"/>
    <p:sldId id="282" r:id="rId21"/>
    <p:sldId id="283" r:id="rId22"/>
    <p:sldId id="284" r:id="rId23"/>
    <p:sldId id="285" r:id="rId24"/>
    <p:sldId id="286" r:id="rId25"/>
    <p:sldId id="287" r:id="rId26"/>
    <p:sldId id="288" r:id="rId27"/>
    <p:sldId id="476" r:id="rId28"/>
    <p:sldId id="477" r:id="rId29"/>
    <p:sldId id="291" r:id="rId30"/>
    <p:sldId id="292" r:id="rId31"/>
    <p:sldId id="293"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1" r:id="rId76"/>
    <p:sldId id="342" r:id="rId77"/>
    <p:sldId id="343" r:id="rId78"/>
    <p:sldId id="344" r:id="rId79"/>
    <p:sldId id="345" r:id="rId80"/>
    <p:sldId id="346" r:id="rId81"/>
    <p:sldId id="347" r:id="rId82"/>
    <p:sldId id="348" r:id="rId83"/>
    <p:sldId id="349" r:id="rId84"/>
    <p:sldId id="350" r:id="rId85"/>
    <p:sldId id="351" r:id="rId86"/>
    <p:sldId id="468" r:id="rId87"/>
    <p:sldId id="353" r:id="rId88"/>
    <p:sldId id="354" r:id="rId89"/>
    <p:sldId id="355" r:id="rId90"/>
    <p:sldId id="356" r:id="rId91"/>
    <p:sldId id="357" r:id="rId92"/>
    <p:sldId id="358" r:id="rId93"/>
    <p:sldId id="359" r:id="rId94"/>
    <p:sldId id="360" r:id="rId95"/>
    <p:sldId id="361" r:id="rId96"/>
    <p:sldId id="362" r:id="rId97"/>
    <p:sldId id="363" r:id="rId98"/>
    <p:sldId id="364" r:id="rId99"/>
    <p:sldId id="365" r:id="rId100"/>
    <p:sldId id="366" r:id="rId101"/>
    <p:sldId id="367" r:id="rId102"/>
    <p:sldId id="368" r:id="rId103"/>
    <p:sldId id="369" r:id="rId104"/>
    <p:sldId id="370" r:id="rId105"/>
    <p:sldId id="371" r:id="rId106"/>
    <p:sldId id="372" r:id="rId107"/>
    <p:sldId id="373" r:id="rId108"/>
    <p:sldId id="374" r:id="rId109"/>
    <p:sldId id="375" r:id="rId110"/>
    <p:sldId id="376" r:id="rId111"/>
    <p:sldId id="377" r:id="rId112"/>
    <p:sldId id="378" r:id="rId113"/>
    <p:sldId id="379" r:id="rId114"/>
    <p:sldId id="380" r:id="rId115"/>
    <p:sldId id="381" r:id="rId116"/>
    <p:sldId id="382" r:id="rId117"/>
    <p:sldId id="383" r:id="rId118"/>
    <p:sldId id="384" r:id="rId119"/>
    <p:sldId id="385" r:id="rId120"/>
    <p:sldId id="386" r:id="rId121"/>
    <p:sldId id="387" r:id="rId122"/>
    <p:sldId id="388" r:id="rId123"/>
    <p:sldId id="390" r:id="rId124"/>
    <p:sldId id="391" r:id="rId125"/>
    <p:sldId id="392" r:id="rId126"/>
    <p:sldId id="393" r:id="rId127"/>
    <p:sldId id="394" r:id="rId128"/>
    <p:sldId id="395" r:id="rId129"/>
    <p:sldId id="396" r:id="rId130"/>
    <p:sldId id="397" r:id="rId131"/>
    <p:sldId id="398" r:id="rId132"/>
    <p:sldId id="399" r:id="rId133"/>
    <p:sldId id="400" r:id="rId134"/>
    <p:sldId id="401" r:id="rId135"/>
    <p:sldId id="402" r:id="rId136"/>
    <p:sldId id="403" r:id="rId137"/>
    <p:sldId id="404" r:id="rId138"/>
    <p:sldId id="405" r:id="rId139"/>
    <p:sldId id="407" r:id="rId140"/>
    <p:sldId id="408" r:id="rId141"/>
    <p:sldId id="409" r:id="rId142"/>
    <p:sldId id="410" r:id="rId143"/>
    <p:sldId id="411" r:id="rId144"/>
    <p:sldId id="469" r:id="rId145"/>
    <p:sldId id="413" r:id="rId146"/>
    <p:sldId id="414" r:id="rId147"/>
    <p:sldId id="415" r:id="rId148"/>
    <p:sldId id="416" r:id="rId149"/>
    <p:sldId id="417" r:id="rId150"/>
    <p:sldId id="419" r:id="rId151"/>
    <p:sldId id="420" r:id="rId152"/>
    <p:sldId id="421" r:id="rId153"/>
    <p:sldId id="474" r:id="rId154"/>
    <p:sldId id="422" r:id="rId155"/>
    <p:sldId id="423" r:id="rId156"/>
    <p:sldId id="424" r:id="rId157"/>
    <p:sldId id="425" r:id="rId158"/>
    <p:sldId id="426" r:id="rId159"/>
    <p:sldId id="427" r:id="rId160"/>
    <p:sldId id="428" r:id="rId161"/>
    <p:sldId id="430" r:id="rId162"/>
    <p:sldId id="431" r:id="rId163"/>
    <p:sldId id="432" r:id="rId164"/>
    <p:sldId id="433" r:id="rId165"/>
    <p:sldId id="434" r:id="rId166"/>
    <p:sldId id="435" r:id="rId167"/>
    <p:sldId id="436" r:id="rId168"/>
    <p:sldId id="437" r:id="rId169"/>
    <p:sldId id="438" r:id="rId170"/>
    <p:sldId id="439" r:id="rId171"/>
    <p:sldId id="441" r:id="rId172"/>
    <p:sldId id="442" r:id="rId173"/>
    <p:sldId id="443" r:id="rId174"/>
    <p:sldId id="444" r:id="rId175"/>
    <p:sldId id="445" r:id="rId176"/>
    <p:sldId id="475" r:id="rId177"/>
    <p:sldId id="447" r:id="rId178"/>
    <p:sldId id="448" r:id="rId179"/>
    <p:sldId id="449" r:id="rId180"/>
    <p:sldId id="450" r:id="rId181"/>
    <p:sldId id="451" r:id="rId182"/>
    <p:sldId id="452" r:id="rId183"/>
    <p:sldId id="454" r:id="rId184"/>
    <p:sldId id="455" r:id="rId185"/>
    <p:sldId id="456" r:id="rId186"/>
    <p:sldId id="457" r:id="rId187"/>
    <p:sldId id="458" r:id="rId188"/>
    <p:sldId id="459" r:id="rId189"/>
    <p:sldId id="471" r:id="rId190"/>
    <p:sldId id="461" r:id="rId191"/>
    <p:sldId id="462" r:id="rId192"/>
    <p:sldId id="472" r:id="rId193"/>
    <p:sldId id="464" r:id="rId194"/>
    <p:sldId id="465" r:id="rId195"/>
    <p:sldId id="466" r:id="rId196"/>
    <p:sldId id="467" r:id="rId197"/>
  </p:sldIdLst>
  <p:sldSz cx="9144000" cy="6858000" type="screen4x3"/>
  <p:notesSz cx="7102475" cy="10233025"/>
  <p:defaultTextStyle>
    <a:defPPr>
      <a:defRPr lang="ja-JP"/>
    </a:defPPr>
    <a:lvl1pPr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1pPr>
    <a:lvl2pPr marL="4572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2pPr>
    <a:lvl3pPr marL="9144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3pPr>
    <a:lvl4pPr marL="13716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4pPr>
    <a:lvl5pPr marL="18288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5pPr>
    <a:lvl6pPr marL="2286000" algn="l" defTabSz="914400" rtl="0" eaLnBrk="1" latinLnBrk="0" hangingPunct="1">
      <a:defRPr kumimoji="1" sz="1400" kern="1200">
        <a:solidFill>
          <a:schemeClr val="tx1"/>
        </a:solidFill>
        <a:latin typeface="Times New Roman" pitchFamily="18" charset="0"/>
        <a:ea typeface="ＭＳ ゴシック" pitchFamily="49" charset="-128"/>
        <a:cs typeface="+mn-cs"/>
      </a:defRPr>
    </a:lvl6pPr>
    <a:lvl7pPr marL="2743200" algn="l" defTabSz="914400" rtl="0" eaLnBrk="1" latinLnBrk="0" hangingPunct="1">
      <a:defRPr kumimoji="1" sz="1400" kern="1200">
        <a:solidFill>
          <a:schemeClr val="tx1"/>
        </a:solidFill>
        <a:latin typeface="Times New Roman" pitchFamily="18" charset="0"/>
        <a:ea typeface="ＭＳ ゴシック" pitchFamily="49" charset="-128"/>
        <a:cs typeface="+mn-cs"/>
      </a:defRPr>
    </a:lvl7pPr>
    <a:lvl8pPr marL="3200400" algn="l" defTabSz="914400" rtl="0" eaLnBrk="1" latinLnBrk="0" hangingPunct="1">
      <a:defRPr kumimoji="1" sz="1400" kern="1200">
        <a:solidFill>
          <a:schemeClr val="tx1"/>
        </a:solidFill>
        <a:latin typeface="Times New Roman" pitchFamily="18" charset="0"/>
        <a:ea typeface="ＭＳ ゴシック" pitchFamily="49" charset="-128"/>
        <a:cs typeface="+mn-cs"/>
      </a:defRPr>
    </a:lvl8pPr>
    <a:lvl9pPr marL="3657600" algn="l" defTabSz="914400" rtl="0" eaLnBrk="1" latinLnBrk="0" hangingPunct="1">
      <a:defRPr kumimoji="1" sz="1400" kern="1200">
        <a:solidFill>
          <a:schemeClr val="tx1"/>
        </a:solidFill>
        <a:latin typeface="Times New Roman" pitchFamily="18" charset="0"/>
        <a:ea typeface="ＭＳ ゴシック" pitchFamily="49"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2"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F3399"/>
    <a:srgbClr val="00FF00"/>
    <a:srgbClr val="FFFF99"/>
    <a:srgbClr val="FFCCFF"/>
    <a:srgbClr val="66CCFF"/>
    <a:srgbClr val="FF7C80"/>
    <a:srgbClr val="CC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2787"/>
    <p:restoredTop sz="90929"/>
  </p:normalViewPr>
  <p:slideViewPr>
    <p:cSldViewPr>
      <p:cViewPr varScale="1">
        <p:scale>
          <a:sx n="107" d="100"/>
          <a:sy n="107" d="100"/>
        </p:scale>
        <p:origin x="42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5" d="100"/>
          <a:sy n="55" d="100"/>
        </p:scale>
        <p:origin x="-1830" y="-84"/>
      </p:cViewPr>
      <p:guideLst>
        <p:guide orient="horz" pos="3222"/>
        <p:guide pos="2237"/>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slide" Target="slides/slide195.xml"/><Relationship Id="rId200"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1"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notesMaster" Target="notesMasters/notesMaster1.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handoutMaster" Target="handoutMasters/handoutMaster1.xml"/><Relationship Id="rId20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image" Target="../media/image36.emf"/><Relationship Id="rId1" Type="http://schemas.openxmlformats.org/officeDocument/2006/relationships/image" Target="../media/image35.emf"/><Relationship Id="rId6" Type="http://schemas.openxmlformats.org/officeDocument/2006/relationships/image" Target="../media/image40.emf"/><Relationship Id="rId11" Type="http://schemas.openxmlformats.org/officeDocument/2006/relationships/image" Target="../media/image45.emf"/><Relationship Id="rId5" Type="http://schemas.openxmlformats.org/officeDocument/2006/relationships/image" Target="../media/image39.emf"/><Relationship Id="rId10" Type="http://schemas.openxmlformats.org/officeDocument/2006/relationships/image" Target="../media/image44.emf"/><Relationship Id="rId4" Type="http://schemas.openxmlformats.org/officeDocument/2006/relationships/image" Target="../media/image38.emf"/><Relationship Id="rId9" Type="http://schemas.openxmlformats.org/officeDocument/2006/relationships/image" Target="../media/image4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6.v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6.emf"/><Relationship Id="rId7" Type="http://schemas.openxmlformats.org/officeDocument/2006/relationships/image" Target="../media/image60.emf"/><Relationship Id="rId2" Type="http://schemas.openxmlformats.org/officeDocument/2006/relationships/image" Target="../media/image55.emf"/><Relationship Id="rId1" Type="http://schemas.openxmlformats.org/officeDocument/2006/relationships/image" Target="../media/image54.emf"/><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 Id="rId9" Type="http://schemas.openxmlformats.org/officeDocument/2006/relationships/image" Target="../media/image62.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1" y="1"/>
            <a:ext cx="3064962" cy="48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33" tIns="47716" rIns="95433" bIns="47716" numCol="1" anchor="t" anchorCtr="0" compatLnSpc="1">
            <a:prstTxWarp prst="textNoShape">
              <a:avLst/>
            </a:prstTxWarp>
          </a:bodyPr>
          <a:lstStyle>
            <a:lvl1pPr algn="l" fontAlgn="base">
              <a:spcBef>
                <a:spcPct val="0"/>
              </a:spcBef>
              <a:defRPr sz="1200">
                <a:latin typeface="Times New Roman" pitchFamily="18" charset="0"/>
                <a:ea typeface="ＭＳ Ｐゴシック" pitchFamily="50" charset="-128"/>
              </a:defRPr>
            </a:lvl1pPr>
          </a:lstStyle>
          <a:p>
            <a:pPr>
              <a:defRPr/>
            </a:pPr>
            <a:endParaRPr lang="en-US" altLang="ja-JP"/>
          </a:p>
        </p:txBody>
      </p:sp>
      <p:sp>
        <p:nvSpPr>
          <p:cNvPr id="83971" name="Rectangle 3"/>
          <p:cNvSpPr>
            <a:spLocks noGrp="1" noChangeArrowheads="1"/>
          </p:cNvSpPr>
          <p:nvPr>
            <p:ph type="dt" sz="quarter" idx="1"/>
          </p:nvPr>
        </p:nvSpPr>
        <p:spPr bwMode="auto">
          <a:xfrm>
            <a:off x="4005709" y="1"/>
            <a:ext cx="3064961" cy="48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33" tIns="47716" rIns="95433" bIns="47716" numCol="1" anchor="t" anchorCtr="0" compatLnSpc="1">
            <a:prstTxWarp prst="textNoShape">
              <a:avLst/>
            </a:prstTxWarp>
          </a:bodyPr>
          <a:lstStyle>
            <a:lvl1pPr algn="r" fontAlgn="base">
              <a:spcBef>
                <a:spcPct val="0"/>
              </a:spcBef>
              <a:defRPr sz="1200">
                <a:latin typeface="Times New Roman" pitchFamily="18" charset="0"/>
                <a:ea typeface="ＭＳ Ｐゴシック" pitchFamily="50" charset="-128"/>
              </a:defRPr>
            </a:lvl1pPr>
          </a:lstStyle>
          <a:p>
            <a:pPr>
              <a:defRPr/>
            </a:pPr>
            <a:endParaRPr lang="en-US" altLang="ja-JP"/>
          </a:p>
        </p:txBody>
      </p:sp>
      <p:sp>
        <p:nvSpPr>
          <p:cNvPr id="83972" name="Rectangle 4"/>
          <p:cNvSpPr>
            <a:spLocks noGrp="1" noChangeArrowheads="1"/>
          </p:cNvSpPr>
          <p:nvPr>
            <p:ph type="ftr" sz="quarter" idx="2"/>
          </p:nvPr>
        </p:nvSpPr>
        <p:spPr bwMode="auto">
          <a:xfrm>
            <a:off x="1" y="9722609"/>
            <a:ext cx="3064962" cy="487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33" tIns="47716" rIns="95433" bIns="47716" numCol="1" anchor="b" anchorCtr="0" compatLnSpc="1">
            <a:prstTxWarp prst="textNoShape">
              <a:avLst/>
            </a:prstTxWarp>
          </a:bodyPr>
          <a:lstStyle>
            <a:lvl1pPr algn="l" fontAlgn="base">
              <a:spcBef>
                <a:spcPct val="0"/>
              </a:spcBef>
              <a:defRPr sz="1200">
                <a:latin typeface="Times New Roman" pitchFamily="18" charset="0"/>
                <a:ea typeface="ＭＳ Ｐゴシック" pitchFamily="50" charset="-128"/>
              </a:defRPr>
            </a:lvl1pPr>
          </a:lstStyle>
          <a:p>
            <a:pPr>
              <a:defRPr/>
            </a:pPr>
            <a:endParaRPr lang="en-US" altLang="ja-JP"/>
          </a:p>
        </p:txBody>
      </p:sp>
      <p:sp>
        <p:nvSpPr>
          <p:cNvPr id="83973" name="Rectangle 5"/>
          <p:cNvSpPr>
            <a:spLocks noGrp="1" noChangeArrowheads="1"/>
          </p:cNvSpPr>
          <p:nvPr>
            <p:ph type="sldNum" sz="quarter" idx="3"/>
          </p:nvPr>
        </p:nvSpPr>
        <p:spPr bwMode="auto">
          <a:xfrm>
            <a:off x="4005709" y="9722609"/>
            <a:ext cx="3064961" cy="487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33" tIns="47716" rIns="95433" bIns="47716" numCol="1" anchor="b" anchorCtr="0" compatLnSpc="1">
            <a:prstTxWarp prst="textNoShape">
              <a:avLst/>
            </a:prstTxWarp>
          </a:bodyPr>
          <a:lstStyle>
            <a:lvl1pPr algn="r" fontAlgn="base">
              <a:spcBef>
                <a:spcPct val="0"/>
              </a:spcBef>
              <a:defRPr sz="1200">
                <a:latin typeface="Times New Roman" pitchFamily="18" charset="0"/>
                <a:ea typeface="ＭＳ Ｐゴシック" pitchFamily="50" charset="-128"/>
              </a:defRPr>
            </a:lvl1pPr>
          </a:lstStyle>
          <a:p>
            <a:pPr>
              <a:defRPr/>
            </a:pPr>
            <a:fld id="{C3F2C362-33B2-4E8C-AD3F-AB6E9885265C}" type="slidenum">
              <a:rPr lang="en-US" altLang="ja-JP"/>
              <a:pPr>
                <a:defRPr/>
              </a:pPr>
              <a:t>‹#›</a:t>
            </a:fld>
            <a:endParaRPr lang="en-US" altLang="ja-JP"/>
          </a:p>
        </p:txBody>
      </p:sp>
    </p:spTree>
    <p:extLst>
      <p:ext uri="{BB962C8B-B14F-4D97-AF65-F5344CB8AC3E}">
        <p14:creationId xmlns:p14="http://schemas.microsoft.com/office/powerpoint/2010/main" val="39788904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2" y="1"/>
            <a:ext cx="3080026" cy="51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33" tIns="47716" rIns="95433" bIns="47716" numCol="1" anchor="t" anchorCtr="0" compatLnSpc="1">
            <a:prstTxWarp prst="textNoShape">
              <a:avLst/>
            </a:prstTxWarp>
          </a:bodyPr>
          <a:lstStyle>
            <a:lvl1pPr algn="l" fontAlgn="base">
              <a:spcBef>
                <a:spcPct val="0"/>
              </a:spcBef>
              <a:defRPr sz="1200">
                <a:latin typeface="Times New Roman" pitchFamily="18" charset="0"/>
                <a:ea typeface="ＭＳ Ｐゴシック" pitchFamily="50" charset="-128"/>
              </a:defRPr>
            </a:lvl1pPr>
          </a:lstStyle>
          <a:p>
            <a:pPr>
              <a:defRPr/>
            </a:pPr>
            <a:endParaRPr lang="en-US" altLang="ja-JP"/>
          </a:p>
        </p:txBody>
      </p:sp>
      <p:sp>
        <p:nvSpPr>
          <p:cNvPr id="3075" name="Rectangle 3"/>
          <p:cNvSpPr>
            <a:spLocks noGrp="1" noChangeArrowheads="1"/>
          </p:cNvSpPr>
          <p:nvPr>
            <p:ph type="dt" idx="1"/>
          </p:nvPr>
        </p:nvSpPr>
        <p:spPr bwMode="auto">
          <a:xfrm>
            <a:off x="4022449" y="1"/>
            <a:ext cx="3080026" cy="51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33" tIns="47716" rIns="95433" bIns="47716" numCol="1" anchor="t" anchorCtr="0" compatLnSpc="1">
            <a:prstTxWarp prst="textNoShape">
              <a:avLst/>
            </a:prstTxWarp>
          </a:bodyPr>
          <a:lstStyle>
            <a:lvl1pPr algn="r" fontAlgn="base">
              <a:spcBef>
                <a:spcPct val="0"/>
              </a:spcBef>
              <a:defRPr sz="1200">
                <a:latin typeface="Times New Roman" pitchFamily="18" charset="0"/>
                <a:ea typeface="ＭＳ Ｐゴシック" pitchFamily="50" charset="-128"/>
              </a:defRPr>
            </a:lvl1pPr>
          </a:lstStyle>
          <a:p>
            <a:pPr>
              <a:defRPr/>
            </a:pPr>
            <a:endParaRPr lang="en-US" altLang="ja-JP"/>
          </a:p>
        </p:txBody>
      </p:sp>
      <p:sp>
        <p:nvSpPr>
          <p:cNvPr id="176132" name="Rectangle 4"/>
          <p:cNvSpPr>
            <a:spLocks noGrp="1" noRot="1" noChangeAspect="1" noChangeArrowheads="1" noTextEdit="1"/>
          </p:cNvSpPr>
          <p:nvPr>
            <p:ph type="sldImg" idx="2"/>
          </p:nvPr>
        </p:nvSpPr>
        <p:spPr bwMode="auto">
          <a:xfrm>
            <a:off x="993775" y="766763"/>
            <a:ext cx="5118100" cy="38401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47443" y="4860482"/>
            <a:ext cx="5207590" cy="4605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33" tIns="47716" rIns="95433" bIns="47716"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078" name="Rectangle 6"/>
          <p:cNvSpPr>
            <a:spLocks noGrp="1" noChangeArrowheads="1"/>
          </p:cNvSpPr>
          <p:nvPr>
            <p:ph type="ftr" sz="quarter" idx="4"/>
          </p:nvPr>
        </p:nvSpPr>
        <p:spPr bwMode="auto">
          <a:xfrm>
            <a:off x="2" y="9720963"/>
            <a:ext cx="3080026" cy="51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33" tIns="47716" rIns="95433" bIns="47716" numCol="1" anchor="b" anchorCtr="0" compatLnSpc="1">
            <a:prstTxWarp prst="textNoShape">
              <a:avLst/>
            </a:prstTxWarp>
          </a:bodyPr>
          <a:lstStyle>
            <a:lvl1pPr algn="l" fontAlgn="base">
              <a:spcBef>
                <a:spcPct val="0"/>
              </a:spcBef>
              <a:defRPr sz="1200">
                <a:latin typeface="Times New Roman" pitchFamily="18" charset="0"/>
                <a:ea typeface="ＭＳ Ｐゴシック" pitchFamily="50" charset="-128"/>
              </a:defRPr>
            </a:lvl1pPr>
          </a:lstStyle>
          <a:p>
            <a:pPr>
              <a:defRPr/>
            </a:pPr>
            <a:endParaRPr lang="en-US" altLang="ja-JP"/>
          </a:p>
        </p:txBody>
      </p:sp>
      <p:sp>
        <p:nvSpPr>
          <p:cNvPr id="3079" name="Rectangle 7"/>
          <p:cNvSpPr>
            <a:spLocks noGrp="1" noChangeArrowheads="1"/>
          </p:cNvSpPr>
          <p:nvPr>
            <p:ph type="sldNum" sz="quarter" idx="5"/>
          </p:nvPr>
        </p:nvSpPr>
        <p:spPr bwMode="auto">
          <a:xfrm>
            <a:off x="4022449" y="9720963"/>
            <a:ext cx="3080026" cy="51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433" tIns="47716" rIns="95433" bIns="47716" numCol="1" anchor="b" anchorCtr="0" compatLnSpc="1">
            <a:prstTxWarp prst="textNoShape">
              <a:avLst/>
            </a:prstTxWarp>
          </a:bodyPr>
          <a:lstStyle>
            <a:lvl1pPr algn="r" fontAlgn="base">
              <a:spcBef>
                <a:spcPct val="0"/>
              </a:spcBef>
              <a:defRPr sz="1200">
                <a:latin typeface="Times New Roman" pitchFamily="18" charset="0"/>
                <a:ea typeface="ＭＳ Ｐゴシック" pitchFamily="50" charset="-128"/>
              </a:defRPr>
            </a:lvl1pPr>
          </a:lstStyle>
          <a:p>
            <a:pPr>
              <a:defRPr/>
            </a:pPr>
            <a:fld id="{350D6EB2-D0BE-4818-8B3E-F573E261D199}" type="slidenum">
              <a:rPr lang="en-US" altLang="ja-JP"/>
              <a:pPr>
                <a:defRPr/>
              </a:pPr>
              <a:t>‹#›</a:t>
            </a:fld>
            <a:endParaRPr lang="en-US" altLang="ja-JP"/>
          </a:p>
        </p:txBody>
      </p:sp>
    </p:spTree>
    <p:extLst>
      <p:ext uri="{BB962C8B-B14F-4D97-AF65-F5344CB8AC3E}">
        <p14:creationId xmlns:p14="http://schemas.microsoft.com/office/powerpoint/2010/main" val="10213059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itchFamily="18" charset="0"/>
                <a:ea typeface="ＭＳ Ｐ明朝" pitchFamily="18" charset="-128"/>
              </a:defRPr>
            </a:lvl1pPr>
            <a:lvl2pPr marL="775683" indent="-298340">
              <a:spcBef>
                <a:spcPct val="30000"/>
              </a:spcBef>
              <a:defRPr kumimoji="1" sz="1200">
                <a:solidFill>
                  <a:schemeClr val="tx1"/>
                </a:solidFill>
                <a:latin typeface="Times New Roman" pitchFamily="18" charset="0"/>
                <a:ea typeface="ＭＳ Ｐ明朝" pitchFamily="18" charset="-128"/>
              </a:defRPr>
            </a:lvl2pPr>
            <a:lvl3pPr marL="1193358" indent="-238671">
              <a:spcBef>
                <a:spcPct val="30000"/>
              </a:spcBef>
              <a:defRPr kumimoji="1" sz="1200">
                <a:solidFill>
                  <a:schemeClr val="tx1"/>
                </a:solidFill>
                <a:latin typeface="Times New Roman" pitchFamily="18" charset="0"/>
                <a:ea typeface="ＭＳ Ｐ明朝" pitchFamily="18" charset="-128"/>
              </a:defRPr>
            </a:lvl3pPr>
            <a:lvl4pPr marL="1670703" indent="-238671">
              <a:spcBef>
                <a:spcPct val="30000"/>
              </a:spcBef>
              <a:defRPr kumimoji="1" sz="1200">
                <a:solidFill>
                  <a:schemeClr val="tx1"/>
                </a:solidFill>
                <a:latin typeface="Times New Roman" pitchFamily="18" charset="0"/>
                <a:ea typeface="ＭＳ Ｐ明朝" pitchFamily="18" charset="-128"/>
              </a:defRPr>
            </a:lvl4pPr>
            <a:lvl5pPr marL="2148046" indent="-238671">
              <a:spcBef>
                <a:spcPct val="30000"/>
              </a:spcBef>
              <a:defRPr kumimoji="1" sz="1200">
                <a:solidFill>
                  <a:schemeClr val="tx1"/>
                </a:solidFill>
                <a:latin typeface="Times New Roman" pitchFamily="18" charset="0"/>
                <a:ea typeface="ＭＳ Ｐ明朝" pitchFamily="18" charset="-128"/>
              </a:defRPr>
            </a:lvl5pPr>
            <a:lvl6pPr marL="2625390" indent="-238671"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3102733" indent="-238671"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580077" indent="-238671"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4057420" indent="-238671"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16AC2315-D58F-4CD2-AF93-1B9EDD463637}" type="slidenum">
              <a:rPr lang="en-US" altLang="ja-JP" smtClean="0">
                <a:ea typeface="ＭＳ Ｐゴシック" pitchFamily="50" charset="-128"/>
              </a:rPr>
              <a:pPr>
                <a:spcBef>
                  <a:spcPct val="0"/>
                </a:spcBef>
              </a:pPr>
              <a:t>114</a:t>
            </a:fld>
            <a:endParaRPr lang="en-US" altLang="ja-JP">
              <a:ea typeface="ＭＳ Ｐゴシック" pitchFamily="50" charset="-128"/>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153898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pPr>
              <a:defRPr/>
            </a:pPr>
            <a:fld id="{0737AE0E-8E1E-4C68-9504-A65DB2590676}" type="slidenum">
              <a:rPr lang="en-US" altLang="ja-JP"/>
              <a:pPr>
                <a:defRPr/>
              </a:pPr>
              <a:t>‹#›</a:t>
            </a:fld>
            <a:endParaRPr lang="en-US" altLang="ja-JP"/>
          </a:p>
        </p:txBody>
      </p:sp>
    </p:spTree>
    <p:extLst>
      <p:ext uri="{BB962C8B-B14F-4D97-AF65-F5344CB8AC3E}">
        <p14:creationId xmlns:p14="http://schemas.microsoft.com/office/powerpoint/2010/main" val="9307992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a:lvl1pPr>
          </a:lstStyle>
          <a:p>
            <a:pPr>
              <a:defRPr/>
            </a:pPr>
            <a:fld id="{25FA6D60-7558-4FA1-9E16-A5CC7CA31FE8}" type="slidenum">
              <a:rPr lang="en-US" altLang="ja-JP"/>
              <a:pPr>
                <a:defRPr/>
              </a:pPr>
              <a:t>‹#›</a:t>
            </a:fld>
            <a:endParaRPr lang="en-US" altLang="ja-JP"/>
          </a:p>
        </p:txBody>
      </p:sp>
    </p:spTree>
    <p:extLst>
      <p:ext uri="{BB962C8B-B14F-4D97-AF65-F5344CB8AC3E}">
        <p14:creationId xmlns:p14="http://schemas.microsoft.com/office/powerpoint/2010/main" val="4161378113"/>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2"/>
          </p:nvPr>
        </p:nvSpPr>
        <p:spPr bwMode="auto">
          <a:xfrm>
            <a:off x="6858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fontAlgn="base">
              <a:spcBef>
                <a:spcPct val="0"/>
              </a:spcBef>
              <a:defRPr sz="1400">
                <a:latin typeface="Times New Roman" pitchFamily="18" charset="0"/>
                <a:ea typeface="+mn-ea"/>
              </a:defRPr>
            </a:lvl1pPr>
          </a:lstStyle>
          <a:p>
            <a:pPr>
              <a:defRPr/>
            </a:pPr>
            <a:endParaRPr lang="en-US" altLang="ja-JP"/>
          </a:p>
        </p:txBody>
      </p:sp>
      <p:sp>
        <p:nvSpPr>
          <p:cNvPr id="8" name="Rectangle 5"/>
          <p:cNvSpPr>
            <a:spLocks noGrp="1" noChangeArrowheads="1"/>
          </p:cNvSpPr>
          <p:nvPr>
            <p:ph type="ftr" sz="quarter" idx="3"/>
          </p:nvPr>
        </p:nvSpPr>
        <p:spPr bwMode="auto">
          <a:xfrm>
            <a:off x="3124200" y="6248400"/>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fontAlgn="base">
              <a:spcBef>
                <a:spcPct val="0"/>
              </a:spcBef>
              <a:defRPr sz="1400">
                <a:latin typeface="Times New Roman" pitchFamily="18" charset="0"/>
                <a:ea typeface="+mn-ea"/>
              </a:defRPr>
            </a:lvl1pPr>
          </a:lstStyle>
          <a:p>
            <a:pPr>
              <a:defRPr/>
            </a:pPr>
            <a:endParaRPr lang="en-US" altLang="ja-JP"/>
          </a:p>
        </p:txBody>
      </p:sp>
      <p:sp>
        <p:nvSpPr>
          <p:cNvPr id="9" name="Rectangle 6"/>
          <p:cNvSpPr>
            <a:spLocks noGrp="1" noChangeArrowheads="1"/>
          </p:cNvSpPr>
          <p:nvPr>
            <p:ph type="sldNum" sz="quarter" idx="4"/>
          </p:nvPr>
        </p:nvSpPr>
        <p:spPr bwMode="auto">
          <a:xfrm>
            <a:off x="65532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fontAlgn="base">
              <a:spcBef>
                <a:spcPct val="0"/>
              </a:spcBef>
              <a:defRPr sz="1400">
                <a:latin typeface="Times New Roman" pitchFamily="18" charset="0"/>
                <a:ea typeface="+mn-ea"/>
              </a:defRPr>
            </a:lvl1pPr>
          </a:lstStyle>
          <a:p>
            <a:pPr>
              <a:defRPr/>
            </a:pPr>
            <a:fld id="{C3185916-6CEF-4C5E-8C59-E08F49218264}"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123" r:id="rId1"/>
    <p:sldLayoutId id="2147485124" r:id="rId2"/>
  </p:sldLayoutIdLst>
  <p:transition/>
  <p:hf hdr="0" ftr="0" dt="0"/>
  <p:txStyles>
    <p:titleStyle>
      <a:lvl1pPr algn="ctr" rtl="0" eaLnBrk="0" fontAlgn="base" hangingPunct="0">
        <a:spcBef>
          <a:spcPct val="0"/>
        </a:spcBef>
        <a:spcAft>
          <a:spcPct val="0"/>
        </a:spcAft>
        <a:defRPr kumimoji="1" sz="4400">
          <a:solidFill>
            <a:schemeClr val="tx2"/>
          </a:solidFill>
          <a:latin typeface="Arial" charset="0"/>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Arial" charset="0"/>
          <a:ea typeface="+mn-ea"/>
        </a:defRPr>
      </a:lvl2pPr>
      <a:lvl3pPr marL="1143000" indent="-228600" algn="l" rtl="0" eaLnBrk="0" fontAlgn="base" hangingPunct="0">
        <a:spcBef>
          <a:spcPct val="20000"/>
        </a:spcBef>
        <a:spcAft>
          <a:spcPct val="0"/>
        </a:spcAft>
        <a:buChar char="•"/>
        <a:defRPr kumimoji="1" sz="2400">
          <a:solidFill>
            <a:schemeClr val="tx1"/>
          </a:solidFill>
          <a:latin typeface="Arial" charset="0"/>
          <a:ea typeface="+mn-ea"/>
        </a:defRPr>
      </a:lvl3pPr>
      <a:lvl4pPr marL="1600200" indent="-228600" algn="l" rtl="0" eaLnBrk="0" fontAlgn="base" hangingPunct="0">
        <a:spcBef>
          <a:spcPct val="20000"/>
        </a:spcBef>
        <a:spcAft>
          <a:spcPct val="0"/>
        </a:spcAft>
        <a:buChar char="–"/>
        <a:defRPr kumimoji="1" sz="2000">
          <a:solidFill>
            <a:schemeClr val="tx1"/>
          </a:solidFill>
          <a:latin typeface="Arial" charset="0"/>
          <a:ea typeface="+mn-ea"/>
        </a:defRPr>
      </a:lvl4pPr>
      <a:lvl5pPr marL="2057400" indent="-228600" algn="l" rtl="0" eaLnBrk="0" fontAlgn="base" hangingPunct="0">
        <a:spcBef>
          <a:spcPct val="20000"/>
        </a:spcBef>
        <a:spcAft>
          <a:spcPct val="0"/>
        </a:spcAft>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9.em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image" Target="../media/image106.emf"/><Relationship Id="rId13" Type="http://schemas.openxmlformats.org/officeDocument/2006/relationships/image" Target="../media/image111.emf"/><Relationship Id="rId3" Type="http://schemas.openxmlformats.org/officeDocument/2006/relationships/image" Target="../media/image101.emf"/><Relationship Id="rId7" Type="http://schemas.openxmlformats.org/officeDocument/2006/relationships/image" Target="../media/image105.emf"/><Relationship Id="rId12" Type="http://schemas.openxmlformats.org/officeDocument/2006/relationships/image" Target="../media/image110.png"/><Relationship Id="rId2" Type="http://schemas.openxmlformats.org/officeDocument/2006/relationships/image" Target="../media/image100.emf"/><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emf"/><Relationship Id="rId5" Type="http://schemas.openxmlformats.org/officeDocument/2006/relationships/image" Target="../media/image103.emf"/><Relationship Id="rId10" Type="http://schemas.openxmlformats.org/officeDocument/2006/relationships/image" Target="../media/image108.emf"/><Relationship Id="rId4" Type="http://schemas.openxmlformats.org/officeDocument/2006/relationships/image" Target="../media/image102.emf"/><Relationship Id="rId9" Type="http://schemas.openxmlformats.org/officeDocument/2006/relationships/image" Target="../media/image107.emf"/></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3.emf"/><Relationship Id="rId7" Type="http://schemas.openxmlformats.org/officeDocument/2006/relationships/image" Target="../media/image117.png"/><Relationship Id="rId2" Type="http://schemas.openxmlformats.org/officeDocument/2006/relationships/image" Target="../media/image112.emf"/><Relationship Id="rId1" Type="http://schemas.openxmlformats.org/officeDocument/2006/relationships/slideLayout" Target="../slideLayouts/slideLayout2.xml"/><Relationship Id="rId6" Type="http://schemas.openxmlformats.org/officeDocument/2006/relationships/image" Target="../media/image116.emf"/><Relationship Id="rId5" Type="http://schemas.openxmlformats.org/officeDocument/2006/relationships/image" Target="../media/image115.emf"/><Relationship Id="rId4" Type="http://schemas.openxmlformats.org/officeDocument/2006/relationships/image" Target="../media/image114.emf"/></Relationships>
</file>

<file path=ppt/slides/_rels/slide144.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emf"/><Relationship Id="rId1" Type="http://schemas.openxmlformats.org/officeDocument/2006/relationships/slideLayout" Target="../slideLayouts/slideLayout2.xml"/><Relationship Id="rId5" Type="http://schemas.openxmlformats.org/officeDocument/2006/relationships/image" Target="../media/image126.emf"/><Relationship Id="rId4" Type="http://schemas.openxmlformats.org/officeDocument/2006/relationships/image" Target="../media/image125.emf"/></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8" Type="http://schemas.openxmlformats.org/officeDocument/2006/relationships/image" Target="../media/image134.emf"/><Relationship Id="rId13" Type="http://schemas.openxmlformats.org/officeDocument/2006/relationships/image" Target="../media/image139.emf"/><Relationship Id="rId3" Type="http://schemas.openxmlformats.org/officeDocument/2006/relationships/image" Target="../media/image129.emf"/><Relationship Id="rId7" Type="http://schemas.openxmlformats.org/officeDocument/2006/relationships/image" Target="../media/image133.emf"/><Relationship Id="rId12" Type="http://schemas.openxmlformats.org/officeDocument/2006/relationships/image" Target="../media/image138.emf"/><Relationship Id="rId17" Type="http://schemas.openxmlformats.org/officeDocument/2006/relationships/image" Target="../media/image143.emf"/><Relationship Id="rId2" Type="http://schemas.openxmlformats.org/officeDocument/2006/relationships/image" Target="../media/image128.emf"/><Relationship Id="rId16" Type="http://schemas.openxmlformats.org/officeDocument/2006/relationships/image" Target="../media/image142.emf"/><Relationship Id="rId1" Type="http://schemas.openxmlformats.org/officeDocument/2006/relationships/slideLayout" Target="../slideLayouts/slideLayout2.xml"/><Relationship Id="rId6" Type="http://schemas.openxmlformats.org/officeDocument/2006/relationships/image" Target="../media/image132.emf"/><Relationship Id="rId11" Type="http://schemas.openxmlformats.org/officeDocument/2006/relationships/image" Target="../media/image137.emf"/><Relationship Id="rId5" Type="http://schemas.openxmlformats.org/officeDocument/2006/relationships/image" Target="../media/image131.emf"/><Relationship Id="rId15" Type="http://schemas.openxmlformats.org/officeDocument/2006/relationships/image" Target="../media/image141.emf"/><Relationship Id="rId10" Type="http://schemas.openxmlformats.org/officeDocument/2006/relationships/image" Target="../media/image136.emf"/><Relationship Id="rId4" Type="http://schemas.openxmlformats.org/officeDocument/2006/relationships/image" Target="../media/image130.emf"/><Relationship Id="rId9" Type="http://schemas.openxmlformats.org/officeDocument/2006/relationships/image" Target="../media/image135.emf"/><Relationship Id="rId14" Type="http://schemas.openxmlformats.org/officeDocument/2006/relationships/image" Target="../media/image140.emf"/></Relationships>
</file>

<file path=ppt/slides/_rels/slide164.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8" Type="http://schemas.openxmlformats.org/officeDocument/2006/relationships/image" Target="../media/image162.emf"/><Relationship Id="rId3" Type="http://schemas.openxmlformats.org/officeDocument/2006/relationships/image" Target="../media/image157.emf"/><Relationship Id="rId7" Type="http://schemas.openxmlformats.org/officeDocument/2006/relationships/image" Target="../media/image161.emf"/><Relationship Id="rId12" Type="http://schemas.openxmlformats.org/officeDocument/2006/relationships/image" Target="../media/image166.emf"/><Relationship Id="rId2" Type="http://schemas.openxmlformats.org/officeDocument/2006/relationships/image" Target="../media/image156.emf"/><Relationship Id="rId1" Type="http://schemas.openxmlformats.org/officeDocument/2006/relationships/slideLayout" Target="../slideLayouts/slideLayout2.xml"/><Relationship Id="rId6" Type="http://schemas.openxmlformats.org/officeDocument/2006/relationships/image" Target="../media/image160.emf"/><Relationship Id="rId11" Type="http://schemas.openxmlformats.org/officeDocument/2006/relationships/image" Target="../media/image165.emf"/><Relationship Id="rId5" Type="http://schemas.openxmlformats.org/officeDocument/2006/relationships/image" Target="../media/image159.emf"/><Relationship Id="rId10" Type="http://schemas.openxmlformats.org/officeDocument/2006/relationships/image" Target="../media/image164.emf"/><Relationship Id="rId4" Type="http://schemas.openxmlformats.org/officeDocument/2006/relationships/image" Target="../media/image158.emf"/><Relationship Id="rId9" Type="http://schemas.openxmlformats.org/officeDocument/2006/relationships/image" Target="../media/image163.emf"/></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67.emf"/><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oleObject" Target="../embeddings/oleObject1.bin"/><Relationship Id="rId3" Type="http://schemas.openxmlformats.org/officeDocument/2006/relationships/image" Target="../media/image7.png"/><Relationship Id="rId7" Type="http://schemas.openxmlformats.org/officeDocument/2006/relationships/image" Target="../media/image11.emf"/><Relationship Id="rId12"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emf"/><Relationship Id="rId11" Type="http://schemas.openxmlformats.org/officeDocument/2006/relationships/image" Target="../media/image15.png"/><Relationship Id="rId5" Type="http://schemas.openxmlformats.org/officeDocument/2006/relationships/image" Target="../media/image9.emf"/><Relationship Id="rId15" Type="http://schemas.openxmlformats.org/officeDocument/2006/relationships/image" Target="../media/image17.emf"/><Relationship Id="rId10" Type="http://schemas.openxmlformats.org/officeDocument/2006/relationships/image" Target="../media/image14.png"/><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6.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oleObject" Target="../embeddings/oleObject8.bin"/><Relationship Id="rId18" Type="http://schemas.openxmlformats.org/officeDocument/2006/relationships/image" Target="../media/image42.emf"/><Relationship Id="rId3" Type="http://schemas.openxmlformats.org/officeDocument/2006/relationships/oleObject" Target="../embeddings/oleObject3.bin"/><Relationship Id="rId21" Type="http://schemas.openxmlformats.org/officeDocument/2006/relationships/oleObject" Target="../embeddings/oleObject12.bin"/><Relationship Id="rId7" Type="http://schemas.openxmlformats.org/officeDocument/2006/relationships/oleObject" Target="../embeddings/oleObject5.bin"/><Relationship Id="rId12" Type="http://schemas.openxmlformats.org/officeDocument/2006/relationships/image" Target="../media/image39.emf"/><Relationship Id="rId17" Type="http://schemas.openxmlformats.org/officeDocument/2006/relationships/oleObject" Target="../embeddings/oleObject10.bin"/><Relationship Id="rId2" Type="http://schemas.openxmlformats.org/officeDocument/2006/relationships/slideLayout" Target="../slideLayouts/slideLayout2.xml"/><Relationship Id="rId16" Type="http://schemas.openxmlformats.org/officeDocument/2006/relationships/image" Target="../media/image41.emf"/><Relationship Id="rId20" Type="http://schemas.openxmlformats.org/officeDocument/2006/relationships/image" Target="../media/image43.emf"/><Relationship Id="rId1" Type="http://schemas.openxmlformats.org/officeDocument/2006/relationships/vmlDrawing" Target="../drawings/vmlDrawing3.vml"/><Relationship Id="rId6" Type="http://schemas.openxmlformats.org/officeDocument/2006/relationships/image" Target="../media/image36.emf"/><Relationship Id="rId11" Type="http://schemas.openxmlformats.org/officeDocument/2006/relationships/oleObject" Target="../embeddings/oleObject7.bin"/><Relationship Id="rId24" Type="http://schemas.openxmlformats.org/officeDocument/2006/relationships/image" Target="../media/image45.emf"/><Relationship Id="rId5" Type="http://schemas.openxmlformats.org/officeDocument/2006/relationships/oleObject" Target="../embeddings/oleObject4.bin"/><Relationship Id="rId15" Type="http://schemas.openxmlformats.org/officeDocument/2006/relationships/oleObject" Target="../embeddings/oleObject9.bin"/><Relationship Id="rId23" Type="http://schemas.openxmlformats.org/officeDocument/2006/relationships/oleObject" Target="../embeddings/oleObject13.bin"/><Relationship Id="rId10" Type="http://schemas.openxmlformats.org/officeDocument/2006/relationships/image" Target="../media/image38.emf"/><Relationship Id="rId19" Type="http://schemas.openxmlformats.org/officeDocument/2006/relationships/oleObject" Target="../embeddings/oleObject11.bin"/><Relationship Id="rId4" Type="http://schemas.openxmlformats.org/officeDocument/2006/relationships/image" Target="../media/image35.emf"/><Relationship Id="rId9" Type="http://schemas.openxmlformats.org/officeDocument/2006/relationships/oleObject" Target="../embeddings/oleObject6.bin"/><Relationship Id="rId14" Type="http://schemas.openxmlformats.org/officeDocument/2006/relationships/image" Target="../media/image40.emf"/><Relationship Id="rId22" Type="http://schemas.openxmlformats.org/officeDocument/2006/relationships/image" Target="../media/image44.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52.emf"/><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56.emf"/><Relationship Id="rId13" Type="http://schemas.openxmlformats.org/officeDocument/2006/relationships/oleObject" Target="../embeddings/oleObject21.bin"/><Relationship Id="rId18" Type="http://schemas.openxmlformats.org/officeDocument/2006/relationships/image" Target="../media/image61.emf"/><Relationship Id="rId3" Type="http://schemas.openxmlformats.org/officeDocument/2006/relationships/oleObject" Target="../embeddings/oleObject16.bin"/><Relationship Id="rId7" Type="http://schemas.openxmlformats.org/officeDocument/2006/relationships/oleObject" Target="../embeddings/oleObject18.bin"/><Relationship Id="rId12" Type="http://schemas.openxmlformats.org/officeDocument/2006/relationships/image" Target="../media/image58.emf"/><Relationship Id="rId17" Type="http://schemas.openxmlformats.org/officeDocument/2006/relationships/oleObject" Target="../embeddings/oleObject23.bin"/><Relationship Id="rId2" Type="http://schemas.openxmlformats.org/officeDocument/2006/relationships/slideLayout" Target="../slideLayouts/slideLayout2.xml"/><Relationship Id="rId16" Type="http://schemas.openxmlformats.org/officeDocument/2006/relationships/image" Target="../media/image60.emf"/><Relationship Id="rId20" Type="http://schemas.openxmlformats.org/officeDocument/2006/relationships/image" Target="../media/image62.emf"/><Relationship Id="rId1" Type="http://schemas.openxmlformats.org/officeDocument/2006/relationships/vmlDrawing" Target="../drawings/vmlDrawing6.vml"/><Relationship Id="rId6" Type="http://schemas.openxmlformats.org/officeDocument/2006/relationships/image" Target="../media/image55.emf"/><Relationship Id="rId11" Type="http://schemas.openxmlformats.org/officeDocument/2006/relationships/oleObject" Target="../embeddings/oleObject20.bin"/><Relationship Id="rId5" Type="http://schemas.openxmlformats.org/officeDocument/2006/relationships/oleObject" Target="../embeddings/oleObject17.bin"/><Relationship Id="rId15" Type="http://schemas.openxmlformats.org/officeDocument/2006/relationships/oleObject" Target="../embeddings/oleObject22.bin"/><Relationship Id="rId10" Type="http://schemas.openxmlformats.org/officeDocument/2006/relationships/image" Target="../media/image57.emf"/><Relationship Id="rId19" Type="http://schemas.openxmlformats.org/officeDocument/2006/relationships/oleObject" Target="../embeddings/oleObject24.bin"/><Relationship Id="rId4" Type="http://schemas.openxmlformats.org/officeDocument/2006/relationships/image" Target="../media/image54.emf"/><Relationship Id="rId9" Type="http://schemas.openxmlformats.org/officeDocument/2006/relationships/oleObject" Target="../embeddings/oleObject19.bin"/><Relationship Id="rId14" Type="http://schemas.openxmlformats.org/officeDocument/2006/relationships/image" Target="../media/image59.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oleObject" Target="../embeddings/oleObject25.bin"/><Relationship Id="rId7"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64.png"/><Relationship Id="rId5" Type="http://schemas.openxmlformats.org/officeDocument/2006/relationships/oleObject" Target="../embeddings/oleObject26.bin"/><Relationship Id="rId4" Type="http://schemas.openxmlformats.org/officeDocument/2006/relationships/image" Target="../media/image63.png"/></Relationships>
</file>

<file path=ppt/slides/_rels/slide7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oleObject" Target="../embeddings/oleObject28.bin"/><Relationship Id="rId7"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67.png"/><Relationship Id="rId5" Type="http://schemas.openxmlformats.org/officeDocument/2006/relationships/oleObject" Target="../embeddings/oleObject29.bin"/><Relationship Id="rId4" Type="http://schemas.openxmlformats.org/officeDocument/2006/relationships/image" Target="../media/image66.png"/></Relationships>
</file>

<file path=ppt/slides/_rels/slide7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8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704850" y="2133600"/>
            <a:ext cx="4946650" cy="79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5500"/>
              </a:lnSpc>
              <a:spcBef>
                <a:spcPct val="0"/>
              </a:spcBef>
              <a:buFontTx/>
              <a:buNone/>
            </a:pPr>
            <a:r>
              <a:rPr lang="ja-JP" altLang="en-US" sz="4000" b="1">
                <a:solidFill>
                  <a:srgbClr val="FF0000"/>
                </a:solidFill>
                <a:latin typeface="HG丸ｺﾞｼｯｸM-PRO" pitchFamily="50" charset="-128"/>
                <a:ea typeface="HG丸ｺﾞｼｯｸM-PRO" pitchFamily="50" charset="-128"/>
              </a:rPr>
              <a:t>職長安全衛生教育</a:t>
            </a:r>
            <a:endParaRPr lang="ja-JP" altLang="en-US" sz="4000">
              <a:latin typeface="HG丸ｺﾞｼｯｸM-PRO" pitchFamily="50" charset="-128"/>
              <a:ea typeface="HG丸ｺﾞｼｯｸM-PRO" pitchFamily="50" charset="-128"/>
            </a:endParaRPr>
          </a:p>
        </p:txBody>
      </p:sp>
      <p:sp>
        <p:nvSpPr>
          <p:cNvPr id="2051" name="Text Box 7"/>
          <p:cNvSpPr txBox="1">
            <a:spLocks noChangeArrowheads="1"/>
          </p:cNvSpPr>
          <p:nvPr/>
        </p:nvSpPr>
        <p:spPr bwMode="auto">
          <a:xfrm>
            <a:off x="2058988" y="4562475"/>
            <a:ext cx="6592887"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4000"/>
              </a:lnSpc>
              <a:spcBef>
                <a:spcPct val="0"/>
              </a:spcBef>
              <a:buFontTx/>
              <a:buNone/>
            </a:pPr>
            <a:r>
              <a:rPr lang="ja-JP" altLang="en-US" dirty="0">
                <a:latin typeface="HG丸ｺﾞｼｯｸM-PRO" pitchFamily="50" charset="-128"/>
                <a:ea typeface="HG丸ｺﾞｼｯｸM-PRO" pitchFamily="50" charset="-128"/>
              </a:rPr>
              <a:t>令和</a:t>
            </a:r>
            <a:r>
              <a:rPr lang="ja-JP" altLang="en-US">
                <a:latin typeface="HG丸ｺﾞｼｯｸM-PRO" pitchFamily="50" charset="-128"/>
                <a:ea typeface="HG丸ｺﾞｼｯｸM-PRO" pitchFamily="50" charset="-128"/>
              </a:rPr>
              <a:t>元年１２月　３日～　４日</a:t>
            </a:r>
            <a:endParaRPr lang="ja-JP" altLang="en-US" dirty="0">
              <a:latin typeface="HG丸ｺﾞｼｯｸM-PRO" pitchFamily="50" charset="-128"/>
              <a:ea typeface="HG丸ｺﾞｼｯｸM-PRO" pitchFamily="50" charset="-128"/>
            </a:endParaRPr>
          </a:p>
          <a:p>
            <a:pPr eaLnBrk="1" hangingPunct="1">
              <a:lnSpc>
                <a:spcPts val="4000"/>
              </a:lnSpc>
              <a:spcBef>
                <a:spcPct val="0"/>
              </a:spcBef>
              <a:buFontTx/>
              <a:buNone/>
            </a:pPr>
            <a:r>
              <a:rPr lang="ja-JP" altLang="en-US" dirty="0">
                <a:latin typeface="HG丸ｺﾞｼｯｸM-PRO" pitchFamily="50" charset="-128"/>
                <a:ea typeface="HG丸ｺﾞｼｯｸM-PRO" pitchFamily="50" charset="-128"/>
              </a:rPr>
              <a:t>（公社）神奈川労務安全衛生協会</a:t>
            </a:r>
            <a:endParaRPr lang="en-US" altLang="ja-JP" dirty="0">
              <a:latin typeface="HG丸ｺﾞｼｯｸM-PRO" pitchFamily="50" charset="-128"/>
              <a:ea typeface="HG丸ｺﾞｼｯｸM-PRO" pitchFamily="50" charset="-128"/>
            </a:endParaRPr>
          </a:p>
          <a:p>
            <a:pPr eaLnBrk="1" hangingPunct="1">
              <a:lnSpc>
                <a:spcPts val="4000"/>
              </a:lnSpc>
              <a:spcBef>
                <a:spcPct val="0"/>
              </a:spcBef>
              <a:buFontTx/>
              <a:buNone/>
            </a:pPr>
            <a:r>
              <a:rPr lang="ja-JP" altLang="en-US" dirty="0">
                <a:latin typeface="HG丸ｺﾞｼｯｸM-PRO" pitchFamily="50" charset="-128"/>
                <a:ea typeface="HG丸ｺﾞｼｯｸM-PRO" pitchFamily="50" charset="-128"/>
              </a:rPr>
              <a:t>　　　　　　　　　　　厚木支部</a:t>
            </a:r>
          </a:p>
        </p:txBody>
      </p:sp>
      <p:sp>
        <p:nvSpPr>
          <p:cNvPr id="2" name="スライド番号プレースホルダー 1"/>
          <p:cNvSpPr>
            <a:spLocks noGrp="1"/>
          </p:cNvSpPr>
          <p:nvPr>
            <p:ph type="sldNum" sz="quarter" idx="12"/>
          </p:nvPr>
        </p:nvSpPr>
        <p:spPr/>
        <p:txBody>
          <a:bodyPr/>
          <a:lstStyle/>
          <a:p>
            <a:pPr>
              <a:defRPr/>
            </a:pPr>
            <a:fld id="{79C1B39B-1E7C-4A7B-A1CB-A8F5F5F6A9F6}" type="slidenum">
              <a:rPr lang="en-US" altLang="ja-JP" smtClean="0"/>
              <a:pPr>
                <a:defRPr/>
              </a:pPr>
              <a:t>1</a:t>
            </a:fld>
            <a:endParaRPr lang="en-US" altLang="ja-JP"/>
          </a:p>
        </p:txBody>
      </p:sp>
      <p:sp>
        <p:nvSpPr>
          <p:cNvPr id="2054" name="Text Box 4"/>
          <p:cNvSpPr txBox="1">
            <a:spLocks noChangeArrowheads="1"/>
          </p:cNvSpPr>
          <p:nvPr/>
        </p:nvSpPr>
        <p:spPr bwMode="auto">
          <a:xfrm>
            <a:off x="864396" y="2889175"/>
            <a:ext cx="5846763" cy="130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5000"/>
              </a:lnSpc>
              <a:spcBef>
                <a:spcPct val="0"/>
              </a:spcBef>
              <a:buFontTx/>
              <a:buNone/>
            </a:pPr>
            <a:r>
              <a:rPr lang="ja-JP" altLang="en-US" sz="4000" b="1" dirty="0">
                <a:solidFill>
                  <a:schemeClr val="accent2"/>
                </a:solidFill>
                <a:latin typeface="HG丸ｺﾞｼｯｸM-PRO" pitchFamily="50" charset="-128"/>
                <a:ea typeface="HG丸ｺﾞｼｯｸM-PRO" pitchFamily="50" charset="-128"/>
              </a:rPr>
              <a:t>第１編</a:t>
            </a:r>
            <a:endParaRPr lang="en-US" altLang="ja-JP" sz="4000" b="1" dirty="0">
              <a:solidFill>
                <a:schemeClr val="accent2"/>
              </a:solidFill>
              <a:latin typeface="HG丸ｺﾞｼｯｸM-PRO" pitchFamily="50" charset="-128"/>
              <a:ea typeface="HG丸ｺﾞｼｯｸM-PRO" pitchFamily="50" charset="-128"/>
            </a:endParaRPr>
          </a:p>
          <a:p>
            <a:pPr eaLnBrk="1" hangingPunct="1">
              <a:lnSpc>
                <a:spcPts val="5000"/>
              </a:lnSpc>
              <a:spcBef>
                <a:spcPct val="0"/>
              </a:spcBef>
              <a:buFontTx/>
              <a:buNone/>
            </a:pPr>
            <a:r>
              <a:rPr lang="ja-JP" altLang="en-US" sz="4000" b="1" dirty="0">
                <a:solidFill>
                  <a:schemeClr val="accent2"/>
                </a:solidFill>
                <a:latin typeface="HG丸ｺﾞｼｯｸM-PRO" pitchFamily="50" charset="-128"/>
                <a:ea typeface="HG丸ｺﾞｼｯｸM-PRO" pitchFamily="50" charset="-128"/>
              </a:rPr>
              <a:t>職長の役割</a:t>
            </a:r>
            <a:endParaRPr lang="ja-JP" altLang="en-US" sz="4000" dirty="0">
              <a:solidFill>
                <a:schemeClr val="accent2"/>
              </a:solidFill>
              <a:latin typeface="HG丸ｺﾞｼｯｸM-PRO" pitchFamily="50" charset="-128"/>
              <a:ea typeface="HG丸ｺﾞｼｯｸM-PRO" pitchFamily="50" charset="-128"/>
            </a:endParaRPr>
          </a:p>
        </p:txBody>
      </p:sp>
      <p:pic>
        <p:nvPicPr>
          <p:cNvPr id="2055"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90538"/>
            <a:ext cx="2528888"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図 29"/>
          <p:cNvPicPr>
            <a:picLocks noChangeAspect="1"/>
          </p:cNvPicPr>
          <p:nvPr/>
        </p:nvPicPr>
        <p:blipFill>
          <a:blip r:embed="rId3"/>
          <a:stretch>
            <a:fillRect/>
          </a:stretch>
        </p:blipFill>
        <p:spPr>
          <a:xfrm>
            <a:off x="309145" y="524289"/>
            <a:ext cx="1671524" cy="1180096"/>
          </a:xfrm>
          <a:prstGeom prst="rect">
            <a:avLst/>
          </a:prstGeom>
          <a:ln>
            <a:solidFill>
              <a:schemeClr val="tx1"/>
            </a:solidFill>
          </a:ln>
        </p:spPr>
      </p:pic>
      <p:pic>
        <p:nvPicPr>
          <p:cNvPr id="31" name="図 30"/>
          <p:cNvPicPr>
            <a:picLocks noChangeAspect="1"/>
          </p:cNvPicPr>
          <p:nvPr/>
        </p:nvPicPr>
        <p:blipFill>
          <a:blip r:embed="rId4"/>
          <a:stretch>
            <a:fillRect/>
          </a:stretch>
        </p:blipFill>
        <p:spPr>
          <a:xfrm>
            <a:off x="2197063" y="544791"/>
            <a:ext cx="1625275" cy="1159594"/>
          </a:xfrm>
          <a:prstGeom prst="rect">
            <a:avLst/>
          </a:prstGeom>
          <a:ln>
            <a:solidFill>
              <a:schemeClr val="tx1"/>
            </a:solidFill>
          </a:ln>
        </p:spPr>
      </p:pic>
      <p:pic>
        <p:nvPicPr>
          <p:cNvPr id="32" name="図 31"/>
          <p:cNvPicPr>
            <a:picLocks noChangeAspect="1"/>
          </p:cNvPicPr>
          <p:nvPr/>
        </p:nvPicPr>
        <p:blipFill>
          <a:blip r:embed="rId5"/>
          <a:stretch>
            <a:fillRect/>
          </a:stretch>
        </p:blipFill>
        <p:spPr>
          <a:xfrm>
            <a:off x="3960357" y="524289"/>
            <a:ext cx="1766012" cy="1165568"/>
          </a:xfrm>
          <a:prstGeom prst="rect">
            <a:avLst/>
          </a:prstGeom>
          <a:ln>
            <a:solidFill>
              <a:schemeClr val="tx1"/>
            </a:solidFill>
          </a:ln>
        </p:spPr>
      </p:pic>
    </p:spTree>
    <p:extLst>
      <p:ext uri="{BB962C8B-B14F-4D97-AF65-F5344CB8AC3E}">
        <p14:creationId xmlns:p14="http://schemas.microsoft.com/office/powerpoint/2010/main" val="234398429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番号プレースホルダー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ＭＳ Ｐゴシック" pitchFamily="50" charset="-128"/>
              </a:defRPr>
            </a:lvl1pPr>
            <a:lvl2pPr marL="742950" indent="-285750">
              <a:spcBef>
                <a:spcPct val="20000"/>
              </a:spcBef>
              <a:buChar char="–"/>
              <a:defRPr kumimoji="1" sz="2800">
                <a:solidFill>
                  <a:schemeClr val="tx1"/>
                </a:solidFill>
                <a:latin typeface="Arial" charset="0"/>
                <a:ea typeface="ＭＳ Ｐゴシック" pitchFamily="50" charset="-128"/>
              </a:defRPr>
            </a:lvl2pPr>
            <a:lvl3pPr marL="1143000" indent="-228600">
              <a:spcBef>
                <a:spcPct val="20000"/>
              </a:spcBef>
              <a:buChar char="•"/>
              <a:defRPr kumimoji="1" sz="2400">
                <a:solidFill>
                  <a:schemeClr val="tx1"/>
                </a:solidFill>
                <a:latin typeface="Arial" charset="0"/>
                <a:ea typeface="ＭＳ Ｐゴシック" pitchFamily="50" charset="-128"/>
              </a:defRPr>
            </a:lvl3pPr>
            <a:lvl4pPr marL="1600200" indent="-228600">
              <a:spcBef>
                <a:spcPct val="20000"/>
              </a:spcBef>
              <a:buChar char="–"/>
              <a:defRPr kumimoji="1" sz="2000">
                <a:solidFill>
                  <a:schemeClr val="tx1"/>
                </a:solidFill>
                <a:latin typeface="Arial" charset="0"/>
                <a:ea typeface="ＭＳ Ｐゴシック" pitchFamily="50" charset="-128"/>
              </a:defRPr>
            </a:lvl4pPr>
            <a:lvl5pPr marL="2057400" indent="-22860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spcBef>
                <a:spcPct val="0"/>
              </a:spcBef>
              <a:buFontTx/>
              <a:buNone/>
            </a:pPr>
            <a:fld id="{6873BE6C-8CFE-41EB-80D7-FEB9DEAC7F16}" type="slidenum">
              <a:rPr lang="en-US" altLang="ja-JP" sz="1400" smtClean="0"/>
              <a:pPr>
                <a:spcBef>
                  <a:spcPct val="0"/>
                </a:spcBef>
                <a:buFontTx/>
                <a:buNone/>
              </a:pPr>
              <a:t>10</a:t>
            </a:fld>
            <a:endParaRPr lang="en-US" altLang="ja-JP" sz="1400"/>
          </a:p>
        </p:txBody>
      </p:sp>
      <p:sp>
        <p:nvSpPr>
          <p:cNvPr id="8195" name="Rectangle 2"/>
          <p:cNvSpPr>
            <a:spLocks noGrp="1" noChangeArrowheads="1"/>
          </p:cNvSpPr>
          <p:nvPr>
            <p:ph type="ctrTitle"/>
          </p:nvPr>
        </p:nvSpPr>
        <p:spPr>
          <a:xfrm>
            <a:off x="1835696" y="772971"/>
            <a:ext cx="4608512" cy="700608"/>
          </a:xfrm>
        </p:spPr>
        <p:txBody>
          <a:bodyPr/>
          <a:lstStyle/>
          <a:p>
            <a:pPr>
              <a:lnSpc>
                <a:spcPts val="4500"/>
              </a:lnSpc>
            </a:pPr>
            <a:r>
              <a:rPr lang="ja-JP" altLang="en-US" sz="3600" dirty="0">
                <a:solidFill>
                  <a:srgbClr val="FF0000"/>
                </a:solidFill>
                <a:latin typeface="HG丸ｺﾞｼｯｸM-PRO" pitchFamily="50" charset="-128"/>
                <a:ea typeface="HG丸ｺﾞｼｯｸM-PRO" pitchFamily="50" charset="-128"/>
              </a:rPr>
              <a:t>安全配慮義務とは</a:t>
            </a:r>
          </a:p>
        </p:txBody>
      </p:sp>
      <p:sp>
        <p:nvSpPr>
          <p:cNvPr id="8196" name="Rectangle 3"/>
          <p:cNvSpPr>
            <a:spLocks noGrp="1" noChangeArrowheads="1"/>
          </p:cNvSpPr>
          <p:nvPr>
            <p:ph type="subTitle" idx="1"/>
          </p:nvPr>
        </p:nvSpPr>
        <p:spPr>
          <a:xfrm>
            <a:off x="514672" y="1977274"/>
            <a:ext cx="8305800" cy="2456656"/>
          </a:xfrm>
        </p:spPr>
        <p:txBody>
          <a:bodyPr/>
          <a:lstStyle/>
          <a:p>
            <a:pPr algn="l">
              <a:lnSpc>
                <a:spcPts val="4500"/>
              </a:lnSpc>
              <a:spcBef>
                <a:spcPts val="0"/>
              </a:spcBef>
            </a:pPr>
            <a:r>
              <a:rPr lang="ja-JP" altLang="en-US" dirty="0">
                <a:ea typeface="ＭＳ ゴシック" pitchFamily="49" charset="-128"/>
              </a:rPr>
              <a:t>　</a:t>
            </a:r>
            <a:r>
              <a:rPr lang="ja-JP" altLang="en-US" dirty="0">
                <a:latin typeface="HG丸ｺﾞｼｯｸM-PRO" pitchFamily="50" charset="-128"/>
                <a:ea typeface="HG丸ｺﾞｼｯｸM-PRO" pitchFamily="50" charset="-128"/>
              </a:rPr>
              <a:t>事業者が労働者を雇い入れる際に、「当</a:t>
            </a:r>
          </a:p>
          <a:p>
            <a:pPr algn="l">
              <a:lnSpc>
                <a:spcPts val="4500"/>
              </a:lnSpc>
              <a:spcBef>
                <a:spcPts val="0"/>
              </a:spcBef>
            </a:pPr>
            <a:r>
              <a:rPr lang="ja-JP" altLang="en-US" dirty="0">
                <a:latin typeface="HG丸ｺﾞｼｯｸM-PRO" pitchFamily="50" charset="-128"/>
                <a:ea typeface="HG丸ｺﾞｼｯｸM-PRO" pitchFamily="50" charset="-128"/>
              </a:rPr>
              <a:t>該労働者に危害を蒙らせて労働能力を低下</a:t>
            </a:r>
          </a:p>
          <a:p>
            <a:pPr algn="l">
              <a:lnSpc>
                <a:spcPts val="4500"/>
              </a:lnSpc>
              <a:spcBef>
                <a:spcPts val="0"/>
              </a:spcBef>
            </a:pPr>
            <a:r>
              <a:rPr lang="ja-JP" altLang="en-US" dirty="0">
                <a:latin typeface="HG丸ｺﾞｼｯｸM-PRO" pitchFamily="50" charset="-128"/>
                <a:ea typeface="HG丸ｺﾞｼｯｸM-PRO" pitchFamily="50" charset="-128"/>
              </a:rPr>
              <a:t>させることがないよう生命と健康を守りな</a:t>
            </a:r>
          </a:p>
          <a:p>
            <a:pPr algn="l">
              <a:lnSpc>
                <a:spcPts val="4500"/>
              </a:lnSpc>
              <a:spcBef>
                <a:spcPts val="0"/>
              </a:spcBef>
            </a:pPr>
            <a:r>
              <a:rPr lang="ja-JP" altLang="en-US" dirty="0" err="1">
                <a:latin typeface="HG丸ｺﾞｼｯｸM-PRO" pitchFamily="50" charset="-128"/>
                <a:ea typeface="HG丸ｺﾞｼｯｸM-PRO" pitchFamily="50" charset="-128"/>
              </a:rPr>
              <a:t>がら就</a:t>
            </a:r>
            <a:r>
              <a:rPr lang="ja-JP" altLang="en-US" dirty="0">
                <a:latin typeface="HG丸ｺﾞｼｯｸM-PRO" pitchFamily="50" charset="-128"/>
                <a:ea typeface="HG丸ｺﾞｼｯｸM-PRO" pitchFamily="50" charset="-128"/>
              </a:rPr>
              <a:t>労させるべき義務」</a:t>
            </a:r>
            <a:r>
              <a:rPr lang="ja-JP" altLang="en-US" dirty="0">
                <a:ea typeface="ＭＳ ゴシック" pitchFamily="49" charset="-128"/>
              </a:rPr>
              <a:t>　</a:t>
            </a:r>
          </a:p>
        </p:txBody>
      </p:sp>
      <p:sp>
        <p:nvSpPr>
          <p:cNvPr id="5" name="Rectangle 2"/>
          <p:cNvSpPr txBox="1">
            <a:spLocks noChangeArrowheads="1"/>
          </p:cNvSpPr>
          <p:nvPr/>
        </p:nvSpPr>
        <p:spPr bwMode="auto">
          <a:xfrm>
            <a:off x="395536" y="4880248"/>
            <a:ext cx="8424936" cy="92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eaLnBrk="0" fontAlgn="base" hangingPunct="0">
              <a:spcBef>
                <a:spcPct val="0"/>
              </a:spcBef>
              <a:spcAft>
                <a:spcPct val="0"/>
              </a:spcAft>
              <a:defRPr kumimoji="1" sz="4400">
                <a:solidFill>
                  <a:schemeClr val="tx2"/>
                </a:solidFill>
                <a:latin typeface="Arial" charset="0"/>
                <a:ea typeface="ＭＳ Ｐゴシック" pitchFamily="50" charset="-128"/>
              </a:defRPr>
            </a:lvl6pPr>
            <a:lvl7pPr marL="914400" algn="ctr" rtl="0" eaLnBrk="0" fontAlgn="base" hangingPunct="0">
              <a:spcBef>
                <a:spcPct val="0"/>
              </a:spcBef>
              <a:spcAft>
                <a:spcPct val="0"/>
              </a:spcAft>
              <a:defRPr kumimoji="1" sz="4400">
                <a:solidFill>
                  <a:schemeClr val="tx2"/>
                </a:solidFill>
                <a:latin typeface="Arial" charset="0"/>
                <a:ea typeface="ＭＳ Ｐゴシック" pitchFamily="50" charset="-128"/>
              </a:defRPr>
            </a:lvl7pPr>
            <a:lvl8pPr marL="1371600" algn="ctr" rtl="0" eaLnBrk="0" fontAlgn="base" hangingPunct="0">
              <a:spcBef>
                <a:spcPct val="0"/>
              </a:spcBef>
              <a:spcAft>
                <a:spcPct val="0"/>
              </a:spcAft>
              <a:defRPr kumimoji="1" sz="4400">
                <a:solidFill>
                  <a:schemeClr val="tx2"/>
                </a:solidFill>
                <a:latin typeface="Arial" charset="0"/>
                <a:ea typeface="ＭＳ Ｐゴシック" pitchFamily="50" charset="-128"/>
              </a:defRPr>
            </a:lvl8pPr>
            <a:lvl9pPr marL="1828800" algn="ctr" rtl="0" eaLnBrk="0" fontAlgn="base" hangingPunct="0">
              <a:spcBef>
                <a:spcPct val="0"/>
              </a:spcBef>
              <a:spcAft>
                <a:spcPct val="0"/>
              </a:spcAft>
              <a:defRPr kumimoji="1" sz="4400">
                <a:solidFill>
                  <a:schemeClr val="tx2"/>
                </a:solidFill>
                <a:latin typeface="Arial" charset="0"/>
                <a:ea typeface="ＭＳ Ｐゴシック" pitchFamily="50" charset="-128"/>
              </a:defRPr>
            </a:lvl9pPr>
          </a:lstStyle>
          <a:p>
            <a:pPr>
              <a:lnSpc>
                <a:spcPts val="4500"/>
              </a:lnSpc>
            </a:pPr>
            <a:r>
              <a:rPr lang="ja-JP" altLang="en-US" sz="3600" kern="0" dirty="0">
                <a:solidFill>
                  <a:srgbClr val="FF0000"/>
                </a:solidFill>
                <a:latin typeface="HG丸ｺﾞｼｯｸM-PRO" pitchFamily="50" charset="-128"/>
                <a:ea typeface="HG丸ｺﾞｼｯｸM-PRO" pitchFamily="50" charset="-128"/>
              </a:rPr>
              <a:t>労働災害の発生⇒安全配慮義務違反</a:t>
            </a:r>
          </a:p>
        </p:txBody>
      </p:sp>
    </p:spTree>
    <p:extLst>
      <p:ext uri="{BB962C8B-B14F-4D97-AF65-F5344CB8AC3E}">
        <p14:creationId xmlns:p14="http://schemas.microsoft.com/office/powerpoint/2010/main" val="21285745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AutoShape 5"/>
          <p:cNvSpPr>
            <a:spLocks noChangeArrowheads="1"/>
          </p:cNvSpPr>
          <p:nvPr/>
        </p:nvSpPr>
        <p:spPr bwMode="auto">
          <a:xfrm>
            <a:off x="381000" y="836712"/>
            <a:ext cx="8515350" cy="5818088"/>
          </a:xfrm>
          <a:prstGeom prst="roundRect">
            <a:avLst>
              <a:gd name="adj" fmla="val 4384"/>
            </a:avLst>
          </a:prstGeom>
          <a:solidFill>
            <a:srgbClr val="FFFF99"/>
          </a:solidFill>
          <a:ln w="9525">
            <a:solidFill>
              <a:srgbClr val="FFFF99"/>
            </a:solidFill>
            <a:round/>
            <a:headEnd/>
            <a:tailEnd/>
          </a:ln>
        </p:spPr>
        <p:txBody>
          <a:bodyPr wrap="none"/>
          <a:lstStyle/>
          <a:p>
            <a:pPr algn="l" eaLnBrk="1" hangingPunct="1">
              <a:lnSpc>
                <a:spcPts val="2700"/>
              </a:lnSpc>
              <a:defRPr/>
            </a:pPr>
            <a:r>
              <a:rPr lang="ja-JP" altLang="en-US" sz="2400" dirty="0">
                <a:latin typeface="HG丸ｺﾞｼｯｸM-PRO" pitchFamily="50" charset="-128"/>
                <a:ea typeface="HG丸ｺﾞｼｯｸM-PRO" pitchFamily="50" charset="-128"/>
              </a:rPr>
              <a:t>　ア．労働衛生保護具</a:t>
            </a:r>
            <a:endParaRPr lang="ja-JP" altLang="en-US" sz="2400" u="sng" dirty="0">
              <a:effectLst>
                <a:outerShdw blurRad="38100" dist="38100" dir="2700000" algn="tl">
                  <a:srgbClr val="FFFFFF"/>
                </a:outerShdw>
              </a:effectLst>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③労働衛生保護具の条件</a:t>
            </a:r>
          </a:p>
          <a:p>
            <a:pPr algn="l" eaLnBrk="1" hangingPunct="1">
              <a:lnSpc>
                <a:spcPts val="2700"/>
              </a:lnSpc>
              <a:defRPr/>
            </a:pPr>
            <a:endParaRPr lang="ja-JP" altLang="en-US" sz="2000" dirty="0">
              <a:latin typeface="HG丸ｺﾞｼｯｸM-PRO" pitchFamily="50" charset="-128"/>
              <a:ea typeface="HG丸ｺﾞｼｯｸM-PRO" pitchFamily="50" charset="-128"/>
            </a:endParaRPr>
          </a:p>
          <a:p>
            <a:pPr algn="l" eaLnBrk="1" hangingPunct="1">
              <a:lnSpc>
                <a:spcPts val="2700"/>
              </a:lnSpc>
              <a:defRPr/>
            </a:pPr>
            <a:endParaRPr lang="ja-JP" altLang="en-US" sz="2000" dirty="0">
              <a:latin typeface="HG丸ｺﾞｼｯｸM-PRO" pitchFamily="50" charset="-128"/>
              <a:ea typeface="HG丸ｺﾞｼｯｸM-PRO" pitchFamily="50" charset="-128"/>
            </a:endParaRPr>
          </a:p>
          <a:p>
            <a:pPr algn="l" eaLnBrk="1" hangingPunct="1">
              <a:lnSpc>
                <a:spcPts val="2700"/>
              </a:lnSpc>
              <a:defRPr/>
            </a:pPr>
            <a:endParaRPr lang="ja-JP" altLang="en-US" sz="2000" dirty="0">
              <a:latin typeface="HG丸ｺﾞｼｯｸM-PRO" pitchFamily="50" charset="-128"/>
              <a:ea typeface="HG丸ｺﾞｼｯｸM-PRO" pitchFamily="50" charset="-128"/>
            </a:endParaRPr>
          </a:p>
          <a:p>
            <a:pPr algn="l" eaLnBrk="1" hangingPunct="1">
              <a:lnSpc>
                <a:spcPts val="2700"/>
              </a:lnSpc>
              <a:defRPr/>
            </a:pPr>
            <a:endParaRPr lang="ja-JP" altLang="en-US" sz="2000" dirty="0">
              <a:latin typeface="HG丸ｺﾞｼｯｸM-PRO" pitchFamily="50" charset="-128"/>
              <a:ea typeface="HG丸ｺﾞｼｯｸM-PRO" pitchFamily="50" charset="-128"/>
            </a:endParaRPr>
          </a:p>
          <a:p>
            <a:pPr algn="l" eaLnBrk="1" hangingPunct="1">
              <a:lnSpc>
                <a:spcPts val="2700"/>
              </a:lnSpc>
              <a:defRPr/>
            </a:pPr>
            <a:endParaRPr lang="ja-JP" altLang="en-US" sz="2000" dirty="0">
              <a:latin typeface="HG丸ｺﾞｼｯｸM-PRO" pitchFamily="50" charset="-128"/>
              <a:ea typeface="HG丸ｺﾞｼｯｸM-PRO" pitchFamily="50" charset="-128"/>
            </a:endParaRPr>
          </a:p>
          <a:p>
            <a:pPr algn="l" eaLnBrk="1" hangingPunct="1">
              <a:lnSpc>
                <a:spcPts val="2700"/>
              </a:lnSpc>
              <a:defRPr/>
            </a:pPr>
            <a:endParaRPr lang="ja-JP" altLang="en-US" sz="2000" dirty="0">
              <a:latin typeface="HG丸ｺﾞｼｯｸM-PRO" pitchFamily="50" charset="-128"/>
              <a:ea typeface="HG丸ｺﾞｼｯｸM-PRO" pitchFamily="50" charset="-128"/>
            </a:endParaRPr>
          </a:p>
          <a:p>
            <a:pPr algn="l" eaLnBrk="1" hangingPunct="1">
              <a:lnSpc>
                <a:spcPts val="2700"/>
              </a:lnSpc>
              <a:defRPr/>
            </a:pPr>
            <a:endParaRPr lang="ja-JP" altLang="en-US" sz="2000" dirty="0">
              <a:latin typeface="HG丸ｺﾞｼｯｸM-PRO" pitchFamily="50" charset="-128"/>
              <a:ea typeface="HG丸ｺﾞｼｯｸM-PRO" pitchFamily="50" charset="-128"/>
            </a:endParaRPr>
          </a:p>
          <a:p>
            <a:pPr algn="l" eaLnBrk="1" hangingPunct="1">
              <a:lnSpc>
                <a:spcPts val="2700"/>
              </a:lnSpc>
              <a:defRPr/>
            </a:pPr>
            <a:endParaRPr lang="en-US" altLang="ja-JP" sz="2000" dirty="0">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④保護具着用する際に注意すべきこと</a:t>
            </a:r>
          </a:p>
          <a:p>
            <a:pPr algn="l" eaLnBrk="1" hangingPunct="1">
              <a:lnSpc>
                <a:spcPts val="2700"/>
              </a:lnSpc>
              <a:defRPr/>
            </a:pPr>
            <a:r>
              <a:rPr lang="ja-JP" altLang="en-US" sz="2000" dirty="0">
                <a:latin typeface="HG丸ｺﾞｼｯｸM-PRO" pitchFamily="50" charset="-128"/>
                <a:ea typeface="HG丸ｺﾞｼｯｸM-PRO" pitchFamily="50" charset="-128"/>
              </a:rPr>
              <a:t>　　　　※フィット（適していること）</a:t>
            </a:r>
          </a:p>
          <a:p>
            <a:pPr algn="l" eaLnBrk="1" hangingPunct="1">
              <a:lnSpc>
                <a:spcPts val="2700"/>
              </a:lnSpc>
              <a:defRPr/>
            </a:pPr>
            <a:r>
              <a:rPr lang="ja-JP" altLang="en-US" sz="2000" dirty="0">
                <a:latin typeface="HG丸ｺﾞｼｯｸM-PRO" pitchFamily="50" charset="-128"/>
                <a:ea typeface="HG丸ｺﾞｼｯｸM-PRO" pitchFamily="50" charset="-128"/>
              </a:rPr>
              <a:t>　　　　　・職場の有害環境と身体にフィットしていること。</a:t>
            </a:r>
          </a:p>
          <a:p>
            <a:pPr algn="l" eaLnBrk="1" hangingPunct="1">
              <a:lnSpc>
                <a:spcPts val="2700"/>
              </a:lnSpc>
              <a:defRPr/>
            </a:pPr>
            <a:r>
              <a:rPr lang="ja-JP" altLang="en-US" sz="2000" dirty="0">
                <a:latin typeface="HG丸ｺﾞｼｯｸM-PRO" pitchFamily="50" charset="-128"/>
                <a:ea typeface="HG丸ｺﾞｼｯｸM-PRO" pitchFamily="50" charset="-128"/>
              </a:rPr>
              <a:t>　　　　※破過（はか）</a:t>
            </a:r>
          </a:p>
          <a:p>
            <a:pPr algn="l" eaLnBrk="1" hangingPunct="1">
              <a:lnSpc>
                <a:spcPts val="2700"/>
              </a:lnSpc>
              <a:defRPr/>
            </a:pPr>
            <a:r>
              <a:rPr lang="ja-JP" altLang="en-US" sz="2000" dirty="0">
                <a:latin typeface="HG丸ｺﾞｼｯｸM-PRO" pitchFamily="50" charset="-128"/>
                <a:ea typeface="HG丸ｺﾞｼｯｸM-PRO" pitchFamily="50" charset="-128"/>
              </a:rPr>
              <a:t>　　　　　・防毒マスクに使用される有害ガス・蒸気を吸着させる吸</a:t>
            </a:r>
          </a:p>
          <a:p>
            <a:pPr algn="l" eaLnBrk="1" hangingPunct="1">
              <a:lnSpc>
                <a:spcPts val="2700"/>
              </a:lnSpc>
              <a:defRPr/>
            </a:pPr>
            <a:r>
              <a:rPr lang="ja-JP" altLang="en-US" sz="2000" dirty="0">
                <a:latin typeface="HG丸ｺﾞｼｯｸM-PRO" pitchFamily="50" charset="-128"/>
                <a:ea typeface="HG丸ｺﾞｼｯｸM-PRO" pitchFamily="50" charset="-128"/>
              </a:rPr>
              <a:t>　　　　　　収缶の破過時間（効果の失効時間）を知っておくこと。</a:t>
            </a:r>
          </a:p>
          <a:p>
            <a:pPr algn="l" eaLnBrk="1" hangingPunct="1">
              <a:lnSpc>
                <a:spcPts val="2700"/>
              </a:lnSpc>
              <a:defRPr/>
            </a:pPr>
            <a:endParaRPr lang="ja-JP" altLang="en-US" sz="2000" dirty="0">
              <a:latin typeface="HG丸ｺﾞｼｯｸM-PRO" pitchFamily="50" charset="-128"/>
              <a:ea typeface="HG丸ｺﾞｼｯｸM-PRO" pitchFamily="50" charset="-128"/>
            </a:endParaRPr>
          </a:p>
        </p:txBody>
      </p:sp>
      <p:sp>
        <p:nvSpPr>
          <p:cNvPr id="104456" name="Text Box 8"/>
          <p:cNvSpPr txBox="1">
            <a:spLocks noChangeArrowheads="1"/>
          </p:cNvSpPr>
          <p:nvPr/>
        </p:nvSpPr>
        <p:spPr bwMode="auto">
          <a:xfrm>
            <a:off x="304800" y="182563"/>
            <a:ext cx="56388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２．労働衛生管理</a:t>
            </a:r>
            <a:r>
              <a:rPr lang="ja-JP" altLang="en-US" sz="2800" dirty="0">
                <a:effectLst>
                  <a:outerShdw blurRad="38100" dist="38100" dir="2700000" algn="tl">
                    <a:srgbClr val="C0C0C0"/>
                  </a:outerShdw>
                </a:effectLst>
                <a:latin typeface="HG丸ｺﾞｼｯｸM-PRO" pitchFamily="50" charset="-128"/>
                <a:ea typeface="HG丸ｺﾞｼｯｸM-PRO" pitchFamily="50" charset="-128"/>
              </a:rPr>
              <a:t>　</a:t>
            </a:r>
            <a:r>
              <a:rPr lang="ja-JP" altLang="en-US" dirty="0">
                <a:solidFill>
                  <a:srgbClr val="FF0000"/>
                </a:solidFill>
                <a:latin typeface="HG丸ｺﾞｼｯｸM-PRO" pitchFamily="50" charset="-128"/>
                <a:ea typeface="HG丸ｺﾞｼｯｸM-PRO" pitchFamily="50" charset="-128"/>
              </a:rPr>
              <a:t>（２）作業管理</a:t>
            </a:r>
            <a:endParaRPr lang="ja-JP" altLang="en-US" sz="2800"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24580" name="Text Box 10"/>
          <p:cNvSpPr txBox="1">
            <a:spLocks noChangeArrowheads="1"/>
          </p:cNvSpPr>
          <p:nvPr/>
        </p:nvSpPr>
        <p:spPr bwMode="auto">
          <a:xfrm>
            <a:off x="7308304" y="228600"/>
            <a:ext cx="1288009"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P84</a:t>
            </a:r>
            <a:endParaRPr kumimoji="0" lang="ja-JP" altLang="en-US" sz="1600" dirty="0">
              <a:latin typeface="HG丸ｺﾞｼｯｸM-PRO" pitchFamily="50" charset="-128"/>
              <a:ea typeface="HG丸ｺﾞｼｯｸM-PRO" pitchFamily="50" charset="-128"/>
            </a:endParaRPr>
          </a:p>
        </p:txBody>
      </p:sp>
      <p:sp>
        <p:nvSpPr>
          <p:cNvPr id="24581"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B7E0E916-424E-4694-A96C-80FE060903F9}" type="slidenum">
              <a:rPr lang="en-US" altLang="ja-JP" sz="1400">
                <a:ea typeface="ＭＳ Ｐゴシック" pitchFamily="50" charset="-128"/>
              </a:rPr>
              <a:pPr algn="r" eaLnBrk="1" hangingPunct="1">
                <a:spcBef>
                  <a:spcPct val="0"/>
                </a:spcBef>
                <a:buFontTx/>
                <a:buNone/>
              </a:pPr>
              <a:t>100</a:t>
            </a:fld>
            <a:endParaRPr lang="en-US" altLang="ja-JP" sz="1400">
              <a:ea typeface="ＭＳ Ｐゴシック" pitchFamily="50" charset="-128"/>
            </a:endParaRPr>
          </a:p>
        </p:txBody>
      </p:sp>
      <p:pic>
        <p:nvPicPr>
          <p:cNvPr id="2458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962" y="1700808"/>
            <a:ext cx="8101258" cy="25922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6570058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AutoShape 5"/>
          <p:cNvSpPr>
            <a:spLocks noChangeArrowheads="1"/>
          </p:cNvSpPr>
          <p:nvPr/>
        </p:nvSpPr>
        <p:spPr bwMode="auto">
          <a:xfrm>
            <a:off x="334462" y="800264"/>
            <a:ext cx="8515350" cy="5719599"/>
          </a:xfrm>
          <a:prstGeom prst="roundRect">
            <a:avLst>
              <a:gd name="adj" fmla="val 4384"/>
            </a:avLst>
          </a:prstGeom>
          <a:solidFill>
            <a:srgbClr val="FFFF99"/>
          </a:solidFill>
          <a:ln w="9525">
            <a:solidFill>
              <a:srgbClr val="FFFF99"/>
            </a:solidFill>
            <a:round/>
            <a:headEnd/>
            <a:tailEnd/>
          </a:ln>
        </p:spPr>
        <p:txBody>
          <a:bodyPr wrap="none"/>
          <a:lstStyle/>
          <a:p>
            <a:pPr algn="l" eaLnBrk="1" hangingPunct="1">
              <a:lnSpc>
                <a:spcPts val="2700"/>
              </a:lnSpc>
              <a:defRPr/>
            </a:pPr>
            <a:r>
              <a:rPr lang="ja-JP" altLang="en-US" sz="2000" dirty="0">
                <a:latin typeface="HG丸ｺﾞｼｯｸM-PRO" pitchFamily="50" charset="-128"/>
                <a:ea typeface="HG丸ｺﾞｼｯｸM-PRO" pitchFamily="50" charset="-128"/>
              </a:rPr>
              <a:t>　</a:t>
            </a:r>
            <a:r>
              <a:rPr lang="ja-JP" altLang="en-US" sz="2400" dirty="0">
                <a:latin typeface="HG丸ｺﾞｼｯｸM-PRO" pitchFamily="50" charset="-128"/>
                <a:ea typeface="HG丸ｺﾞｼｯｸM-PRO" pitchFamily="50" charset="-128"/>
              </a:rPr>
              <a:t>イ</a:t>
            </a:r>
            <a:r>
              <a:rPr lang="en-US" altLang="ja-JP" sz="2400" dirty="0">
                <a:latin typeface="HG丸ｺﾞｼｯｸM-PRO" pitchFamily="50" charset="-128"/>
                <a:ea typeface="HG丸ｺﾞｼｯｸM-PRO" pitchFamily="50" charset="-128"/>
              </a:rPr>
              <a:t>．</a:t>
            </a:r>
            <a:r>
              <a:rPr lang="ja-JP" altLang="en-US" sz="2400" dirty="0">
                <a:latin typeface="HG丸ｺﾞｼｯｸM-PRO" pitchFamily="50" charset="-128"/>
                <a:ea typeface="HG丸ｺﾞｼｯｸM-PRO" pitchFamily="50" charset="-128"/>
              </a:rPr>
              <a:t>安全保護具</a:t>
            </a:r>
            <a:endParaRPr lang="ja-JP" altLang="en-US" sz="2400" u="sng" dirty="0">
              <a:effectLst>
                <a:outerShdw blurRad="38100" dist="38100" dir="2700000" algn="tl">
                  <a:srgbClr val="FFFFFF"/>
                </a:outerShdw>
              </a:effectLst>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法令で使用が義務づけられている保護具は次のとおり。</a:t>
            </a:r>
            <a:endParaRPr lang="en-US" altLang="ja-JP" sz="2000" dirty="0">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①頭の保護具</a:t>
            </a:r>
            <a:endParaRPr lang="en-US" altLang="ja-JP" sz="2000" dirty="0">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・保護帽（構造規格適合品）</a:t>
            </a:r>
            <a:endParaRPr lang="en-US" altLang="ja-JP" sz="2000" dirty="0">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墜落用、飛来落下用、感電防止用がある。</a:t>
            </a:r>
            <a:endParaRPr lang="en-US" altLang="ja-JP" sz="2000" dirty="0">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・帽子</a:t>
            </a:r>
            <a:endParaRPr lang="en-US" altLang="ja-JP" sz="2000" dirty="0">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作業帽⇒頭髪が機械に巻き込まれるおそれがあるとき着用。</a:t>
            </a:r>
            <a:endParaRPr lang="en-US" altLang="ja-JP" sz="2000" dirty="0">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②眼と顔面の保護具</a:t>
            </a:r>
            <a:endParaRPr lang="en-US" altLang="ja-JP" sz="2000" dirty="0">
              <a:latin typeface="HG丸ｺﾞｼｯｸM-PRO" pitchFamily="50" charset="-128"/>
              <a:ea typeface="HG丸ｺﾞｼｯｸM-PRO" pitchFamily="50" charset="-128"/>
            </a:endParaRPr>
          </a:p>
          <a:p>
            <a:pPr algn="l" eaLnBrk="1" hangingPunct="1">
              <a:lnSpc>
                <a:spcPts val="2700"/>
              </a:lnSpc>
              <a:defRPr/>
            </a:pPr>
            <a:r>
              <a:rPr lang="ja-JP" altLang="en-US" sz="2000" dirty="0">
                <a:solidFill>
                  <a:srgbClr val="FF0000"/>
                </a:solidFill>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　　　加工物等の飛来、切削くずの飛来等や有害な光線等の危険</a:t>
            </a:r>
            <a:endParaRPr lang="en-US" altLang="ja-JP" sz="2000" dirty="0">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等による眼や顔面の保護。面体式やメガネ式のものがある。</a:t>
            </a:r>
            <a:endParaRPr lang="en-US" altLang="ja-JP" sz="2000" dirty="0">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③手の保護</a:t>
            </a:r>
            <a:endParaRPr lang="en-US" altLang="ja-JP" sz="2000" dirty="0">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溶接用保護手袋、不浸透性や耐食性、耐切創の保護手袋等</a:t>
            </a:r>
            <a:endParaRPr lang="en-US" altLang="ja-JP" sz="2000" dirty="0">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④足の保護（</a:t>
            </a:r>
            <a:r>
              <a:rPr lang="en-US" altLang="ja-JP" sz="2000" dirty="0">
                <a:latin typeface="HG丸ｺﾞｼｯｸM-PRO" pitchFamily="50" charset="-128"/>
                <a:ea typeface="HG丸ｺﾞｼｯｸM-PRO" pitchFamily="50" charset="-128"/>
              </a:rPr>
              <a:t>JIS</a:t>
            </a:r>
            <a:r>
              <a:rPr lang="ja-JP" altLang="en-US" sz="2000" dirty="0">
                <a:latin typeface="HG丸ｺﾞｼｯｸM-PRO" pitchFamily="50" charset="-128"/>
                <a:ea typeface="HG丸ｺﾞｼｯｸM-PRO" pitchFamily="50" charset="-128"/>
              </a:rPr>
              <a:t>規格適合品）</a:t>
            </a:r>
            <a:endParaRPr lang="en-US" altLang="ja-JP" sz="2000" dirty="0">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安全靴等</a:t>
            </a:r>
            <a:endParaRPr lang="en-US" altLang="ja-JP" sz="2000" dirty="0">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⑤体の保護具</a:t>
            </a:r>
            <a:endParaRPr lang="en-US" altLang="ja-JP" sz="2000" dirty="0">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耐熱服、不浸透性や耐食性の保護衣（保護前掛け）等</a:t>
            </a:r>
            <a:endParaRPr lang="en-US" altLang="ja-JP" sz="2000" dirty="0">
              <a:latin typeface="HG丸ｺﾞｼｯｸM-PRO" pitchFamily="50" charset="-128"/>
              <a:ea typeface="HG丸ｺﾞｼｯｸM-PRO" pitchFamily="50" charset="-128"/>
            </a:endParaRPr>
          </a:p>
        </p:txBody>
      </p:sp>
      <p:sp>
        <p:nvSpPr>
          <p:cNvPr id="104456" name="Text Box 8"/>
          <p:cNvSpPr txBox="1">
            <a:spLocks noChangeArrowheads="1"/>
          </p:cNvSpPr>
          <p:nvPr/>
        </p:nvSpPr>
        <p:spPr bwMode="auto">
          <a:xfrm>
            <a:off x="304800" y="182563"/>
            <a:ext cx="55626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２．労働衛生管理</a:t>
            </a:r>
            <a:r>
              <a:rPr lang="ja-JP" altLang="en-US" sz="2800" dirty="0">
                <a:effectLst>
                  <a:outerShdw blurRad="38100" dist="38100" dir="2700000" algn="tl">
                    <a:srgbClr val="C0C0C0"/>
                  </a:outerShdw>
                </a:effectLst>
                <a:latin typeface="HG丸ｺﾞｼｯｸM-PRO" pitchFamily="50" charset="-128"/>
                <a:ea typeface="HG丸ｺﾞｼｯｸM-PRO" pitchFamily="50" charset="-128"/>
              </a:rPr>
              <a:t>　</a:t>
            </a:r>
            <a:r>
              <a:rPr lang="ja-JP" altLang="en-US" dirty="0">
                <a:solidFill>
                  <a:srgbClr val="FF0000"/>
                </a:solidFill>
                <a:latin typeface="HG丸ｺﾞｼｯｸM-PRO" pitchFamily="50" charset="-128"/>
                <a:ea typeface="HG丸ｺﾞｼｯｸM-PRO" pitchFamily="50" charset="-128"/>
              </a:rPr>
              <a:t>（２）作業管理</a:t>
            </a:r>
            <a:endParaRPr lang="ja-JP" altLang="en-US" sz="2800"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25604" name="Text Box 10"/>
          <p:cNvSpPr txBox="1">
            <a:spLocks noChangeArrowheads="1"/>
          </p:cNvSpPr>
          <p:nvPr/>
        </p:nvSpPr>
        <p:spPr bwMode="auto">
          <a:xfrm>
            <a:off x="6875463" y="228600"/>
            <a:ext cx="172085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P85</a:t>
            </a:r>
            <a:endParaRPr kumimoji="0" lang="ja-JP" altLang="en-US" sz="1600" dirty="0">
              <a:latin typeface="HG丸ｺﾞｼｯｸM-PRO" pitchFamily="50" charset="-128"/>
              <a:ea typeface="HG丸ｺﾞｼｯｸM-PRO" pitchFamily="50" charset="-128"/>
            </a:endParaRPr>
          </a:p>
        </p:txBody>
      </p:sp>
      <p:sp>
        <p:nvSpPr>
          <p:cNvPr id="25605"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2DB56B6D-8607-4F64-9C02-E11E0800E111}" type="slidenum">
              <a:rPr lang="en-US" altLang="ja-JP" sz="1400">
                <a:ea typeface="ＭＳ Ｐゴシック" pitchFamily="50" charset="-128"/>
              </a:rPr>
              <a:pPr algn="r" eaLnBrk="1" hangingPunct="1">
                <a:spcBef>
                  <a:spcPct val="0"/>
                </a:spcBef>
                <a:buFontTx/>
                <a:buNone/>
              </a:pPr>
              <a:t>101</a:t>
            </a:fld>
            <a:endParaRPr lang="en-US" altLang="ja-JP" sz="1400">
              <a:ea typeface="ＭＳ Ｐゴシック" pitchFamily="50" charset="-128"/>
            </a:endParaRPr>
          </a:p>
        </p:txBody>
      </p:sp>
    </p:spTree>
    <p:extLst>
      <p:ext uri="{BB962C8B-B14F-4D97-AF65-F5344CB8AC3E}">
        <p14:creationId xmlns:p14="http://schemas.microsoft.com/office/powerpoint/2010/main" val="26673966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5"/>
          <p:cNvSpPr>
            <a:spLocks noChangeArrowheads="1"/>
          </p:cNvSpPr>
          <p:nvPr/>
        </p:nvSpPr>
        <p:spPr bwMode="auto">
          <a:xfrm>
            <a:off x="349250" y="685800"/>
            <a:ext cx="8515350" cy="5969000"/>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400" dirty="0">
                <a:latin typeface="HG丸ｺﾞｼｯｸM-PRO" pitchFamily="50" charset="-128"/>
                <a:ea typeface="HG丸ｺﾞｼｯｸM-PRO" pitchFamily="50" charset="-128"/>
              </a:rPr>
              <a:t>イ</a:t>
            </a:r>
            <a:r>
              <a:rPr lang="en-US" altLang="ja-JP" sz="2400" dirty="0">
                <a:latin typeface="HG丸ｺﾞｼｯｸM-PRO" pitchFamily="50" charset="-128"/>
                <a:ea typeface="HG丸ｺﾞｼｯｸM-PRO" pitchFamily="50" charset="-128"/>
              </a:rPr>
              <a:t>．</a:t>
            </a:r>
            <a:r>
              <a:rPr lang="ja-JP" altLang="en-US" sz="2400" dirty="0">
                <a:latin typeface="HG丸ｺﾞｼｯｸM-PRO" pitchFamily="50" charset="-128"/>
                <a:ea typeface="HG丸ｺﾞｼｯｸM-PRO" pitchFamily="50" charset="-128"/>
              </a:rPr>
              <a:t>安全保護具</a:t>
            </a:r>
            <a:endParaRPr lang="en-US" altLang="ja-JP" sz="24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⑥安全帯（国家検定品）</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安全帯⇒高所（２ｍ以上）作業等の墜落・転落防止に使用する。</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en-US" altLang="ja-JP" sz="2000" dirty="0">
                <a:solidFill>
                  <a:srgbClr val="FF0000"/>
                </a:solidFill>
                <a:latin typeface="HG丸ｺﾞｼｯｸM-PRO" pitchFamily="50" charset="-128"/>
                <a:ea typeface="HG丸ｺﾞｼｯｸM-PRO" pitchFamily="50" charset="-128"/>
              </a:rPr>
              <a:t>※</a:t>
            </a:r>
            <a:r>
              <a:rPr lang="ja-JP" altLang="en-US" sz="2000" dirty="0">
                <a:solidFill>
                  <a:srgbClr val="FF0000"/>
                </a:solidFill>
                <a:latin typeface="HG丸ｺﾞｼｯｸM-PRO" pitchFamily="50" charset="-128"/>
                <a:ea typeface="HG丸ｺﾞｼｯｸM-PRO" pitchFamily="50" charset="-128"/>
              </a:rPr>
              <a:t>安全帯の種類と形状はＰ８６参照</a:t>
            </a:r>
            <a:endParaRPr lang="en-US" altLang="ja-JP" sz="2000" dirty="0">
              <a:solidFill>
                <a:srgbClr val="FF0000"/>
              </a:solidFill>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⑦その他</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・救命具⇒救命具等、救命胴衣</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・絶縁用保護具（国家検定品）</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高圧、低圧活線作業、高圧、低圧活線近接作業等に使用。</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・その他</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指定された作業について、保護具の使用が定められている。</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en-US" altLang="ja-JP" sz="2000" dirty="0">
                <a:solidFill>
                  <a:srgbClr val="FF0000"/>
                </a:solidFill>
                <a:latin typeface="HG丸ｺﾞｼｯｸM-PRO" pitchFamily="50" charset="-128"/>
                <a:ea typeface="HG丸ｺﾞｼｯｸM-PRO" pitchFamily="50" charset="-128"/>
              </a:rPr>
              <a:t>※</a:t>
            </a:r>
            <a:r>
              <a:rPr lang="ja-JP" altLang="en-US" sz="2000" dirty="0">
                <a:solidFill>
                  <a:srgbClr val="FF0000"/>
                </a:solidFill>
                <a:latin typeface="HG丸ｺﾞｼｯｸM-PRO" pitchFamily="50" charset="-128"/>
                <a:ea typeface="HG丸ｺﾞｼｯｸM-PRO" pitchFamily="50" charset="-128"/>
              </a:rPr>
              <a:t>手袋使用禁止⇒ボール盤、面取り盤等の回転する刃物に手が巻</a:t>
            </a:r>
            <a:endParaRPr lang="en-US" altLang="ja-JP" sz="2000" dirty="0">
              <a:solidFill>
                <a:srgbClr val="FF0000"/>
              </a:solidFill>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a:t>
            </a:r>
            <a:r>
              <a:rPr lang="ja-JP" altLang="en-US" sz="2000" dirty="0" err="1">
                <a:solidFill>
                  <a:srgbClr val="FF0000"/>
                </a:solidFill>
                <a:latin typeface="HG丸ｺﾞｼｯｸM-PRO" pitchFamily="50" charset="-128"/>
                <a:ea typeface="HG丸ｺﾞｼｯｸM-PRO" pitchFamily="50" charset="-128"/>
              </a:rPr>
              <a:t>き</a:t>
            </a:r>
            <a:r>
              <a:rPr lang="ja-JP" altLang="en-US" sz="2000" dirty="0">
                <a:solidFill>
                  <a:srgbClr val="FF0000"/>
                </a:solidFill>
                <a:latin typeface="HG丸ｺﾞｼｯｸM-PRO" pitchFamily="50" charset="-128"/>
                <a:ea typeface="HG丸ｺﾞｼｯｸM-PRO" pitchFamily="50" charset="-128"/>
              </a:rPr>
              <a:t>込まれるおそれのあるときは手袋使用禁止。</a:t>
            </a:r>
            <a:endParaRPr lang="en-US" altLang="ja-JP" sz="2000" dirty="0">
              <a:solidFill>
                <a:srgbClr val="FF0000"/>
              </a:solidFill>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en-US" altLang="ja-JP" sz="2000" dirty="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保護具の点検⇒毎日作業に入る前に点検を行い、破損部分の有</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無、機能上の問題の有無を確かめる。</a:t>
            </a:r>
            <a:r>
              <a:rPr lang="ja-JP" altLang="en-US" sz="2000" dirty="0" err="1">
                <a:latin typeface="HG丸ｺﾞｼｯｸM-PRO" pitchFamily="50" charset="-128"/>
                <a:ea typeface="HG丸ｺﾞｼｯｸM-PRO" pitchFamily="50" charset="-128"/>
              </a:rPr>
              <a:t>異常があ</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る</a:t>
            </a:r>
            <a:r>
              <a:rPr lang="ja-JP" altLang="en-US" sz="2000" dirty="0">
                <a:latin typeface="HG丸ｺﾞｼｯｸM-PRO" pitchFamily="50" charset="-128"/>
                <a:ea typeface="HG丸ｺﾞｼｯｸM-PRO" pitchFamily="50" charset="-128"/>
              </a:rPr>
              <a:t>場合は、正規の品物と交換する。　</a:t>
            </a:r>
          </a:p>
        </p:txBody>
      </p:sp>
      <p:sp>
        <p:nvSpPr>
          <p:cNvPr id="104456" name="Text Box 8"/>
          <p:cNvSpPr txBox="1">
            <a:spLocks noChangeArrowheads="1"/>
          </p:cNvSpPr>
          <p:nvPr/>
        </p:nvSpPr>
        <p:spPr bwMode="auto">
          <a:xfrm>
            <a:off x="304801" y="182563"/>
            <a:ext cx="5635352"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２．労働衛生管理</a:t>
            </a:r>
            <a:r>
              <a:rPr lang="ja-JP" altLang="en-US" sz="2800" dirty="0">
                <a:effectLst>
                  <a:outerShdw blurRad="38100" dist="38100" dir="2700000" algn="tl">
                    <a:srgbClr val="C0C0C0"/>
                  </a:outerShdw>
                </a:effectLst>
                <a:latin typeface="HG丸ｺﾞｼｯｸM-PRO" pitchFamily="50" charset="-128"/>
                <a:ea typeface="HG丸ｺﾞｼｯｸM-PRO" pitchFamily="50" charset="-128"/>
              </a:rPr>
              <a:t>　</a:t>
            </a:r>
            <a:r>
              <a:rPr lang="ja-JP" altLang="en-US" dirty="0">
                <a:solidFill>
                  <a:srgbClr val="FF0000"/>
                </a:solidFill>
                <a:latin typeface="HG丸ｺﾞｼｯｸM-PRO" pitchFamily="50" charset="-128"/>
                <a:ea typeface="HG丸ｺﾞｼｯｸM-PRO" pitchFamily="50" charset="-128"/>
              </a:rPr>
              <a:t>（２）作業管理</a:t>
            </a:r>
            <a:endParaRPr lang="ja-JP" altLang="en-US" sz="2800" dirty="0">
              <a:latin typeface="HG丸ｺﾞｼｯｸM-PRO" pitchFamily="50" charset="-128"/>
              <a:ea typeface="HG丸ｺﾞｼｯｸM-PRO" pitchFamily="50" charset="-128"/>
            </a:endParaRPr>
          </a:p>
        </p:txBody>
      </p:sp>
      <p:sp>
        <p:nvSpPr>
          <p:cNvPr id="26628" name="Text Box 10"/>
          <p:cNvSpPr txBox="1">
            <a:spLocks noChangeArrowheads="1"/>
          </p:cNvSpPr>
          <p:nvPr/>
        </p:nvSpPr>
        <p:spPr bwMode="auto">
          <a:xfrm>
            <a:off x="6875463" y="228600"/>
            <a:ext cx="172085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P86</a:t>
            </a:r>
            <a:endParaRPr kumimoji="0" lang="ja-JP" altLang="en-US" sz="1600" dirty="0">
              <a:latin typeface="HG丸ｺﾞｼｯｸM-PRO" pitchFamily="50" charset="-128"/>
              <a:ea typeface="HG丸ｺﾞｼｯｸM-PRO" pitchFamily="50" charset="-128"/>
            </a:endParaRPr>
          </a:p>
        </p:txBody>
      </p:sp>
      <p:sp>
        <p:nvSpPr>
          <p:cNvPr id="26629"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5AA7DF92-FFB8-47F7-89D3-729EC9C3F7A3}" type="slidenum">
              <a:rPr lang="en-US" altLang="ja-JP" sz="1400">
                <a:ea typeface="ＭＳ Ｐゴシック" pitchFamily="50" charset="-128"/>
              </a:rPr>
              <a:pPr algn="r" eaLnBrk="1" hangingPunct="1">
                <a:spcBef>
                  <a:spcPct val="0"/>
                </a:spcBef>
                <a:buFontTx/>
                <a:buNone/>
              </a:pPr>
              <a:t>102</a:t>
            </a:fld>
            <a:endParaRPr lang="en-US" altLang="ja-JP" sz="1400">
              <a:ea typeface="ＭＳ Ｐゴシック" pitchFamily="50" charset="-128"/>
            </a:endParaRPr>
          </a:p>
        </p:txBody>
      </p:sp>
    </p:spTree>
    <p:extLst>
      <p:ext uri="{BB962C8B-B14F-4D97-AF65-F5344CB8AC3E}">
        <p14:creationId xmlns:p14="http://schemas.microsoft.com/office/powerpoint/2010/main" val="3545156615"/>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5"/>
          <p:cNvSpPr>
            <a:spLocks noChangeArrowheads="1"/>
          </p:cNvSpPr>
          <p:nvPr/>
        </p:nvSpPr>
        <p:spPr bwMode="auto">
          <a:xfrm>
            <a:off x="267150" y="712788"/>
            <a:ext cx="8659813" cy="5969000"/>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2700"/>
              </a:lnSpc>
              <a:spcBef>
                <a:spcPct val="0"/>
              </a:spcBef>
              <a:buFontTx/>
              <a:buNone/>
            </a:pPr>
            <a:r>
              <a:rPr lang="ja-JP" altLang="en-US" sz="2400" dirty="0">
                <a:latin typeface="HG丸ｺﾞｼｯｸM-PRO" pitchFamily="50" charset="-128"/>
                <a:ea typeface="HG丸ｺﾞｼｯｸM-PRO" pitchFamily="50" charset="-128"/>
              </a:rPr>
              <a:t>　ウ</a:t>
            </a:r>
            <a:r>
              <a:rPr lang="en-US" altLang="ja-JP" sz="2400" dirty="0">
                <a:latin typeface="HG丸ｺﾞｼｯｸM-PRO" pitchFamily="50" charset="-128"/>
                <a:ea typeface="HG丸ｺﾞｼｯｸM-PRO" pitchFamily="50" charset="-128"/>
              </a:rPr>
              <a:t>．</a:t>
            </a:r>
            <a:r>
              <a:rPr lang="ja-JP" altLang="en-US" sz="2400" dirty="0">
                <a:latin typeface="HG丸ｺﾞｼｯｸM-PRO" pitchFamily="50" charset="-128"/>
                <a:ea typeface="HG丸ｺﾞｼｯｸM-PRO" pitchFamily="50" charset="-128"/>
              </a:rPr>
              <a:t>保護具の保管の仕方</a:t>
            </a:r>
            <a:endParaRPr lang="en-US" altLang="ja-JP" sz="24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・日の当たらない場所に保管する。</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・なるべく風通しのよいところに</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保管する</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・放熱体が近くにないところに保</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管する</a:t>
            </a:r>
            <a:r>
              <a:rPr lang="ja-JP" altLang="en-US" sz="2000" dirty="0">
                <a:latin typeface="HG丸ｺﾞｼｯｸM-PRO" pitchFamily="50" charset="-128"/>
                <a:ea typeface="HG丸ｺﾞｼｯｸM-PRO" pitchFamily="50" charset="-128"/>
              </a:rPr>
              <a:t>。</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・腐食性液体、油、化粧品、酸類</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など同室に格納しない。</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・砂や泥などで汚れている場合は、</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水洗いなどできれいにし、日蔭で自然乾燥させてから保管する。</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・汗などで汚れた場合は、洗濯をして、十分乾燥して保管する。</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400" dirty="0">
                <a:latin typeface="HG丸ｺﾞｼｯｸM-PRO" pitchFamily="50" charset="-128"/>
                <a:ea typeface="HG丸ｺﾞｼｯｸM-PRO" pitchFamily="50" charset="-128"/>
              </a:rPr>
              <a:t>　エ</a:t>
            </a:r>
            <a:r>
              <a:rPr lang="en-US" altLang="ja-JP" sz="2400" dirty="0">
                <a:latin typeface="HG丸ｺﾞｼｯｸM-PRO" pitchFamily="50" charset="-128"/>
                <a:ea typeface="HG丸ｺﾞｼｯｸM-PRO" pitchFamily="50" charset="-128"/>
              </a:rPr>
              <a:t>．</a:t>
            </a:r>
            <a:r>
              <a:rPr lang="ja-JP" altLang="en-US" sz="2400" dirty="0">
                <a:latin typeface="HG丸ｺﾞｼｯｸM-PRO" pitchFamily="50" charset="-128"/>
                <a:ea typeface="HG丸ｺﾞｼｯｸM-PRO" pitchFamily="50" charset="-128"/>
              </a:rPr>
              <a:t>労働衛生保護具の点検ポイント</a:t>
            </a:r>
          </a:p>
          <a:p>
            <a:pPr algn="l" eaLnBrk="1" hangingPunct="1">
              <a:lnSpc>
                <a:spcPts val="2700"/>
              </a:lnSpc>
              <a:spcBef>
                <a:spcPct val="0"/>
              </a:spcBef>
              <a:buFontTx/>
              <a:buNone/>
            </a:pPr>
            <a:r>
              <a:rPr lang="en-US" altLang="ja-JP" sz="2000" dirty="0">
                <a:solidFill>
                  <a:srgbClr val="FF0000"/>
                </a:solidFill>
                <a:latin typeface="HG丸ｺﾞｼｯｸM-PRO" pitchFamily="50" charset="-128"/>
                <a:ea typeface="HG丸ｺﾞｼｯｸM-PRO" pitchFamily="50" charset="-128"/>
              </a:rPr>
              <a:t>　</a:t>
            </a:r>
            <a:r>
              <a:rPr lang="ja-JP" altLang="en-US" sz="2000" dirty="0">
                <a:solidFill>
                  <a:srgbClr val="FF0000"/>
                </a:solidFill>
                <a:latin typeface="HG丸ｺﾞｼｯｸM-PRO" pitchFamily="50" charset="-128"/>
                <a:ea typeface="HG丸ｺﾞｼｯｸM-PRO" pitchFamily="50" charset="-128"/>
              </a:rPr>
              <a:t>※労働衛生保護具の点検のポイントは</a:t>
            </a:r>
            <a:r>
              <a:rPr lang="en-US" altLang="ja-JP" sz="2000" dirty="0">
                <a:solidFill>
                  <a:srgbClr val="FF0000"/>
                </a:solidFill>
                <a:latin typeface="HG丸ｺﾞｼｯｸM-PRO" pitchFamily="50" charset="-128"/>
                <a:ea typeface="HG丸ｺﾞｼｯｸM-PRO" pitchFamily="50" charset="-128"/>
              </a:rPr>
              <a:t>P</a:t>
            </a:r>
            <a:r>
              <a:rPr lang="ja-JP" altLang="en-US" sz="2000" dirty="0">
                <a:solidFill>
                  <a:srgbClr val="FF0000"/>
                </a:solidFill>
                <a:latin typeface="HG丸ｺﾞｼｯｸM-PRO" pitchFamily="50" charset="-128"/>
                <a:ea typeface="HG丸ｺﾞｼｯｸM-PRO" pitchFamily="50" charset="-128"/>
              </a:rPr>
              <a:t>８８参照</a:t>
            </a:r>
            <a:endParaRPr lang="en-US" altLang="ja-JP" sz="2000" dirty="0">
              <a:solidFill>
                <a:srgbClr val="FF0000"/>
              </a:solidFill>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・電動ファン付き呼吸用保護具</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電動ファンにより、ろ過材で有害物質を除去した空気を作業者に</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給気する。外部の粉</a:t>
            </a:r>
            <a:r>
              <a:rPr lang="ja-JP" altLang="en-US" sz="2000" dirty="0" err="1">
                <a:latin typeface="HG丸ｺﾞｼｯｸM-PRO" pitchFamily="50" charset="-128"/>
                <a:ea typeface="HG丸ｺﾞｼｯｸM-PRO" pitchFamily="50" charset="-128"/>
              </a:rPr>
              <a:t>じん</a:t>
            </a:r>
            <a:r>
              <a:rPr lang="ja-JP" altLang="en-US" sz="2000" dirty="0">
                <a:latin typeface="HG丸ｺﾞｼｯｸM-PRO" pitchFamily="50" charset="-128"/>
                <a:ea typeface="HG丸ｺﾞｼｯｸM-PRO" pitchFamily="50" charset="-128"/>
              </a:rPr>
              <a:t>・ヒューム・ミストなどが入りにくく防</a:t>
            </a:r>
            <a:endParaRPr lang="en-US" altLang="ja-JP" sz="2000" dirty="0">
              <a:latin typeface="HG丸ｺﾞｼｯｸM-PRO" panose="020F0600000000000000" pitchFamily="50" charset="-128"/>
              <a:ea typeface="HG丸ｺﾞｼｯｸM-PRO" panose="020F0600000000000000"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護性能が高い特徴がある（国家検定品を使うこと）。</a:t>
            </a:r>
          </a:p>
        </p:txBody>
      </p:sp>
      <p:sp>
        <p:nvSpPr>
          <p:cNvPr id="104456" name="Text Box 8"/>
          <p:cNvSpPr txBox="1">
            <a:spLocks noChangeArrowheads="1"/>
          </p:cNvSpPr>
          <p:nvPr/>
        </p:nvSpPr>
        <p:spPr bwMode="auto">
          <a:xfrm>
            <a:off x="296617" y="133514"/>
            <a:ext cx="5643535"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２．労働衛生管理</a:t>
            </a:r>
            <a:r>
              <a:rPr lang="ja-JP" altLang="en-US" sz="2800" dirty="0">
                <a:effectLst>
                  <a:outerShdw blurRad="38100" dist="38100" dir="2700000" algn="tl">
                    <a:srgbClr val="C0C0C0"/>
                  </a:outerShdw>
                </a:effectLst>
                <a:latin typeface="HG丸ｺﾞｼｯｸM-PRO" pitchFamily="50" charset="-128"/>
                <a:ea typeface="HG丸ｺﾞｼｯｸM-PRO" pitchFamily="50" charset="-128"/>
              </a:rPr>
              <a:t>　</a:t>
            </a:r>
            <a:r>
              <a:rPr lang="ja-JP" altLang="en-US" dirty="0">
                <a:solidFill>
                  <a:srgbClr val="FF0000"/>
                </a:solidFill>
                <a:latin typeface="HG丸ｺﾞｼｯｸM-PRO" pitchFamily="50" charset="-128"/>
                <a:ea typeface="HG丸ｺﾞｼｯｸM-PRO" pitchFamily="50" charset="-128"/>
              </a:rPr>
              <a:t>（２）作業管理</a:t>
            </a:r>
            <a:endParaRPr lang="ja-JP" altLang="en-US" sz="2800"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27652" name="Text Box 10"/>
          <p:cNvSpPr txBox="1">
            <a:spLocks noChangeArrowheads="1"/>
          </p:cNvSpPr>
          <p:nvPr/>
        </p:nvSpPr>
        <p:spPr bwMode="auto">
          <a:xfrm>
            <a:off x="6875463" y="228600"/>
            <a:ext cx="17208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P87</a:t>
            </a:r>
            <a:endParaRPr kumimoji="0" lang="ja-JP" altLang="en-US" sz="1600" dirty="0">
              <a:latin typeface="HG丸ｺﾞｼｯｸM-PRO" pitchFamily="50" charset="-128"/>
              <a:ea typeface="HG丸ｺﾞｼｯｸM-PRO" pitchFamily="50" charset="-128"/>
            </a:endParaRPr>
          </a:p>
        </p:txBody>
      </p:sp>
      <p:pic>
        <p:nvPicPr>
          <p:cNvPr id="46082" name="Picture 2"/>
          <p:cNvPicPr>
            <a:picLocks noChangeAspect="1" noChangeArrowheads="1"/>
          </p:cNvPicPr>
          <p:nvPr/>
        </p:nvPicPr>
        <p:blipFill>
          <a:blip r:embed="rId2"/>
          <a:srcRect/>
          <a:stretch>
            <a:fillRect/>
          </a:stretch>
        </p:blipFill>
        <p:spPr bwMode="auto">
          <a:xfrm>
            <a:off x="5364163" y="836613"/>
            <a:ext cx="3406775" cy="2860675"/>
          </a:xfrm>
          <a:prstGeom prst="rect">
            <a:avLst/>
          </a:prstGeom>
          <a:noFill/>
          <a:ln w="3175" cap="flat" cmpd="sng">
            <a:solidFill>
              <a:schemeClr val="accent1">
                <a:lumMod val="60000"/>
                <a:lumOff val="40000"/>
              </a:schemeClr>
            </a:solidFill>
            <a:prstDash val="solid"/>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5"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650CF798-6E86-49EA-B8D4-9F8AD2234851}" type="slidenum">
              <a:rPr lang="en-US" altLang="ja-JP" sz="1400">
                <a:ea typeface="ＭＳ Ｐゴシック" pitchFamily="50" charset="-128"/>
              </a:rPr>
              <a:pPr algn="r" eaLnBrk="1" hangingPunct="1">
                <a:spcBef>
                  <a:spcPct val="0"/>
                </a:spcBef>
                <a:buFontTx/>
                <a:buNone/>
              </a:pPr>
              <a:t>103</a:t>
            </a:fld>
            <a:endParaRPr lang="en-US" altLang="ja-JP" sz="1400">
              <a:ea typeface="ＭＳ Ｐゴシック" pitchFamily="50" charset="-128"/>
            </a:endParaRPr>
          </a:p>
        </p:txBody>
      </p:sp>
    </p:spTree>
    <p:extLst>
      <p:ext uri="{BB962C8B-B14F-4D97-AF65-F5344CB8AC3E}">
        <p14:creationId xmlns:p14="http://schemas.microsoft.com/office/powerpoint/2010/main" val="2946782250"/>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182563"/>
            <a:ext cx="3619128"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２．労働衛生管理</a:t>
            </a:r>
          </a:p>
        </p:txBody>
      </p:sp>
      <p:sp>
        <p:nvSpPr>
          <p:cNvPr id="10243" name="AutoShape 5"/>
          <p:cNvSpPr>
            <a:spLocks noChangeArrowheads="1"/>
          </p:cNvSpPr>
          <p:nvPr/>
        </p:nvSpPr>
        <p:spPr bwMode="auto">
          <a:xfrm>
            <a:off x="381000" y="732195"/>
            <a:ext cx="8515350" cy="5969000"/>
          </a:xfrm>
          <a:prstGeom prst="roundRect">
            <a:avLst>
              <a:gd name="adj" fmla="val 4384"/>
            </a:avLst>
          </a:prstGeom>
          <a:solidFill>
            <a:srgbClr val="FFFF99"/>
          </a:solidFill>
          <a:ln w="9525">
            <a:solidFill>
              <a:srgbClr val="FFFF99"/>
            </a:solidFill>
            <a:round/>
            <a:headEnd/>
            <a:tailEnd/>
          </a:ln>
        </p:spPr>
        <p:txBody>
          <a:bodyPr wrap="none"/>
          <a:lstStyle/>
          <a:p>
            <a:pPr algn="l" eaLnBrk="1" hangingPunct="1">
              <a:lnSpc>
                <a:spcPts val="2700"/>
              </a:lnSpc>
              <a:defRPr/>
            </a:pPr>
            <a:r>
              <a:rPr lang="ja-JP" altLang="en-US" sz="20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（３）健康管理</a:t>
            </a:r>
            <a:endParaRPr lang="ja-JP" altLang="en-US" sz="2400" u="sng" dirty="0">
              <a:effectLst>
                <a:outerShdw blurRad="38100" dist="38100" dir="2700000" algn="tl">
                  <a:srgbClr val="FFFFFF"/>
                </a:outerShdw>
              </a:effectLst>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a:t>
            </a:r>
          </a:p>
        </p:txBody>
      </p:sp>
      <p:sp>
        <p:nvSpPr>
          <p:cNvPr id="28676" name="Text Box 10"/>
          <p:cNvSpPr txBox="1">
            <a:spLocks noChangeArrowheads="1"/>
          </p:cNvSpPr>
          <p:nvPr/>
        </p:nvSpPr>
        <p:spPr bwMode="auto">
          <a:xfrm>
            <a:off x="6948488" y="106363"/>
            <a:ext cx="18002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P89</a:t>
            </a:r>
            <a:endParaRPr kumimoji="0" lang="ja-JP" altLang="en-US" sz="1600" dirty="0">
              <a:latin typeface="HG丸ｺﾞｼｯｸM-PRO" pitchFamily="50" charset="-128"/>
              <a:ea typeface="HG丸ｺﾞｼｯｸM-PRO" pitchFamily="50" charset="-128"/>
            </a:endParaRPr>
          </a:p>
        </p:txBody>
      </p:sp>
      <p:pic>
        <p:nvPicPr>
          <p:cNvPr id="3" name="図 2"/>
          <p:cNvPicPr>
            <a:picLocks noChangeAspect="1"/>
          </p:cNvPicPr>
          <p:nvPr/>
        </p:nvPicPr>
        <p:blipFill>
          <a:blip r:embed="rId2"/>
          <a:stretch>
            <a:fillRect/>
          </a:stretch>
        </p:blipFill>
        <p:spPr>
          <a:xfrm>
            <a:off x="564549" y="1343571"/>
            <a:ext cx="8148252" cy="5040560"/>
          </a:xfrm>
          <a:prstGeom prst="rect">
            <a:avLst/>
          </a:prstGeom>
        </p:spPr>
      </p:pic>
      <p:sp>
        <p:nvSpPr>
          <p:cNvPr id="28678"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4F90952A-E6DA-474D-A2D6-EACE80D6FF11}" type="slidenum">
              <a:rPr lang="en-US" altLang="ja-JP" sz="1400">
                <a:ea typeface="ＭＳ Ｐゴシック" pitchFamily="50" charset="-128"/>
              </a:rPr>
              <a:pPr algn="r" eaLnBrk="1" hangingPunct="1">
                <a:spcBef>
                  <a:spcPct val="0"/>
                </a:spcBef>
                <a:buFontTx/>
                <a:buNone/>
              </a:pPr>
              <a:t>104</a:t>
            </a:fld>
            <a:endParaRPr lang="en-US" altLang="ja-JP" sz="1400" dirty="0">
              <a:ea typeface="ＭＳ Ｐゴシック" pitchFamily="50" charset="-128"/>
            </a:endParaRPr>
          </a:p>
        </p:txBody>
      </p:sp>
    </p:spTree>
    <p:extLst>
      <p:ext uri="{BB962C8B-B14F-4D97-AF65-F5344CB8AC3E}">
        <p14:creationId xmlns:p14="http://schemas.microsoft.com/office/powerpoint/2010/main" val="157464220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182563"/>
            <a:ext cx="4699248"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３．作業環境改善の手順等</a:t>
            </a:r>
          </a:p>
        </p:txBody>
      </p:sp>
      <p:sp>
        <p:nvSpPr>
          <p:cNvPr id="29699" name="AutoShape 5"/>
          <p:cNvSpPr>
            <a:spLocks noChangeArrowheads="1"/>
          </p:cNvSpPr>
          <p:nvPr/>
        </p:nvSpPr>
        <p:spPr bwMode="auto">
          <a:xfrm>
            <a:off x="381000" y="706438"/>
            <a:ext cx="8515350" cy="5969000"/>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※「有機溶剤による健康障害の発生経路と防止対策」は</a:t>
            </a:r>
          </a:p>
          <a:p>
            <a:pPr algn="l" eaLnBrk="1" hangingPunct="1">
              <a:lnSpc>
                <a:spcPts val="2700"/>
              </a:lnSpc>
              <a:spcBef>
                <a:spcPct val="0"/>
              </a:spcBef>
              <a:buFontTx/>
              <a:buNone/>
            </a:pPr>
            <a:r>
              <a:rPr lang="en-US" altLang="ja-JP" sz="20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Ｐ９</a:t>
            </a:r>
            <a:r>
              <a:rPr lang="en-US" altLang="ja-JP" sz="2000" dirty="0">
                <a:latin typeface="HG丸ｺﾞｼｯｸM-PRO" pitchFamily="50" charset="-128"/>
                <a:ea typeface="HG丸ｺﾞｼｯｸM-PRO" pitchFamily="50" charset="-128"/>
              </a:rPr>
              <a:t>１</a:t>
            </a:r>
            <a:r>
              <a:rPr lang="ja-JP" altLang="en-US" sz="2000" dirty="0">
                <a:latin typeface="HG丸ｺﾞｼｯｸM-PRO" pitchFamily="50" charset="-128"/>
                <a:ea typeface="HG丸ｺﾞｼｯｸM-PRO" pitchFamily="50" charset="-128"/>
              </a:rPr>
              <a:t>参照</a:t>
            </a:r>
          </a:p>
          <a:p>
            <a:pPr algn="l" eaLnBrk="1" hangingPunct="1">
              <a:lnSpc>
                <a:spcPts val="32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（１）改善対象の特定</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※実態を調査し、問題点を把握する。</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①改善対象を検討するとき参照する資料</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・作業の種類と工程</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・設備・機械の種類、設置数、稼動状況</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・原材料の性状・取扱量、危険有害性の程度（</a:t>
            </a:r>
            <a:r>
              <a:rPr lang="en-US" altLang="ja-JP" sz="2000" dirty="0">
                <a:latin typeface="HG丸ｺﾞｼｯｸM-PRO" pitchFamily="50" charset="-128"/>
                <a:ea typeface="HG丸ｺﾞｼｯｸM-PRO" pitchFamily="50" charset="-128"/>
              </a:rPr>
              <a:t>SDS</a:t>
            </a:r>
            <a:r>
              <a:rPr lang="ja-JP" altLang="en-US" sz="2000" dirty="0">
                <a:latin typeface="HG丸ｺﾞｼｯｸM-PRO" pitchFamily="50" charset="-128"/>
                <a:ea typeface="HG丸ｺﾞｼｯｸM-PRO" pitchFamily="50" charset="-128"/>
              </a:rPr>
              <a:t>確認）</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・作業者数、作業位置、作業時間</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・有害物、有害エネルギーの発生源とその状況</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・作業場の気流、採光、照明、気温、湿度、騒音、粉</a:t>
            </a:r>
            <a:r>
              <a:rPr lang="ja-JP" altLang="en-US" sz="2000" dirty="0" err="1">
                <a:latin typeface="HG丸ｺﾞｼｯｸM-PRO" pitchFamily="50" charset="-128"/>
                <a:ea typeface="HG丸ｺﾞｼｯｸM-PRO" pitchFamily="50" charset="-128"/>
              </a:rPr>
              <a:t>じん</a:t>
            </a:r>
            <a:r>
              <a:rPr lang="ja-JP" altLang="en-US" sz="2000" dirty="0">
                <a:latin typeface="HG丸ｺﾞｼｯｸM-PRO" pitchFamily="50" charset="-128"/>
                <a:ea typeface="HG丸ｺﾞｼｯｸM-PRO" pitchFamily="50" charset="-128"/>
              </a:rPr>
              <a:t>、</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気圧、酸欠など</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・換気・排気装置の種類、設置数、性能の状況</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・作業者の健康障害発生状況</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・作業者の出勤状況</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・作業環境測定結果</a:t>
            </a:r>
          </a:p>
        </p:txBody>
      </p:sp>
      <p:sp>
        <p:nvSpPr>
          <p:cNvPr id="29700" name="Text Box 10"/>
          <p:cNvSpPr txBox="1">
            <a:spLocks noChangeArrowheads="1"/>
          </p:cNvSpPr>
          <p:nvPr/>
        </p:nvSpPr>
        <p:spPr bwMode="auto">
          <a:xfrm>
            <a:off x="6934200" y="228600"/>
            <a:ext cx="1800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P90</a:t>
            </a:r>
          </a:p>
        </p:txBody>
      </p:sp>
      <p:sp>
        <p:nvSpPr>
          <p:cNvPr id="29701"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5A63C7C2-0CC3-4FC8-8469-33181429AB3B}" type="slidenum">
              <a:rPr lang="en-US" altLang="ja-JP" sz="1400">
                <a:ea typeface="ＭＳ Ｐゴシック" pitchFamily="50" charset="-128"/>
              </a:rPr>
              <a:pPr algn="r" eaLnBrk="1" hangingPunct="1">
                <a:spcBef>
                  <a:spcPct val="0"/>
                </a:spcBef>
                <a:buFontTx/>
                <a:buNone/>
              </a:pPr>
              <a:t>105</a:t>
            </a:fld>
            <a:endParaRPr lang="en-US" altLang="ja-JP" sz="1400">
              <a:ea typeface="ＭＳ Ｐゴシック" pitchFamily="50" charset="-128"/>
            </a:endParaRPr>
          </a:p>
        </p:txBody>
      </p:sp>
    </p:spTree>
    <p:extLst>
      <p:ext uri="{BB962C8B-B14F-4D97-AF65-F5344CB8AC3E}">
        <p14:creationId xmlns:p14="http://schemas.microsoft.com/office/powerpoint/2010/main" val="106158153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182563"/>
            <a:ext cx="7937501"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３．作業環境改善の手順等</a:t>
            </a:r>
            <a:r>
              <a:rPr lang="ja-JP" altLang="en-US" sz="2800" dirty="0">
                <a:effectLst>
                  <a:outerShdw blurRad="38100" dist="38100" dir="2700000" algn="tl">
                    <a:srgbClr val="C0C0C0"/>
                  </a:outerShdw>
                </a:effectLst>
                <a:latin typeface="HG丸ｺﾞｼｯｸM-PRO" pitchFamily="50" charset="-128"/>
                <a:ea typeface="HG丸ｺﾞｼｯｸM-PRO" pitchFamily="50" charset="-128"/>
              </a:rPr>
              <a:t>　</a:t>
            </a:r>
            <a:r>
              <a:rPr lang="ja-JP" altLang="en-US" dirty="0">
                <a:solidFill>
                  <a:srgbClr val="FF0000"/>
                </a:solidFill>
                <a:latin typeface="HG丸ｺﾞｼｯｸM-PRO" pitchFamily="50" charset="-128"/>
                <a:ea typeface="HG丸ｺﾞｼｯｸM-PRO" pitchFamily="50" charset="-128"/>
              </a:rPr>
              <a:t>（１）改善対象の特定</a:t>
            </a:r>
            <a:endParaRPr lang="ja-JP" altLang="en-US" sz="2800"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30723" name="AutoShape 5"/>
          <p:cNvSpPr>
            <a:spLocks noChangeArrowheads="1"/>
          </p:cNvSpPr>
          <p:nvPr/>
        </p:nvSpPr>
        <p:spPr bwMode="auto">
          <a:xfrm>
            <a:off x="381000" y="762000"/>
            <a:ext cx="8515350" cy="5846763"/>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②改善対象の抽出</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※改善対象の抽出には次のような工夫が必要である。</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・目的を環境改善の必要な作業に絞った職場パトロールを</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実施する。</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・職場の作業者の問題意識を高めるために、特に改善の必</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要を感じている作業をワースト３としてあげさせる。</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③改善対象の決定</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作業環境測定結果に基づく評価結果は、職場環境改善要否</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の決定に大きなポイントになる。また、日頃から大きな負担</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を感じているやりにくい作業を「頻度」と「負担の大きさ」</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の両面から数値で評価し、優先順位を決める方法も応用され</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ている（リスクアセスメント）。</a:t>
            </a:r>
          </a:p>
        </p:txBody>
      </p:sp>
      <p:sp>
        <p:nvSpPr>
          <p:cNvPr id="30724" name="Text Box 10"/>
          <p:cNvSpPr txBox="1">
            <a:spLocks noChangeArrowheads="1"/>
          </p:cNvSpPr>
          <p:nvPr/>
        </p:nvSpPr>
        <p:spPr bwMode="auto">
          <a:xfrm>
            <a:off x="8242301" y="238044"/>
            <a:ext cx="794196"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P91</a:t>
            </a:r>
          </a:p>
        </p:txBody>
      </p:sp>
      <p:sp>
        <p:nvSpPr>
          <p:cNvPr id="30725"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3C960865-7C3D-4687-A8DA-78B2BD792FD8}" type="slidenum">
              <a:rPr lang="en-US" altLang="ja-JP" sz="1400">
                <a:ea typeface="ＭＳ Ｐゴシック" pitchFamily="50" charset="-128"/>
              </a:rPr>
              <a:pPr algn="r" eaLnBrk="1" hangingPunct="1">
                <a:spcBef>
                  <a:spcPct val="0"/>
                </a:spcBef>
                <a:buFontTx/>
                <a:buNone/>
              </a:pPr>
              <a:t>106</a:t>
            </a:fld>
            <a:endParaRPr lang="en-US" altLang="ja-JP" sz="1400">
              <a:ea typeface="ＭＳ Ｐゴシック" pitchFamily="50" charset="-128"/>
            </a:endParaRPr>
          </a:p>
        </p:txBody>
      </p:sp>
    </p:spTree>
    <p:extLst>
      <p:ext uri="{BB962C8B-B14F-4D97-AF65-F5344CB8AC3E}">
        <p14:creationId xmlns:p14="http://schemas.microsoft.com/office/powerpoint/2010/main" val="2122565293"/>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182563"/>
            <a:ext cx="4555232"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３．作業環境改善の手順等</a:t>
            </a:r>
          </a:p>
        </p:txBody>
      </p:sp>
      <p:sp>
        <p:nvSpPr>
          <p:cNvPr id="31747" name="AutoShape 5"/>
          <p:cNvSpPr>
            <a:spLocks noChangeArrowheads="1"/>
          </p:cNvSpPr>
          <p:nvPr/>
        </p:nvSpPr>
        <p:spPr bwMode="auto">
          <a:xfrm>
            <a:off x="381000" y="706438"/>
            <a:ext cx="8515350" cy="5969000"/>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（２）対策を検討する</a:t>
            </a:r>
            <a:endParaRPr lang="en-US" altLang="ja-JP" sz="2400" dirty="0">
              <a:solidFill>
                <a:srgbClr val="FF0000"/>
              </a:solidFill>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①有害物質に対する対策</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・無害な原材料の代替使用</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・有害な作業設備の密閉</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・有害な工程の隔離</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・有害物の発散、飛散の抑制など</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・有害な生産工程の変更、改良</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・有害な作業方法の変更、改良</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・排気（局所・全体）</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②有害エネルギーに対する対策</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・有害エネルギーを発しないか、または発生しない機械の採用</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・作業方法、工程、材料等の変更・改良</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・有害エネルギー発生源の遮断</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・有害エネルギー発生源と作業者の隔離</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・散乱エネルギー、反射エネルギーの吸収</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p>
        </p:txBody>
      </p:sp>
      <p:sp>
        <p:nvSpPr>
          <p:cNvPr id="31748" name="Text Box 10"/>
          <p:cNvSpPr txBox="1">
            <a:spLocks noChangeArrowheads="1"/>
          </p:cNvSpPr>
          <p:nvPr/>
        </p:nvSpPr>
        <p:spPr bwMode="auto">
          <a:xfrm>
            <a:off x="6934200" y="228600"/>
            <a:ext cx="1800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P91</a:t>
            </a:r>
          </a:p>
        </p:txBody>
      </p:sp>
      <p:sp>
        <p:nvSpPr>
          <p:cNvPr id="31749"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9BEA1695-0724-4EE5-B75D-FFFEB0E46CD5}" type="slidenum">
              <a:rPr lang="en-US" altLang="ja-JP" sz="1400">
                <a:ea typeface="ＭＳ Ｐゴシック" pitchFamily="50" charset="-128"/>
              </a:rPr>
              <a:pPr algn="r" eaLnBrk="1" hangingPunct="1">
                <a:spcBef>
                  <a:spcPct val="0"/>
                </a:spcBef>
                <a:buFontTx/>
                <a:buNone/>
              </a:pPr>
              <a:t>107</a:t>
            </a:fld>
            <a:endParaRPr lang="en-US" altLang="ja-JP" sz="1400">
              <a:ea typeface="ＭＳ Ｐゴシック" pitchFamily="50" charset="-128"/>
            </a:endParaRPr>
          </a:p>
        </p:txBody>
      </p:sp>
    </p:spTree>
    <p:extLst>
      <p:ext uri="{BB962C8B-B14F-4D97-AF65-F5344CB8AC3E}">
        <p14:creationId xmlns:p14="http://schemas.microsoft.com/office/powerpoint/2010/main" val="4050655604"/>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182563"/>
            <a:ext cx="4699248"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３．作業環境改善の手順等</a:t>
            </a:r>
          </a:p>
        </p:txBody>
      </p:sp>
      <p:sp>
        <p:nvSpPr>
          <p:cNvPr id="32771" name="AutoShape 5"/>
          <p:cNvSpPr>
            <a:spLocks noChangeArrowheads="1"/>
          </p:cNvSpPr>
          <p:nvPr/>
        </p:nvSpPr>
        <p:spPr bwMode="auto">
          <a:xfrm>
            <a:off x="381000" y="706438"/>
            <a:ext cx="8515350" cy="5969000"/>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32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（３）実施計画立案、推進</a:t>
            </a:r>
          </a:p>
          <a:p>
            <a:pPr algn="l" eaLnBrk="1" hangingPunct="1">
              <a:lnSpc>
                <a:spcPts val="2700"/>
              </a:lnSpc>
              <a:spcBef>
                <a:spcPct val="0"/>
              </a:spcBef>
              <a:buFontTx/>
              <a:buNone/>
            </a:pPr>
            <a:r>
              <a:rPr lang="en-US" altLang="ja-JP" sz="20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作業環境改善は、通常多額の経費を伴うので、問題点の多い</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ものから長期計画を策定し、進める必要がある。</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有効な方法としてリスクアセスメント手法がある。</a:t>
            </a:r>
          </a:p>
          <a:p>
            <a:pPr algn="l" eaLnBrk="1" hangingPunct="1">
              <a:lnSpc>
                <a:spcPts val="2700"/>
              </a:lnSpc>
              <a:spcBef>
                <a:spcPct val="0"/>
              </a:spcBef>
              <a:buFontTx/>
              <a:buNone/>
            </a:pPr>
            <a:endParaRPr lang="ja-JP" altLang="en-US"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32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（４）改善効果の確認</a:t>
            </a:r>
            <a:endParaRPr lang="en-US" altLang="ja-JP" sz="2400" dirty="0">
              <a:solidFill>
                <a:srgbClr val="FF0000"/>
              </a:solidFill>
              <a:latin typeface="HG丸ｺﾞｼｯｸM-PRO" pitchFamily="50" charset="-128"/>
              <a:ea typeface="HG丸ｺﾞｼｯｸM-PRO" pitchFamily="50" charset="-128"/>
            </a:endParaRPr>
          </a:p>
          <a:p>
            <a:pPr algn="l" eaLnBrk="1" hangingPunct="1">
              <a:lnSpc>
                <a:spcPts val="2700"/>
              </a:lnSpc>
              <a:spcBef>
                <a:spcPct val="0"/>
              </a:spcBef>
              <a:buFontTx/>
              <a:buNone/>
            </a:pPr>
            <a:r>
              <a:rPr lang="en-US" altLang="ja-JP" sz="20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改善後は必ず、作業環境測定を通して、改善効果を確認する。</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このような改善処置は、比較的専門知識を必要とするものが</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多く、衛生管理スタッフの仕事と考えられがちであるが、問題</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が起きるのは現場であり、職長も積極的に参画して意見を述べ</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たり、実現のための協力が必要である。</a:t>
            </a:r>
            <a:endParaRPr lang="en-US" altLang="ja-JP" sz="2000" dirty="0">
              <a:latin typeface="HG丸ｺﾞｼｯｸM-PRO" pitchFamily="50" charset="-128"/>
              <a:ea typeface="HG丸ｺﾞｼｯｸM-PRO" pitchFamily="50" charset="-128"/>
            </a:endParaRPr>
          </a:p>
        </p:txBody>
      </p:sp>
      <p:sp>
        <p:nvSpPr>
          <p:cNvPr id="32772" name="Text Box 10"/>
          <p:cNvSpPr txBox="1">
            <a:spLocks noChangeArrowheads="1"/>
          </p:cNvSpPr>
          <p:nvPr/>
        </p:nvSpPr>
        <p:spPr bwMode="auto">
          <a:xfrm>
            <a:off x="7560593" y="212309"/>
            <a:ext cx="110874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P92</a:t>
            </a:r>
            <a:endParaRPr kumimoji="0" lang="ja-JP" altLang="en-US" sz="1600" dirty="0">
              <a:latin typeface="HG丸ｺﾞｼｯｸM-PRO" pitchFamily="50" charset="-128"/>
              <a:ea typeface="HG丸ｺﾞｼｯｸM-PRO" pitchFamily="50" charset="-128"/>
            </a:endParaRPr>
          </a:p>
        </p:txBody>
      </p:sp>
      <p:sp>
        <p:nvSpPr>
          <p:cNvPr id="32773"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84CD02C0-3AA4-4A04-B4FD-67C95E97CC30}" type="slidenum">
              <a:rPr lang="en-US" altLang="ja-JP" sz="1400">
                <a:ea typeface="ＭＳ Ｐゴシック" pitchFamily="50" charset="-128"/>
              </a:rPr>
              <a:pPr algn="r" eaLnBrk="1" hangingPunct="1">
                <a:spcBef>
                  <a:spcPct val="0"/>
                </a:spcBef>
                <a:buFontTx/>
                <a:buNone/>
              </a:pPr>
              <a:t>108</a:t>
            </a:fld>
            <a:endParaRPr lang="en-US" altLang="ja-JP" sz="1400">
              <a:ea typeface="ＭＳ Ｐゴシック" pitchFamily="50" charset="-128"/>
            </a:endParaRPr>
          </a:p>
        </p:txBody>
      </p:sp>
    </p:spTree>
    <p:extLst>
      <p:ext uri="{BB962C8B-B14F-4D97-AF65-F5344CB8AC3E}">
        <p14:creationId xmlns:p14="http://schemas.microsoft.com/office/powerpoint/2010/main" val="218272254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182563"/>
            <a:ext cx="3619128"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４．快適職場づくり</a:t>
            </a:r>
          </a:p>
        </p:txBody>
      </p:sp>
      <p:sp>
        <p:nvSpPr>
          <p:cNvPr id="33795" name="AutoShape 5"/>
          <p:cNvSpPr>
            <a:spLocks noChangeArrowheads="1"/>
          </p:cNvSpPr>
          <p:nvPr/>
        </p:nvSpPr>
        <p:spPr bwMode="auto">
          <a:xfrm>
            <a:off x="304800" y="843751"/>
            <a:ext cx="8515350" cy="5446399"/>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　労働に伴う疲労やストレスを感じることの</a:t>
            </a:r>
            <a:r>
              <a:rPr lang="ja-JP" altLang="en-US" sz="2000" dirty="0" err="1">
                <a:latin typeface="HG丸ｺﾞｼｯｸM-PRO" pitchFamily="50" charset="-128"/>
                <a:ea typeface="HG丸ｺﾞｼｯｸM-PRO" pitchFamily="50" charset="-128"/>
              </a:rPr>
              <a:t>少ない働きやすい</a:t>
            </a:r>
            <a:r>
              <a:rPr lang="ja-JP" altLang="en-US" sz="2000" dirty="0">
                <a:latin typeface="HG丸ｺﾞｼｯｸM-PRO" pitchFamily="50" charset="-128"/>
                <a:ea typeface="HG丸ｺﾞｼｯｸM-PRO" pitchFamily="50" charset="-128"/>
              </a:rPr>
              <a:t>、</a:t>
            </a:r>
          </a:p>
          <a:p>
            <a:pPr algn="l" eaLnBrk="1" hangingPunct="1">
              <a:lnSpc>
                <a:spcPts val="2700"/>
              </a:lnSpc>
              <a:spcBef>
                <a:spcPct val="0"/>
              </a:spcBef>
              <a:buFontTx/>
              <a:buNone/>
            </a:pPr>
            <a:r>
              <a:rPr lang="en-US" altLang="ja-JP" sz="20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疲れにくい、環境がいい、雰囲気がいい、気持ちよく働ける快</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適な職場環境が求められている。快適な職場環境を実施する中</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心項目は「作業環境管理」と「作業管理」である。</a:t>
            </a:r>
            <a:endParaRPr lang="ja-JP" altLang="en-US" sz="2000" dirty="0">
              <a:solidFill>
                <a:srgbClr val="FF0000"/>
              </a:solidFill>
              <a:latin typeface="HG丸ｺﾞｼｯｸM-PRO" pitchFamily="50" charset="-128"/>
              <a:ea typeface="HG丸ｺﾞｼｯｸM-PRO" pitchFamily="50" charset="-128"/>
            </a:endParaRPr>
          </a:p>
          <a:p>
            <a:pPr algn="l" eaLnBrk="1" hangingPunct="1">
              <a:lnSpc>
                <a:spcPts val="35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（１）作業環境管理</a:t>
            </a:r>
            <a:endParaRPr lang="en-US" altLang="ja-JP" sz="2400" dirty="0">
              <a:solidFill>
                <a:srgbClr val="FF0000"/>
              </a:solidFill>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①　作業を行う場所の空気、温熱、騒音、振動等、その他の環</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境を適切な状態に管理する。</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②　心身の疲労回復を図るための施設・設備の配置・整備</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・休憩室（リフレッシュルーム）など、作業の疲れを取る</a:t>
            </a:r>
            <a:r>
              <a:rPr lang="ja-JP" altLang="en-US" sz="2000" dirty="0" err="1">
                <a:latin typeface="HG丸ｺﾞｼｯｸM-PRO" pitchFamily="50" charset="-128"/>
                <a:ea typeface="HG丸ｺﾞｼｯｸM-PRO" pitchFamily="50" charset="-128"/>
              </a:rPr>
              <a:t>た</a:t>
            </a:r>
            <a:endParaRPr lang="ja-JP" altLang="en-US"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めの</a:t>
            </a:r>
            <a:r>
              <a:rPr lang="ja-JP" altLang="en-US" sz="2000" dirty="0">
                <a:latin typeface="HG丸ｺﾞｼｯｸM-PRO" pitchFamily="50" charset="-128"/>
                <a:ea typeface="HG丸ｺﾞｼｯｸM-PRO" pitchFamily="50" charset="-128"/>
              </a:rPr>
              <a:t>施設・設備を設置し、清潔で使いやすいように整備す</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る。</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③その他の施設・設備の維持管理</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・洗面所など、働く人の職場生活に必要な施設・設備を配置</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し、清潔で使いやすいように整備する。</a:t>
            </a:r>
          </a:p>
        </p:txBody>
      </p:sp>
      <p:sp>
        <p:nvSpPr>
          <p:cNvPr id="33796" name="Text Box 10"/>
          <p:cNvSpPr txBox="1">
            <a:spLocks noChangeArrowheads="1"/>
          </p:cNvSpPr>
          <p:nvPr/>
        </p:nvSpPr>
        <p:spPr bwMode="auto">
          <a:xfrm>
            <a:off x="6934200" y="228600"/>
            <a:ext cx="1800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P92</a:t>
            </a:r>
          </a:p>
        </p:txBody>
      </p:sp>
      <p:sp>
        <p:nvSpPr>
          <p:cNvPr id="33797"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7C6B2836-6C7C-4FDC-8E97-008990B279FE}" type="slidenum">
              <a:rPr lang="en-US" altLang="ja-JP" sz="1400">
                <a:ea typeface="ＭＳ Ｐゴシック" pitchFamily="50" charset="-128"/>
              </a:rPr>
              <a:pPr algn="r" eaLnBrk="1" hangingPunct="1">
                <a:spcBef>
                  <a:spcPct val="0"/>
                </a:spcBef>
                <a:buFontTx/>
                <a:buNone/>
              </a:pPr>
              <a:t>109</a:t>
            </a:fld>
            <a:endParaRPr lang="en-US" altLang="ja-JP" sz="1400">
              <a:ea typeface="ＭＳ Ｐゴシック" pitchFamily="50" charset="-128"/>
            </a:endParaRPr>
          </a:p>
        </p:txBody>
      </p:sp>
    </p:spTree>
    <p:extLst>
      <p:ext uri="{BB962C8B-B14F-4D97-AF65-F5344CB8AC3E}">
        <p14:creationId xmlns:p14="http://schemas.microsoft.com/office/powerpoint/2010/main" val="153468773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5"/>
          <p:cNvSpPr txBox="1">
            <a:spLocks noGrp="1"/>
          </p:cNvSpPr>
          <p:nvPr/>
        </p:nvSpPr>
        <p:spPr bwMode="auto">
          <a:xfrm>
            <a:off x="6553200" y="6245225"/>
            <a:ext cx="2133600" cy="476250"/>
          </a:xfrm>
          <a:prstGeom prst="rect">
            <a:avLst/>
          </a:prstGeom>
          <a:noFill/>
          <a:ln>
            <a:miter lim="800000"/>
            <a:headEnd/>
            <a:tailEnd/>
          </a:ln>
        </p:spPr>
        <p:txBody>
          <a:bodyPr/>
          <a:lstStyle/>
          <a:p>
            <a:pPr>
              <a:defRPr/>
            </a:pPr>
            <a:fld id="{B88AC5A2-59B3-4528-BB6B-33197E0A4B5B}" type="slidenum">
              <a:rPr lang="en-US" altLang="ja-JP">
                <a:latin typeface="+mn-lt"/>
                <a:ea typeface="ＭＳ Ｐゴシック" pitchFamily="50" charset="-128"/>
              </a:rPr>
              <a:pPr>
                <a:defRPr/>
              </a:pPr>
              <a:t>11</a:t>
            </a:fld>
            <a:endParaRPr lang="en-US" altLang="ja-JP">
              <a:latin typeface="+mn-lt"/>
              <a:ea typeface="ＭＳ Ｐゴシック" pitchFamily="50" charset="-128"/>
            </a:endParaRPr>
          </a:p>
        </p:txBody>
      </p:sp>
      <p:sp>
        <p:nvSpPr>
          <p:cNvPr id="14339" name="Rectangle 2"/>
          <p:cNvSpPr>
            <a:spLocks noGrp="1" noChangeArrowheads="1"/>
          </p:cNvSpPr>
          <p:nvPr>
            <p:ph type="ctrTitle" idx="4294967295"/>
          </p:nvPr>
        </p:nvSpPr>
        <p:spPr>
          <a:xfrm>
            <a:off x="369193" y="404664"/>
            <a:ext cx="8317608" cy="1490370"/>
          </a:xfrm>
          <a:ln w="12700">
            <a:solidFill>
              <a:schemeClr val="tx1"/>
            </a:solidFill>
            <a:miter lim="800000"/>
            <a:headEnd/>
            <a:tailEnd/>
          </a:ln>
        </p:spPr>
        <p:txBody>
          <a:bodyPr/>
          <a:lstStyle/>
          <a:p>
            <a:pPr algn="l">
              <a:lnSpc>
                <a:spcPts val="3500"/>
              </a:lnSpc>
              <a:spcBef>
                <a:spcPts val="0"/>
              </a:spcBef>
            </a:pPr>
            <a:r>
              <a:rPr lang="ja-JP" altLang="en-US" sz="2800" u="sng" dirty="0">
                <a:solidFill>
                  <a:srgbClr val="FF0000"/>
                </a:solidFill>
                <a:latin typeface="HG丸ｺﾞｼｯｸM-PRO" panose="020F0600000000000000" pitchFamily="50" charset="-128"/>
                <a:ea typeface="HG丸ｺﾞｼｯｸM-PRO" panose="020F0600000000000000" pitchFamily="50" charset="-128"/>
              </a:rPr>
              <a:t>労働者の定義</a:t>
            </a:r>
            <a:br>
              <a:rPr lang="ja-JP" altLang="en-US" sz="2800" u="sng" dirty="0">
                <a:solidFill>
                  <a:srgbClr val="FF0000"/>
                </a:solidFill>
                <a:latin typeface="HG丸ｺﾞｼｯｸM-PRO" panose="020F0600000000000000" pitchFamily="50" charset="-128"/>
                <a:ea typeface="HG丸ｺﾞｼｯｸM-PRO" panose="020F0600000000000000" pitchFamily="50" charset="-128"/>
              </a:rPr>
            </a:br>
            <a:r>
              <a:rPr lang="ja-JP" altLang="en-US" sz="2400" dirty="0">
                <a:latin typeface="HG丸ｺﾞｼｯｸM-PRO" panose="020F0600000000000000" pitchFamily="50" charset="-128"/>
                <a:ea typeface="HG丸ｺﾞｼｯｸM-PRO" panose="020F0600000000000000" pitchFamily="50" charset="-128"/>
              </a:rPr>
              <a:t>労働者とは、職業の種類を問わず、事業に使用されるもの</a:t>
            </a:r>
            <a:br>
              <a:rPr lang="en-US" altLang="ja-JP" sz="2400" dirty="0">
                <a:latin typeface="HG丸ｺﾞｼｯｸM-PRO" panose="020F0600000000000000" pitchFamily="50" charset="-128"/>
                <a:ea typeface="HG丸ｺﾞｼｯｸM-PRO" panose="020F0600000000000000" pitchFamily="50" charset="-128"/>
              </a:rPr>
            </a:br>
            <a:r>
              <a:rPr lang="ja-JP" altLang="en-US" sz="2400" dirty="0">
                <a:latin typeface="HG丸ｺﾞｼｯｸM-PRO" panose="020F0600000000000000" pitchFamily="50" charset="-128"/>
                <a:ea typeface="HG丸ｺﾞｼｯｸM-PRO" panose="020F0600000000000000" pitchFamily="50" charset="-128"/>
              </a:rPr>
              <a:t>で、賃金を支払われるものをいう。（労働基準法第９条）</a:t>
            </a:r>
          </a:p>
        </p:txBody>
      </p:sp>
      <p:sp>
        <p:nvSpPr>
          <p:cNvPr id="14340" name="Rectangle 3"/>
          <p:cNvSpPr>
            <a:spLocks noChangeArrowheads="1"/>
          </p:cNvSpPr>
          <p:nvPr/>
        </p:nvSpPr>
        <p:spPr bwMode="auto">
          <a:xfrm>
            <a:off x="369193" y="2060848"/>
            <a:ext cx="8309021" cy="187220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nSpc>
                <a:spcPts val="3500"/>
              </a:lnSpc>
              <a:spcBef>
                <a:spcPts val="0"/>
              </a:spcBef>
              <a:buFontTx/>
              <a:buNone/>
            </a:pPr>
            <a:r>
              <a:rPr lang="ja-JP" altLang="en-US" sz="2800" u="sng" dirty="0">
                <a:solidFill>
                  <a:srgbClr val="FF0000"/>
                </a:solidFill>
                <a:ea typeface="HG丸ｺﾞｼｯｸM-PRO" pitchFamily="50" charset="-128"/>
              </a:rPr>
              <a:t>使用者の定義</a:t>
            </a:r>
            <a:br>
              <a:rPr lang="ja-JP" altLang="en-US" sz="3600" u="sng" dirty="0">
                <a:solidFill>
                  <a:srgbClr val="FF0000"/>
                </a:solidFill>
                <a:ea typeface="HG丸ｺﾞｼｯｸM-PRO" pitchFamily="50" charset="-128"/>
              </a:rPr>
            </a:br>
            <a:r>
              <a:rPr lang="ja-JP" altLang="en-US" sz="2400" dirty="0">
                <a:solidFill>
                  <a:schemeClr val="tx2"/>
                </a:solidFill>
                <a:latin typeface="HG丸ｺﾞｼｯｸM-PRO" panose="020F0600000000000000" pitchFamily="50" charset="-128"/>
                <a:ea typeface="HG丸ｺﾞｼｯｸM-PRO" panose="020F0600000000000000" pitchFamily="50" charset="-128"/>
              </a:rPr>
              <a:t>使用者とは、</a:t>
            </a:r>
            <a:r>
              <a:rPr lang="ja-JP" altLang="en-US" sz="2400" u="sng" dirty="0">
                <a:solidFill>
                  <a:srgbClr val="0000FF"/>
                </a:solidFill>
                <a:latin typeface="HG丸ｺﾞｼｯｸM-PRO" panose="020F0600000000000000" pitchFamily="50" charset="-128"/>
                <a:ea typeface="HG丸ｺﾞｼｯｸM-PRO" panose="020F0600000000000000" pitchFamily="50" charset="-128"/>
              </a:rPr>
              <a:t>事業主</a:t>
            </a:r>
            <a:r>
              <a:rPr lang="ja-JP" altLang="en-US" sz="2400" dirty="0">
                <a:solidFill>
                  <a:schemeClr val="tx2"/>
                </a:solidFill>
                <a:latin typeface="HG丸ｺﾞｼｯｸM-PRO" panose="020F0600000000000000" pitchFamily="50" charset="-128"/>
                <a:ea typeface="HG丸ｺﾞｼｯｸM-PRO" panose="020F0600000000000000" pitchFamily="50" charset="-128"/>
              </a:rPr>
              <a:t>又は</a:t>
            </a:r>
            <a:r>
              <a:rPr lang="ja-JP" altLang="en-US" sz="2400" u="sng" dirty="0">
                <a:solidFill>
                  <a:srgbClr val="0000FF"/>
                </a:solidFill>
                <a:latin typeface="HG丸ｺﾞｼｯｸM-PRO" panose="020F0600000000000000" pitchFamily="50" charset="-128"/>
                <a:ea typeface="HG丸ｺﾞｼｯｸM-PRO" panose="020F0600000000000000" pitchFamily="50" charset="-128"/>
              </a:rPr>
              <a:t>事業の経営担当者</a:t>
            </a:r>
            <a:r>
              <a:rPr lang="ja-JP" altLang="en-US" sz="2400" dirty="0">
                <a:solidFill>
                  <a:schemeClr val="tx2"/>
                </a:solidFill>
                <a:latin typeface="HG丸ｺﾞｼｯｸM-PRO" panose="020F0600000000000000" pitchFamily="50" charset="-128"/>
                <a:ea typeface="HG丸ｺﾞｼｯｸM-PRO" panose="020F0600000000000000" pitchFamily="50" charset="-128"/>
              </a:rPr>
              <a:t>その他その</a:t>
            </a:r>
            <a:r>
              <a:rPr lang="ja-JP" altLang="en-US" sz="2400" u="sng" dirty="0">
                <a:solidFill>
                  <a:srgbClr val="FF0000"/>
                </a:solidFill>
                <a:latin typeface="HG丸ｺﾞｼｯｸM-PRO" panose="020F0600000000000000" pitchFamily="50" charset="-128"/>
                <a:ea typeface="HG丸ｺﾞｼｯｸM-PRO" panose="020F0600000000000000" pitchFamily="50" charset="-128"/>
              </a:rPr>
              <a:t>事業</a:t>
            </a:r>
            <a:endParaRPr lang="en-US" altLang="ja-JP" sz="2400" u="sng" dirty="0">
              <a:solidFill>
                <a:srgbClr val="FF0000"/>
              </a:solidFill>
              <a:latin typeface="HG丸ｺﾞｼｯｸM-PRO" panose="020F0600000000000000" pitchFamily="50" charset="-128"/>
              <a:ea typeface="HG丸ｺﾞｼｯｸM-PRO" panose="020F0600000000000000" pitchFamily="50" charset="-128"/>
            </a:endParaRPr>
          </a:p>
          <a:p>
            <a:pPr>
              <a:lnSpc>
                <a:spcPts val="3500"/>
              </a:lnSpc>
              <a:spcBef>
                <a:spcPts val="0"/>
              </a:spcBef>
              <a:buFontTx/>
              <a:buNone/>
            </a:pPr>
            <a:r>
              <a:rPr lang="ja-JP" altLang="en-US" sz="2400" u="sng" dirty="0">
                <a:solidFill>
                  <a:srgbClr val="FF0000"/>
                </a:solidFill>
                <a:latin typeface="HG丸ｺﾞｼｯｸM-PRO" panose="020F0600000000000000" pitchFamily="50" charset="-128"/>
                <a:ea typeface="HG丸ｺﾞｼｯｸM-PRO" panose="020F0600000000000000" pitchFamily="50" charset="-128"/>
              </a:rPr>
              <a:t>の労働者に関する事項について、事業主のために行為を</a:t>
            </a:r>
            <a:r>
              <a:rPr lang="ja-JP" altLang="en-US" sz="2400" u="sng" dirty="0" err="1">
                <a:solidFill>
                  <a:srgbClr val="FF0000"/>
                </a:solidFill>
                <a:latin typeface="HG丸ｺﾞｼｯｸM-PRO" panose="020F0600000000000000" pitchFamily="50" charset="-128"/>
                <a:ea typeface="HG丸ｺﾞｼｯｸM-PRO" panose="020F0600000000000000" pitchFamily="50" charset="-128"/>
              </a:rPr>
              <a:t>す</a:t>
            </a:r>
            <a:endParaRPr lang="en-US" altLang="ja-JP" sz="2400" u="sng" dirty="0">
              <a:solidFill>
                <a:srgbClr val="FF0000"/>
              </a:solidFill>
              <a:latin typeface="HG丸ｺﾞｼｯｸM-PRO" panose="020F0600000000000000" pitchFamily="50" charset="-128"/>
              <a:ea typeface="HG丸ｺﾞｼｯｸM-PRO" panose="020F0600000000000000" pitchFamily="50" charset="-128"/>
            </a:endParaRPr>
          </a:p>
          <a:p>
            <a:pPr>
              <a:lnSpc>
                <a:spcPts val="3500"/>
              </a:lnSpc>
              <a:spcBef>
                <a:spcPts val="0"/>
              </a:spcBef>
              <a:buFontTx/>
              <a:buNone/>
            </a:pPr>
            <a:r>
              <a:rPr lang="ja-JP" altLang="en-US" sz="2400" u="sng" dirty="0">
                <a:solidFill>
                  <a:srgbClr val="FF0000"/>
                </a:solidFill>
                <a:latin typeface="HG丸ｺﾞｼｯｸM-PRO" panose="020F0600000000000000" pitchFamily="50" charset="-128"/>
                <a:ea typeface="HG丸ｺﾞｼｯｸM-PRO" panose="020F0600000000000000" pitchFamily="50" charset="-128"/>
              </a:rPr>
              <a:t>るすべての者</a:t>
            </a:r>
            <a:r>
              <a:rPr lang="ja-JP" altLang="en-US" sz="2400" dirty="0">
                <a:solidFill>
                  <a:schemeClr val="tx2"/>
                </a:solidFill>
                <a:latin typeface="HG丸ｺﾞｼｯｸM-PRO" panose="020F0600000000000000" pitchFamily="50" charset="-128"/>
                <a:ea typeface="HG丸ｺﾞｼｯｸM-PRO" panose="020F0600000000000000" pitchFamily="50" charset="-128"/>
              </a:rPr>
              <a:t>をいう。（労働基準法第１０条）</a:t>
            </a:r>
          </a:p>
        </p:txBody>
      </p:sp>
      <p:sp>
        <p:nvSpPr>
          <p:cNvPr id="2" name="正方形/長方形 1"/>
          <p:cNvSpPr/>
          <p:nvPr/>
        </p:nvSpPr>
        <p:spPr>
          <a:xfrm>
            <a:off x="377778" y="4231441"/>
            <a:ext cx="8309022" cy="2276264"/>
          </a:xfrm>
          <a:prstGeom prst="rect">
            <a:avLst/>
          </a:prstGeom>
          <a:ln w="12700">
            <a:solidFill>
              <a:schemeClr val="tx1"/>
            </a:solidFill>
          </a:ln>
        </p:spPr>
        <p:txBody>
          <a:bodyPr wrap="square">
            <a:spAutoFit/>
          </a:bodyPr>
          <a:lstStyle/>
          <a:p>
            <a:pPr algn="l">
              <a:lnSpc>
                <a:spcPts val="3500"/>
              </a:lnSpc>
            </a:pPr>
            <a:r>
              <a:rPr lang="ja-JP" altLang="en-US" sz="2800" u="sng" dirty="0">
                <a:solidFill>
                  <a:srgbClr val="FF0000"/>
                </a:solidFill>
                <a:latin typeface="HG丸ｺﾞｼｯｸM-PRO" panose="020F0600000000000000" pitchFamily="50" charset="-128"/>
                <a:ea typeface="HG丸ｺﾞｼｯｸM-PRO" panose="020F0600000000000000" pitchFamily="50" charset="-128"/>
              </a:rPr>
              <a:t>事業の労働者に関する事項について、事業主の</a:t>
            </a:r>
            <a:r>
              <a:rPr lang="ja-JP" altLang="en-US" sz="2800" u="sng" dirty="0" err="1">
                <a:solidFill>
                  <a:srgbClr val="FF0000"/>
                </a:solidFill>
                <a:latin typeface="HG丸ｺﾞｼｯｸM-PRO" panose="020F0600000000000000" pitchFamily="50" charset="-128"/>
                <a:ea typeface="HG丸ｺﾞｼｯｸM-PRO" panose="020F0600000000000000" pitchFamily="50" charset="-128"/>
              </a:rPr>
              <a:t>た</a:t>
            </a:r>
            <a:endParaRPr lang="en-US" altLang="ja-JP" sz="2800" u="sng" dirty="0">
              <a:solidFill>
                <a:srgbClr val="FF0000"/>
              </a:solidFill>
              <a:latin typeface="HG丸ｺﾞｼｯｸM-PRO" panose="020F0600000000000000" pitchFamily="50" charset="-128"/>
              <a:ea typeface="HG丸ｺﾞｼｯｸM-PRO" panose="020F0600000000000000" pitchFamily="50" charset="-128"/>
            </a:endParaRPr>
          </a:p>
          <a:p>
            <a:pPr algn="l">
              <a:lnSpc>
                <a:spcPts val="3500"/>
              </a:lnSpc>
            </a:pPr>
            <a:r>
              <a:rPr lang="ja-JP" altLang="en-US" sz="2800" u="sng" dirty="0" err="1">
                <a:solidFill>
                  <a:srgbClr val="FF0000"/>
                </a:solidFill>
                <a:latin typeface="HG丸ｺﾞｼｯｸM-PRO" panose="020F0600000000000000" pitchFamily="50" charset="-128"/>
                <a:ea typeface="HG丸ｺﾞｼｯｸM-PRO" panose="020F0600000000000000" pitchFamily="50" charset="-128"/>
              </a:rPr>
              <a:t>めに</a:t>
            </a:r>
            <a:r>
              <a:rPr lang="ja-JP" altLang="en-US" sz="2800" u="sng" dirty="0">
                <a:solidFill>
                  <a:srgbClr val="FF0000"/>
                </a:solidFill>
                <a:latin typeface="HG丸ｺﾞｼｯｸM-PRO" panose="020F0600000000000000" pitchFamily="50" charset="-128"/>
                <a:ea typeface="HG丸ｺﾞｼｯｸM-PRO" panose="020F0600000000000000" pitchFamily="50" charset="-128"/>
              </a:rPr>
              <a:t>行為をするすべての者</a:t>
            </a:r>
            <a:r>
              <a:rPr lang="ja-JP" altLang="en-US" sz="2800" dirty="0">
                <a:latin typeface="HG丸ｺﾞｼｯｸM-PRO" panose="020F0600000000000000" pitchFamily="50" charset="-128"/>
                <a:ea typeface="HG丸ｺﾞｼｯｸM-PRO" panose="020F0600000000000000" pitchFamily="50" charset="-128"/>
              </a:rPr>
              <a:t>とは</a:t>
            </a:r>
            <a:br>
              <a:rPr lang="ja-JP" altLang="en-US" sz="2800" dirty="0">
                <a:latin typeface="HG丸ｺﾞｼｯｸM-PRO" panose="020F0600000000000000" pitchFamily="50" charset="-128"/>
                <a:ea typeface="HG丸ｺﾞｼｯｸM-PRO" panose="020F0600000000000000" pitchFamily="50" charset="-128"/>
              </a:rPr>
            </a:br>
            <a:r>
              <a:rPr lang="ja-JP" altLang="en-US" sz="2400" dirty="0">
                <a:latin typeface="HG丸ｺﾞｼｯｸM-PRO" panose="020F0600000000000000" pitchFamily="50" charset="-128"/>
                <a:ea typeface="HG丸ｺﾞｼｯｸM-PRO" panose="020F0600000000000000" pitchFamily="50" charset="-128"/>
              </a:rPr>
              <a:t>人事、給与、福利厚生、労務管理等、労働条件の決定や、</a:t>
            </a:r>
            <a:endParaRPr lang="en-US" altLang="ja-JP" sz="2400" dirty="0">
              <a:latin typeface="HG丸ｺﾞｼｯｸM-PRO" panose="020F0600000000000000" pitchFamily="50" charset="-128"/>
              <a:ea typeface="HG丸ｺﾞｼｯｸM-PRO" panose="020F0600000000000000" pitchFamily="50" charset="-128"/>
            </a:endParaRPr>
          </a:p>
          <a:p>
            <a:pPr algn="l">
              <a:lnSpc>
                <a:spcPts val="3500"/>
              </a:lnSpc>
            </a:pPr>
            <a:r>
              <a:rPr lang="ja-JP" altLang="en-US" sz="2400" dirty="0">
                <a:latin typeface="HG丸ｺﾞｼｯｸM-PRO" panose="020F0600000000000000" pitchFamily="50" charset="-128"/>
                <a:ea typeface="HG丸ｺﾞｼｯｸM-PRO" panose="020F0600000000000000" pitchFamily="50" charset="-128"/>
              </a:rPr>
              <a:t>業務命令の指令等、具体的な指揮監督を行うこと等につい</a:t>
            </a:r>
            <a:endParaRPr lang="en-US" altLang="ja-JP" sz="2400" dirty="0">
              <a:latin typeface="HG丸ｺﾞｼｯｸM-PRO" panose="020F0600000000000000" pitchFamily="50" charset="-128"/>
              <a:ea typeface="HG丸ｺﾞｼｯｸM-PRO" panose="020F0600000000000000" pitchFamily="50" charset="-128"/>
            </a:endParaRPr>
          </a:p>
          <a:p>
            <a:pPr algn="l">
              <a:lnSpc>
                <a:spcPts val="3500"/>
              </a:lnSpc>
            </a:pPr>
            <a:r>
              <a:rPr lang="ja-JP" altLang="en-US" sz="2400" dirty="0">
                <a:latin typeface="HG丸ｺﾞｼｯｸM-PRO" panose="020F0600000000000000" pitchFamily="50" charset="-128"/>
                <a:ea typeface="HG丸ｺﾞｼｯｸM-PRO" panose="020F0600000000000000" pitchFamily="50" charset="-128"/>
              </a:rPr>
              <a:t>て事業主のために行為するすべての者をいう。</a:t>
            </a:r>
          </a:p>
        </p:txBody>
      </p:sp>
    </p:spTree>
    <p:extLst>
      <p:ext uri="{BB962C8B-B14F-4D97-AF65-F5344CB8AC3E}">
        <p14:creationId xmlns:p14="http://schemas.microsoft.com/office/powerpoint/2010/main" val="37125030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467544" y="144626"/>
            <a:ext cx="3672408"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４．快適職場づくり</a:t>
            </a:r>
          </a:p>
        </p:txBody>
      </p:sp>
      <p:sp>
        <p:nvSpPr>
          <p:cNvPr id="34819" name="AutoShape 5"/>
          <p:cNvSpPr>
            <a:spLocks noChangeArrowheads="1"/>
          </p:cNvSpPr>
          <p:nvPr/>
        </p:nvSpPr>
        <p:spPr bwMode="auto">
          <a:xfrm>
            <a:off x="228600" y="685800"/>
            <a:ext cx="8667750" cy="5969000"/>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（２）作業管理</a:t>
            </a:r>
            <a:endParaRPr lang="en-US" altLang="ja-JP" sz="2400" dirty="0">
              <a:solidFill>
                <a:srgbClr val="FF0000"/>
              </a:solidFill>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①　作業方法の改善</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・働く人にとって作業しやすいように配慮する。</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②　労務管理への配慮</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・仕事量、人間関係への対応を図る。</a:t>
            </a:r>
          </a:p>
          <a:p>
            <a:pPr algn="l"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（３）快適職場づくりに取り組むときの留意事項</a:t>
            </a:r>
            <a:endParaRPr lang="en-US" altLang="ja-JP" sz="2400" dirty="0">
              <a:solidFill>
                <a:srgbClr val="FF0000"/>
              </a:solidFill>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①　継続的かつ計画的な取り組み</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・社会経済状況や人々の意識変化、技術の進歩などにより</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変化するだけに、絶えず見直しをする。</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②　働く人たちの意見の反映</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・職場で働く人の意見ができるだけ尊重され、取り入れら</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れる</a:t>
            </a:r>
            <a:r>
              <a:rPr lang="ja-JP" altLang="en-US" sz="2000" dirty="0">
                <a:latin typeface="HG丸ｺﾞｼｯｸM-PRO" pitchFamily="50" charset="-128"/>
                <a:ea typeface="HG丸ｺﾞｼｯｸM-PRO" pitchFamily="50" charset="-128"/>
              </a:rPr>
              <a:t>ことが望まれる。</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③　個人差への配慮</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・加齢等による個人差拡大。個別管理の視点より対応する。</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④　潤いへの配慮</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・潤いをつくり、緊張をほぐすような配慮が望まれる。</a:t>
            </a:r>
            <a:endParaRPr lang="ja-JP" altLang="en-US" sz="2400" dirty="0">
              <a:latin typeface="HG丸ｺﾞｼｯｸM-PRO" pitchFamily="50" charset="-128"/>
              <a:ea typeface="HG丸ｺﾞｼｯｸM-PRO" pitchFamily="50" charset="-128"/>
            </a:endParaRPr>
          </a:p>
        </p:txBody>
      </p:sp>
      <p:sp>
        <p:nvSpPr>
          <p:cNvPr id="34820" name="Text Box 10"/>
          <p:cNvSpPr txBox="1">
            <a:spLocks noChangeArrowheads="1"/>
          </p:cNvSpPr>
          <p:nvPr/>
        </p:nvSpPr>
        <p:spPr bwMode="auto">
          <a:xfrm>
            <a:off x="6934200" y="228600"/>
            <a:ext cx="1800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P93</a:t>
            </a:r>
            <a:endParaRPr kumimoji="0" lang="ja-JP" altLang="en-US" sz="1600" dirty="0">
              <a:latin typeface="HG丸ｺﾞｼｯｸM-PRO" pitchFamily="50" charset="-128"/>
              <a:ea typeface="HG丸ｺﾞｼｯｸM-PRO" pitchFamily="50" charset="-128"/>
            </a:endParaRPr>
          </a:p>
        </p:txBody>
      </p:sp>
      <p:sp>
        <p:nvSpPr>
          <p:cNvPr id="34821"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E47B0EA0-A3EC-48D4-A5B0-32114C666AEB}" type="slidenum">
              <a:rPr lang="en-US" altLang="ja-JP" sz="1400">
                <a:ea typeface="ＭＳ Ｐゴシック" pitchFamily="50" charset="-128"/>
              </a:rPr>
              <a:pPr algn="r" eaLnBrk="1" hangingPunct="1">
                <a:spcBef>
                  <a:spcPct val="0"/>
                </a:spcBef>
                <a:buFontTx/>
                <a:buNone/>
              </a:pPr>
              <a:t>110</a:t>
            </a:fld>
            <a:endParaRPr lang="en-US" altLang="ja-JP" sz="1400">
              <a:ea typeface="ＭＳ Ｐゴシック" pitchFamily="50" charset="-128"/>
            </a:endParaRPr>
          </a:p>
        </p:txBody>
      </p:sp>
    </p:spTree>
    <p:extLst>
      <p:ext uri="{BB962C8B-B14F-4D97-AF65-F5344CB8AC3E}">
        <p14:creationId xmlns:p14="http://schemas.microsoft.com/office/powerpoint/2010/main" val="3467300178"/>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467544" y="144626"/>
            <a:ext cx="36004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４．快適職場づくり</a:t>
            </a:r>
          </a:p>
        </p:txBody>
      </p:sp>
      <p:sp>
        <p:nvSpPr>
          <p:cNvPr id="34819" name="AutoShape 5"/>
          <p:cNvSpPr>
            <a:spLocks noChangeArrowheads="1"/>
          </p:cNvSpPr>
          <p:nvPr/>
        </p:nvSpPr>
        <p:spPr bwMode="auto">
          <a:xfrm>
            <a:off x="251520" y="685800"/>
            <a:ext cx="8667750" cy="5969000"/>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32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（４）受動喫煙の防止</a:t>
            </a:r>
            <a:endParaRPr lang="en-US" altLang="ja-JP" sz="2400" dirty="0">
              <a:solidFill>
                <a:srgbClr val="FF0000"/>
              </a:solidFill>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・受動喫煙による健康への影響は、</a:t>
            </a:r>
            <a:r>
              <a:rPr lang="ja-JP" altLang="en-US" sz="2000" dirty="0">
                <a:solidFill>
                  <a:srgbClr val="FF0000"/>
                </a:solidFill>
                <a:latin typeface="HG丸ｺﾞｼｯｸM-PRO" pitchFamily="50" charset="-128"/>
                <a:ea typeface="HG丸ｺﾞｼｯｸM-PRO" pitchFamily="50" charset="-128"/>
              </a:rPr>
              <a:t>肺がんや心筋梗塞の心血管</a:t>
            </a:r>
            <a:endParaRPr lang="en-US" altLang="ja-JP" sz="2000" dirty="0">
              <a:solidFill>
                <a:srgbClr val="FF0000"/>
              </a:solidFill>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a:solidFill>
                  <a:srgbClr val="FF0000"/>
                </a:solidFill>
                <a:latin typeface="HG丸ｺﾞｼｯｸM-PRO" pitchFamily="50" charset="-128"/>
                <a:ea typeface="HG丸ｺﾞｼｯｸM-PRO" pitchFamily="50" charset="-128"/>
              </a:rPr>
              <a:t>系疾患</a:t>
            </a:r>
            <a:r>
              <a:rPr lang="ja-JP" altLang="en-US" sz="2000" dirty="0">
                <a:latin typeface="HG丸ｺﾞｼｯｸM-PRO" pitchFamily="50" charset="-128"/>
                <a:ea typeface="HG丸ｺﾞｼｯｸM-PRO" pitchFamily="50" charset="-128"/>
              </a:rPr>
              <a:t>のリスクの増加、</a:t>
            </a:r>
            <a:r>
              <a:rPr lang="ja-JP" altLang="en-US" sz="2000" dirty="0">
                <a:solidFill>
                  <a:srgbClr val="FF0000"/>
                </a:solidFill>
                <a:latin typeface="HG丸ｺﾞｼｯｸM-PRO" pitchFamily="50" charset="-128"/>
                <a:ea typeface="HG丸ｺﾞｼｯｸM-PRO" pitchFamily="50" charset="-128"/>
              </a:rPr>
              <a:t>肺機能低下等</a:t>
            </a:r>
            <a:r>
              <a:rPr lang="ja-JP" altLang="en-US" sz="2000" dirty="0">
                <a:latin typeface="HG丸ｺﾞｼｯｸM-PRO" pitchFamily="50" charset="-128"/>
                <a:ea typeface="HG丸ｺﾞｼｯｸM-PRO" pitchFamily="50" charset="-128"/>
              </a:rPr>
              <a:t>が考えられる。</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・受動喫煙防止対策（通達で示されている）</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全面禁煙：建物や車両内全体を常に禁煙にする。</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空間分煙：喫煙室以外の場所を禁煙にする。</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・職長は、事業者・管理者と協力して下記の対策を進める。</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①事業場（職場）の状況把握を行う。</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妊婦や未成年者等がいる場合は、格別な配慮が必要である。</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②現状を把握した結果、適切な措置を実行する。</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全面喫煙または空間分煙の実施、教育・指導の実施。</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endParaRPr lang="ja-JP" altLang="en-US"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endParaRPr lang="ja-JP" altLang="en-US" sz="2400" dirty="0">
              <a:latin typeface="HG丸ｺﾞｼｯｸM-PRO" pitchFamily="50" charset="-128"/>
              <a:ea typeface="HG丸ｺﾞｼｯｸM-PRO" pitchFamily="50" charset="-128"/>
            </a:endParaRPr>
          </a:p>
        </p:txBody>
      </p:sp>
      <p:sp>
        <p:nvSpPr>
          <p:cNvPr id="34820" name="Text Box 10"/>
          <p:cNvSpPr txBox="1">
            <a:spLocks noChangeArrowheads="1"/>
          </p:cNvSpPr>
          <p:nvPr/>
        </p:nvSpPr>
        <p:spPr bwMode="auto">
          <a:xfrm>
            <a:off x="6934200" y="228600"/>
            <a:ext cx="1800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P94</a:t>
            </a:r>
            <a:endParaRPr kumimoji="0" lang="ja-JP" altLang="en-US" sz="1600" dirty="0">
              <a:latin typeface="HG丸ｺﾞｼｯｸM-PRO" pitchFamily="50" charset="-128"/>
              <a:ea typeface="HG丸ｺﾞｼｯｸM-PRO" pitchFamily="50" charset="-128"/>
            </a:endParaRPr>
          </a:p>
        </p:txBody>
      </p:sp>
      <p:sp>
        <p:nvSpPr>
          <p:cNvPr id="34821"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E47B0EA0-A3EC-48D4-A5B0-32114C666AEB}" type="slidenum">
              <a:rPr lang="en-US" altLang="ja-JP" sz="1400">
                <a:ea typeface="ＭＳ Ｐゴシック" pitchFamily="50" charset="-128"/>
              </a:rPr>
              <a:pPr algn="r" eaLnBrk="1" hangingPunct="1">
                <a:spcBef>
                  <a:spcPct val="0"/>
                </a:spcBef>
                <a:buFontTx/>
                <a:buNone/>
              </a:pPr>
              <a:t>111</a:t>
            </a:fld>
            <a:endParaRPr lang="en-US" altLang="ja-JP" sz="1400">
              <a:ea typeface="ＭＳ Ｐゴシック" pitchFamily="50" charset="-128"/>
            </a:endParaRPr>
          </a:p>
        </p:txBody>
      </p:sp>
    </p:spTree>
    <p:extLst>
      <p:ext uri="{BB962C8B-B14F-4D97-AF65-F5344CB8AC3E}">
        <p14:creationId xmlns:p14="http://schemas.microsoft.com/office/powerpoint/2010/main" val="1914265190"/>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182563"/>
            <a:ext cx="3619128"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５．健康の保持増進</a:t>
            </a:r>
          </a:p>
        </p:txBody>
      </p:sp>
      <p:sp>
        <p:nvSpPr>
          <p:cNvPr id="35843" name="AutoShape 5"/>
          <p:cNvSpPr>
            <a:spLocks noChangeArrowheads="1"/>
          </p:cNvSpPr>
          <p:nvPr/>
        </p:nvSpPr>
        <p:spPr bwMode="auto">
          <a:xfrm>
            <a:off x="228600" y="685800"/>
            <a:ext cx="8686800" cy="5969000"/>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（１）健康診断および事後措置の確実な実施</a:t>
            </a:r>
            <a:endParaRPr lang="en-US" altLang="ja-JP" sz="2400" dirty="0">
              <a:solidFill>
                <a:srgbClr val="FF0000"/>
              </a:solidFill>
              <a:latin typeface="HG丸ｺﾞｼｯｸM-PRO" pitchFamily="50" charset="-128"/>
              <a:ea typeface="HG丸ｺﾞｼｯｸM-PRO" pitchFamily="50" charset="-128"/>
            </a:endParaRPr>
          </a:p>
          <a:p>
            <a:pPr algn="l" eaLnBrk="1" hangingPunct="1">
              <a:lnSpc>
                <a:spcPts val="3000"/>
              </a:lnSpc>
              <a:spcBef>
                <a:spcPct val="0"/>
              </a:spcBef>
              <a:buFontTx/>
              <a:buNone/>
            </a:pPr>
            <a:endParaRPr lang="en-US" altLang="ja-JP" sz="2400" dirty="0">
              <a:solidFill>
                <a:srgbClr val="FF0000"/>
              </a:solidFill>
              <a:latin typeface="Times New Roman" pitchFamily="18" charset="0"/>
              <a:ea typeface="HG丸ｺﾞｼｯｸM-PRO" pitchFamily="50" charset="-128"/>
            </a:endParaRPr>
          </a:p>
          <a:p>
            <a:pPr algn="l" eaLnBrk="1" hangingPunct="1">
              <a:lnSpc>
                <a:spcPts val="2900"/>
              </a:lnSpc>
              <a:spcBef>
                <a:spcPct val="0"/>
              </a:spcBef>
              <a:buFontTx/>
              <a:buNone/>
            </a:pPr>
            <a:r>
              <a:rPr lang="en-US" altLang="ja-JP" sz="2000" b="1" dirty="0">
                <a:solidFill>
                  <a:schemeClr val="accent2"/>
                </a:solidFill>
                <a:latin typeface="Times New Roman" pitchFamily="18" charset="0"/>
                <a:ea typeface="HG丸ｺﾞｼｯｸM-PRO" pitchFamily="50" charset="-128"/>
              </a:rPr>
              <a:t>※　</a:t>
            </a:r>
            <a:r>
              <a:rPr lang="ja-JP" altLang="en-US" sz="2000" b="1" dirty="0">
                <a:solidFill>
                  <a:schemeClr val="accent2"/>
                </a:solidFill>
                <a:latin typeface="Times New Roman" pitchFamily="18" charset="0"/>
                <a:ea typeface="HG丸ｺﾞｼｯｸM-PRO" pitchFamily="50" charset="-128"/>
              </a:rPr>
              <a:t>定期健康診断について</a:t>
            </a:r>
          </a:p>
          <a:p>
            <a:pPr algn="l" eaLnBrk="1" hangingPunct="1">
              <a:lnSpc>
                <a:spcPts val="2900"/>
              </a:lnSpc>
              <a:spcBef>
                <a:spcPct val="0"/>
              </a:spcBef>
              <a:buFontTx/>
              <a:buNone/>
            </a:pPr>
            <a:r>
              <a:rPr lang="ja-JP" altLang="en-US" sz="2000" dirty="0">
                <a:latin typeface="Times New Roman" pitchFamily="18" charset="0"/>
                <a:ea typeface="HG丸ｺﾞｼｯｸM-PRO" pitchFamily="50" charset="-128"/>
              </a:rPr>
              <a:t>　　　会社が実施する健康診断は、法律</a:t>
            </a:r>
            <a:r>
              <a:rPr lang="ja-JP" altLang="en-US" sz="2000" dirty="0">
                <a:solidFill>
                  <a:srgbClr val="FF0000"/>
                </a:solidFill>
                <a:latin typeface="Times New Roman" pitchFamily="18" charset="0"/>
                <a:ea typeface="HG丸ｺﾞｼｯｸM-PRO" pitchFamily="50" charset="-128"/>
              </a:rPr>
              <a:t>（労働安全衛生法第６６条）</a:t>
            </a:r>
            <a:r>
              <a:rPr lang="ja-JP" altLang="en-US" sz="2000" dirty="0">
                <a:latin typeface="Times New Roman" pitchFamily="18" charset="0"/>
                <a:ea typeface="HG丸ｺﾞｼｯｸM-PRO" pitchFamily="50" charset="-128"/>
              </a:rPr>
              <a:t>に</a:t>
            </a:r>
          </a:p>
          <a:p>
            <a:pPr algn="l" eaLnBrk="1" hangingPunct="1">
              <a:lnSpc>
                <a:spcPts val="2900"/>
              </a:lnSpc>
              <a:spcBef>
                <a:spcPct val="0"/>
              </a:spcBef>
              <a:buFontTx/>
              <a:buNone/>
            </a:pPr>
            <a:r>
              <a:rPr lang="ja-JP" altLang="en-US" sz="2000" dirty="0">
                <a:latin typeface="Times New Roman" pitchFamily="18" charset="0"/>
                <a:ea typeface="HG丸ｺﾞｼｯｸM-PRO" pitchFamily="50" charset="-128"/>
              </a:rPr>
              <a:t>　　　基づくもので、事業者（会社）には実施の義務、労働者（従業員）</a:t>
            </a:r>
          </a:p>
          <a:p>
            <a:pPr algn="l" eaLnBrk="1" hangingPunct="1">
              <a:lnSpc>
                <a:spcPts val="2900"/>
              </a:lnSpc>
              <a:spcBef>
                <a:spcPct val="0"/>
              </a:spcBef>
              <a:buFontTx/>
              <a:buNone/>
            </a:pPr>
            <a:r>
              <a:rPr lang="ja-JP" altLang="en-US" sz="2000" dirty="0">
                <a:latin typeface="Times New Roman" pitchFamily="18" charset="0"/>
                <a:ea typeface="HG丸ｺﾞｼｯｸM-PRO" pitchFamily="50" charset="-128"/>
              </a:rPr>
              <a:t>　　　には受診の義務が課せられている。</a:t>
            </a:r>
          </a:p>
          <a:p>
            <a:pPr algn="l" eaLnBrk="1" hangingPunct="1">
              <a:lnSpc>
                <a:spcPts val="2900"/>
              </a:lnSpc>
              <a:spcBef>
                <a:spcPct val="0"/>
              </a:spcBef>
              <a:buFontTx/>
              <a:buNone/>
            </a:pPr>
            <a:r>
              <a:rPr lang="ja-JP" altLang="en-US" sz="2000" b="1" dirty="0">
                <a:solidFill>
                  <a:schemeClr val="accent2"/>
                </a:solidFill>
                <a:latin typeface="Times New Roman" pitchFamily="18" charset="0"/>
                <a:ea typeface="HG丸ｺﾞｼｯｸM-PRO" pitchFamily="50" charset="-128"/>
              </a:rPr>
              <a:t>※　定期健康診断の受診義務と業務命令の関係について</a:t>
            </a:r>
          </a:p>
          <a:p>
            <a:pPr algn="l" eaLnBrk="1" hangingPunct="1">
              <a:lnSpc>
                <a:spcPts val="2900"/>
              </a:lnSpc>
              <a:spcBef>
                <a:spcPct val="0"/>
              </a:spcBef>
              <a:buFontTx/>
              <a:buNone/>
            </a:pPr>
            <a:r>
              <a:rPr lang="ja-JP" altLang="en-US" sz="2000" dirty="0">
                <a:latin typeface="Times New Roman" pitchFamily="18" charset="0"/>
                <a:ea typeface="HG丸ｺﾞｼｯｸM-PRO" pitchFamily="50" charset="-128"/>
              </a:rPr>
              <a:t>　　　会社が実施する健康診断は、単に労働者保護の目的のみが義務付</a:t>
            </a:r>
          </a:p>
          <a:p>
            <a:pPr algn="l" eaLnBrk="1" hangingPunct="1">
              <a:lnSpc>
                <a:spcPts val="2900"/>
              </a:lnSpc>
              <a:spcBef>
                <a:spcPct val="0"/>
              </a:spcBef>
              <a:buFontTx/>
              <a:buNone/>
            </a:pPr>
            <a:r>
              <a:rPr lang="ja-JP" altLang="en-US" sz="2000" dirty="0">
                <a:latin typeface="Times New Roman" pitchFamily="18" charset="0"/>
                <a:ea typeface="HG丸ｺﾞｼｯｸM-PRO" pitchFamily="50" charset="-128"/>
              </a:rPr>
              <a:t>　　　けられているのではなく、使用者（管理監督者）の行なう業務命</a:t>
            </a:r>
          </a:p>
          <a:p>
            <a:pPr algn="l" eaLnBrk="1" hangingPunct="1">
              <a:lnSpc>
                <a:spcPts val="2900"/>
              </a:lnSpc>
              <a:spcBef>
                <a:spcPct val="0"/>
              </a:spcBef>
              <a:buFontTx/>
              <a:buNone/>
            </a:pPr>
            <a:r>
              <a:rPr lang="ja-JP" altLang="en-US" sz="2000" dirty="0">
                <a:latin typeface="Times New Roman" pitchFamily="18" charset="0"/>
                <a:ea typeface="HG丸ｺﾞｼｯｸM-PRO" pitchFamily="50" charset="-128"/>
              </a:rPr>
              <a:t>　　　令と密接な関係をもち、この業務命令の有効性の前提要件（業務</a:t>
            </a:r>
          </a:p>
          <a:p>
            <a:pPr algn="l" eaLnBrk="1" hangingPunct="1">
              <a:lnSpc>
                <a:spcPts val="2900"/>
              </a:lnSpc>
              <a:spcBef>
                <a:spcPct val="0"/>
              </a:spcBef>
              <a:buFontTx/>
              <a:buNone/>
            </a:pPr>
            <a:r>
              <a:rPr lang="ja-JP" altLang="en-US" sz="2000" dirty="0">
                <a:latin typeface="Times New Roman" pitchFamily="18" charset="0"/>
                <a:ea typeface="HG丸ｺﾞｼｯｸM-PRO" pitchFamily="50" charset="-128"/>
              </a:rPr>
              <a:t>　　　命令を遂行するに足りる健康状態にあること）とされている。</a:t>
            </a:r>
          </a:p>
          <a:p>
            <a:pPr algn="l" eaLnBrk="1" hangingPunct="1">
              <a:lnSpc>
                <a:spcPts val="2900"/>
              </a:lnSpc>
              <a:spcBef>
                <a:spcPct val="0"/>
              </a:spcBef>
              <a:buFontTx/>
              <a:buNone/>
            </a:pPr>
            <a:r>
              <a:rPr lang="ja-JP" altLang="en-US" sz="2000" b="1" dirty="0">
                <a:solidFill>
                  <a:schemeClr val="accent2"/>
                </a:solidFill>
                <a:latin typeface="Times New Roman" pitchFamily="18" charset="0"/>
                <a:ea typeface="HG丸ｺﾞｼｯｸM-PRO" pitchFamily="50" charset="-128"/>
              </a:rPr>
              <a:t>※　従業員が受診しなかった場合の責任について</a:t>
            </a:r>
          </a:p>
          <a:p>
            <a:pPr algn="l" eaLnBrk="1" hangingPunct="1">
              <a:lnSpc>
                <a:spcPts val="2900"/>
              </a:lnSpc>
              <a:spcBef>
                <a:spcPct val="0"/>
              </a:spcBef>
              <a:buFontTx/>
              <a:buNone/>
            </a:pPr>
            <a:r>
              <a:rPr lang="ja-JP" altLang="en-US" sz="2000" dirty="0">
                <a:solidFill>
                  <a:srgbClr val="FF0000"/>
                </a:solidFill>
                <a:latin typeface="Times New Roman" pitchFamily="18" charset="0"/>
                <a:ea typeface="HG丸ｺﾞｼｯｸM-PRO" pitchFamily="50" charset="-128"/>
              </a:rPr>
              <a:t>　　　</a:t>
            </a:r>
            <a:r>
              <a:rPr lang="ja-JP" altLang="en-US" sz="2000" dirty="0">
                <a:latin typeface="Times New Roman" pitchFamily="18" charset="0"/>
                <a:ea typeface="HG丸ｺﾞｼｯｸM-PRO" pitchFamily="50" charset="-128"/>
              </a:rPr>
              <a:t>健康診断の実施責任は安全健康管理部署にありますが、実施の通</a:t>
            </a:r>
          </a:p>
          <a:p>
            <a:pPr algn="l" eaLnBrk="1" hangingPunct="1">
              <a:lnSpc>
                <a:spcPts val="2900"/>
              </a:lnSpc>
              <a:spcBef>
                <a:spcPct val="0"/>
              </a:spcBef>
              <a:buFontTx/>
              <a:buNone/>
            </a:pPr>
            <a:r>
              <a:rPr lang="ja-JP" altLang="en-US" sz="2000" dirty="0">
                <a:latin typeface="Times New Roman" pitchFamily="18" charset="0"/>
                <a:ea typeface="HG丸ｺﾞｼｯｸM-PRO" pitchFamily="50" charset="-128"/>
              </a:rPr>
              <a:t>　　　知を受けて受診するよう部下に指示し、その為の措置を講ずるの</a:t>
            </a:r>
          </a:p>
          <a:p>
            <a:pPr algn="l" eaLnBrk="1" hangingPunct="1">
              <a:lnSpc>
                <a:spcPts val="2900"/>
              </a:lnSpc>
              <a:spcBef>
                <a:spcPct val="0"/>
              </a:spcBef>
              <a:buFontTx/>
              <a:buNone/>
            </a:pPr>
            <a:r>
              <a:rPr lang="ja-JP" altLang="en-US" sz="2000" dirty="0">
                <a:latin typeface="Times New Roman" pitchFamily="18" charset="0"/>
                <a:ea typeface="HG丸ｺﾞｼｯｸM-PRO" pitchFamily="50" charset="-128"/>
              </a:rPr>
              <a:t>　　　は職場の管理監督者の責任でもある。</a:t>
            </a:r>
            <a:endParaRPr lang="ja-JP" altLang="en-US" sz="2000" dirty="0">
              <a:latin typeface="HG丸ｺﾞｼｯｸM-PRO" pitchFamily="50" charset="-128"/>
              <a:ea typeface="HG丸ｺﾞｼｯｸM-PRO" pitchFamily="50" charset="-128"/>
            </a:endParaRPr>
          </a:p>
        </p:txBody>
      </p:sp>
      <p:sp>
        <p:nvSpPr>
          <p:cNvPr id="35844" name="Text Box 10"/>
          <p:cNvSpPr txBox="1">
            <a:spLocks noChangeArrowheads="1"/>
          </p:cNvSpPr>
          <p:nvPr/>
        </p:nvSpPr>
        <p:spPr bwMode="auto">
          <a:xfrm>
            <a:off x="6948488" y="106363"/>
            <a:ext cx="18002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P94</a:t>
            </a:r>
            <a:endParaRPr kumimoji="0" lang="ja-JP" altLang="en-US" sz="1600" dirty="0">
              <a:latin typeface="HG丸ｺﾞｼｯｸM-PRO" pitchFamily="50" charset="-128"/>
              <a:ea typeface="HG丸ｺﾞｼｯｸM-PRO" pitchFamily="50" charset="-128"/>
            </a:endParaRPr>
          </a:p>
        </p:txBody>
      </p:sp>
      <p:sp>
        <p:nvSpPr>
          <p:cNvPr id="35845"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1CB3D725-1680-465D-BA44-2D5CE10E62E5}" type="slidenum">
              <a:rPr lang="en-US" altLang="ja-JP" sz="1400">
                <a:ea typeface="ＭＳ Ｐゴシック" pitchFamily="50" charset="-128"/>
              </a:rPr>
              <a:pPr algn="r" eaLnBrk="1" hangingPunct="1">
                <a:spcBef>
                  <a:spcPct val="0"/>
                </a:spcBef>
                <a:buFontTx/>
                <a:buNone/>
              </a:pPr>
              <a:t>112</a:t>
            </a:fld>
            <a:endParaRPr lang="en-US" altLang="ja-JP" sz="1400">
              <a:ea typeface="ＭＳ Ｐゴシック" pitchFamily="50" charset="-128"/>
            </a:endParaRPr>
          </a:p>
        </p:txBody>
      </p:sp>
    </p:spTree>
    <p:extLst>
      <p:ext uri="{BB962C8B-B14F-4D97-AF65-F5344CB8AC3E}">
        <p14:creationId xmlns:p14="http://schemas.microsoft.com/office/powerpoint/2010/main" val="303803240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182563"/>
            <a:ext cx="354712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５．健康の保持増進</a:t>
            </a:r>
          </a:p>
        </p:txBody>
      </p:sp>
      <p:sp>
        <p:nvSpPr>
          <p:cNvPr id="36867" name="AutoShape 5"/>
          <p:cNvSpPr>
            <a:spLocks noChangeArrowheads="1"/>
          </p:cNvSpPr>
          <p:nvPr/>
        </p:nvSpPr>
        <p:spPr bwMode="auto">
          <a:xfrm>
            <a:off x="304800" y="851540"/>
            <a:ext cx="8686800" cy="5668323"/>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（１）健康診断および事後措置の確実な実施</a:t>
            </a:r>
            <a:endParaRPr lang="en-US" altLang="ja-JP" sz="2400" dirty="0">
              <a:solidFill>
                <a:srgbClr val="FF0000"/>
              </a:solidFill>
              <a:latin typeface="HG丸ｺﾞｼｯｸM-PRO" pitchFamily="50" charset="-128"/>
              <a:ea typeface="HG丸ｺﾞｼｯｸM-PRO" pitchFamily="50" charset="-128"/>
            </a:endParaRPr>
          </a:p>
          <a:p>
            <a:pPr algn="l" eaLnBrk="1" hangingPunct="1">
              <a:lnSpc>
                <a:spcPts val="3000"/>
              </a:lnSpc>
              <a:spcBef>
                <a:spcPct val="0"/>
              </a:spcBef>
              <a:buFontTx/>
              <a:buNone/>
            </a:pPr>
            <a:endParaRPr lang="ja-JP" altLang="en-US" sz="2400" dirty="0">
              <a:latin typeface="Times New Roman" pitchFamily="18" charset="0"/>
              <a:ea typeface="HG丸ｺﾞｼｯｸM-PRO" pitchFamily="50" charset="-128"/>
            </a:endParaRPr>
          </a:p>
          <a:p>
            <a:pPr algn="l" eaLnBrk="1" hangingPunct="1">
              <a:lnSpc>
                <a:spcPts val="2700"/>
              </a:lnSpc>
              <a:spcBef>
                <a:spcPct val="0"/>
              </a:spcBef>
              <a:buFontTx/>
              <a:buNone/>
            </a:pPr>
            <a:r>
              <a:rPr lang="ja-JP" altLang="en-US" sz="2000" dirty="0">
                <a:latin typeface="Times New Roman" pitchFamily="18" charset="0"/>
                <a:ea typeface="HG丸ｺﾞｼｯｸM-PRO" pitchFamily="50" charset="-128"/>
              </a:rPr>
              <a:t>　　　　健康診断は、「実施後の措置」を適切に行って初めて実施</a:t>
            </a:r>
          </a:p>
          <a:p>
            <a:pPr algn="l" eaLnBrk="1" hangingPunct="1">
              <a:lnSpc>
                <a:spcPts val="3000"/>
              </a:lnSpc>
              <a:spcBef>
                <a:spcPct val="0"/>
              </a:spcBef>
              <a:buFontTx/>
              <a:buNone/>
            </a:pPr>
            <a:r>
              <a:rPr lang="ja-JP" altLang="en-US" sz="2000" dirty="0">
                <a:latin typeface="Times New Roman" pitchFamily="18" charset="0"/>
                <a:ea typeface="HG丸ｺﾞｼｯｸM-PRO" pitchFamily="50" charset="-128"/>
              </a:rPr>
              <a:t>　　　する意義が出てくるもので、実施後の措置を行わない、いわ</a:t>
            </a:r>
          </a:p>
          <a:p>
            <a:pPr algn="l" eaLnBrk="1" hangingPunct="1">
              <a:lnSpc>
                <a:spcPts val="3000"/>
              </a:lnSpc>
              <a:spcBef>
                <a:spcPct val="0"/>
              </a:spcBef>
              <a:buFontTx/>
              <a:buNone/>
            </a:pPr>
            <a:r>
              <a:rPr lang="ja-JP" altLang="en-US" sz="2000" dirty="0">
                <a:latin typeface="Times New Roman" pitchFamily="18" charset="0"/>
                <a:ea typeface="HG丸ｺﾞｼｯｸM-PRO" pitchFamily="50" charset="-128"/>
              </a:rPr>
              <a:t>　　　ゆる「やりっぱなし健診」は問題である。</a:t>
            </a:r>
          </a:p>
          <a:p>
            <a:pPr algn="l" eaLnBrk="1" hangingPunct="1">
              <a:lnSpc>
                <a:spcPts val="3000"/>
              </a:lnSpc>
              <a:spcBef>
                <a:spcPct val="0"/>
              </a:spcBef>
              <a:buFontTx/>
              <a:buNone/>
            </a:pPr>
            <a:endParaRPr lang="ja-JP" altLang="en-US" sz="2000" dirty="0">
              <a:latin typeface="Times New Roman" pitchFamily="18" charset="0"/>
              <a:ea typeface="HG丸ｺﾞｼｯｸM-PRO" pitchFamily="50" charset="-128"/>
            </a:endParaRPr>
          </a:p>
          <a:p>
            <a:pPr algn="l" eaLnBrk="1" hangingPunct="1">
              <a:lnSpc>
                <a:spcPts val="3000"/>
              </a:lnSpc>
              <a:spcBef>
                <a:spcPct val="0"/>
              </a:spcBef>
              <a:buFontTx/>
              <a:buNone/>
            </a:pPr>
            <a:r>
              <a:rPr lang="ja-JP" altLang="en-US" sz="2000" dirty="0">
                <a:latin typeface="Times New Roman" pitchFamily="18" charset="0"/>
                <a:ea typeface="HG丸ｺﾞｼｯｸM-PRO" pitchFamily="50" charset="-128"/>
              </a:rPr>
              <a:t>　　</a:t>
            </a:r>
            <a:r>
              <a:rPr lang="ja-JP" altLang="en-US" sz="2400" b="1" dirty="0">
                <a:solidFill>
                  <a:schemeClr val="accent2"/>
                </a:solidFill>
                <a:latin typeface="Times New Roman" pitchFamily="18" charset="0"/>
                <a:ea typeface="HG丸ｺﾞｼｯｸM-PRO" pitchFamily="50" charset="-128"/>
              </a:rPr>
              <a:t>※受診した者全員・・・</a:t>
            </a:r>
          </a:p>
          <a:p>
            <a:pPr algn="l" eaLnBrk="1" hangingPunct="1">
              <a:lnSpc>
                <a:spcPts val="3000"/>
              </a:lnSpc>
              <a:spcBef>
                <a:spcPct val="0"/>
              </a:spcBef>
              <a:buFontTx/>
              <a:buNone/>
            </a:pPr>
            <a:r>
              <a:rPr lang="ja-JP" altLang="en-US" sz="2000" dirty="0">
                <a:latin typeface="Times New Roman" pitchFamily="18" charset="0"/>
                <a:ea typeface="HG丸ｺﾞｼｯｸM-PRO" pitchFamily="50" charset="-128"/>
              </a:rPr>
              <a:t>　　　　</a:t>
            </a:r>
            <a:r>
              <a:rPr lang="ja-JP" altLang="en-US" sz="2000" dirty="0">
                <a:latin typeface="HGS創英角ﾎﾟｯﾌﾟ体" pitchFamily="50" charset="-128"/>
                <a:ea typeface="HG丸ｺﾞｼｯｸM-PRO" pitchFamily="50" charset="-128"/>
              </a:rPr>
              <a:t>本人の健康診断結果を通知する必要がある。更に、健康診</a:t>
            </a:r>
          </a:p>
          <a:p>
            <a:pPr algn="l" eaLnBrk="1" hangingPunct="1">
              <a:lnSpc>
                <a:spcPts val="3000"/>
              </a:lnSpc>
              <a:spcBef>
                <a:spcPct val="0"/>
              </a:spcBef>
              <a:buFontTx/>
              <a:buNone/>
            </a:pPr>
            <a:r>
              <a:rPr lang="ja-JP" altLang="en-US" sz="2000" dirty="0">
                <a:latin typeface="HGS創英角ﾎﾟｯﾌﾟ体" pitchFamily="50" charset="-128"/>
                <a:ea typeface="HG丸ｺﾞｼｯｸM-PRO" pitchFamily="50" charset="-128"/>
              </a:rPr>
              <a:t>　　　断の結果、特に健康の保持に努める必要があると認める労働</a:t>
            </a:r>
          </a:p>
          <a:p>
            <a:pPr algn="l" eaLnBrk="1" hangingPunct="1">
              <a:lnSpc>
                <a:spcPts val="3000"/>
              </a:lnSpc>
              <a:spcBef>
                <a:spcPct val="0"/>
              </a:spcBef>
              <a:buFontTx/>
              <a:buNone/>
            </a:pPr>
            <a:r>
              <a:rPr lang="ja-JP" altLang="en-US" sz="2000" dirty="0">
                <a:latin typeface="HGS創英角ﾎﾟｯﾌﾟ体" pitchFamily="50" charset="-128"/>
                <a:ea typeface="HG丸ｺﾞｼｯｸM-PRO" pitchFamily="50" charset="-128"/>
              </a:rPr>
              <a:t>　　　者に対しては、医師等による保健指導を行うよう努め</a:t>
            </a:r>
            <a:r>
              <a:rPr lang="ja-JP" altLang="en-US" sz="2000" dirty="0" err="1">
                <a:latin typeface="HGS創英角ﾎﾟｯﾌﾟ体" pitchFamily="50" charset="-128"/>
                <a:ea typeface="HG丸ｺﾞｼｯｸM-PRO" pitchFamily="50" charset="-128"/>
              </a:rPr>
              <a:t>な</a:t>
            </a:r>
            <a:r>
              <a:rPr lang="ja-JP" altLang="en-US" sz="2000" dirty="0">
                <a:latin typeface="HGS創英角ﾎﾟｯﾌﾟ体" pitchFamily="50" charset="-128"/>
                <a:ea typeface="HG丸ｺﾞｼｯｸM-PRO" pitchFamily="50" charset="-128"/>
              </a:rPr>
              <a:t>けれ</a:t>
            </a:r>
          </a:p>
          <a:p>
            <a:pPr algn="l" eaLnBrk="1" hangingPunct="1">
              <a:lnSpc>
                <a:spcPts val="3000"/>
              </a:lnSpc>
              <a:spcBef>
                <a:spcPct val="0"/>
              </a:spcBef>
              <a:buFontTx/>
              <a:buNone/>
            </a:pPr>
            <a:r>
              <a:rPr lang="ja-JP" altLang="en-US" sz="2000" dirty="0">
                <a:latin typeface="HGS創英角ﾎﾟｯﾌﾟ体" pitchFamily="50" charset="-128"/>
                <a:ea typeface="HG丸ｺﾞｼｯｸM-PRO" pitchFamily="50" charset="-128"/>
              </a:rPr>
              <a:t>　　　</a:t>
            </a:r>
            <a:r>
              <a:rPr lang="ja-JP" altLang="en-US" sz="2000" dirty="0" err="1">
                <a:latin typeface="HGS創英角ﾎﾟｯﾌﾟ体" pitchFamily="50" charset="-128"/>
                <a:ea typeface="HG丸ｺﾞｼｯｸM-PRO" pitchFamily="50" charset="-128"/>
              </a:rPr>
              <a:t>ば</a:t>
            </a:r>
            <a:r>
              <a:rPr lang="ja-JP" altLang="en-US" sz="2000" dirty="0">
                <a:latin typeface="HGS創英角ﾎﾟｯﾌﾟ体" pitchFamily="50" charset="-128"/>
                <a:ea typeface="HG丸ｺﾞｼｯｸM-PRO" pitchFamily="50" charset="-128"/>
              </a:rPr>
              <a:t>ならない。</a:t>
            </a:r>
            <a:endParaRPr lang="en-US" altLang="ja-JP" sz="2000" b="1" dirty="0">
              <a:latin typeface="HG丸ｺﾞｼｯｸM-PRO" pitchFamily="50" charset="-128"/>
              <a:ea typeface="HG丸ｺﾞｼｯｸM-PRO" pitchFamily="50" charset="-128"/>
            </a:endParaRPr>
          </a:p>
        </p:txBody>
      </p:sp>
      <p:sp>
        <p:nvSpPr>
          <p:cNvPr id="36868" name="Text Box 10"/>
          <p:cNvSpPr txBox="1">
            <a:spLocks noChangeArrowheads="1"/>
          </p:cNvSpPr>
          <p:nvPr/>
        </p:nvSpPr>
        <p:spPr bwMode="auto">
          <a:xfrm>
            <a:off x="6948488" y="106363"/>
            <a:ext cx="18002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P94</a:t>
            </a:r>
            <a:endParaRPr kumimoji="0" lang="ja-JP" altLang="en-US" sz="1600" dirty="0">
              <a:latin typeface="HG丸ｺﾞｼｯｸM-PRO" pitchFamily="50" charset="-128"/>
              <a:ea typeface="HG丸ｺﾞｼｯｸM-PRO" pitchFamily="50" charset="-128"/>
            </a:endParaRPr>
          </a:p>
        </p:txBody>
      </p:sp>
      <p:sp>
        <p:nvSpPr>
          <p:cNvPr id="36869"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C90D6216-C7C3-4366-81F1-7A1A7F19B353}" type="slidenum">
              <a:rPr lang="en-US" altLang="ja-JP" sz="1400">
                <a:ea typeface="ＭＳ Ｐゴシック" pitchFamily="50" charset="-128"/>
              </a:rPr>
              <a:pPr algn="r" eaLnBrk="1" hangingPunct="1">
                <a:spcBef>
                  <a:spcPct val="0"/>
                </a:spcBef>
                <a:buFontTx/>
                <a:buNone/>
              </a:pPr>
              <a:t>113</a:t>
            </a:fld>
            <a:endParaRPr lang="en-US" altLang="ja-JP" sz="1400">
              <a:ea typeface="ＭＳ Ｐゴシック" pitchFamily="50" charset="-128"/>
            </a:endParaRPr>
          </a:p>
        </p:txBody>
      </p:sp>
    </p:spTree>
    <p:extLst>
      <p:ext uri="{BB962C8B-B14F-4D97-AF65-F5344CB8AC3E}">
        <p14:creationId xmlns:p14="http://schemas.microsoft.com/office/powerpoint/2010/main" val="649675960"/>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8"/>
          <p:cNvSpPr>
            <a:spLocks noChangeArrowheads="1"/>
          </p:cNvSpPr>
          <p:nvPr/>
        </p:nvSpPr>
        <p:spPr bwMode="auto">
          <a:xfrm>
            <a:off x="1447800" y="228600"/>
            <a:ext cx="4267200" cy="609600"/>
          </a:xfrm>
          <a:prstGeom prst="roundRect">
            <a:avLst>
              <a:gd name="adj" fmla="val 16667"/>
            </a:avLst>
          </a:prstGeom>
          <a:gradFill rotWithShape="0">
            <a:gsLst>
              <a:gs pos="0">
                <a:srgbClr val="FF0000"/>
              </a:gs>
              <a:gs pos="50000">
                <a:srgbClr val="FFFFFF"/>
              </a:gs>
              <a:gs pos="100000">
                <a:srgbClr val="FF0000"/>
              </a:gs>
            </a:gsLst>
            <a:lin ang="5400000" scaled="1"/>
          </a:gra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r>
              <a:rPr lang="ja-JP" altLang="en-US" sz="2800" dirty="0">
                <a:solidFill>
                  <a:schemeClr val="accent2"/>
                </a:solidFill>
                <a:latin typeface="HG丸ｺﾞｼｯｸM-PRO" pitchFamily="50" charset="-128"/>
                <a:ea typeface="HG丸ｺﾞｼｯｸM-PRO" pitchFamily="50" charset="-128"/>
              </a:rPr>
              <a:t>健康診断とその流れ</a:t>
            </a:r>
          </a:p>
        </p:txBody>
      </p:sp>
      <p:sp>
        <p:nvSpPr>
          <p:cNvPr id="37891" name="AutoShape 9"/>
          <p:cNvSpPr>
            <a:spLocks noChangeArrowheads="1"/>
          </p:cNvSpPr>
          <p:nvPr/>
        </p:nvSpPr>
        <p:spPr bwMode="auto">
          <a:xfrm>
            <a:off x="5791200" y="152400"/>
            <a:ext cx="3124200" cy="1600200"/>
          </a:xfrm>
          <a:prstGeom prst="star16">
            <a:avLst>
              <a:gd name="adj" fmla="val 42685"/>
            </a:avLst>
          </a:prstGeom>
          <a:gradFill rotWithShape="0">
            <a:gsLst>
              <a:gs pos="0">
                <a:srgbClr val="FF0066"/>
              </a:gs>
              <a:gs pos="100000">
                <a:srgbClr val="FFFFFF"/>
              </a:gs>
            </a:gsLst>
            <a:lin ang="5400000" scaled="1"/>
          </a:gradFill>
          <a:ln w="28575">
            <a:solidFill>
              <a:srgbClr val="FF0066"/>
            </a:solidFill>
            <a:miter lim="800000"/>
            <a:headEnd/>
            <a:tailEnd/>
          </a:ln>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fontAlgn="ctr">
              <a:spcBef>
                <a:spcPct val="0"/>
              </a:spcBef>
              <a:buFontTx/>
              <a:buNone/>
            </a:pPr>
            <a:r>
              <a:rPr kumimoji="0" lang="ja-JP" altLang="en-US" sz="1600" dirty="0">
                <a:latin typeface="HG丸ｺﾞｼｯｸM-PRO" pitchFamily="50" charset="-128"/>
                <a:ea typeface="HG丸ｺﾞｼｯｸM-PRO" pitchFamily="50" charset="-128"/>
              </a:rPr>
              <a:t>健康診断の実施と事後措置にあたってはプライバシーの保護が重要です</a:t>
            </a:r>
          </a:p>
        </p:txBody>
      </p:sp>
      <p:sp>
        <p:nvSpPr>
          <p:cNvPr id="37892" name="AutoShape 10"/>
          <p:cNvSpPr>
            <a:spLocks noChangeArrowheads="1"/>
          </p:cNvSpPr>
          <p:nvPr/>
        </p:nvSpPr>
        <p:spPr bwMode="auto">
          <a:xfrm>
            <a:off x="2209800" y="990600"/>
            <a:ext cx="2743200" cy="381000"/>
          </a:xfrm>
          <a:prstGeom prst="roundRect">
            <a:avLst>
              <a:gd name="adj" fmla="val 16667"/>
            </a:avLst>
          </a:prstGeom>
          <a:gradFill rotWithShape="0">
            <a:gsLst>
              <a:gs pos="0">
                <a:srgbClr val="00FFCC"/>
              </a:gs>
              <a:gs pos="100000">
                <a:srgbClr val="FFFFFF"/>
              </a:gs>
            </a:gsLst>
            <a:lin ang="5400000" scaled="1"/>
          </a:gradFill>
          <a:ln w="9525">
            <a:solidFill>
              <a:srgbClr val="33996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fontAlgn="ctr">
              <a:spcBef>
                <a:spcPct val="0"/>
              </a:spcBef>
              <a:buFontTx/>
              <a:buNone/>
            </a:pPr>
            <a:r>
              <a:rPr kumimoji="0" lang="ja-JP" altLang="en-US" sz="1800">
                <a:latin typeface="HG丸ｺﾞｼｯｸM-PRO" pitchFamily="50" charset="-128"/>
                <a:ea typeface="HG丸ｺﾞｼｯｸM-PRO" pitchFamily="50" charset="-128"/>
              </a:rPr>
              <a:t>健康診断の実施</a:t>
            </a:r>
            <a:endParaRPr lang="ja-JP" altLang="en-US" sz="1800">
              <a:solidFill>
                <a:schemeClr val="accent2"/>
              </a:solidFill>
              <a:latin typeface="HG丸ｺﾞｼｯｸM-PRO" pitchFamily="50" charset="-128"/>
              <a:ea typeface="HG丸ｺﾞｼｯｸM-PRO" pitchFamily="50" charset="-128"/>
            </a:endParaRPr>
          </a:p>
        </p:txBody>
      </p:sp>
      <p:sp>
        <p:nvSpPr>
          <p:cNvPr id="37893" name="AutoShape 12"/>
          <p:cNvSpPr>
            <a:spLocks noChangeArrowheads="1"/>
          </p:cNvSpPr>
          <p:nvPr/>
        </p:nvSpPr>
        <p:spPr bwMode="auto">
          <a:xfrm>
            <a:off x="2209800" y="1828800"/>
            <a:ext cx="2667000" cy="762000"/>
          </a:xfrm>
          <a:prstGeom prst="roundRect">
            <a:avLst>
              <a:gd name="adj" fmla="val 16667"/>
            </a:avLst>
          </a:prstGeom>
          <a:gradFill rotWithShape="0">
            <a:gsLst>
              <a:gs pos="0">
                <a:srgbClr val="00FFCC"/>
              </a:gs>
              <a:gs pos="100000">
                <a:srgbClr val="FFFFFF"/>
              </a:gs>
            </a:gsLst>
            <a:lin ang="5400000" scaled="1"/>
          </a:gradFill>
          <a:ln w="9525">
            <a:solidFill>
              <a:srgbClr val="33996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fontAlgn="ctr">
              <a:spcBef>
                <a:spcPct val="0"/>
              </a:spcBef>
              <a:buFontTx/>
              <a:buNone/>
            </a:pPr>
            <a:r>
              <a:rPr kumimoji="0" lang="ja-JP" altLang="en-US" sz="1800">
                <a:latin typeface="HG丸ｺﾞｼｯｸM-PRO" pitchFamily="50" charset="-128"/>
                <a:ea typeface="HG丸ｺﾞｼｯｸM-PRO" pitchFamily="50" charset="-128"/>
              </a:rPr>
              <a:t>健康診断結果の受領</a:t>
            </a:r>
          </a:p>
          <a:p>
            <a:pPr algn="ctr" fontAlgn="ctr">
              <a:spcBef>
                <a:spcPct val="0"/>
              </a:spcBef>
              <a:buFontTx/>
              <a:buNone/>
            </a:pPr>
            <a:r>
              <a:rPr kumimoji="0" lang="ja-JP" altLang="en-US" sz="1800">
                <a:latin typeface="HG丸ｺﾞｼｯｸM-PRO" pitchFamily="50" charset="-128"/>
                <a:ea typeface="HG丸ｺﾞｼｯｸM-PRO" pitchFamily="50" charset="-128"/>
              </a:rPr>
              <a:t>（異常所見の有無確認）</a:t>
            </a:r>
            <a:endParaRPr lang="ja-JP" altLang="en-US" sz="1800">
              <a:solidFill>
                <a:schemeClr val="accent2"/>
              </a:solidFill>
              <a:latin typeface="HG丸ｺﾞｼｯｸM-PRO" pitchFamily="50" charset="-128"/>
              <a:ea typeface="HG丸ｺﾞｼｯｸM-PRO" pitchFamily="50" charset="-128"/>
            </a:endParaRPr>
          </a:p>
        </p:txBody>
      </p:sp>
      <p:sp>
        <p:nvSpPr>
          <p:cNvPr id="37894" name="AutoShape 13"/>
          <p:cNvSpPr>
            <a:spLocks noChangeArrowheads="1"/>
          </p:cNvSpPr>
          <p:nvPr/>
        </p:nvSpPr>
        <p:spPr bwMode="auto">
          <a:xfrm>
            <a:off x="2133600" y="2590800"/>
            <a:ext cx="1219200" cy="381000"/>
          </a:xfrm>
          <a:prstGeom prst="roundRect">
            <a:avLst>
              <a:gd name="adj" fmla="val 16667"/>
            </a:avLst>
          </a:prstGeom>
          <a:gradFill rotWithShape="0">
            <a:gsLst>
              <a:gs pos="0">
                <a:srgbClr val="00FFCC"/>
              </a:gs>
              <a:gs pos="50000">
                <a:srgbClr val="FFFFFF"/>
              </a:gs>
              <a:gs pos="100000">
                <a:srgbClr val="00FFCC"/>
              </a:gs>
            </a:gsLst>
            <a:lin ang="5400000" scaled="1"/>
          </a:gradFill>
          <a:ln w="9525">
            <a:solidFill>
              <a:srgbClr val="33996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0"/>
              </a:spcBef>
              <a:buFontTx/>
              <a:buNone/>
            </a:pPr>
            <a:r>
              <a:rPr lang="ja-JP" altLang="en-US" sz="1800">
                <a:latin typeface="HG丸ｺﾞｼｯｸM-PRO" pitchFamily="50" charset="-128"/>
                <a:ea typeface="HG丸ｺﾞｼｯｸM-PRO" pitchFamily="50" charset="-128"/>
              </a:rPr>
              <a:t>所見なし</a:t>
            </a:r>
          </a:p>
        </p:txBody>
      </p:sp>
      <p:sp>
        <p:nvSpPr>
          <p:cNvPr id="37895" name="AutoShape 14"/>
          <p:cNvSpPr>
            <a:spLocks noChangeArrowheads="1"/>
          </p:cNvSpPr>
          <p:nvPr/>
        </p:nvSpPr>
        <p:spPr bwMode="auto">
          <a:xfrm>
            <a:off x="4191000" y="2590800"/>
            <a:ext cx="1219200" cy="381000"/>
          </a:xfrm>
          <a:prstGeom prst="roundRect">
            <a:avLst>
              <a:gd name="adj" fmla="val 16667"/>
            </a:avLst>
          </a:prstGeom>
          <a:gradFill rotWithShape="0">
            <a:gsLst>
              <a:gs pos="0">
                <a:srgbClr val="00FFCC"/>
              </a:gs>
              <a:gs pos="50000">
                <a:srgbClr val="FFFFFF"/>
              </a:gs>
              <a:gs pos="100000">
                <a:srgbClr val="00FFCC"/>
              </a:gs>
            </a:gsLst>
            <a:lin ang="5400000" scaled="1"/>
          </a:gradFill>
          <a:ln w="9525">
            <a:solidFill>
              <a:srgbClr val="33996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0"/>
              </a:spcBef>
              <a:buFontTx/>
              <a:buNone/>
            </a:pPr>
            <a:r>
              <a:rPr lang="ja-JP" altLang="en-US" sz="1800" u="sng" dirty="0">
                <a:solidFill>
                  <a:srgbClr val="FF0000"/>
                </a:solidFill>
                <a:latin typeface="HG丸ｺﾞｼｯｸM-PRO" pitchFamily="50" charset="-128"/>
                <a:ea typeface="HG丸ｺﾞｼｯｸM-PRO" pitchFamily="50" charset="-128"/>
              </a:rPr>
              <a:t>所見あり</a:t>
            </a:r>
          </a:p>
        </p:txBody>
      </p:sp>
      <p:sp>
        <p:nvSpPr>
          <p:cNvPr id="37896" name="Line 15"/>
          <p:cNvSpPr>
            <a:spLocks noChangeShapeType="1"/>
          </p:cNvSpPr>
          <p:nvPr/>
        </p:nvSpPr>
        <p:spPr bwMode="auto">
          <a:xfrm>
            <a:off x="4876800" y="2209800"/>
            <a:ext cx="9144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37897" name="AutoShape 16"/>
          <p:cNvSpPr>
            <a:spLocks noChangeArrowheads="1"/>
          </p:cNvSpPr>
          <p:nvPr/>
        </p:nvSpPr>
        <p:spPr bwMode="auto">
          <a:xfrm>
            <a:off x="5791200" y="1828800"/>
            <a:ext cx="2590800" cy="762000"/>
          </a:xfrm>
          <a:prstGeom prst="roundRect">
            <a:avLst>
              <a:gd name="adj" fmla="val 16667"/>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buFontTx/>
              <a:buNone/>
            </a:pPr>
            <a:r>
              <a:rPr lang="ja-JP" altLang="en-US" sz="1800" dirty="0">
                <a:latin typeface="HG丸ｺﾞｼｯｸM-PRO" pitchFamily="50" charset="-128"/>
                <a:ea typeface="HG丸ｺﾞｼｯｸM-PRO" pitchFamily="50" charset="-128"/>
              </a:rPr>
              <a:t>個人診断個人票を作成</a:t>
            </a:r>
          </a:p>
          <a:p>
            <a:pPr eaLnBrk="1" fontAlgn="ctr" hangingPunct="1">
              <a:buFontTx/>
              <a:buNone/>
            </a:pPr>
            <a:r>
              <a:rPr lang="ja-JP" altLang="en-US" sz="1800" dirty="0">
                <a:latin typeface="HG丸ｺﾞｼｯｸM-PRO" pitchFamily="50" charset="-128"/>
                <a:ea typeface="HG丸ｺﾞｼｯｸM-PRO" pitchFamily="50" charset="-128"/>
              </a:rPr>
              <a:t>して５年間保存</a:t>
            </a:r>
          </a:p>
        </p:txBody>
      </p:sp>
      <p:sp>
        <p:nvSpPr>
          <p:cNvPr id="37898" name="Line 17"/>
          <p:cNvSpPr>
            <a:spLocks noChangeShapeType="1"/>
          </p:cNvSpPr>
          <p:nvPr/>
        </p:nvSpPr>
        <p:spPr bwMode="auto">
          <a:xfrm>
            <a:off x="3505200" y="1371600"/>
            <a:ext cx="0" cy="457200"/>
          </a:xfrm>
          <a:prstGeom prst="line">
            <a:avLst/>
          </a:prstGeom>
          <a:noFill/>
          <a:ln w="76200">
            <a:solidFill>
              <a:srgbClr val="33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37899" name="AutoShape 18"/>
          <p:cNvSpPr>
            <a:spLocks noChangeArrowheads="1"/>
          </p:cNvSpPr>
          <p:nvPr/>
        </p:nvSpPr>
        <p:spPr bwMode="auto">
          <a:xfrm>
            <a:off x="2286000" y="3352800"/>
            <a:ext cx="2590800" cy="609600"/>
          </a:xfrm>
          <a:prstGeom prst="roundRect">
            <a:avLst>
              <a:gd name="adj" fmla="val 16667"/>
            </a:avLst>
          </a:prstGeom>
          <a:gradFill rotWithShape="0">
            <a:gsLst>
              <a:gs pos="0">
                <a:srgbClr val="00FFCC"/>
              </a:gs>
              <a:gs pos="100000">
                <a:srgbClr val="FFFFFF"/>
              </a:gs>
            </a:gsLst>
            <a:lin ang="5400000" scaled="1"/>
          </a:gradFill>
          <a:ln w="9525">
            <a:solidFill>
              <a:srgbClr val="33996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fontAlgn="ctr">
              <a:spcBef>
                <a:spcPct val="0"/>
              </a:spcBef>
              <a:buFontTx/>
              <a:buNone/>
            </a:pPr>
            <a:r>
              <a:rPr kumimoji="0" lang="ja-JP" altLang="en-US" sz="1800" u="sng">
                <a:latin typeface="HG丸ｺﾞｼｯｸM-PRO" pitchFamily="50" charset="-128"/>
                <a:ea typeface="HG丸ｺﾞｼｯｸM-PRO" pitchFamily="50" charset="-128"/>
              </a:rPr>
              <a:t>健康診断結果を</a:t>
            </a:r>
          </a:p>
          <a:p>
            <a:pPr algn="ctr" fontAlgn="ctr">
              <a:spcBef>
                <a:spcPct val="0"/>
              </a:spcBef>
              <a:buFontTx/>
              <a:buNone/>
            </a:pPr>
            <a:r>
              <a:rPr kumimoji="0" lang="ja-JP" altLang="en-US" sz="1800" u="sng">
                <a:latin typeface="HG丸ｺﾞｼｯｸM-PRO" pitchFamily="50" charset="-128"/>
                <a:ea typeface="HG丸ｺﾞｼｯｸM-PRO" pitchFamily="50" charset="-128"/>
              </a:rPr>
              <a:t>労働者へ通知</a:t>
            </a:r>
            <a:endParaRPr lang="ja-JP" altLang="en-US" sz="1800" u="sng">
              <a:solidFill>
                <a:schemeClr val="accent2"/>
              </a:solidFill>
              <a:latin typeface="HG丸ｺﾞｼｯｸM-PRO" pitchFamily="50" charset="-128"/>
              <a:ea typeface="HG丸ｺﾞｼｯｸM-PRO" pitchFamily="50" charset="-128"/>
            </a:endParaRPr>
          </a:p>
        </p:txBody>
      </p:sp>
      <p:sp>
        <p:nvSpPr>
          <p:cNvPr id="37900" name="Line 19"/>
          <p:cNvSpPr>
            <a:spLocks noChangeShapeType="1"/>
          </p:cNvSpPr>
          <p:nvPr/>
        </p:nvSpPr>
        <p:spPr bwMode="auto">
          <a:xfrm>
            <a:off x="2743200" y="2971800"/>
            <a:ext cx="0" cy="381000"/>
          </a:xfrm>
          <a:prstGeom prst="line">
            <a:avLst/>
          </a:prstGeom>
          <a:noFill/>
          <a:ln w="76200">
            <a:solidFill>
              <a:srgbClr val="33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37901" name="Line 20"/>
          <p:cNvSpPr>
            <a:spLocks noChangeShapeType="1"/>
          </p:cNvSpPr>
          <p:nvPr/>
        </p:nvSpPr>
        <p:spPr bwMode="auto">
          <a:xfrm>
            <a:off x="4419600" y="2971800"/>
            <a:ext cx="0" cy="381000"/>
          </a:xfrm>
          <a:prstGeom prst="line">
            <a:avLst/>
          </a:prstGeom>
          <a:noFill/>
          <a:ln w="76200">
            <a:solidFill>
              <a:srgbClr val="33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37902" name="AutoShape 21"/>
          <p:cNvSpPr>
            <a:spLocks noChangeArrowheads="1"/>
          </p:cNvSpPr>
          <p:nvPr/>
        </p:nvSpPr>
        <p:spPr bwMode="auto">
          <a:xfrm>
            <a:off x="5791200" y="3048000"/>
            <a:ext cx="2590800" cy="838200"/>
          </a:xfrm>
          <a:prstGeom prst="roundRect">
            <a:avLst>
              <a:gd name="adj" fmla="val 16667"/>
            </a:avLst>
          </a:prstGeom>
          <a:solidFill>
            <a:srgbClr val="FFFFFF"/>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buFontTx/>
              <a:buNone/>
            </a:pPr>
            <a:r>
              <a:rPr lang="ja-JP" altLang="en-US" sz="1800" u="sng">
                <a:solidFill>
                  <a:srgbClr val="FF0000"/>
                </a:solidFill>
                <a:latin typeface="Times New Roman" pitchFamily="18" charset="0"/>
              </a:rPr>
              <a:t>医師・保健師による</a:t>
            </a:r>
          </a:p>
          <a:p>
            <a:pPr eaLnBrk="1" fontAlgn="ctr" hangingPunct="1">
              <a:buFontTx/>
              <a:buNone/>
            </a:pPr>
            <a:r>
              <a:rPr lang="ja-JP" altLang="en-US" sz="1800" u="sng">
                <a:solidFill>
                  <a:srgbClr val="FF0000"/>
                </a:solidFill>
                <a:latin typeface="Times New Roman" pitchFamily="18" charset="0"/>
              </a:rPr>
              <a:t>保健指導の実施</a:t>
            </a:r>
          </a:p>
        </p:txBody>
      </p:sp>
      <p:sp>
        <p:nvSpPr>
          <p:cNvPr id="37903" name="Line 23"/>
          <p:cNvSpPr>
            <a:spLocks noChangeShapeType="1"/>
          </p:cNvSpPr>
          <p:nvPr/>
        </p:nvSpPr>
        <p:spPr bwMode="auto">
          <a:xfrm>
            <a:off x="5105400" y="2971800"/>
            <a:ext cx="0" cy="1143000"/>
          </a:xfrm>
          <a:prstGeom prst="line">
            <a:avLst/>
          </a:prstGeom>
          <a:noFill/>
          <a:ln w="76200">
            <a:solidFill>
              <a:srgbClr val="33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37904" name="Line 24"/>
          <p:cNvSpPr>
            <a:spLocks noChangeShapeType="1"/>
          </p:cNvSpPr>
          <p:nvPr/>
        </p:nvSpPr>
        <p:spPr bwMode="auto">
          <a:xfrm>
            <a:off x="5105400" y="3505200"/>
            <a:ext cx="685800" cy="0"/>
          </a:xfrm>
          <a:prstGeom prst="line">
            <a:avLst/>
          </a:prstGeom>
          <a:noFill/>
          <a:ln w="76200">
            <a:solidFill>
              <a:srgbClr val="33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37905" name="AutoShape 25"/>
          <p:cNvSpPr>
            <a:spLocks noChangeArrowheads="1"/>
          </p:cNvSpPr>
          <p:nvPr/>
        </p:nvSpPr>
        <p:spPr bwMode="auto">
          <a:xfrm>
            <a:off x="3810000" y="4114800"/>
            <a:ext cx="2667000" cy="685800"/>
          </a:xfrm>
          <a:prstGeom prst="roundRect">
            <a:avLst>
              <a:gd name="adj" fmla="val 16667"/>
            </a:avLst>
          </a:prstGeom>
          <a:gradFill rotWithShape="0">
            <a:gsLst>
              <a:gs pos="0">
                <a:srgbClr val="FFFFFF"/>
              </a:gs>
              <a:gs pos="100000">
                <a:srgbClr val="FF0066"/>
              </a:gs>
            </a:gsLst>
            <a:lin ang="5400000" scaled="1"/>
          </a:gra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fontAlgn="ctr">
              <a:spcBef>
                <a:spcPct val="0"/>
              </a:spcBef>
              <a:buFontTx/>
              <a:buNone/>
            </a:pPr>
            <a:r>
              <a:rPr lang="ja-JP" altLang="en-US" sz="1800">
                <a:latin typeface="HG丸ｺﾞｼｯｸM-PRO" pitchFamily="50" charset="-128"/>
                <a:ea typeface="HG丸ｺﾞｼｯｸM-PRO" pitchFamily="50" charset="-128"/>
              </a:rPr>
              <a:t>医師等の意見聴取</a:t>
            </a:r>
          </a:p>
          <a:p>
            <a:pPr algn="ctr" fontAlgn="ctr">
              <a:spcBef>
                <a:spcPct val="0"/>
              </a:spcBef>
              <a:buFontTx/>
              <a:buNone/>
            </a:pPr>
            <a:r>
              <a:rPr lang="ja-JP" altLang="en-US" sz="1800">
                <a:latin typeface="HG丸ｺﾞｼｯｸM-PRO" pitchFamily="50" charset="-128"/>
                <a:ea typeface="HG丸ｺﾞｼｯｸM-PRO" pitchFamily="50" charset="-128"/>
              </a:rPr>
              <a:t>（就業区分）</a:t>
            </a:r>
          </a:p>
        </p:txBody>
      </p:sp>
      <p:sp>
        <p:nvSpPr>
          <p:cNvPr id="37906" name="AutoShape 26"/>
          <p:cNvSpPr>
            <a:spLocks noChangeArrowheads="1"/>
          </p:cNvSpPr>
          <p:nvPr/>
        </p:nvSpPr>
        <p:spPr bwMode="auto">
          <a:xfrm>
            <a:off x="2057400" y="4800600"/>
            <a:ext cx="1981200" cy="381000"/>
          </a:xfrm>
          <a:prstGeom prst="roundRect">
            <a:avLst>
              <a:gd name="adj" fmla="val 16667"/>
            </a:avLst>
          </a:prstGeom>
          <a:gradFill rotWithShape="0">
            <a:gsLst>
              <a:gs pos="0">
                <a:srgbClr val="00FFCC"/>
              </a:gs>
              <a:gs pos="50000">
                <a:srgbClr val="FFFFFF"/>
              </a:gs>
              <a:gs pos="100000">
                <a:srgbClr val="00FFCC"/>
              </a:gs>
            </a:gsLst>
            <a:lin ang="5400000" scaled="1"/>
          </a:gradFill>
          <a:ln w="9525">
            <a:solidFill>
              <a:srgbClr val="33996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0"/>
              </a:spcBef>
              <a:buFontTx/>
              <a:buNone/>
            </a:pPr>
            <a:r>
              <a:rPr lang="ja-JP" altLang="en-US" sz="1800">
                <a:latin typeface="HG丸ｺﾞｼｯｸM-PRO" pitchFamily="50" charset="-128"/>
                <a:ea typeface="HG丸ｺﾞｼｯｸM-PRO" pitchFamily="50" charset="-128"/>
              </a:rPr>
              <a:t>通常の勤務でよい</a:t>
            </a:r>
          </a:p>
        </p:txBody>
      </p:sp>
      <p:sp>
        <p:nvSpPr>
          <p:cNvPr id="37907" name="AutoShape 27"/>
          <p:cNvSpPr>
            <a:spLocks noChangeArrowheads="1"/>
          </p:cNvSpPr>
          <p:nvPr/>
        </p:nvSpPr>
        <p:spPr bwMode="auto">
          <a:xfrm>
            <a:off x="4114800" y="4800600"/>
            <a:ext cx="1828800" cy="381000"/>
          </a:xfrm>
          <a:prstGeom prst="roundRect">
            <a:avLst>
              <a:gd name="adj" fmla="val 16667"/>
            </a:avLst>
          </a:prstGeom>
          <a:gradFill rotWithShape="0">
            <a:gsLst>
              <a:gs pos="0">
                <a:srgbClr val="FFFF00"/>
              </a:gs>
              <a:gs pos="50000">
                <a:srgbClr val="FFFFFF"/>
              </a:gs>
              <a:gs pos="100000">
                <a:srgbClr val="FFFF00"/>
              </a:gs>
            </a:gsLst>
            <a:lin ang="5400000" scaled="1"/>
          </a:gra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0"/>
              </a:spcBef>
              <a:buFontTx/>
              <a:buNone/>
            </a:pPr>
            <a:r>
              <a:rPr lang="ja-JP" altLang="en-US" sz="1800">
                <a:latin typeface="HG丸ｺﾞｼｯｸM-PRO" pitchFamily="50" charset="-128"/>
                <a:ea typeface="HG丸ｺﾞｼｯｸM-PRO" pitchFamily="50" charset="-128"/>
              </a:rPr>
              <a:t>勤務制限必要</a:t>
            </a:r>
          </a:p>
        </p:txBody>
      </p:sp>
      <p:sp>
        <p:nvSpPr>
          <p:cNvPr id="37908" name="AutoShape 28"/>
          <p:cNvSpPr>
            <a:spLocks noChangeArrowheads="1"/>
          </p:cNvSpPr>
          <p:nvPr/>
        </p:nvSpPr>
        <p:spPr bwMode="auto">
          <a:xfrm>
            <a:off x="6019800" y="4800600"/>
            <a:ext cx="2133600" cy="381000"/>
          </a:xfrm>
          <a:prstGeom prst="roundRect">
            <a:avLst>
              <a:gd name="adj" fmla="val 16667"/>
            </a:avLst>
          </a:prstGeom>
          <a:gradFill rotWithShape="0">
            <a:gsLst>
              <a:gs pos="0">
                <a:srgbClr val="FF0000"/>
              </a:gs>
              <a:gs pos="50000">
                <a:srgbClr val="FFFFFF"/>
              </a:gs>
              <a:gs pos="100000">
                <a:srgbClr val="FF0000"/>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0"/>
              </a:spcBef>
              <a:buFontTx/>
              <a:buNone/>
            </a:pPr>
            <a:r>
              <a:rPr lang="ja-JP" altLang="en-US" sz="1800">
                <a:latin typeface="HG丸ｺﾞｼｯｸM-PRO" pitchFamily="50" charset="-128"/>
                <a:ea typeface="HG丸ｺﾞｼｯｸM-PRO" pitchFamily="50" charset="-128"/>
              </a:rPr>
              <a:t>勤務の休業が必要</a:t>
            </a:r>
          </a:p>
        </p:txBody>
      </p:sp>
      <p:sp>
        <p:nvSpPr>
          <p:cNvPr id="37909" name="Line 29"/>
          <p:cNvSpPr>
            <a:spLocks noChangeShapeType="1"/>
          </p:cNvSpPr>
          <p:nvPr/>
        </p:nvSpPr>
        <p:spPr bwMode="auto">
          <a:xfrm>
            <a:off x="4953000" y="5181600"/>
            <a:ext cx="0" cy="381000"/>
          </a:xfrm>
          <a:prstGeom prst="line">
            <a:avLst/>
          </a:prstGeom>
          <a:noFill/>
          <a:ln w="76200">
            <a:solidFill>
              <a:srgbClr val="33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37910" name="Rectangle 30"/>
          <p:cNvSpPr>
            <a:spLocks noChangeArrowheads="1"/>
          </p:cNvSpPr>
          <p:nvPr/>
        </p:nvSpPr>
        <p:spPr bwMode="auto">
          <a:xfrm>
            <a:off x="1752600" y="5257800"/>
            <a:ext cx="1981200" cy="304800"/>
          </a:xfrm>
          <a:prstGeom prst="rect">
            <a:avLst/>
          </a:prstGeom>
          <a:solidFill>
            <a:srgbClr val="FFFFFF"/>
          </a:solidFill>
          <a:ln>
            <a:noFill/>
          </a:ln>
          <a:effectLst/>
          <a:extLs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r>
              <a:rPr lang="ja-JP" altLang="en-US" sz="1800">
                <a:latin typeface="HG丸ｺﾞｼｯｸM-PRO" pitchFamily="50" charset="-128"/>
                <a:ea typeface="HG丸ｺﾞｼｯｸM-PRO" pitchFamily="50" charset="-128"/>
              </a:rPr>
              <a:t>通常の勤務のまま</a:t>
            </a:r>
          </a:p>
        </p:txBody>
      </p:sp>
      <p:sp>
        <p:nvSpPr>
          <p:cNvPr id="37911" name="Rectangle 31"/>
          <p:cNvSpPr>
            <a:spLocks noChangeArrowheads="1"/>
          </p:cNvSpPr>
          <p:nvPr/>
        </p:nvSpPr>
        <p:spPr bwMode="auto">
          <a:xfrm>
            <a:off x="7543800" y="5257800"/>
            <a:ext cx="1066800" cy="304800"/>
          </a:xfrm>
          <a:prstGeom prst="rect">
            <a:avLst/>
          </a:prstGeom>
          <a:solidFill>
            <a:srgbClr val="FFFFFF"/>
          </a:solidFill>
          <a:ln>
            <a:noFill/>
          </a:ln>
          <a:effectLst/>
          <a:extLs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r>
              <a:rPr lang="ja-JP" altLang="en-US" sz="1800" dirty="0">
                <a:latin typeface="HG丸ｺﾞｼｯｸM-PRO" pitchFamily="50" charset="-128"/>
                <a:ea typeface="HG丸ｺﾞｼｯｸM-PRO" pitchFamily="50" charset="-128"/>
              </a:rPr>
              <a:t>休業</a:t>
            </a:r>
          </a:p>
        </p:txBody>
      </p:sp>
      <p:sp>
        <p:nvSpPr>
          <p:cNvPr id="37912" name="Rectangle 32"/>
          <p:cNvSpPr>
            <a:spLocks noChangeArrowheads="1"/>
          </p:cNvSpPr>
          <p:nvPr/>
        </p:nvSpPr>
        <p:spPr bwMode="auto">
          <a:xfrm>
            <a:off x="3657600" y="5562600"/>
            <a:ext cx="2743200" cy="30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r>
              <a:rPr lang="ja-JP" altLang="en-US" sz="1800">
                <a:latin typeface="HG丸ｺﾞｼｯｸM-PRO" pitchFamily="50" charset="-128"/>
                <a:ea typeface="HG丸ｺﾞｼｯｸM-PRO" pitchFamily="50" charset="-128"/>
              </a:rPr>
              <a:t>就業上の措置の決定等</a:t>
            </a:r>
          </a:p>
        </p:txBody>
      </p:sp>
      <p:sp>
        <p:nvSpPr>
          <p:cNvPr id="37913" name="Rectangle 33"/>
          <p:cNvSpPr>
            <a:spLocks noChangeArrowheads="1"/>
          </p:cNvSpPr>
          <p:nvPr/>
        </p:nvSpPr>
        <p:spPr bwMode="auto">
          <a:xfrm>
            <a:off x="228600" y="5943600"/>
            <a:ext cx="8763000" cy="762000"/>
          </a:xfrm>
          <a:prstGeom prst="rect">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spcBef>
                <a:spcPct val="10000"/>
              </a:spcBef>
              <a:buFontTx/>
              <a:buNone/>
            </a:pPr>
            <a:r>
              <a:rPr lang="en-US" altLang="ja-JP" sz="1800" dirty="0">
                <a:solidFill>
                  <a:srgbClr val="FF0000"/>
                </a:solidFill>
                <a:latin typeface="HG丸ｺﾞｼｯｸM-PRO" pitchFamily="50" charset="-128"/>
                <a:ea typeface="HG丸ｺﾞｼｯｸM-PRO" pitchFamily="50" charset="-128"/>
              </a:rPr>
              <a:t>※</a:t>
            </a:r>
            <a:r>
              <a:rPr lang="ja-JP" altLang="en-US" sz="1800" dirty="0">
                <a:solidFill>
                  <a:srgbClr val="FF0000"/>
                </a:solidFill>
                <a:latin typeface="HG丸ｺﾞｼｯｸM-PRO" pitchFamily="50" charset="-128"/>
                <a:ea typeface="HG丸ｺﾞｼｯｸM-PRO" pitchFamily="50" charset="-128"/>
              </a:rPr>
              <a:t>医師等の意見を参考にその労働者の実情を考慮して、就業場所の変更、作業の転</a:t>
            </a:r>
          </a:p>
          <a:p>
            <a:pPr eaLnBrk="1" fontAlgn="ctr" hangingPunct="1">
              <a:spcBef>
                <a:spcPct val="10000"/>
              </a:spcBef>
              <a:buFontTx/>
              <a:buNone/>
            </a:pPr>
            <a:r>
              <a:rPr lang="ja-JP" altLang="en-US" sz="1800" dirty="0">
                <a:solidFill>
                  <a:srgbClr val="FF0000"/>
                </a:solidFill>
                <a:latin typeface="HG丸ｺﾞｼｯｸM-PRO" pitchFamily="50" charset="-128"/>
                <a:ea typeface="HG丸ｺﾞｼｯｸM-PRO" pitchFamily="50" charset="-128"/>
              </a:rPr>
              <a:t>　換、労働時間の短縮などを行う（労働者の意見聴取、管理監督者への説明必要）</a:t>
            </a:r>
            <a:endParaRPr lang="ja-JP" altLang="en-US" sz="1800" b="1" dirty="0">
              <a:solidFill>
                <a:srgbClr val="FF0000"/>
              </a:solidFill>
              <a:latin typeface="HG丸ｺﾞｼｯｸM-PRO" pitchFamily="50" charset="-128"/>
              <a:ea typeface="HG丸ｺﾞｼｯｸM-PRO" pitchFamily="50" charset="-128"/>
            </a:endParaRPr>
          </a:p>
        </p:txBody>
      </p:sp>
      <p:sp>
        <p:nvSpPr>
          <p:cNvPr id="37914" name="Text Box 39"/>
          <p:cNvSpPr txBox="1">
            <a:spLocks noChangeArrowheads="1"/>
          </p:cNvSpPr>
          <p:nvPr/>
        </p:nvSpPr>
        <p:spPr bwMode="auto">
          <a:xfrm>
            <a:off x="304800" y="3200400"/>
            <a:ext cx="1447800" cy="1077913"/>
          </a:xfrm>
          <a:prstGeom prst="rect">
            <a:avLst/>
          </a:prstGeom>
          <a:noFill/>
          <a:ln w="19050">
            <a:solidFill>
              <a:srgbClr val="0000FF"/>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spcBef>
                <a:spcPct val="0"/>
              </a:spcBef>
              <a:buFontTx/>
              <a:buNone/>
            </a:pPr>
            <a:r>
              <a:rPr lang="ja-JP" altLang="en-US" sz="1600" dirty="0">
                <a:latin typeface="HG丸ｺﾞｼｯｸM-PRO" pitchFamily="50" charset="-128"/>
                <a:ea typeface="HG丸ｺﾞｼｯｸM-PRO" pitchFamily="50" charset="-128"/>
              </a:rPr>
              <a:t>労災保険二次</a:t>
            </a:r>
          </a:p>
          <a:p>
            <a:pPr eaLnBrk="1" fontAlgn="ctr" hangingPunct="1">
              <a:spcBef>
                <a:spcPct val="0"/>
              </a:spcBef>
              <a:buFontTx/>
              <a:buNone/>
            </a:pPr>
            <a:r>
              <a:rPr lang="ja-JP" altLang="en-US" sz="1600" dirty="0">
                <a:latin typeface="HG丸ｺﾞｼｯｸM-PRO" pitchFamily="50" charset="-128"/>
                <a:ea typeface="HG丸ｺﾞｼｯｸM-PRO" pitchFamily="50" charset="-128"/>
              </a:rPr>
              <a:t>健康診断等給</a:t>
            </a:r>
          </a:p>
          <a:p>
            <a:pPr eaLnBrk="1" fontAlgn="ctr" hangingPunct="1">
              <a:spcBef>
                <a:spcPct val="0"/>
              </a:spcBef>
              <a:buFontTx/>
              <a:buNone/>
            </a:pPr>
            <a:r>
              <a:rPr lang="ja-JP" altLang="en-US" sz="1600" dirty="0">
                <a:latin typeface="HG丸ｺﾞｼｯｸM-PRO" pitchFamily="50" charset="-128"/>
                <a:ea typeface="HG丸ｺﾞｼｯｸM-PRO" pitchFamily="50" charset="-128"/>
              </a:rPr>
              <a:t>付制度による</a:t>
            </a:r>
          </a:p>
          <a:p>
            <a:pPr eaLnBrk="1" fontAlgn="ctr" hangingPunct="1">
              <a:spcBef>
                <a:spcPct val="0"/>
              </a:spcBef>
              <a:buFontTx/>
              <a:buNone/>
            </a:pPr>
            <a:r>
              <a:rPr lang="ja-JP" altLang="en-US" sz="1600" dirty="0">
                <a:latin typeface="HG丸ｺﾞｼｯｸM-PRO" pitchFamily="50" charset="-128"/>
                <a:ea typeface="HG丸ｺﾞｼｯｸM-PRO" pitchFamily="50" charset="-128"/>
              </a:rPr>
              <a:t>健康診断</a:t>
            </a:r>
          </a:p>
        </p:txBody>
      </p:sp>
      <p:sp>
        <p:nvSpPr>
          <p:cNvPr id="37915" name="Line 40"/>
          <p:cNvSpPr>
            <a:spLocks noChangeShapeType="1"/>
          </p:cNvSpPr>
          <p:nvPr/>
        </p:nvSpPr>
        <p:spPr bwMode="auto">
          <a:xfrm>
            <a:off x="1071563" y="4556125"/>
            <a:ext cx="2743200" cy="0"/>
          </a:xfrm>
          <a:prstGeom prst="line">
            <a:avLst/>
          </a:prstGeom>
          <a:noFill/>
          <a:ln w="7620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7916" name="Line 42"/>
          <p:cNvSpPr>
            <a:spLocks noChangeShapeType="1"/>
          </p:cNvSpPr>
          <p:nvPr/>
        </p:nvSpPr>
        <p:spPr bwMode="auto">
          <a:xfrm>
            <a:off x="1066800" y="4305300"/>
            <a:ext cx="0" cy="304800"/>
          </a:xfrm>
          <a:prstGeom prst="line">
            <a:avLst/>
          </a:prstGeom>
          <a:noFill/>
          <a:ln w="7620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7917" name="Line 43"/>
          <p:cNvSpPr>
            <a:spLocks noChangeShapeType="1"/>
          </p:cNvSpPr>
          <p:nvPr/>
        </p:nvSpPr>
        <p:spPr bwMode="auto">
          <a:xfrm>
            <a:off x="1752600" y="3657600"/>
            <a:ext cx="533400" cy="0"/>
          </a:xfrm>
          <a:prstGeom prst="line">
            <a:avLst/>
          </a:prstGeom>
          <a:noFill/>
          <a:ln w="7620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7918" name="Line 44"/>
          <p:cNvSpPr>
            <a:spLocks noChangeShapeType="1"/>
          </p:cNvSpPr>
          <p:nvPr/>
        </p:nvSpPr>
        <p:spPr bwMode="auto">
          <a:xfrm>
            <a:off x="990600" y="2209800"/>
            <a:ext cx="1219200" cy="0"/>
          </a:xfrm>
          <a:prstGeom prst="line">
            <a:avLst/>
          </a:prstGeom>
          <a:noFill/>
          <a:ln w="76200">
            <a:solidFill>
              <a:srgbClr val="0000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7919" name="Line 46"/>
          <p:cNvSpPr>
            <a:spLocks noChangeShapeType="1"/>
          </p:cNvSpPr>
          <p:nvPr/>
        </p:nvSpPr>
        <p:spPr bwMode="auto">
          <a:xfrm>
            <a:off x="990600" y="2209800"/>
            <a:ext cx="0" cy="990600"/>
          </a:xfrm>
          <a:prstGeom prst="line">
            <a:avLst/>
          </a:prstGeom>
          <a:noFill/>
          <a:ln w="7620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37920" name="Rectangle 47"/>
          <p:cNvSpPr>
            <a:spLocks noChangeArrowheads="1"/>
          </p:cNvSpPr>
          <p:nvPr/>
        </p:nvSpPr>
        <p:spPr bwMode="auto">
          <a:xfrm>
            <a:off x="381000" y="1752600"/>
            <a:ext cx="1143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37921" name="Rectangle 48"/>
          <p:cNvSpPr>
            <a:spLocks noChangeArrowheads="1"/>
          </p:cNvSpPr>
          <p:nvPr/>
        </p:nvSpPr>
        <p:spPr bwMode="auto">
          <a:xfrm>
            <a:off x="304800" y="1816100"/>
            <a:ext cx="18288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r>
              <a:rPr lang="ja-JP" altLang="en-US" sz="1600">
                <a:latin typeface="HG丸ｺﾞｼｯｸM-PRO" pitchFamily="50" charset="-128"/>
                <a:ea typeface="HG丸ｺﾞｼｯｸM-PRO" pitchFamily="50" charset="-128"/>
              </a:rPr>
              <a:t>（労働者が提出）</a:t>
            </a:r>
          </a:p>
        </p:txBody>
      </p:sp>
      <p:sp>
        <p:nvSpPr>
          <p:cNvPr id="37922" name="スライド番号プレースホルダー 1"/>
          <p:cNvSpPr>
            <a:spLocks noGrp="1"/>
          </p:cNvSpPr>
          <p:nvPr>
            <p:ph type="sldNum" sz="quarter" idx="12"/>
          </p:nvPr>
        </p:nvSpPr>
        <p:spPr>
          <a:xfrm>
            <a:off x="8154988" y="6429375"/>
            <a:ext cx="762000" cy="276225"/>
          </a:xfrm>
          <a:noFill/>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a:spcBef>
                <a:spcPct val="0"/>
              </a:spcBef>
              <a:buFontTx/>
              <a:buNone/>
            </a:pPr>
            <a:fld id="{93E02677-F51D-4EEE-BE28-0CC437A0BFB5}" type="slidenum">
              <a:rPr lang="en-US" altLang="ja-JP" sz="1400" smtClean="0">
                <a:latin typeface="ＭＳ Ｐゴシック" pitchFamily="50" charset="-128"/>
                <a:ea typeface="ＭＳ Ｐゴシック" pitchFamily="50" charset="-128"/>
              </a:rPr>
              <a:pPr algn="l">
                <a:spcBef>
                  <a:spcPct val="0"/>
                </a:spcBef>
                <a:buFontTx/>
                <a:buNone/>
              </a:pPr>
              <a:t>114</a:t>
            </a:fld>
            <a:endParaRPr lang="en-US" altLang="ja-JP" sz="140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322194043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182563"/>
            <a:ext cx="3763144"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spcBef>
                <a:spcPct val="500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５．健康の保持増進</a:t>
            </a:r>
          </a:p>
        </p:txBody>
      </p:sp>
      <p:sp>
        <p:nvSpPr>
          <p:cNvPr id="38915" name="AutoShape 5"/>
          <p:cNvSpPr>
            <a:spLocks noChangeArrowheads="1"/>
          </p:cNvSpPr>
          <p:nvPr/>
        </p:nvSpPr>
        <p:spPr bwMode="auto">
          <a:xfrm>
            <a:off x="381000" y="706438"/>
            <a:ext cx="8515350" cy="5770562"/>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（２）</a:t>
            </a:r>
            <a:r>
              <a:rPr lang="en-US" altLang="ja-JP" sz="2400" dirty="0">
                <a:solidFill>
                  <a:srgbClr val="FF0000"/>
                </a:solidFill>
                <a:latin typeface="HG丸ｺﾞｼｯｸM-PRO" pitchFamily="50" charset="-128"/>
                <a:ea typeface="HG丸ｺﾞｼｯｸM-PRO" pitchFamily="50" charset="-128"/>
              </a:rPr>
              <a:t>THP</a:t>
            </a:r>
            <a:r>
              <a:rPr lang="ja-JP" altLang="en-US" sz="2400" dirty="0">
                <a:solidFill>
                  <a:srgbClr val="FF0000"/>
                </a:solidFill>
                <a:latin typeface="HG丸ｺﾞｼｯｸM-PRO" pitchFamily="50" charset="-128"/>
                <a:ea typeface="HG丸ｺﾞｼｯｸM-PRO" pitchFamily="50" charset="-128"/>
              </a:rPr>
              <a:t>活動の推進</a:t>
            </a:r>
            <a:endParaRPr lang="en-US" altLang="ja-JP" sz="2400" dirty="0">
              <a:solidFill>
                <a:srgbClr val="FF0000"/>
              </a:solidFill>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b="1" dirty="0">
                <a:solidFill>
                  <a:schemeClr val="accent2"/>
                </a:solidFill>
                <a:latin typeface="HG丸ｺﾞｼｯｸM-PRO" pitchFamily="50" charset="-128"/>
                <a:ea typeface="HG丸ｺﾞｼｯｸM-PRO" pitchFamily="50" charset="-128"/>
              </a:rPr>
              <a:t>※事業場における労働者の健康保持増進のための指針」</a:t>
            </a:r>
          </a:p>
          <a:p>
            <a:pPr algn="l" eaLnBrk="1" hangingPunct="1">
              <a:lnSpc>
                <a:spcPts val="2700"/>
              </a:lnSpc>
              <a:spcBef>
                <a:spcPct val="0"/>
              </a:spcBef>
              <a:buFontTx/>
              <a:buNone/>
            </a:pPr>
            <a:r>
              <a:rPr lang="ja-JP" altLang="en-US" sz="2000" b="1" dirty="0">
                <a:solidFill>
                  <a:schemeClr val="accent2"/>
                </a:solidFill>
                <a:latin typeface="HG丸ｺﾞｼｯｸM-PRO" pitchFamily="50" charset="-128"/>
                <a:ea typeface="HG丸ｺﾞｼｯｸM-PRO" pitchFamily="50" charset="-128"/>
              </a:rPr>
              <a:t>　　：トータル・ヘルスプロモーション・プラン</a:t>
            </a:r>
          </a:p>
          <a:p>
            <a:pPr algn="l" eaLnBrk="1" hangingPunct="1">
              <a:lnSpc>
                <a:spcPts val="2700"/>
              </a:lnSpc>
              <a:spcBef>
                <a:spcPct val="0"/>
              </a:spcBef>
              <a:buFontTx/>
              <a:buNone/>
            </a:pPr>
            <a:r>
              <a:rPr lang="ja-JP" altLang="en-US" sz="2000" b="1" dirty="0">
                <a:solidFill>
                  <a:schemeClr val="accent2"/>
                </a:solidFill>
                <a:latin typeface="HG丸ｺﾞｼｯｸM-PRO" pitchFamily="50" charset="-128"/>
                <a:ea typeface="HG丸ｺﾞｼｯｸM-PRO" pitchFamily="50" charset="-128"/>
              </a:rPr>
              <a:t>　　　（昭和６３年９月１日策定、平成１９年１１月３０日改正）</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　これは健康の保持増進のための措置が事業者により適切かつ</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有効に実施されるようにするため、健康の保持増進のための措</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置の基本的考え方および原則的な実施方法について定めたもの。</a:t>
            </a:r>
          </a:p>
          <a:p>
            <a:pPr algn="l" eaLnBrk="1" hangingPunct="1">
              <a:lnSpc>
                <a:spcPts val="2700"/>
              </a:lnSpc>
              <a:spcBef>
                <a:spcPct val="0"/>
              </a:spcBef>
              <a:buFontTx/>
              <a:buNone/>
            </a:pPr>
            <a:r>
              <a:rPr lang="ja-JP" altLang="en-US" sz="2000" b="1" dirty="0">
                <a:solidFill>
                  <a:schemeClr val="accent2"/>
                </a:solidFill>
                <a:latin typeface="HG丸ｺﾞｼｯｸM-PRO" pitchFamily="50" charset="-128"/>
                <a:ea typeface="HG丸ｺﾞｼｯｸM-PRO" pitchFamily="50" charset="-128"/>
              </a:rPr>
              <a:t>　※健康保持増進対策推進のためのスタッフ</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スタッフ・・・</a:t>
            </a:r>
            <a:r>
              <a:rPr lang="ja-JP" altLang="en-US" sz="2000" u="sng" dirty="0">
                <a:latin typeface="HG丸ｺﾞｼｯｸM-PRO" pitchFamily="50" charset="-128"/>
                <a:ea typeface="HG丸ｺﾞｼｯｸM-PRO" pitchFamily="50" charset="-128"/>
              </a:rPr>
              <a:t>産業医</a:t>
            </a:r>
            <a:r>
              <a:rPr lang="ja-JP" altLang="en-US" sz="2000" dirty="0">
                <a:latin typeface="HG丸ｺﾞｼｯｸM-PRO" pitchFamily="50" charset="-128"/>
                <a:ea typeface="HG丸ｺﾞｼｯｸM-PRO" pitchFamily="50" charset="-128"/>
              </a:rPr>
              <a:t>、</a:t>
            </a:r>
            <a:r>
              <a:rPr lang="ja-JP" altLang="en-US" sz="2000" u="sng" dirty="0">
                <a:latin typeface="HG丸ｺﾞｼｯｸM-PRO" pitchFamily="50" charset="-128"/>
                <a:ea typeface="HG丸ｺﾞｼｯｸM-PRO" pitchFamily="50" charset="-128"/>
              </a:rPr>
              <a:t>運動指導担当者</a:t>
            </a:r>
            <a:r>
              <a:rPr lang="ja-JP" altLang="en-US" sz="2000" dirty="0">
                <a:latin typeface="HG丸ｺﾞｼｯｸM-PRO" pitchFamily="50" charset="-128"/>
                <a:ea typeface="HG丸ｺﾞｼｯｸM-PRO" pitchFamily="50" charset="-128"/>
              </a:rPr>
              <a:t>、</a:t>
            </a:r>
            <a:r>
              <a:rPr lang="ja-JP" altLang="en-US" sz="2000" u="sng" dirty="0">
                <a:latin typeface="HG丸ｺﾞｼｯｸM-PRO" pitchFamily="50" charset="-128"/>
                <a:ea typeface="HG丸ｺﾞｼｯｸM-PRO" pitchFamily="50" charset="-128"/>
              </a:rPr>
              <a:t>運動実践担当者</a:t>
            </a:r>
            <a:r>
              <a:rPr lang="ja-JP" altLang="en-US" sz="2000" dirty="0">
                <a:latin typeface="HG丸ｺﾞｼｯｸM-PRO" pitchFamily="50" charset="-128"/>
                <a:ea typeface="HG丸ｺﾞｼｯｸM-PRO" pitchFamily="50" charset="-128"/>
              </a:rPr>
              <a:t>、</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u="sng" dirty="0">
                <a:latin typeface="HG丸ｺﾞｼｯｸM-PRO" pitchFamily="50" charset="-128"/>
                <a:ea typeface="HG丸ｺﾞｼｯｸM-PRO" pitchFamily="50" charset="-128"/>
              </a:rPr>
              <a:t>心理相談担当者</a:t>
            </a:r>
            <a:r>
              <a:rPr lang="ja-JP" altLang="en-US" sz="2000" dirty="0">
                <a:latin typeface="HG丸ｺﾞｼｯｸM-PRO" pitchFamily="50" charset="-128"/>
                <a:ea typeface="HG丸ｺﾞｼｯｸM-PRO" pitchFamily="50" charset="-128"/>
              </a:rPr>
              <a:t>、</a:t>
            </a:r>
            <a:r>
              <a:rPr lang="ja-JP" altLang="en-US" sz="2000" u="sng" dirty="0">
                <a:latin typeface="HG丸ｺﾞｼｯｸM-PRO" pitchFamily="50" charset="-128"/>
                <a:ea typeface="HG丸ｺﾞｼｯｸM-PRO" pitchFamily="50" charset="-128"/>
              </a:rPr>
              <a:t>産業栄養指導担当者</a:t>
            </a:r>
            <a:r>
              <a:rPr lang="ja-JP" altLang="en-US" sz="2000" dirty="0">
                <a:latin typeface="HG丸ｺﾞｼｯｸM-PRO" pitchFamily="50" charset="-128"/>
                <a:ea typeface="HG丸ｺﾞｼｯｸM-PRO" pitchFamily="50" charset="-128"/>
              </a:rPr>
              <a:t>、</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および</a:t>
            </a:r>
            <a:r>
              <a:rPr lang="ja-JP" altLang="en-US" sz="2000" u="sng" dirty="0">
                <a:latin typeface="HG丸ｺﾞｼｯｸM-PRO" pitchFamily="50" charset="-128"/>
                <a:ea typeface="HG丸ｺﾞｼｯｸM-PRO" pitchFamily="50" charset="-128"/>
              </a:rPr>
              <a:t>産業保健指導担当者</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b="1" dirty="0">
                <a:solidFill>
                  <a:schemeClr val="accent2"/>
                </a:solidFill>
                <a:latin typeface="HG丸ｺﾞｼｯｸM-PRO" pitchFamily="50" charset="-128"/>
                <a:ea typeface="HG丸ｺﾞｼｯｸM-PRO" pitchFamily="50" charset="-128"/>
              </a:rPr>
              <a:t>※健康づくりの具体的方法</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a:solidFill>
                  <a:srgbClr val="FF0000"/>
                </a:solidFill>
                <a:latin typeface="HG丸ｺﾞｼｯｸM-PRO" pitchFamily="50" charset="-128"/>
                <a:ea typeface="HG丸ｺﾞｼｯｸM-PRO" pitchFamily="50" charset="-128"/>
              </a:rPr>
              <a:t>健康測定結果に基づく個別の健康指導のほか、就業時間の合間</a:t>
            </a:r>
          </a:p>
          <a:p>
            <a:pPr algn="l" eaLnBrk="1" hangingPunct="1">
              <a:lnSpc>
                <a:spcPts val="27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や休憩時間等を利用した健康教育や健康相談、社内報による健康</a:t>
            </a:r>
          </a:p>
          <a:p>
            <a:pPr algn="l" eaLnBrk="1" hangingPunct="1">
              <a:lnSpc>
                <a:spcPts val="27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情報の提供、ウォーキング大会など健康づくりイベントやキャン</a:t>
            </a:r>
          </a:p>
          <a:p>
            <a:pPr algn="l" eaLnBrk="1" hangingPunct="1">
              <a:lnSpc>
                <a:spcPts val="27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ペーンの実施がある。</a:t>
            </a:r>
            <a:endParaRPr lang="ja-JP" altLang="en-US" sz="2000" b="1" dirty="0">
              <a:solidFill>
                <a:srgbClr val="FF0000"/>
              </a:solidFill>
              <a:latin typeface="HG丸ｺﾞｼｯｸM-PRO" pitchFamily="50" charset="-128"/>
              <a:ea typeface="HG丸ｺﾞｼｯｸM-PRO" pitchFamily="50" charset="-128"/>
            </a:endParaRPr>
          </a:p>
        </p:txBody>
      </p:sp>
      <p:sp>
        <p:nvSpPr>
          <p:cNvPr id="38916" name="Text Box 10"/>
          <p:cNvSpPr txBox="1">
            <a:spLocks noChangeArrowheads="1"/>
          </p:cNvSpPr>
          <p:nvPr/>
        </p:nvSpPr>
        <p:spPr bwMode="auto">
          <a:xfrm>
            <a:off x="6934200" y="228600"/>
            <a:ext cx="180022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P94</a:t>
            </a:r>
            <a:endParaRPr kumimoji="0" lang="ja-JP" altLang="en-US" sz="1600" dirty="0">
              <a:latin typeface="HG丸ｺﾞｼｯｸM-PRO" pitchFamily="50" charset="-128"/>
              <a:ea typeface="HG丸ｺﾞｼｯｸM-PRO" pitchFamily="50" charset="-128"/>
            </a:endParaRPr>
          </a:p>
        </p:txBody>
      </p:sp>
      <p:sp>
        <p:nvSpPr>
          <p:cNvPr id="38917"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1BC92BA2-76CC-4F98-8232-EF6831A1986F}" type="slidenum">
              <a:rPr lang="en-US" altLang="ja-JP" sz="1400">
                <a:ea typeface="ＭＳ Ｐゴシック" pitchFamily="50" charset="-128"/>
              </a:rPr>
              <a:pPr algn="r" eaLnBrk="1" hangingPunct="1">
                <a:spcBef>
                  <a:spcPct val="0"/>
                </a:spcBef>
                <a:buFontTx/>
                <a:buNone/>
              </a:pPr>
              <a:t>115</a:t>
            </a:fld>
            <a:endParaRPr lang="en-US" altLang="ja-JP" sz="1400">
              <a:ea typeface="ＭＳ Ｐゴシック" pitchFamily="50" charset="-128"/>
            </a:endParaRPr>
          </a:p>
        </p:txBody>
      </p:sp>
    </p:spTree>
    <p:extLst>
      <p:ext uri="{BB962C8B-B14F-4D97-AF65-F5344CB8AC3E}">
        <p14:creationId xmlns:p14="http://schemas.microsoft.com/office/powerpoint/2010/main" val="1942788889"/>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1026"/>
          <p:cNvSpPr txBox="1">
            <a:spLocks noChangeArrowheads="1"/>
          </p:cNvSpPr>
          <p:nvPr/>
        </p:nvSpPr>
        <p:spPr bwMode="auto">
          <a:xfrm>
            <a:off x="304800" y="152400"/>
            <a:ext cx="714752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spcBef>
                <a:spcPct val="50000"/>
              </a:spcBef>
              <a:buFontTx/>
              <a:buNone/>
            </a:pPr>
            <a:r>
              <a:rPr lang="ja-JP" altLang="en-US" sz="2400" b="1" dirty="0">
                <a:solidFill>
                  <a:srgbClr val="0000FF"/>
                </a:solidFill>
                <a:latin typeface="HG丸ｺﾞｼｯｸM-PRO" panose="020F0600000000000000" pitchFamily="50" charset="-128"/>
                <a:ea typeface="HG丸ｺﾞｼｯｸM-PRO" panose="020F0600000000000000" pitchFamily="50" charset="-128"/>
              </a:rPr>
              <a:t>事業場における健康保持増進措置内容（ＴＨＰ）</a:t>
            </a:r>
          </a:p>
        </p:txBody>
      </p:sp>
      <p:grpSp>
        <p:nvGrpSpPr>
          <p:cNvPr id="39939" name="Group 1108"/>
          <p:cNvGrpSpPr>
            <a:grpSpLocks/>
          </p:cNvGrpSpPr>
          <p:nvPr/>
        </p:nvGrpSpPr>
        <p:grpSpPr bwMode="auto">
          <a:xfrm>
            <a:off x="228600" y="1219200"/>
            <a:ext cx="8763000" cy="1585913"/>
            <a:chOff x="192" y="768"/>
            <a:chExt cx="5376" cy="999"/>
          </a:xfrm>
        </p:grpSpPr>
        <p:sp>
          <p:nvSpPr>
            <p:cNvPr id="40002" name="Rectangle 1028"/>
            <p:cNvSpPr>
              <a:spLocks noChangeArrowheads="1"/>
            </p:cNvSpPr>
            <p:nvPr/>
          </p:nvSpPr>
          <p:spPr bwMode="auto">
            <a:xfrm>
              <a:off x="1728" y="960"/>
              <a:ext cx="3777" cy="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spcBef>
                  <a:spcPct val="40000"/>
                </a:spcBef>
                <a:buFontTx/>
                <a:buNone/>
              </a:pPr>
              <a:r>
                <a:rPr lang="en-US" altLang="ja-JP" sz="1400" dirty="0">
                  <a:latin typeface="HG丸ｺﾞｼｯｸM-PRO" panose="020F0600000000000000" pitchFamily="50" charset="-128"/>
                  <a:ea typeface="HG丸ｺﾞｼｯｸM-PRO" panose="020F0600000000000000" pitchFamily="50" charset="-128"/>
                </a:rPr>
                <a:t>●</a:t>
              </a:r>
              <a:r>
                <a:rPr lang="ja-JP" altLang="en-US" sz="1400" dirty="0">
                  <a:latin typeface="HG丸ｺﾞｼｯｸM-PRO" panose="020F0600000000000000" pitchFamily="50" charset="-128"/>
                  <a:ea typeface="HG丸ｺﾞｼｯｸM-PRO" panose="020F0600000000000000" pitchFamily="50" charset="-128"/>
                </a:rPr>
                <a:t>問診　　●生活状況調査（仕事の内容、運動歴等）</a:t>
              </a:r>
            </a:p>
            <a:p>
              <a:pPr algn="l" eaLnBrk="1" hangingPunct="1">
                <a:spcBef>
                  <a:spcPct val="40000"/>
                </a:spcBef>
                <a:buFontTx/>
                <a:buNone/>
              </a:pPr>
              <a:r>
                <a:rPr lang="ja-JP" altLang="en-US" sz="1400" dirty="0">
                  <a:latin typeface="HG丸ｺﾞｼｯｸM-PRO" panose="020F0600000000000000" pitchFamily="50" charset="-128"/>
                  <a:ea typeface="HG丸ｺﾞｼｯｸM-PRO" panose="020F0600000000000000" pitchFamily="50" charset="-128"/>
                </a:rPr>
                <a:t>●診察　　●医学的検査（形態、循環機能、血液、尿、その他）</a:t>
              </a:r>
            </a:p>
            <a:p>
              <a:pPr algn="l" eaLnBrk="1" hangingPunct="1">
                <a:spcBef>
                  <a:spcPct val="40000"/>
                </a:spcBef>
                <a:buFontTx/>
                <a:buNone/>
              </a:pPr>
              <a:r>
                <a:rPr lang="ja-JP" altLang="en-US" sz="1400" dirty="0">
                  <a:latin typeface="HG丸ｺﾞｼｯｸM-PRO" panose="020F0600000000000000" pitchFamily="50" charset="-128"/>
                  <a:ea typeface="HG丸ｺﾞｼｯｸM-PRO" panose="020F0600000000000000" pitchFamily="50" charset="-128"/>
                </a:rPr>
                <a:t>●運動機能検査（筋力、柔軟性、敏捷性、平衡性、全身持久力、その他）</a:t>
              </a:r>
            </a:p>
            <a:p>
              <a:pPr algn="l" eaLnBrk="1" hangingPunct="1">
                <a:spcBef>
                  <a:spcPct val="40000"/>
                </a:spcBef>
                <a:buFontTx/>
                <a:buNone/>
              </a:pPr>
              <a:r>
                <a:rPr lang="ja-JP" altLang="en-US" sz="1400" dirty="0">
                  <a:latin typeface="HG丸ｺﾞｼｯｸM-PRO" panose="020F0600000000000000" pitchFamily="50" charset="-128"/>
                  <a:ea typeface="HG丸ｺﾞｼｯｸM-PRO" panose="020F0600000000000000" pitchFamily="50" charset="-128"/>
                </a:rPr>
                <a:t>●運動等の指導票の作成（スタッフへの指示）</a:t>
              </a:r>
            </a:p>
          </p:txBody>
        </p:sp>
        <p:sp>
          <p:nvSpPr>
            <p:cNvPr id="40003" name="Rectangle 1029"/>
            <p:cNvSpPr>
              <a:spLocks noChangeArrowheads="1"/>
            </p:cNvSpPr>
            <p:nvPr/>
          </p:nvSpPr>
          <p:spPr bwMode="auto">
            <a:xfrm>
              <a:off x="192" y="959"/>
              <a:ext cx="1488" cy="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buFontTx/>
                <a:buNone/>
              </a:pPr>
              <a:r>
                <a:rPr lang="ja-JP" altLang="en-US" sz="1800" b="1" dirty="0">
                  <a:solidFill>
                    <a:srgbClr val="FF0000"/>
                  </a:solidFill>
                  <a:latin typeface="HG丸ｺﾞｼｯｸM-PRO" panose="020F0600000000000000" pitchFamily="50" charset="-128"/>
                  <a:ea typeface="HG丸ｺﾞｼｯｸM-PRO" panose="020F0600000000000000" pitchFamily="50" charset="-128"/>
                </a:rPr>
                <a:t>研修を受けた医師</a:t>
              </a:r>
            </a:p>
            <a:p>
              <a:pPr algn="l" eaLnBrk="1" hangingPunct="1">
                <a:buFontTx/>
                <a:buNone/>
              </a:pPr>
              <a:r>
                <a:rPr lang="ja-JP" altLang="en-US" sz="1400" dirty="0">
                  <a:latin typeface="HG丸ｺﾞｼｯｸM-PRO" panose="020F0600000000000000" pitchFamily="50" charset="-128"/>
                  <a:ea typeface="HG丸ｺﾞｼｯｸM-PRO" panose="020F0600000000000000" pitchFamily="50" charset="-128"/>
                </a:rPr>
                <a:t>（事業場内の場合は研修</a:t>
              </a:r>
            </a:p>
            <a:p>
              <a:pPr algn="l" eaLnBrk="1" hangingPunct="1">
                <a:buFontTx/>
                <a:buNone/>
              </a:pPr>
              <a:r>
                <a:rPr lang="ja-JP" altLang="en-US" sz="1400" dirty="0">
                  <a:latin typeface="HG丸ｺﾞｼｯｸM-PRO" panose="020F0600000000000000" pitchFamily="50" charset="-128"/>
                  <a:ea typeface="HG丸ｺﾞｼｯｸM-PRO" panose="020F0600000000000000" pitchFamily="50" charset="-128"/>
                </a:rPr>
                <a:t>　を受けた産業医）</a:t>
              </a:r>
            </a:p>
          </p:txBody>
        </p:sp>
        <p:sp>
          <p:nvSpPr>
            <p:cNvPr id="40004" name="Rectangle 1030"/>
            <p:cNvSpPr>
              <a:spLocks noChangeArrowheads="1"/>
            </p:cNvSpPr>
            <p:nvPr/>
          </p:nvSpPr>
          <p:spPr bwMode="auto">
            <a:xfrm>
              <a:off x="1743" y="768"/>
              <a:ext cx="3825"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buFontTx/>
                <a:buNone/>
              </a:pPr>
              <a:r>
                <a:rPr lang="ja-JP" altLang="en-US" sz="1600" b="1" dirty="0">
                  <a:solidFill>
                    <a:srgbClr val="0000FF"/>
                  </a:solidFill>
                  <a:latin typeface="HG丸ｺﾞｼｯｸM-PRO" panose="020F0600000000000000" pitchFamily="50" charset="-128"/>
                  <a:ea typeface="HG丸ｺﾞｼｯｸM-PRO" panose="020F0600000000000000" pitchFamily="50" charset="-128"/>
                </a:rPr>
                <a:t>健　　康　　測　　定</a:t>
              </a:r>
            </a:p>
          </p:txBody>
        </p:sp>
        <p:sp>
          <p:nvSpPr>
            <p:cNvPr id="40005" name="Rectangle 1031"/>
            <p:cNvSpPr>
              <a:spLocks noChangeArrowheads="1"/>
            </p:cNvSpPr>
            <p:nvPr/>
          </p:nvSpPr>
          <p:spPr bwMode="auto">
            <a:xfrm>
              <a:off x="192" y="768"/>
              <a:ext cx="1551"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buFontTx/>
                <a:buNone/>
              </a:pPr>
              <a:r>
                <a:rPr lang="ja-JP" altLang="en-US" sz="1600" dirty="0">
                  <a:latin typeface="HG丸ｺﾞｼｯｸM-PRO" panose="020F0600000000000000" pitchFamily="50" charset="-128"/>
                  <a:ea typeface="HG丸ｺﾞｼｯｸM-PRO" panose="020F0600000000000000" pitchFamily="50" charset="-128"/>
                </a:rPr>
                <a:t>実　施　者</a:t>
              </a:r>
            </a:p>
          </p:txBody>
        </p:sp>
        <p:sp>
          <p:nvSpPr>
            <p:cNvPr id="40006" name="Line 1032"/>
            <p:cNvSpPr>
              <a:spLocks noChangeShapeType="1"/>
            </p:cNvSpPr>
            <p:nvPr/>
          </p:nvSpPr>
          <p:spPr bwMode="auto">
            <a:xfrm>
              <a:off x="192" y="768"/>
              <a:ext cx="5376"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07" name="Line 1033"/>
            <p:cNvSpPr>
              <a:spLocks noChangeShapeType="1"/>
            </p:cNvSpPr>
            <p:nvPr/>
          </p:nvSpPr>
          <p:spPr bwMode="auto">
            <a:xfrm>
              <a:off x="192" y="959"/>
              <a:ext cx="537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08" name="Line 1034"/>
            <p:cNvSpPr>
              <a:spLocks noChangeShapeType="1"/>
            </p:cNvSpPr>
            <p:nvPr/>
          </p:nvSpPr>
          <p:spPr bwMode="auto">
            <a:xfrm>
              <a:off x="192" y="1766"/>
              <a:ext cx="5376"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09" name="Line 1035"/>
            <p:cNvSpPr>
              <a:spLocks noChangeShapeType="1"/>
            </p:cNvSpPr>
            <p:nvPr/>
          </p:nvSpPr>
          <p:spPr bwMode="auto">
            <a:xfrm>
              <a:off x="192" y="768"/>
              <a:ext cx="0" cy="99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10" name="Line 1036"/>
            <p:cNvSpPr>
              <a:spLocks noChangeShapeType="1"/>
            </p:cNvSpPr>
            <p:nvPr/>
          </p:nvSpPr>
          <p:spPr bwMode="auto">
            <a:xfrm>
              <a:off x="1743" y="768"/>
              <a:ext cx="0" cy="99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11" name="Line 1037"/>
            <p:cNvSpPr>
              <a:spLocks noChangeShapeType="1"/>
            </p:cNvSpPr>
            <p:nvPr/>
          </p:nvSpPr>
          <p:spPr bwMode="auto">
            <a:xfrm>
              <a:off x="5568" y="768"/>
              <a:ext cx="0" cy="99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9940" name="Group 1110"/>
          <p:cNvGrpSpPr>
            <a:grpSpLocks/>
          </p:cNvGrpSpPr>
          <p:nvPr/>
        </p:nvGrpSpPr>
        <p:grpSpPr bwMode="auto">
          <a:xfrm>
            <a:off x="2590800" y="3581400"/>
            <a:ext cx="1905000" cy="3124200"/>
            <a:chOff x="1632" y="2256"/>
            <a:chExt cx="1200" cy="1968"/>
          </a:xfrm>
        </p:grpSpPr>
        <p:sp>
          <p:nvSpPr>
            <p:cNvPr id="39992" name="Rectangle 1039"/>
            <p:cNvSpPr>
              <a:spLocks noChangeArrowheads="1"/>
            </p:cNvSpPr>
            <p:nvPr/>
          </p:nvSpPr>
          <p:spPr bwMode="auto">
            <a:xfrm>
              <a:off x="1907" y="2731"/>
              <a:ext cx="907" cy="1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ct val="95000"/>
                </a:lnSpc>
                <a:spcBef>
                  <a:spcPct val="10000"/>
                </a:spcBef>
                <a:buFontTx/>
                <a:buNone/>
              </a:pPr>
              <a:r>
                <a:rPr lang="en-US" altLang="ja-JP" sz="1400" dirty="0">
                  <a:latin typeface="HG丸ｺﾞｼｯｸM-PRO" panose="020F0600000000000000" pitchFamily="50" charset="-128"/>
                  <a:ea typeface="HG丸ｺﾞｼｯｸM-PRO" panose="020F0600000000000000" pitchFamily="50" charset="-128"/>
                </a:rPr>
                <a:t>●</a:t>
              </a:r>
              <a:r>
                <a:rPr lang="ja-JP" altLang="en-US" sz="1400" dirty="0">
                  <a:latin typeface="HG丸ｺﾞｼｯｸM-PRO" panose="020F0600000000000000" pitchFamily="50" charset="-128"/>
                  <a:ea typeface="HG丸ｺﾞｼｯｸM-PRO" panose="020F0600000000000000" pitchFamily="50" charset="-128"/>
                </a:rPr>
                <a:t>勤務形態や生</a:t>
              </a:r>
            </a:p>
            <a:p>
              <a:pPr eaLnBrk="1" hangingPunct="1">
                <a:lnSpc>
                  <a:spcPct val="95000"/>
                </a:lnSpc>
                <a:spcBef>
                  <a:spcPct val="10000"/>
                </a:spcBef>
                <a:buFontTx/>
                <a:buNone/>
              </a:pPr>
              <a:r>
                <a:rPr lang="ja-JP" altLang="en-US" sz="1400" dirty="0">
                  <a:latin typeface="HG丸ｺﾞｼｯｸM-PRO" panose="020F0600000000000000" pitchFamily="50" charset="-128"/>
                  <a:ea typeface="HG丸ｺﾞｼｯｸM-PRO" panose="020F0600000000000000" pitchFamily="50" charset="-128"/>
                </a:rPr>
                <a:t>活習慣に配慮し</a:t>
              </a:r>
            </a:p>
            <a:p>
              <a:pPr eaLnBrk="1" hangingPunct="1">
                <a:lnSpc>
                  <a:spcPct val="95000"/>
                </a:lnSpc>
                <a:spcBef>
                  <a:spcPct val="10000"/>
                </a:spcBef>
                <a:buFontTx/>
                <a:buNone/>
              </a:pPr>
              <a:r>
                <a:rPr lang="ja-JP" altLang="en-US" sz="1400" dirty="0">
                  <a:latin typeface="HG丸ｺﾞｼｯｸM-PRO" panose="020F0600000000000000" pitchFamily="50" charset="-128"/>
                  <a:ea typeface="HG丸ｺﾞｼｯｸM-PRO" panose="020F0600000000000000" pitchFamily="50" charset="-128"/>
                </a:rPr>
                <a:t>た健康的な生活</a:t>
              </a:r>
            </a:p>
            <a:p>
              <a:pPr eaLnBrk="1" hangingPunct="1">
                <a:lnSpc>
                  <a:spcPct val="95000"/>
                </a:lnSpc>
                <a:spcBef>
                  <a:spcPct val="10000"/>
                </a:spcBef>
                <a:buFontTx/>
                <a:buNone/>
              </a:pPr>
              <a:r>
                <a:rPr lang="ja-JP" altLang="en-US" sz="1400" dirty="0">
                  <a:latin typeface="HG丸ｺﾞｼｯｸM-PRO" panose="020F0600000000000000" pitchFamily="50" charset="-128"/>
                  <a:ea typeface="HG丸ｺﾞｼｯｸM-PRO" panose="020F0600000000000000" pitchFamily="50" charset="-128"/>
                </a:rPr>
                <a:t>指導・教育（睡</a:t>
              </a:r>
            </a:p>
            <a:p>
              <a:pPr eaLnBrk="1" hangingPunct="1">
                <a:lnSpc>
                  <a:spcPct val="95000"/>
                </a:lnSpc>
                <a:spcBef>
                  <a:spcPct val="10000"/>
                </a:spcBef>
                <a:buFontTx/>
                <a:buNone/>
              </a:pPr>
              <a:r>
                <a:rPr lang="ja-JP" altLang="en-US" sz="1400" dirty="0">
                  <a:latin typeface="HG丸ｺﾞｼｯｸM-PRO" panose="020F0600000000000000" pitchFamily="50" charset="-128"/>
                  <a:ea typeface="HG丸ｺﾞｼｯｸM-PRO" panose="020F0600000000000000" pitchFamily="50" charset="-128"/>
                </a:rPr>
                <a:t>眠、喫煙、飲酒</a:t>
              </a:r>
            </a:p>
            <a:p>
              <a:pPr eaLnBrk="1" hangingPunct="1">
                <a:lnSpc>
                  <a:spcPct val="95000"/>
                </a:lnSpc>
                <a:spcBef>
                  <a:spcPct val="10000"/>
                </a:spcBef>
                <a:buFontTx/>
                <a:buNone/>
              </a:pPr>
              <a:r>
                <a:rPr lang="ja-JP" altLang="en-US" sz="1400" dirty="0" err="1">
                  <a:latin typeface="HG丸ｺﾞｼｯｸM-PRO" panose="020F0600000000000000" pitchFamily="50" charset="-128"/>
                  <a:ea typeface="HG丸ｺﾞｼｯｸM-PRO" panose="020F0600000000000000" pitchFamily="50" charset="-128"/>
                </a:rPr>
                <a:t>、</a:t>
              </a:r>
              <a:r>
                <a:rPr lang="ja-JP" altLang="en-US" sz="1400" dirty="0">
                  <a:latin typeface="HG丸ｺﾞｼｯｸM-PRO" panose="020F0600000000000000" pitchFamily="50" charset="-128"/>
                  <a:ea typeface="HG丸ｺﾞｼｯｸM-PRO" panose="020F0600000000000000" pitchFamily="50" charset="-128"/>
                </a:rPr>
                <a:t>口腔保健、そ</a:t>
              </a:r>
            </a:p>
            <a:p>
              <a:pPr eaLnBrk="1" hangingPunct="1">
                <a:lnSpc>
                  <a:spcPct val="95000"/>
                </a:lnSpc>
                <a:spcBef>
                  <a:spcPct val="10000"/>
                </a:spcBef>
                <a:buFontTx/>
                <a:buNone/>
              </a:pPr>
              <a:r>
                <a:rPr lang="ja-JP" altLang="en-US" sz="1400" dirty="0">
                  <a:latin typeface="HG丸ｺﾞｼｯｸM-PRO" panose="020F0600000000000000" pitchFamily="50" charset="-128"/>
                  <a:ea typeface="HG丸ｺﾞｼｯｸM-PRO" panose="020F0600000000000000" pitchFamily="50" charset="-128"/>
                </a:rPr>
                <a:t>の他）</a:t>
              </a:r>
            </a:p>
          </p:txBody>
        </p:sp>
        <p:sp>
          <p:nvSpPr>
            <p:cNvPr id="39993" name="Rectangle 1040"/>
            <p:cNvSpPr>
              <a:spLocks noChangeArrowheads="1"/>
            </p:cNvSpPr>
            <p:nvPr/>
          </p:nvSpPr>
          <p:spPr bwMode="auto">
            <a:xfrm>
              <a:off x="1632" y="2736"/>
              <a:ext cx="288" cy="1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spcBef>
                  <a:spcPct val="10000"/>
                </a:spcBef>
                <a:buFontTx/>
                <a:buNone/>
              </a:pPr>
              <a:r>
                <a:rPr lang="ja-JP" altLang="en-US" sz="1600" b="1" dirty="0">
                  <a:solidFill>
                    <a:srgbClr val="FF0000"/>
                  </a:solidFill>
                  <a:latin typeface="HG丸ｺﾞｼｯｸM-PRO" panose="020F0600000000000000" pitchFamily="50" charset="-128"/>
                  <a:ea typeface="HG丸ｺﾞｼｯｸM-PRO" panose="020F0600000000000000" pitchFamily="50" charset="-128"/>
                </a:rPr>
                <a:t>産業保健指導者等</a:t>
              </a:r>
            </a:p>
          </p:txBody>
        </p:sp>
        <p:sp>
          <p:nvSpPr>
            <p:cNvPr id="39994" name="Rectangle 1041"/>
            <p:cNvSpPr>
              <a:spLocks noChangeArrowheads="1"/>
            </p:cNvSpPr>
            <p:nvPr/>
          </p:nvSpPr>
          <p:spPr bwMode="auto">
            <a:xfrm>
              <a:off x="1907" y="2256"/>
              <a:ext cx="907"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buFontTx/>
                <a:buNone/>
              </a:pPr>
              <a:r>
                <a:rPr lang="ja-JP" altLang="en-US" sz="1800" b="1" dirty="0">
                  <a:solidFill>
                    <a:srgbClr val="0000FF"/>
                  </a:solidFill>
                  <a:latin typeface="HG丸ｺﾞｼｯｸM-PRO" panose="020F0600000000000000" pitchFamily="50" charset="-128"/>
                  <a:ea typeface="HG丸ｺﾞｼｯｸM-PRO" panose="020F0600000000000000" pitchFamily="50" charset="-128"/>
                </a:rPr>
                <a:t>保健指導</a:t>
              </a:r>
            </a:p>
          </p:txBody>
        </p:sp>
        <p:sp>
          <p:nvSpPr>
            <p:cNvPr id="39995" name="Rectangle 1042"/>
            <p:cNvSpPr>
              <a:spLocks noChangeArrowheads="1"/>
            </p:cNvSpPr>
            <p:nvPr/>
          </p:nvSpPr>
          <p:spPr bwMode="auto">
            <a:xfrm>
              <a:off x="1632" y="2256"/>
              <a:ext cx="288"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buFontTx/>
                <a:buNone/>
              </a:pPr>
              <a:r>
                <a:rPr lang="ja-JP" altLang="en-US" sz="1400" dirty="0">
                  <a:latin typeface="HG丸ｺﾞｼｯｸM-PRO" panose="020F0600000000000000" pitchFamily="50" charset="-128"/>
                  <a:ea typeface="HG丸ｺﾞｼｯｸM-PRO" panose="020F0600000000000000" pitchFamily="50" charset="-128"/>
                </a:rPr>
                <a:t>実施者</a:t>
              </a:r>
            </a:p>
          </p:txBody>
        </p:sp>
        <p:sp>
          <p:nvSpPr>
            <p:cNvPr id="39996" name="Line 1043"/>
            <p:cNvSpPr>
              <a:spLocks noChangeShapeType="1"/>
            </p:cNvSpPr>
            <p:nvPr/>
          </p:nvSpPr>
          <p:spPr bwMode="auto">
            <a:xfrm>
              <a:off x="1632" y="2256"/>
              <a:ext cx="1200"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97" name="Line 1044"/>
            <p:cNvSpPr>
              <a:spLocks noChangeShapeType="1"/>
            </p:cNvSpPr>
            <p:nvPr/>
          </p:nvSpPr>
          <p:spPr bwMode="auto">
            <a:xfrm>
              <a:off x="1632" y="2736"/>
              <a:ext cx="1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98" name="Line 1045"/>
            <p:cNvSpPr>
              <a:spLocks noChangeShapeType="1"/>
            </p:cNvSpPr>
            <p:nvPr/>
          </p:nvSpPr>
          <p:spPr bwMode="auto">
            <a:xfrm>
              <a:off x="1632" y="4224"/>
              <a:ext cx="1200"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99" name="Line 1046"/>
            <p:cNvSpPr>
              <a:spLocks noChangeShapeType="1"/>
            </p:cNvSpPr>
            <p:nvPr/>
          </p:nvSpPr>
          <p:spPr bwMode="auto">
            <a:xfrm>
              <a:off x="1632" y="2256"/>
              <a:ext cx="0" cy="196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00" name="Line 1047"/>
            <p:cNvSpPr>
              <a:spLocks noChangeShapeType="1"/>
            </p:cNvSpPr>
            <p:nvPr/>
          </p:nvSpPr>
          <p:spPr bwMode="auto">
            <a:xfrm>
              <a:off x="1920" y="2256"/>
              <a:ext cx="0" cy="196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001" name="Line 1048"/>
            <p:cNvSpPr>
              <a:spLocks noChangeShapeType="1"/>
            </p:cNvSpPr>
            <p:nvPr/>
          </p:nvSpPr>
          <p:spPr bwMode="auto">
            <a:xfrm>
              <a:off x="2832" y="2256"/>
              <a:ext cx="0" cy="196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9941" name="Group 1113"/>
          <p:cNvGrpSpPr>
            <a:grpSpLocks/>
          </p:cNvGrpSpPr>
          <p:nvPr/>
        </p:nvGrpSpPr>
        <p:grpSpPr bwMode="auto">
          <a:xfrm>
            <a:off x="228600" y="3581400"/>
            <a:ext cx="2270125" cy="3124200"/>
            <a:chOff x="144" y="2256"/>
            <a:chExt cx="1430" cy="1968"/>
          </a:xfrm>
        </p:grpSpPr>
        <p:sp>
          <p:nvSpPr>
            <p:cNvPr id="39980" name="Rectangle 1050"/>
            <p:cNvSpPr>
              <a:spLocks noChangeArrowheads="1"/>
            </p:cNvSpPr>
            <p:nvPr/>
          </p:nvSpPr>
          <p:spPr bwMode="auto">
            <a:xfrm>
              <a:off x="576" y="3600"/>
              <a:ext cx="998"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buFontTx/>
                <a:buNone/>
              </a:pPr>
              <a:r>
                <a:rPr lang="en-US" altLang="ja-JP" sz="1400" dirty="0">
                  <a:latin typeface="HG丸ｺﾞｼｯｸM-PRO" panose="020F0600000000000000" pitchFamily="50" charset="-128"/>
                  <a:ea typeface="HG丸ｺﾞｼｯｸM-PRO" panose="020F0600000000000000" pitchFamily="50" charset="-128"/>
                </a:rPr>
                <a:t>●</a:t>
              </a:r>
              <a:r>
                <a:rPr lang="ja-JP" altLang="en-US" sz="1400" dirty="0">
                  <a:latin typeface="HG丸ｺﾞｼｯｸM-PRO" panose="020F0600000000000000" pitchFamily="50" charset="-128"/>
                  <a:ea typeface="HG丸ｺﾞｼｯｸM-PRO" panose="020F0600000000000000" pitchFamily="50" charset="-128"/>
                </a:rPr>
                <a:t>運動の実践のための指導</a:t>
              </a:r>
            </a:p>
          </p:txBody>
        </p:sp>
        <p:sp>
          <p:nvSpPr>
            <p:cNvPr id="39981" name="Rectangle 1052"/>
            <p:cNvSpPr>
              <a:spLocks noChangeArrowheads="1"/>
            </p:cNvSpPr>
            <p:nvPr/>
          </p:nvSpPr>
          <p:spPr bwMode="auto">
            <a:xfrm>
              <a:off x="564" y="2751"/>
              <a:ext cx="998" cy="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ct val="95000"/>
                </a:lnSpc>
                <a:spcBef>
                  <a:spcPct val="10000"/>
                </a:spcBef>
                <a:buFontTx/>
                <a:buNone/>
              </a:pPr>
              <a:r>
                <a:rPr lang="en-US" altLang="ja-JP" sz="1400" dirty="0">
                  <a:latin typeface="HG丸ｺﾞｼｯｸM-PRO" panose="020F0600000000000000" pitchFamily="50" charset="-128"/>
                  <a:ea typeface="HG丸ｺﾞｼｯｸM-PRO" panose="020F0600000000000000" pitchFamily="50" charset="-128"/>
                </a:rPr>
                <a:t>●</a:t>
              </a:r>
              <a:r>
                <a:rPr lang="ja-JP" altLang="en-US" sz="1400" dirty="0">
                  <a:latin typeface="HG丸ｺﾞｼｯｸM-PRO" panose="020F0600000000000000" pitchFamily="50" charset="-128"/>
                  <a:ea typeface="HG丸ｺﾞｼｯｸM-PRO" panose="020F0600000000000000" pitchFamily="50" charset="-128"/>
                </a:rPr>
                <a:t>運動指導プロ</a:t>
              </a:r>
            </a:p>
            <a:p>
              <a:pPr algn="l" eaLnBrk="1" hangingPunct="1">
                <a:lnSpc>
                  <a:spcPct val="95000"/>
                </a:lnSpc>
                <a:spcBef>
                  <a:spcPct val="10000"/>
                </a:spcBef>
                <a:buFontTx/>
                <a:buNone/>
              </a:pPr>
              <a:r>
                <a:rPr lang="ja-JP" altLang="en-US" sz="1400" dirty="0">
                  <a:latin typeface="HG丸ｺﾞｼｯｸM-PRO" panose="020F0600000000000000" pitchFamily="50" charset="-128"/>
                  <a:ea typeface="HG丸ｺﾞｼｯｸM-PRO" panose="020F0600000000000000" pitchFamily="50" charset="-128"/>
                </a:rPr>
                <a:t>グラムの作成（</a:t>
              </a:r>
            </a:p>
            <a:p>
              <a:pPr algn="l" eaLnBrk="1" hangingPunct="1">
                <a:lnSpc>
                  <a:spcPct val="95000"/>
                </a:lnSpc>
                <a:spcBef>
                  <a:spcPct val="10000"/>
                </a:spcBef>
                <a:buFontTx/>
                <a:buNone/>
              </a:pPr>
              <a:r>
                <a:rPr lang="ja-JP" altLang="en-US" sz="1400" dirty="0">
                  <a:latin typeface="HG丸ｺﾞｼｯｸM-PRO" panose="020F0600000000000000" pitchFamily="50" charset="-128"/>
                  <a:ea typeface="HG丸ｺﾞｼｯｸM-PRO" panose="020F0600000000000000" pitchFamily="50" charset="-128"/>
                </a:rPr>
                <a:t>健康的な生活習</a:t>
              </a:r>
            </a:p>
            <a:p>
              <a:pPr algn="l" eaLnBrk="1" hangingPunct="1">
                <a:lnSpc>
                  <a:spcPct val="95000"/>
                </a:lnSpc>
                <a:spcBef>
                  <a:spcPct val="10000"/>
                </a:spcBef>
                <a:buFontTx/>
                <a:buNone/>
              </a:pPr>
              <a:r>
                <a:rPr lang="ja-JP" altLang="en-US" sz="1400" dirty="0">
                  <a:latin typeface="HG丸ｺﾞｼｯｸM-PRO" panose="020F0600000000000000" pitchFamily="50" charset="-128"/>
                  <a:ea typeface="HG丸ｺﾞｼｯｸM-PRO" panose="020F0600000000000000" pitchFamily="50" charset="-128"/>
                </a:rPr>
                <a:t>慣を確立</a:t>
              </a:r>
              <a:r>
                <a:rPr lang="ja-JP" altLang="en-US" sz="1400" dirty="0" err="1">
                  <a:latin typeface="HG丸ｺﾞｼｯｸM-PRO" panose="020F0600000000000000" pitchFamily="50" charset="-128"/>
                  <a:ea typeface="HG丸ｺﾞｼｯｸM-PRO" panose="020F0600000000000000" pitchFamily="50" charset="-128"/>
                </a:rPr>
                <a:t>するた</a:t>
              </a:r>
              <a:endParaRPr lang="ja-JP" altLang="en-US" sz="1400" dirty="0">
                <a:latin typeface="HG丸ｺﾞｼｯｸM-PRO" panose="020F0600000000000000" pitchFamily="50" charset="-128"/>
                <a:ea typeface="HG丸ｺﾞｼｯｸM-PRO" panose="020F0600000000000000" pitchFamily="50" charset="-128"/>
              </a:endParaRPr>
            </a:p>
            <a:p>
              <a:pPr algn="l" eaLnBrk="1" hangingPunct="1">
                <a:lnSpc>
                  <a:spcPct val="95000"/>
                </a:lnSpc>
                <a:spcBef>
                  <a:spcPct val="10000"/>
                </a:spcBef>
                <a:buFontTx/>
                <a:buNone/>
              </a:pPr>
              <a:r>
                <a:rPr lang="ja-JP" altLang="en-US" sz="1400" dirty="0" err="1">
                  <a:latin typeface="HG丸ｺﾞｼｯｸM-PRO" panose="020F0600000000000000" pitchFamily="50" charset="-128"/>
                  <a:ea typeface="HG丸ｺﾞｼｯｸM-PRO" panose="020F0600000000000000" pitchFamily="50" charset="-128"/>
                </a:rPr>
                <a:t>めの</a:t>
              </a:r>
              <a:r>
                <a:rPr lang="ja-JP" altLang="en-US" sz="1400" dirty="0">
                  <a:latin typeface="HG丸ｺﾞｼｯｸM-PRO" panose="020F0600000000000000" pitchFamily="50" charset="-128"/>
                  <a:ea typeface="HG丸ｺﾞｼｯｸM-PRO" panose="020F0600000000000000" pitchFamily="50" charset="-128"/>
                </a:rPr>
                <a:t>視点）</a:t>
              </a:r>
            </a:p>
          </p:txBody>
        </p:sp>
        <p:sp>
          <p:nvSpPr>
            <p:cNvPr id="39982" name="Rectangle 1053"/>
            <p:cNvSpPr>
              <a:spLocks noChangeArrowheads="1"/>
            </p:cNvSpPr>
            <p:nvPr/>
          </p:nvSpPr>
          <p:spPr bwMode="auto">
            <a:xfrm>
              <a:off x="240" y="2736"/>
              <a:ext cx="324" cy="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buFontTx/>
                <a:buNone/>
              </a:pPr>
              <a:endParaRPr lang="ja-JP" altLang="ja-JP" sz="1400">
                <a:latin typeface="Times New Roman" pitchFamily="18" charset="0"/>
                <a:ea typeface="ＭＳ Ｐゴシック" pitchFamily="50" charset="-128"/>
              </a:endParaRPr>
            </a:p>
          </p:txBody>
        </p:sp>
        <p:sp>
          <p:nvSpPr>
            <p:cNvPr id="39983" name="Rectangle 1054"/>
            <p:cNvSpPr>
              <a:spLocks noChangeArrowheads="1"/>
            </p:cNvSpPr>
            <p:nvPr/>
          </p:nvSpPr>
          <p:spPr bwMode="auto">
            <a:xfrm>
              <a:off x="564" y="2256"/>
              <a:ext cx="998" cy="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buFontTx/>
                <a:buNone/>
              </a:pPr>
              <a:r>
                <a:rPr lang="ja-JP" altLang="en-US" sz="1800" b="1" dirty="0">
                  <a:solidFill>
                    <a:srgbClr val="0000FF"/>
                  </a:solidFill>
                  <a:latin typeface="HG丸ｺﾞｼｯｸM-PRO" panose="020F0600000000000000" pitchFamily="50" charset="-128"/>
                  <a:ea typeface="HG丸ｺﾞｼｯｸM-PRO" panose="020F0600000000000000" pitchFamily="50" charset="-128"/>
                </a:rPr>
                <a:t>運動指導</a:t>
              </a:r>
            </a:p>
          </p:txBody>
        </p:sp>
        <p:sp>
          <p:nvSpPr>
            <p:cNvPr id="39984" name="Rectangle 1055"/>
            <p:cNvSpPr>
              <a:spLocks noChangeArrowheads="1"/>
            </p:cNvSpPr>
            <p:nvPr/>
          </p:nvSpPr>
          <p:spPr bwMode="auto">
            <a:xfrm>
              <a:off x="144" y="2256"/>
              <a:ext cx="384" cy="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buFontTx/>
                <a:buNone/>
              </a:pPr>
              <a:r>
                <a:rPr lang="ja-JP" altLang="en-US" sz="1400" dirty="0">
                  <a:latin typeface="HG丸ｺﾞｼｯｸM-PRO" panose="020F0600000000000000" pitchFamily="50" charset="-128"/>
                  <a:ea typeface="HG丸ｺﾞｼｯｸM-PRO" panose="020F0600000000000000" pitchFamily="50" charset="-128"/>
                </a:rPr>
                <a:t>実</a:t>
              </a:r>
            </a:p>
            <a:p>
              <a:pPr algn="ctr" eaLnBrk="1" hangingPunct="1">
                <a:buFontTx/>
                <a:buNone/>
              </a:pPr>
              <a:r>
                <a:rPr lang="ja-JP" altLang="en-US" sz="1400" dirty="0">
                  <a:latin typeface="HG丸ｺﾞｼｯｸM-PRO" panose="020F0600000000000000" pitchFamily="50" charset="-128"/>
                  <a:ea typeface="HG丸ｺﾞｼｯｸM-PRO" panose="020F0600000000000000" pitchFamily="50" charset="-128"/>
                </a:rPr>
                <a:t>施</a:t>
              </a:r>
            </a:p>
            <a:p>
              <a:pPr algn="ctr" eaLnBrk="1" hangingPunct="1">
                <a:buFontTx/>
                <a:buNone/>
              </a:pPr>
              <a:r>
                <a:rPr lang="ja-JP" altLang="en-US" sz="1400" dirty="0">
                  <a:latin typeface="HG丸ｺﾞｼｯｸM-PRO" panose="020F0600000000000000" pitchFamily="50" charset="-128"/>
                  <a:ea typeface="HG丸ｺﾞｼｯｸM-PRO" panose="020F0600000000000000" pitchFamily="50" charset="-128"/>
                </a:rPr>
                <a:t>者</a:t>
              </a:r>
            </a:p>
          </p:txBody>
        </p:sp>
        <p:sp>
          <p:nvSpPr>
            <p:cNvPr id="39985" name="Line 1056"/>
            <p:cNvSpPr>
              <a:spLocks noChangeShapeType="1"/>
            </p:cNvSpPr>
            <p:nvPr/>
          </p:nvSpPr>
          <p:spPr bwMode="auto">
            <a:xfrm>
              <a:off x="144" y="2256"/>
              <a:ext cx="1344"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86" name="Line 1057"/>
            <p:cNvSpPr>
              <a:spLocks noChangeShapeType="1"/>
            </p:cNvSpPr>
            <p:nvPr/>
          </p:nvSpPr>
          <p:spPr bwMode="auto">
            <a:xfrm>
              <a:off x="158" y="2731"/>
              <a:ext cx="134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87" name="Line 1058"/>
            <p:cNvSpPr>
              <a:spLocks noChangeShapeType="1"/>
            </p:cNvSpPr>
            <p:nvPr/>
          </p:nvSpPr>
          <p:spPr bwMode="auto">
            <a:xfrm>
              <a:off x="144" y="3504"/>
              <a:ext cx="134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88" name="Line 1059"/>
            <p:cNvSpPr>
              <a:spLocks noChangeShapeType="1"/>
            </p:cNvSpPr>
            <p:nvPr/>
          </p:nvSpPr>
          <p:spPr bwMode="auto">
            <a:xfrm>
              <a:off x="144" y="4224"/>
              <a:ext cx="1344"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89" name="Line 1060"/>
            <p:cNvSpPr>
              <a:spLocks noChangeShapeType="1"/>
            </p:cNvSpPr>
            <p:nvPr/>
          </p:nvSpPr>
          <p:spPr bwMode="auto">
            <a:xfrm>
              <a:off x="144" y="2256"/>
              <a:ext cx="0" cy="196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90" name="Line 1061"/>
            <p:cNvSpPr>
              <a:spLocks noChangeShapeType="1"/>
            </p:cNvSpPr>
            <p:nvPr/>
          </p:nvSpPr>
          <p:spPr bwMode="auto">
            <a:xfrm>
              <a:off x="528" y="2256"/>
              <a:ext cx="0" cy="196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91" name="Line 1062"/>
            <p:cNvSpPr>
              <a:spLocks noChangeShapeType="1"/>
            </p:cNvSpPr>
            <p:nvPr/>
          </p:nvSpPr>
          <p:spPr bwMode="auto">
            <a:xfrm>
              <a:off x="1488" y="2256"/>
              <a:ext cx="0" cy="196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9942" name="Group 1112"/>
          <p:cNvGrpSpPr>
            <a:grpSpLocks/>
          </p:cNvGrpSpPr>
          <p:nvPr/>
        </p:nvGrpSpPr>
        <p:grpSpPr bwMode="auto">
          <a:xfrm>
            <a:off x="7086600" y="3581400"/>
            <a:ext cx="1828800" cy="3124200"/>
            <a:chOff x="4464" y="2256"/>
            <a:chExt cx="1104" cy="1968"/>
          </a:xfrm>
        </p:grpSpPr>
        <p:sp>
          <p:nvSpPr>
            <p:cNvPr id="39970" name="Rectangle 1064"/>
            <p:cNvSpPr>
              <a:spLocks noChangeArrowheads="1"/>
            </p:cNvSpPr>
            <p:nvPr/>
          </p:nvSpPr>
          <p:spPr bwMode="auto">
            <a:xfrm>
              <a:off x="4752" y="2736"/>
              <a:ext cx="726" cy="1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ct val="95000"/>
                </a:lnSpc>
                <a:spcBef>
                  <a:spcPct val="10000"/>
                </a:spcBef>
                <a:buFontTx/>
                <a:buNone/>
              </a:pPr>
              <a:r>
                <a:rPr lang="en-US" altLang="ja-JP" sz="1400" dirty="0">
                  <a:latin typeface="HG丸ｺﾞｼｯｸM-PRO" panose="020F0600000000000000" pitchFamily="50" charset="-128"/>
                  <a:ea typeface="HG丸ｺﾞｼｯｸM-PRO" panose="020F0600000000000000" pitchFamily="50" charset="-128"/>
                </a:rPr>
                <a:t>●</a:t>
              </a:r>
              <a:r>
                <a:rPr lang="ja-JP" altLang="en-US" sz="1400" dirty="0">
                  <a:latin typeface="HG丸ｺﾞｼｯｸM-PRO" panose="020F0600000000000000" pitchFamily="50" charset="-128"/>
                  <a:ea typeface="HG丸ｺﾞｼｯｸM-PRO" panose="020F0600000000000000" pitchFamily="50" charset="-128"/>
                </a:rPr>
                <a:t>食習慣、</a:t>
              </a:r>
            </a:p>
            <a:p>
              <a:pPr algn="l" eaLnBrk="1" hangingPunct="1">
                <a:lnSpc>
                  <a:spcPct val="95000"/>
                </a:lnSpc>
                <a:spcBef>
                  <a:spcPct val="10000"/>
                </a:spcBef>
                <a:buFontTx/>
                <a:buNone/>
              </a:pPr>
              <a:r>
                <a:rPr lang="ja-JP" altLang="en-US" sz="1400" dirty="0">
                  <a:latin typeface="HG丸ｺﾞｼｯｸM-PRO" panose="020F0600000000000000" pitchFamily="50" charset="-128"/>
                  <a:ea typeface="HG丸ｺﾞｼｯｸM-PRO" panose="020F0600000000000000" pitchFamily="50" charset="-128"/>
                </a:rPr>
                <a:t>食行動の評</a:t>
              </a:r>
            </a:p>
            <a:p>
              <a:pPr algn="l" eaLnBrk="1" hangingPunct="1">
                <a:lnSpc>
                  <a:spcPct val="95000"/>
                </a:lnSpc>
                <a:spcBef>
                  <a:spcPct val="10000"/>
                </a:spcBef>
                <a:buFontTx/>
                <a:buNone/>
              </a:pPr>
              <a:r>
                <a:rPr lang="ja-JP" altLang="en-US" sz="1400" dirty="0">
                  <a:latin typeface="HG丸ｺﾞｼｯｸM-PRO" panose="020F0600000000000000" pitchFamily="50" charset="-128"/>
                  <a:ea typeface="HG丸ｺﾞｼｯｸM-PRO" panose="020F0600000000000000" pitchFamily="50" charset="-128"/>
                </a:rPr>
                <a:t>価とその改</a:t>
              </a:r>
            </a:p>
            <a:p>
              <a:pPr algn="l" eaLnBrk="1" hangingPunct="1">
                <a:lnSpc>
                  <a:spcPct val="95000"/>
                </a:lnSpc>
                <a:spcBef>
                  <a:spcPct val="10000"/>
                </a:spcBef>
                <a:buFontTx/>
                <a:buNone/>
              </a:pPr>
              <a:r>
                <a:rPr lang="ja-JP" altLang="en-US" sz="1400" dirty="0">
                  <a:latin typeface="HG丸ｺﾞｼｯｸM-PRO" panose="020F0600000000000000" pitchFamily="50" charset="-128"/>
                  <a:ea typeface="HG丸ｺﾞｼｯｸM-PRO" panose="020F0600000000000000" pitchFamily="50" charset="-128"/>
                </a:rPr>
                <a:t>善の指導</a:t>
              </a:r>
            </a:p>
            <a:p>
              <a:pPr eaLnBrk="1" hangingPunct="1">
                <a:lnSpc>
                  <a:spcPct val="95000"/>
                </a:lnSpc>
                <a:spcBef>
                  <a:spcPct val="10000"/>
                </a:spcBef>
                <a:buFontTx/>
                <a:buNone/>
              </a:pPr>
              <a:endParaRPr lang="en-US" altLang="ja-JP" sz="1400" dirty="0">
                <a:latin typeface="Times New Roman" pitchFamily="18" charset="0"/>
              </a:endParaRPr>
            </a:p>
          </p:txBody>
        </p:sp>
        <p:sp>
          <p:nvSpPr>
            <p:cNvPr id="39971" name="Rectangle 1065"/>
            <p:cNvSpPr>
              <a:spLocks noChangeArrowheads="1"/>
            </p:cNvSpPr>
            <p:nvPr/>
          </p:nvSpPr>
          <p:spPr bwMode="auto">
            <a:xfrm>
              <a:off x="4464" y="2832"/>
              <a:ext cx="288" cy="1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buFontTx/>
                <a:buNone/>
              </a:pPr>
              <a:r>
                <a:rPr lang="ja-JP" altLang="en-US" sz="1600" b="1" dirty="0">
                  <a:solidFill>
                    <a:srgbClr val="FF0000"/>
                  </a:solidFill>
                  <a:latin typeface="HG丸ｺﾞｼｯｸM-PRO" panose="020F0600000000000000" pitchFamily="50" charset="-128"/>
                  <a:ea typeface="HG丸ｺﾞｼｯｸM-PRO" panose="020F0600000000000000" pitchFamily="50" charset="-128"/>
                </a:rPr>
                <a:t>産業栄養指導者</a:t>
              </a:r>
              <a:endParaRPr lang="ja-JP" altLang="en-US" sz="1600" b="1" dirty="0">
                <a:solidFill>
                  <a:srgbClr val="FF66CC"/>
                </a:solidFill>
                <a:latin typeface="HG丸ｺﾞｼｯｸM-PRO" panose="020F0600000000000000" pitchFamily="50" charset="-128"/>
                <a:ea typeface="HG丸ｺﾞｼｯｸM-PRO" panose="020F0600000000000000" pitchFamily="50" charset="-128"/>
              </a:endParaRPr>
            </a:p>
          </p:txBody>
        </p:sp>
        <p:sp>
          <p:nvSpPr>
            <p:cNvPr id="39972" name="Rectangle 1066"/>
            <p:cNvSpPr>
              <a:spLocks noChangeArrowheads="1"/>
            </p:cNvSpPr>
            <p:nvPr/>
          </p:nvSpPr>
          <p:spPr bwMode="auto">
            <a:xfrm>
              <a:off x="4752" y="2256"/>
              <a:ext cx="726" cy="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buFontTx/>
                <a:buNone/>
              </a:pPr>
              <a:r>
                <a:rPr lang="ja-JP" altLang="en-US" sz="1800" b="1" dirty="0">
                  <a:solidFill>
                    <a:srgbClr val="0000FF"/>
                  </a:solidFill>
                  <a:latin typeface="HG丸ｺﾞｼｯｸM-PRO" panose="020F0600000000000000" pitchFamily="50" charset="-128"/>
                  <a:ea typeface="HG丸ｺﾞｼｯｸM-PRO" panose="020F0600000000000000" pitchFamily="50" charset="-128"/>
                </a:rPr>
                <a:t>栄養指導</a:t>
              </a:r>
            </a:p>
          </p:txBody>
        </p:sp>
        <p:sp>
          <p:nvSpPr>
            <p:cNvPr id="39973" name="Rectangle 1067"/>
            <p:cNvSpPr>
              <a:spLocks noChangeArrowheads="1"/>
            </p:cNvSpPr>
            <p:nvPr/>
          </p:nvSpPr>
          <p:spPr bwMode="auto">
            <a:xfrm>
              <a:off x="4464" y="2256"/>
              <a:ext cx="288" cy="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buFontTx/>
                <a:buNone/>
              </a:pPr>
              <a:r>
                <a:rPr lang="ja-JP" altLang="en-US" sz="1400" dirty="0">
                  <a:latin typeface="HG丸ｺﾞｼｯｸM-PRO" panose="020F0600000000000000" pitchFamily="50" charset="-128"/>
                  <a:ea typeface="HG丸ｺﾞｼｯｸM-PRO" panose="020F0600000000000000" pitchFamily="50" charset="-128"/>
                </a:rPr>
                <a:t>実施者</a:t>
              </a:r>
            </a:p>
          </p:txBody>
        </p:sp>
        <p:sp>
          <p:nvSpPr>
            <p:cNvPr id="39974" name="Line 1068"/>
            <p:cNvSpPr>
              <a:spLocks noChangeShapeType="1"/>
            </p:cNvSpPr>
            <p:nvPr/>
          </p:nvSpPr>
          <p:spPr bwMode="auto">
            <a:xfrm>
              <a:off x="4464" y="2256"/>
              <a:ext cx="1104"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75" name="Line 1069"/>
            <p:cNvSpPr>
              <a:spLocks noChangeShapeType="1"/>
            </p:cNvSpPr>
            <p:nvPr/>
          </p:nvSpPr>
          <p:spPr bwMode="auto">
            <a:xfrm>
              <a:off x="4464" y="2736"/>
              <a:ext cx="110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76" name="Line 1070"/>
            <p:cNvSpPr>
              <a:spLocks noChangeShapeType="1"/>
            </p:cNvSpPr>
            <p:nvPr/>
          </p:nvSpPr>
          <p:spPr bwMode="auto">
            <a:xfrm flipV="1">
              <a:off x="4464" y="4224"/>
              <a:ext cx="1104"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77" name="Line 1071"/>
            <p:cNvSpPr>
              <a:spLocks noChangeShapeType="1"/>
            </p:cNvSpPr>
            <p:nvPr/>
          </p:nvSpPr>
          <p:spPr bwMode="auto">
            <a:xfrm>
              <a:off x="4464" y="2256"/>
              <a:ext cx="0" cy="196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78" name="Line 1072"/>
            <p:cNvSpPr>
              <a:spLocks noChangeShapeType="1"/>
            </p:cNvSpPr>
            <p:nvPr/>
          </p:nvSpPr>
          <p:spPr bwMode="auto">
            <a:xfrm>
              <a:off x="4752" y="2256"/>
              <a:ext cx="0" cy="196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79" name="Line 1073"/>
            <p:cNvSpPr>
              <a:spLocks noChangeShapeType="1"/>
            </p:cNvSpPr>
            <p:nvPr/>
          </p:nvSpPr>
          <p:spPr bwMode="auto">
            <a:xfrm>
              <a:off x="5568" y="2256"/>
              <a:ext cx="0" cy="196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9943" name="Group 1111"/>
          <p:cNvGrpSpPr>
            <a:grpSpLocks/>
          </p:cNvGrpSpPr>
          <p:nvPr/>
        </p:nvGrpSpPr>
        <p:grpSpPr bwMode="auto">
          <a:xfrm>
            <a:off x="4724400" y="3581400"/>
            <a:ext cx="2209800" cy="3124200"/>
            <a:chOff x="2976" y="2256"/>
            <a:chExt cx="1392" cy="1968"/>
          </a:xfrm>
        </p:grpSpPr>
        <p:sp>
          <p:nvSpPr>
            <p:cNvPr id="39960" name="Rectangle 1075"/>
            <p:cNvSpPr>
              <a:spLocks noChangeArrowheads="1"/>
            </p:cNvSpPr>
            <p:nvPr/>
          </p:nvSpPr>
          <p:spPr bwMode="auto">
            <a:xfrm>
              <a:off x="3312" y="2736"/>
              <a:ext cx="1043" cy="1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ct val="95000"/>
                </a:lnSpc>
                <a:spcBef>
                  <a:spcPct val="10000"/>
                </a:spcBef>
                <a:buFontTx/>
                <a:buNone/>
              </a:pPr>
              <a:r>
                <a:rPr lang="en-US" altLang="ja-JP" sz="1400" dirty="0">
                  <a:latin typeface="HG丸ｺﾞｼｯｸM-PRO" panose="020F0600000000000000" pitchFamily="50" charset="-128"/>
                  <a:ea typeface="HG丸ｺﾞｼｯｸM-PRO" panose="020F0600000000000000" pitchFamily="50" charset="-128"/>
                </a:rPr>
                <a:t>●</a:t>
              </a:r>
              <a:r>
                <a:rPr lang="ja-JP" altLang="en-US" sz="1400" dirty="0">
                  <a:latin typeface="HG丸ｺﾞｼｯｸM-PRO" panose="020F0600000000000000" pitchFamily="50" charset="-128"/>
                  <a:ea typeface="HG丸ｺﾞｼｯｸM-PRO" panose="020F0600000000000000" pitchFamily="50" charset="-128"/>
                </a:rPr>
                <a:t>メンタルヘルス</a:t>
              </a:r>
            </a:p>
            <a:p>
              <a:pPr eaLnBrk="1" hangingPunct="1">
                <a:lnSpc>
                  <a:spcPct val="95000"/>
                </a:lnSpc>
                <a:spcBef>
                  <a:spcPct val="10000"/>
                </a:spcBef>
                <a:buFontTx/>
                <a:buNone/>
              </a:pPr>
              <a:r>
                <a:rPr lang="ja-JP" altLang="en-US" sz="1400" dirty="0">
                  <a:latin typeface="HG丸ｺﾞｼｯｸM-PRO" panose="020F0600000000000000" pitchFamily="50" charset="-128"/>
                  <a:ea typeface="HG丸ｺﾞｼｯｸM-PRO" panose="020F0600000000000000" pitchFamily="50" charset="-128"/>
                </a:rPr>
                <a:t>ケアの実施</a:t>
              </a:r>
            </a:p>
            <a:p>
              <a:pPr eaLnBrk="1" hangingPunct="1">
                <a:lnSpc>
                  <a:spcPct val="95000"/>
                </a:lnSpc>
                <a:spcBef>
                  <a:spcPct val="10000"/>
                </a:spcBef>
                <a:buFontTx/>
                <a:buNone/>
              </a:pPr>
              <a:r>
                <a:rPr lang="ja-JP" altLang="en-US" sz="1400" dirty="0">
                  <a:latin typeface="HG丸ｺﾞｼｯｸM-PRO" panose="020F0600000000000000" pitchFamily="50" charset="-128"/>
                  <a:ea typeface="HG丸ｺﾞｼｯｸM-PRO" panose="020F0600000000000000" pitchFamily="50" charset="-128"/>
                </a:rPr>
                <a:t>●ストレスに対す</a:t>
              </a:r>
            </a:p>
            <a:p>
              <a:pPr eaLnBrk="1" hangingPunct="1">
                <a:lnSpc>
                  <a:spcPct val="95000"/>
                </a:lnSpc>
                <a:spcBef>
                  <a:spcPct val="10000"/>
                </a:spcBef>
                <a:buFontTx/>
                <a:buNone/>
              </a:pPr>
              <a:r>
                <a:rPr lang="ja-JP" altLang="en-US" sz="1400" dirty="0">
                  <a:latin typeface="HG丸ｺﾞｼｯｸM-PRO" panose="020F0600000000000000" pitchFamily="50" charset="-128"/>
                  <a:ea typeface="HG丸ｺﾞｼｯｸM-PRO" panose="020F0600000000000000" pitchFamily="50" charset="-128"/>
                </a:rPr>
                <a:t>る気づきの援助</a:t>
              </a:r>
            </a:p>
            <a:p>
              <a:pPr eaLnBrk="1" hangingPunct="1">
                <a:lnSpc>
                  <a:spcPct val="95000"/>
                </a:lnSpc>
                <a:spcBef>
                  <a:spcPct val="10000"/>
                </a:spcBef>
                <a:buFontTx/>
                <a:buNone/>
              </a:pPr>
              <a:r>
                <a:rPr lang="ja-JP" altLang="en-US" sz="1400" dirty="0">
                  <a:latin typeface="HG丸ｺﾞｼｯｸM-PRO" panose="020F0600000000000000" pitchFamily="50" charset="-128"/>
                  <a:ea typeface="HG丸ｺﾞｼｯｸM-PRO" panose="020F0600000000000000" pitchFamily="50" charset="-128"/>
                </a:rPr>
                <a:t>●リラクゼーショ</a:t>
              </a:r>
            </a:p>
            <a:p>
              <a:pPr eaLnBrk="1" hangingPunct="1">
                <a:lnSpc>
                  <a:spcPct val="95000"/>
                </a:lnSpc>
                <a:spcBef>
                  <a:spcPct val="10000"/>
                </a:spcBef>
                <a:buFontTx/>
                <a:buNone/>
              </a:pPr>
              <a:r>
                <a:rPr lang="ja-JP" altLang="en-US" sz="1400" dirty="0">
                  <a:latin typeface="HG丸ｺﾞｼｯｸM-PRO" panose="020F0600000000000000" pitchFamily="50" charset="-128"/>
                  <a:ea typeface="HG丸ｺﾞｼｯｸM-PRO" panose="020F0600000000000000" pitchFamily="50" charset="-128"/>
                </a:rPr>
                <a:t>ンの指導</a:t>
              </a:r>
            </a:p>
            <a:p>
              <a:pPr eaLnBrk="1" hangingPunct="1">
                <a:lnSpc>
                  <a:spcPct val="95000"/>
                </a:lnSpc>
                <a:spcBef>
                  <a:spcPct val="10000"/>
                </a:spcBef>
                <a:buFontTx/>
                <a:buNone/>
              </a:pPr>
              <a:r>
                <a:rPr lang="ja-JP" altLang="en-US" sz="1400" dirty="0">
                  <a:latin typeface="HG丸ｺﾞｼｯｸM-PRO" panose="020F0600000000000000" pitchFamily="50" charset="-128"/>
                  <a:ea typeface="HG丸ｺﾞｼｯｸM-PRO" panose="020F0600000000000000" pitchFamily="50" charset="-128"/>
                </a:rPr>
                <a:t>●良好な職場の雰</a:t>
              </a:r>
            </a:p>
            <a:p>
              <a:pPr eaLnBrk="1" hangingPunct="1">
                <a:lnSpc>
                  <a:spcPct val="95000"/>
                </a:lnSpc>
                <a:spcBef>
                  <a:spcPct val="10000"/>
                </a:spcBef>
                <a:buFontTx/>
                <a:buNone/>
              </a:pPr>
              <a:r>
                <a:rPr lang="ja-JP" altLang="en-US" sz="1400" dirty="0">
                  <a:latin typeface="HG丸ｺﾞｼｯｸM-PRO" panose="020F0600000000000000" pitchFamily="50" charset="-128"/>
                  <a:ea typeface="HG丸ｺﾞｼｯｸM-PRO" panose="020F0600000000000000" pitchFamily="50" charset="-128"/>
                </a:rPr>
                <a:t>囲気づくり（相談</a:t>
              </a:r>
            </a:p>
            <a:p>
              <a:pPr eaLnBrk="1" hangingPunct="1">
                <a:lnSpc>
                  <a:spcPct val="95000"/>
                </a:lnSpc>
                <a:spcBef>
                  <a:spcPct val="10000"/>
                </a:spcBef>
                <a:buFontTx/>
                <a:buNone/>
              </a:pPr>
              <a:r>
                <a:rPr lang="ja-JP" altLang="en-US" sz="1400" dirty="0">
                  <a:latin typeface="HG丸ｺﾞｼｯｸM-PRO" panose="020F0600000000000000" pitchFamily="50" charset="-128"/>
                  <a:ea typeface="HG丸ｺﾞｼｯｸM-PRO" panose="020F0600000000000000" pitchFamily="50" charset="-128"/>
                </a:rPr>
                <a:t>しやすい環境等）</a:t>
              </a:r>
            </a:p>
          </p:txBody>
        </p:sp>
        <p:sp>
          <p:nvSpPr>
            <p:cNvPr id="39961" name="Rectangle 1076"/>
            <p:cNvSpPr>
              <a:spLocks noChangeArrowheads="1"/>
            </p:cNvSpPr>
            <p:nvPr/>
          </p:nvSpPr>
          <p:spPr bwMode="auto">
            <a:xfrm>
              <a:off x="3024" y="2832"/>
              <a:ext cx="288" cy="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buFontTx/>
                <a:buNone/>
              </a:pPr>
              <a:r>
                <a:rPr lang="ja-JP" altLang="en-US" sz="1600" b="1" dirty="0">
                  <a:solidFill>
                    <a:srgbClr val="FF0000"/>
                  </a:solidFill>
                  <a:latin typeface="HG丸ｺﾞｼｯｸM-PRO" panose="020F0600000000000000" pitchFamily="50" charset="-128"/>
                  <a:ea typeface="HG丸ｺﾞｼｯｸM-PRO" panose="020F0600000000000000" pitchFamily="50" charset="-128"/>
                </a:rPr>
                <a:t>心理相談員</a:t>
              </a:r>
              <a:endParaRPr lang="ja-JP" altLang="en-US" sz="1600" b="1" dirty="0">
                <a:solidFill>
                  <a:srgbClr val="FF66CC"/>
                </a:solidFill>
                <a:latin typeface="HG丸ｺﾞｼｯｸM-PRO" panose="020F0600000000000000" pitchFamily="50" charset="-128"/>
                <a:ea typeface="HG丸ｺﾞｼｯｸM-PRO" panose="020F0600000000000000" pitchFamily="50" charset="-128"/>
              </a:endParaRPr>
            </a:p>
          </p:txBody>
        </p:sp>
        <p:sp>
          <p:nvSpPr>
            <p:cNvPr id="39962" name="Rectangle 1077"/>
            <p:cNvSpPr>
              <a:spLocks noChangeArrowheads="1"/>
            </p:cNvSpPr>
            <p:nvPr/>
          </p:nvSpPr>
          <p:spPr bwMode="auto">
            <a:xfrm>
              <a:off x="3251" y="2256"/>
              <a:ext cx="1043" cy="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buFontTx/>
                <a:buNone/>
              </a:pPr>
              <a:r>
                <a:rPr lang="ja-JP" altLang="en-US" sz="1800" b="1" dirty="0">
                  <a:solidFill>
                    <a:srgbClr val="0000FF"/>
                  </a:solidFill>
                  <a:latin typeface="HG丸ｺﾞｼｯｸM-PRO" panose="020F0600000000000000" pitchFamily="50" charset="-128"/>
                  <a:ea typeface="HG丸ｺﾞｼｯｸM-PRO" panose="020F0600000000000000" pitchFamily="50" charset="-128"/>
                </a:rPr>
                <a:t>ﾒﾝﾀﾙﾍﾙｽｹｱ</a:t>
              </a:r>
            </a:p>
          </p:txBody>
        </p:sp>
        <p:sp>
          <p:nvSpPr>
            <p:cNvPr id="39963" name="Rectangle 1078"/>
            <p:cNvSpPr>
              <a:spLocks noChangeArrowheads="1"/>
            </p:cNvSpPr>
            <p:nvPr/>
          </p:nvSpPr>
          <p:spPr bwMode="auto">
            <a:xfrm>
              <a:off x="3024" y="2256"/>
              <a:ext cx="227" cy="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buFontTx/>
                <a:buNone/>
              </a:pPr>
              <a:r>
                <a:rPr lang="ja-JP" altLang="en-US" sz="1400" dirty="0">
                  <a:latin typeface="HG丸ｺﾞｼｯｸM-PRO" panose="020F0600000000000000" pitchFamily="50" charset="-128"/>
                  <a:ea typeface="HG丸ｺﾞｼｯｸM-PRO" panose="020F0600000000000000" pitchFamily="50" charset="-128"/>
                </a:rPr>
                <a:t>実施者</a:t>
              </a:r>
            </a:p>
          </p:txBody>
        </p:sp>
        <p:sp>
          <p:nvSpPr>
            <p:cNvPr id="39964" name="Line 1079"/>
            <p:cNvSpPr>
              <a:spLocks noChangeShapeType="1"/>
            </p:cNvSpPr>
            <p:nvPr/>
          </p:nvSpPr>
          <p:spPr bwMode="auto">
            <a:xfrm>
              <a:off x="2976" y="2256"/>
              <a:ext cx="1392"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65" name="Line 1080"/>
            <p:cNvSpPr>
              <a:spLocks noChangeShapeType="1"/>
            </p:cNvSpPr>
            <p:nvPr/>
          </p:nvSpPr>
          <p:spPr bwMode="auto">
            <a:xfrm>
              <a:off x="2976" y="2736"/>
              <a:ext cx="13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66" name="Line 1081"/>
            <p:cNvSpPr>
              <a:spLocks noChangeShapeType="1"/>
            </p:cNvSpPr>
            <p:nvPr/>
          </p:nvSpPr>
          <p:spPr bwMode="auto">
            <a:xfrm>
              <a:off x="2976" y="4224"/>
              <a:ext cx="1392"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67" name="Line 1082"/>
            <p:cNvSpPr>
              <a:spLocks noChangeShapeType="1"/>
            </p:cNvSpPr>
            <p:nvPr/>
          </p:nvSpPr>
          <p:spPr bwMode="auto">
            <a:xfrm>
              <a:off x="2976" y="2256"/>
              <a:ext cx="0" cy="196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68" name="Line 1083"/>
            <p:cNvSpPr>
              <a:spLocks noChangeShapeType="1"/>
            </p:cNvSpPr>
            <p:nvPr/>
          </p:nvSpPr>
          <p:spPr bwMode="auto">
            <a:xfrm>
              <a:off x="3312" y="2256"/>
              <a:ext cx="0" cy="196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69" name="Line 1084"/>
            <p:cNvSpPr>
              <a:spLocks noChangeShapeType="1"/>
            </p:cNvSpPr>
            <p:nvPr/>
          </p:nvSpPr>
          <p:spPr bwMode="auto">
            <a:xfrm>
              <a:off x="4368" y="2256"/>
              <a:ext cx="0" cy="1968"/>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9944" name="Text Box 1085"/>
          <p:cNvSpPr txBox="1">
            <a:spLocks noChangeArrowheads="1"/>
          </p:cNvSpPr>
          <p:nvPr/>
        </p:nvSpPr>
        <p:spPr bwMode="auto">
          <a:xfrm>
            <a:off x="243966" y="4343400"/>
            <a:ext cx="63709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spcBef>
                <a:spcPct val="10000"/>
              </a:spcBef>
              <a:buFontTx/>
              <a:buNone/>
            </a:pPr>
            <a:r>
              <a:rPr lang="ja-JP" altLang="en-US" sz="1400" b="1" dirty="0">
                <a:solidFill>
                  <a:srgbClr val="FF0000"/>
                </a:solidFill>
                <a:latin typeface="HG丸ｺﾞｼｯｸM-PRO" panose="020F0600000000000000" pitchFamily="50" charset="-128"/>
                <a:ea typeface="HG丸ｺﾞｼｯｸM-PRO" panose="020F0600000000000000" pitchFamily="50" charset="-128"/>
              </a:rPr>
              <a:t>ヘルスケア</a:t>
            </a:r>
          </a:p>
          <a:p>
            <a:pPr eaLnBrk="1" hangingPunct="1">
              <a:spcBef>
                <a:spcPct val="10000"/>
              </a:spcBef>
              <a:buFontTx/>
              <a:buNone/>
            </a:pPr>
            <a:r>
              <a:rPr lang="ja-JP" altLang="en-US" sz="1400" b="1" dirty="0">
                <a:solidFill>
                  <a:srgbClr val="FF0000"/>
                </a:solidFill>
                <a:latin typeface="HG丸ｺﾞｼｯｸM-PRO" panose="020F0600000000000000" pitchFamily="50" charset="-128"/>
                <a:ea typeface="HG丸ｺﾞｼｯｸM-PRO" panose="020F0600000000000000" pitchFamily="50" charset="-128"/>
              </a:rPr>
              <a:t>・トレーナー</a:t>
            </a:r>
            <a:endParaRPr lang="ja-JP" altLang="en-US" sz="1400" b="1" dirty="0">
              <a:solidFill>
                <a:srgbClr val="FF66CC"/>
              </a:solidFill>
              <a:latin typeface="HG丸ｺﾞｼｯｸM-PRO" panose="020F0600000000000000" pitchFamily="50" charset="-128"/>
              <a:ea typeface="HG丸ｺﾞｼｯｸM-PRO" panose="020F0600000000000000" pitchFamily="50" charset="-128"/>
            </a:endParaRPr>
          </a:p>
        </p:txBody>
      </p:sp>
      <p:sp>
        <p:nvSpPr>
          <p:cNvPr id="39945" name="Text Box 1086"/>
          <p:cNvSpPr txBox="1">
            <a:spLocks noChangeArrowheads="1"/>
          </p:cNvSpPr>
          <p:nvPr/>
        </p:nvSpPr>
        <p:spPr bwMode="auto">
          <a:xfrm>
            <a:off x="201103" y="5562600"/>
            <a:ext cx="63709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spcBef>
                <a:spcPct val="10000"/>
              </a:spcBef>
              <a:buFontTx/>
              <a:buNone/>
            </a:pPr>
            <a:r>
              <a:rPr lang="ja-JP" altLang="en-US" sz="1400" b="1" dirty="0">
                <a:solidFill>
                  <a:srgbClr val="FF0000"/>
                </a:solidFill>
                <a:latin typeface="HG丸ｺﾞｼｯｸM-PRO" panose="020F0600000000000000" pitchFamily="50" charset="-128"/>
                <a:ea typeface="HG丸ｺﾞｼｯｸM-PRO" panose="020F0600000000000000" pitchFamily="50" charset="-128"/>
              </a:rPr>
              <a:t>ヘルスケア</a:t>
            </a:r>
          </a:p>
          <a:p>
            <a:pPr eaLnBrk="1" hangingPunct="1">
              <a:spcBef>
                <a:spcPct val="10000"/>
              </a:spcBef>
              <a:buFontTx/>
              <a:buNone/>
            </a:pPr>
            <a:r>
              <a:rPr lang="ja-JP" altLang="en-US" sz="1400" b="1" dirty="0">
                <a:solidFill>
                  <a:srgbClr val="FF0000"/>
                </a:solidFill>
                <a:latin typeface="HG丸ｺﾞｼｯｸM-PRO" panose="020F0600000000000000" pitchFamily="50" charset="-128"/>
                <a:ea typeface="HG丸ｺﾞｼｯｸM-PRO" panose="020F0600000000000000" pitchFamily="50" charset="-128"/>
              </a:rPr>
              <a:t>・リーダー</a:t>
            </a:r>
          </a:p>
        </p:txBody>
      </p:sp>
      <p:sp>
        <p:nvSpPr>
          <p:cNvPr id="39946" name="Line 1096"/>
          <p:cNvSpPr>
            <a:spLocks noChangeShapeType="1"/>
          </p:cNvSpPr>
          <p:nvPr/>
        </p:nvSpPr>
        <p:spPr bwMode="auto">
          <a:xfrm>
            <a:off x="4572000" y="990600"/>
            <a:ext cx="0" cy="228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47" name="Text Box 1097"/>
          <p:cNvSpPr txBox="1">
            <a:spLocks noChangeArrowheads="1"/>
          </p:cNvSpPr>
          <p:nvPr/>
        </p:nvSpPr>
        <p:spPr bwMode="auto">
          <a:xfrm>
            <a:off x="3886200" y="609600"/>
            <a:ext cx="1397000" cy="3968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72000" rIns="36000" bIns="72000" anchor="ct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50000"/>
              </a:spcBef>
              <a:buFontTx/>
              <a:buNone/>
            </a:pPr>
            <a:r>
              <a:rPr lang="ja-JP" altLang="en-US" sz="1600" dirty="0">
                <a:latin typeface="HG丸ｺﾞｼｯｸM-PRO" panose="020F0600000000000000" pitchFamily="50" charset="-128"/>
                <a:ea typeface="HG丸ｺﾞｼｯｸM-PRO" panose="020F0600000000000000" pitchFamily="50" charset="-128"/>
              </a:rPr>
              <a:t>労　働　者</a:t>
            </a:r>
          </a:p>
        </p:txBody>
      </p:sp>
      <p:sp>
        <p:nvSpPr>
          <p:cNvPr id="39948" name="Line 1088"/>
          <p:cNvSpPr>
            <a:spLocks noChangeShapeType="1"/>
          </p:cNvSpPr>
          <p:nvPr/>
        </p:nvSpPr>
        <p:spPr bwMode="auto">
          <a:xfrm>
            <a:off x="1371600" y="3276600"/>
            <a:ext cx="2895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49" name="Line 1089"/>
          <p:cNvSpPr>
            <a:spLocks noChangeShapeType="1"/>
          </p:cNvSpPr>
          <p:nvPr/>
        </p:nvSpPr>
        <p:spPr bwMode="auto">
          <a:xfrm>
            <a:off x="1371600" y="3276600"/>
            <a:ext cx="0" cy="2873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50" name="Line 1090"/>
          <p:cNvSpPr>
            <a:spLocks noChangeShapeType="1"/>
          </p:cNvSpPr>
          <p:nvPr/>
        </p:nvSpPr>
        <p:spPr bwMode="auto">
          <a:xfrm>
            <a:off x="3581400" y="3276600"/>
            <a:ext cx="0" cy="2873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51" name="Line 1091"/>
          <p:cNvSpPr>
            <a:spLocks noChangeShapeType="1"/>
          </p:cNvSpPr>
          <p:nvPr/>
        </p:nvSpPr>
        <p:spPr bwMode="auto">
          <a:xfrm>
            <a:off x="5791200" y="3276600"/>
            <a:ext cx="0" cy="2873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52" name="Line 1092"/>
          <p:cNvSpPr>
            <a:spLocks noChangeShapeType="1"/>
          </p:cNvSpPr>
          <p:nvPr/>
        </p:nvSpPr>
        <p:spPr bwMode="auto">
          <a:xfrm>
            <a:off x="7772400" y="3276600"/>
            <a:ext cx="0" cy="2873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53" name="Line 1093"/>
          <p:cNvSpPr>
            <a:spLocks noChangeShapeType="1"/>
          </p:cNvSpPr>
          <p:nvPr/>
        </p:nvSpPr>
        <p:spPr bwMode="auto">
          <a:xfrm flipV="1">
            <a:off x="4267200" y="2819400"/>
            <a:ext cx="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54" name="Text Box 1094"/>
          <p:cNvSpPr txBox="1">
            <a:spLocks noChangeArrowheads="1"/>
          </p:cNvSpPr>
          <p:nvPr/>
        </p:nvSpPr>
        <p:spPr bwMode="auto">
          <a:xfrm>
            <a:off x="2133600" y="2895600"/>
            <a:ext cx="1412875" cy="295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36000" rIns="0" bIns="36000">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50000"/>
              </a:spcBef>
              <a:buFontTx/>
              <a:buNone/>
            </a:pPr>
            <a:r>
              <a:rPr lang="ja-JP" altLang="en-US" sz="1400" dirty="0">
                <a:latin typeface="HG丸ｺﾞｼｯｸM-PRO" panose="020F0600000000000000" pitchFamily="50" charset="-128"/>
                <a:ea typeface="HG丸ｺﾞｼｯｸM-PRO" panose="020F0600000000000000" pitchFamily="50" charset="-128"/>
              </a:rPr>
              <a:t>労働者全員</a:t>
            </a:r>
          </a:p>
        </p:txBody>
      </p:sp>
      <p:sp>
        <p:nvSpPr>
          <p:cNvPr id="39955" name="Text Box 1095"/>
          <p:cNvSpPr txBox="1">
            <a:spLocks noChangeArrowheads="1"/>
          </p:cNvSpPr>
          <p:nvPr/>
        </p:nvSpPr>
        <p:spPr bwMode="auto">
          <a:xfrm>
            <a:off x="5943600" y="2895600"/>
            <a:ext cx="1981200" cy="295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36000" rIns="0" bIns="36000">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50000"/>
              </a:spcBef>
              <a:buFontTx/>
              <a:buNone/>
            </a:pPr>
            <a:r>
              <a:rPr lang="ja-JP" altLang="en-US" sz="1400" dirty="0">
                <a:latin typeface="HG丸ｺﾞｼｯｸM-PRO" panose="020F0600000000000000" pitchFamily="50" charset="-128"/>
                <a:ea typeface="HG丸ｺﾞｼｯｸM-PRO" panose="020F0600000000000000" pitchFamily="50" charset="-128"/>
              </a:rPr>
              <a:t>特に必要な労働者</a:t>
            </a:r>
          </a:p>
        </p:txBody>
      </p:sp>
      <p:sp>
        <p:nvSpPr>
          <p:cNvPr id="39956" name="Line 1105"/>
          <p:cNvSpPr>
            <a:spLocks noChangeShapeType="1"/>
          </p:cNvSpPr>
          <p:nvPr/>
        </p:nvSpPr>
        <p:spPr bwMode="auto">
          <a:xfrm flipV="1">
            <a:off x="4953000" y="2819400"/>
            <a:ext cx="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57" name="Line 1106"/>
          <p:cNvSpPr>
            <a:spLocks noChangeShapeType="1"/>
          </p:cNvSpPr>
          <p:nvPr/>
        </p:nvSpPr>
        <p:spPr bwMode="auto">
          <a:xfrm>
            <a:off x="4953000" y="3276600"/>
            <a:ext cx="280828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958" name="スライド番号プレースホルダー 1"/>
          <p:cNvSpPr txBox="1">
            <a:spLocks noGrp="1"/>
          </p:cNvSpPr>
          <p:nvPr/>
        </p:nvSpPr>
        <p:spPr bwMode="auto">
          <a:xfrm>
            <a:off x="8153400" y="62484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lnSpc>
                <a:spcPct val="90000"/>
              </a:lnSpc>
              <a:spcBef>
                <a:spcPct val="15000"/>
              </a:spcBef>
              <a:buFontTx/>
              <a:buNone/>
            </a:pPr>
            <a:fld id="{2D501D5D-54EB-40B2-9280-ADBD03B324AB}" type="slidenum">
              <a:rPr lang="en-US" altLang="ja-JP" sz="1400">
                <a:latin typeface="ＭＳ Ｐゴシック" pitchFamily="50" charset="-128"/>
                <a:ea typeface="ＭＳ Ｐゴシック" pitchFamily="50" charset="-128"/>
              </a:rPr>
              <a:pPr algn="r" eaLnBrk="1" hangingPunct="1">
                <a:lnSpc>
                  <a:spcPct val="90000"/>
                </a:lnSpc>
                <a:spcBef>
                  <a:spcPct val="15000"/>
                </a:spcBef>
                <a:buFontTx/>
                <a:buNone/>
              </a:pPr>
              <a:t>116</a:t>
            </a:fld>
            <a:endParaRPr lang="en-US" altLang="ja-JP" sz="1400">
              <a:latin typeface="ＭＳ Ｐゴシック" pitchFamily="50" charset="-128"/>
              <a:ea typeface="ＭＳ Ｐゴシック" pitchFamily="50" charset="-128"/>
            </a:endParaRPr>
          </a:p>
        </p:txBody>
      </p:sp>
      <p:sp>
        <p:nvSpPr>
          <p:cNvPr id="39959" name="Text Box 10"/>
          <p:cNvSpPr txBox="1">
            <a:spLocks noChangeArrowheads="1"/>
          </p:cNvSpPr>
          <p:nvPr/>
        </p:nvSpPr>
        <p:spPr bwMode="auto">
          <a:xfrm>
            <a:off x="7010400" y="457200"/>
            <a:ext cx="180022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P94</a:t>
            </a:r>
            <a:endParaRPr kumimoji="0"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87477105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182563"/>
            <a:ext cx="354712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５．健康の保持増進</a:t>
            </a:r>
          </a:p>
        </p:txBody>
      </p:sp>
      <p:sp>
        <p:nvSpPr>
          <p:cNvPr id="40963" name="AutoShape 5"/>
          <p:cNvSpPr>
            <a:spLocks noChangeArrowheads="1"/>
          </p:cNvSpPr>
          <p:nvPr/>
        </p:nvSpPr>
        <p:spPr bwMode="auto">
          <a:xfrm>
            <a:off x="228600" y="706438"/>
            <a:ext cx="8667750" cy="5969000"/>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（３）職長による日常の健康管理</a:t>
            </a:r>
          </a:p>
          <a:p>
            <a:pPr algn="l" eaLnBrk="1" hangingPunct="1">
              <a:lnSpc>
                <a:spcPts val="2700"/>
              </a:lnSpc>
              <a:spcBef>
                <a:spcPct val="0"/>
              </a:spcBef>
              <a:buFontTx/>
              <a:buNone/>
            </a:pPr>
            <a:r>
              <a:rPr lang="en-US" altLang="ja-JP" sz="20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※作業者の体調は、不安全行動や事故・災害につながることが</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ある。これを防ぐため、</a:t>
            </a:r>
          </a:p>
          <a:p>
            <a:pPr algn="l" eaLnBrk="1" hangingPunct="1">
              <a:lnSpc>
                <a:spcPts val="2700"/>
              </a:lnSpc>
              <a:spcBef>
                <a:spcPct val="0"/>
              </a:spcBef>
              <a:buFontTx/>
              <a:buNone/>
            </a:pPr>
            <a:r>
              <a:rPr lang="en-US" altLang="ja-JP" sz="20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作業者自ら健康状況を自己チェックさせ結果を申告させる。</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・作業者一人ひとりの健康状況を確認する。</a:t>
            </a:r>
          </a:p>
          <a:p>
            <a:pPr algn="l" eaLnBrk="1" hangingPunct="1">
              <a:lnSpc>
                <a:spcPts val="2700"/>
              </a:lnSpc>
              <a:spcBef>
                <a:spcPct val="0"/>
              </a:spcBef>
              <a:buFontTx/>
              <a:buNone/>
            </a:pPr>
            <a:r>
              <a:rPr lang="en-US" altLang="ja-JP" sz="20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作業者に健康状況を問いかけする。</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などの方法で把握し、適切な指導および必要な措置を行う。</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また、朝礼等で、作業者同士の「あいさつ」「話しかけ」時</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の表情は、その人の心の健康状態が投影されていることが多</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いので、重要なポイントとなる。</a:t>
            </a:r>
            <a:endParaRPr lang="ja-JP" altLang="en-US" sz="2000" dirty="0">
              <a:solidFill>
                <a:srgbClr val="FF0000"/>
              </a:solidFill>
              <a:latin typeface="HG丸ｺﾞｼｯｸM-PRO" pitchFamily="50" charset="-128"/>
              <a:ea typeface="HG丸ｺﾞｼｯｸM-PRO" pitchFamily="50" charset="-128"/>
            </a:endParaRPr>
          </a:p>
          <a:p>
            <a:pPr algn="l" eaLnBrk="1" hangingPunct="1">
              <a:lnSpc>
                <a:spcPts val="3000"/>
              </a:lnSpc>
              <a:spcBef>
                <a:spcPct val="0"/>
              </a:spcBef>
              <a:buFontTx/>
              <a:buNone/>
            </a:pPr>
            <a:r>
              <a:rPr lang="en-US" altLang="ja-JP" sz="2400" dirty="0">
                <a:solidFill>
                  <a:srgbClr val="FF0000"/>
                </a:solidFill>
                <a:latin typeface="HG丸ｺﾞｼｯｸM-PRO" pitchFamily="50" charset="-128"/>
                <a:ea typeface="HG丸ｺﾞｼｯｸM-PRO" pitchFamily="50" charset="-128"/>
              </a:rPr>
              <a:t>　（４）</a:t>
            </a:r>
            <a:r>
              <a:rPr lang="ja-JP" altLang="en-US" sz="2400" dirty="0">
                <a:solidFill>
                  <a:srgbClr val="FF0000"/>
                </a:solidFill>
                <a:latin typeface="HG丸ｺﾞｼｯｸM-PRO" pitchFamily="50" charset="-128"/>
                <a:ea typeface="HG丸ｺﾞｼｯｸM-PRO" pitchFamily="50" charset="-128"/>
              </a:rPr>
              <a:t>健康チェックは自分で点検を（ヘルスチェック）</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※健康は、自分自身で守ることが原則である。作業者は、自分</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自身の健康状態に「毎日のヘルスチェックリスト」等により、</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日頃から注意を払うことが重要である。</a:t>
            </a:r>
          </a:p>
          <a:p>
            <a:pPr algn="l" eaLnBrk="1" hangingPunct="1">
              <a:lnSpc>
                <a:spcPts val="2700"/>
              </a:lnSpc>
              <a:spcBef>
                <a:spcPct val="0"/>
              </a:spcBef>
              <a:buFontTx/>
              <a:buNone/>
            </a:pPr>
            <a:endParaRPr lang="ja-JP" altLang="en-US"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b="1" dirty="0">
                <a:solidFill>
                  <a:srgbClr val="FF0000"/>
                </a:solidFill>
                <a:latin typeface="HG丸ｺﾞｼｯｸM-PRO" pitchFamily="50" charset="-128"/>
                <a:ea typeface="HG丸ｺﾞｼｯｸM-PRO" pitchFamily="50" charset="-128"/>
              </a:rPr>
              <a:t>「毎日のヘルスチェックリスト」は</a:t>
            </a:r>
            <a:r>
              <a:rPr lang="en-US" altLang="ja-JP" sz="2000" b="1" dirty="0">
                <a:solidFill>
                  <a:srgbClr val="FF0000"/>
                </a:solidFill>
                <a:latin typeface="HG丸ｺﾞｼｯｸM-PRO" pitchFamily="50" charset="-128"/>
                <a:ea typeface="HG丸ｺﾞｼｯｸM-PRO" pitchFamily="50" charset="-128"/>
              </a:rPr>
              <a:t>P</a:t>
            </a:r>
            <a:r>
              <a:rPr lang="ja-JP" altLang="en-US" sz="2000" b="1" dirty="0">
                <a:solidFill>
                  <a:srgbClr val="FF0000"/>
                </a:solidFill>
                <a:latin typeface="HG丸ｺﾞｼｯｸM-PRO" pitchFamily="50" charset="-128"/>
                <a:ea typeface="HG丸ｺﾞｼｯｸM-PRO" pitchFamily="50" charset="-128"/>
              </a:rPr>
              <a:t>９</a:t>
            </a:r>
            <a:r>
              <a:rPr lang="en-US" altLang="ja-JP" sz="2000" b="1" dirty="0">
                <a:solidFill>
                  <a:srgbClr val="FF0000"/>
                </a:solidFill>
                <a:latin typeface="HG丸ｺﾞｼｯｸM-PRO" pitchFamily="50" charset="-128"/>
                <a:ea typeface="HG丸ｺﾞｼｯｸM-PRO" pitchFamily="50" charset="-128"/>
              </a:rPr>
              <a:t>6</a:t>
            </a:r>
            <a:r>
              <a:rPr lang="ja-JP" altLang="en-US" sz="2000" b="1" dirty="0">
                <a:solidFill>
                  <a:srgbClr val="FF0000"/>
                </a:solidFill>
                <a:latin typeface="HG丸ｺﾞｼｯｸM-PRO" pitchFamily="50" charset="-128"/>
                <a:ea typeface="HG丸ｺﾞｼｯｸM-PRO" pitchFamily="50" charset="-128"/>
              </a:rPr>
              <a:t>参照　</a:t>
            </a:r>
            <a:r>
              <a:rPr lang="en-US" altLang="ja-JP" sz="2000" dirty="0">
                <a:latin typeface="HG丸ｺﾞｼｯｸM-PRO" pitchFamily="50" charset="-128"/>
                <a:ea typeface="HG丸ｺﾞｼｯｸM-PRO" pitchFamily="50" charset="-128"/>
              </a:rPr>
              <a:t>　</a:t>
            </a:r>
          </a:p>
        </p:txBody>
      </p:sp>
      <p:sp>
        <p:nvSpPr>
          <p:cNvPr id="40964" name="Text Box 10"/>
          <p:cNvSpPr txBox="1">
            <a:spLocks noChangeArrowheads="1"/>
          </p:cNvSpPr>
          <p:nvPr/>
        </p:nvSpPr>
        <p:spPr bwMode="auto">
          <a:xfrm>
            <a:off x="7010400" y="152400"/>
            <a:ext cx="180022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P95</a:t>
            </a:r>
          </a:p>
        </p:txBody>
      </p:sp>
      <p:sp>
        <p:nvSpPr>
          <p:cNvPr id="40965"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9EB430C7-F392-49CE-A876-18D3DAC5899C}" type="slidenum">
              <a:rPr lang="en-US" altLang="ja-JP" sz="1400">
                <a:ea typeface="ＭＳ Ｐゴシック" pitchFamily="50" charset="-128"/>
              </a:rPr>
              <a:pPr algn="r" eaLnBrk="1" hangingPunct="1">
                <a:spcBef>
                  <a:spcPct val="0"/>
                </a:spcBef>
                <a:buFontTx/>
                <a:buNone/>
              </a:pPr>
              <a:t>117</a:t>
            </a:fld>
            <a:endParaRPr lang="en-US" altLang="ja-JP" sz="1400">
              <a:ea typeface="ＭＳ Ｐゴシック" pitchFamily="50" charset="-128"/>
            </a:endParaRPr>
          </a:p>
        </p:txBody>
      </p:sp>
    </p:spTree>
    <p:extLst>
      <p:ext uri="{BB962C8B-B14F-4D97-AF65-F5344CB8AC3E}">
        <p14:creationId xmlns:p14="http://schemas.microsoft.com/office/powerpoint/2010/main" val="86385352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81000" y="77341"/>
            <a:ext cx="3614936"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５．健康の保持増進</a:t>
            </a:r>
          </a:p>
        </p:txBody>
      </p:sp>
      <p:sp>
        <p:nvSpPr>
          <p:cNvPr id="41987" name="AutoShape 5"/>
          <p:cNvSpPr>
            <a:spLocks noChangeArrowheads="1"/>
          </p:cNvSpPr>
          <p:nvPr/>
        </p:nvSpPr>
        <p:spPr bwMode="auto">
          <a:xfrm>
            <a:off x="381000" y="706438"/>
            <a:ext cx="8515350" cy="5969000"/>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（５）メンタルヘルス</a:t>
            </a:r>
          </a:p>
          <a:p>
            <a:pPr algn="l" eaLnBrk="1" hangingPunct="1">
              <a:lnSpc>
                <a:spcPts val="2700"/>
              </a:lnSpc>
              <a:spcBef>
                <a:spcPct val="0"/>
              </a:spcBef>
              <a:buFontTx/>
              <a:buNone/>
            </a:pPr>
            <a:r>
              <a:rPr lang="en-US" altLang="ja-JP" sz="20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※近年、就業環境、就労条件、労働内容が大きく変容してきており</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人員の削減や企業の再編に伴う業務負荷等により、職場における</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ストレス要因が増加し、「心」の健康を損なう労働者が増加して</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いる。このような背景から</a:t>
            </a:r>
            <a:r>
              <a:rPr lang="ja-JP" altLang="en-US" sz="2000" dirty="0">
                <a:solidFill>
                  <a:srgbClr val="FF0000"/>
                </a:solidFill>
                <a:latin typeface="HG丸ｺﾞｼｯｸM-PRO" pitchFamily="50" charset="-128"/>
                <a:ea typeface="HG丸ｺﾞｼｯｸM-PRO" pitchFamily="50" charset="-128"/>
              </a:rPr>
              <a:t>メンタルヘルス指針</a:t>
            </a:r>
            <a:r>
              <a:rPr lang="ja-JP" altLang="en-US" sz="2000" dirty="0">
                <a:latin typeface="HG丸ｺﾞｼｯｸM-PRO" pitchFamily="50" charset="-128"/>
                <a:ea typeface="HG丸ｺﾞｼｯｸM-PRO" pitchFamily="50" charset="-128"/>
              </a:rPr>
              <a:t>が公表されている。</a:t>
            </a:r>
          </a:p>
        </p:txBody>
      </p:sp>
      <p:sp>
        <p:nvSpPr>
          <p:cNvPr id="41988" name="Text Box 10"/>
          <p:cNvSpPr txBox="1">
            <a:spLocks noChangeArrowheads="1"/>
          </p:cNvSpPr>
          <p:nvPr/>
        </p:nvSpPr>
        <p:spPr bwMode="auto">
          <a:xfrm>
            <a:off x="6781800" y="228600"/>
            <a:ext cx="180022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P96</a:t>
            </a:r>
            <a:endParaRPr kumimoji="0" lang="ja-JP" altLang="en-US" sz="1600" dirty="0">
              <a:latin typeface="HG丸ｺﾞｼｯｸM-PRO" pitchFamily="50" charset="-128"/>
              <a:ea typeface="HG丸ｺﾞｼｯｸM-PRO" pitchFamily="50" charset="-128"/>
            </a:endParaRPr>
          </a:p>
        </p:txBody>
      </p:sp>
      <p:pic>
        <p:nvPicPr>
          <p:cNvPr id="4198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781300"/>
            <a:ext cx="7632700" cy="37465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90"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B43C18AF-CABE-4D5C-8D58-64B5E80EAFAF}" type="slidenum">
              <a:rPr lang="en-US" altLang="ja-JP" sz="1400">
                <a:ea typeface="ＭＳ Ｐゴシック" pitchFamily="50" charset="-128"/>
              </a:rPr>
              <a:pPr algn="r" eaLnBrk="1" hangingPunct="1">
                <a:spcBef>
                  <a:spcPct val="0"/>
                </a:spcBef>
                <a:buFontTx/>
                <a:buNone/>
              </a:pPr>
              <a:t>118</a:t>
            </a:fld>
            <a:endParaRPr lang="en-US" altLang="ja-JP" sz="1400">
              <a:ea typeface="ＭＳ Ｐゴシック" pitchFamily="50" charset="-128"/>
            </a:endParaRPr>
          </a:p>
        </p:txBody>
      </p:sp>
    </p:spTree>
    <p:extLst>
      <p:ext uri="{BB962C8B-B14F-4D97-AF65-F5344CB8AC3E}">
        <p14:creationId xmlns:p14="http://schemas.microsoft.com/office/powerpoint/2010/main" val="1462716125"/>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182563"/>
            <a:ext cx="354712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５．健康の保持増進</a:t>
            </a:r>
          </a:p>
        </p:txBody>
      </p:sp>
      <p:sp>
        <p:nvSpPr>
          <p:cNvPr id="43011" name="AutoShape 5"/>
          <p:cNvSpPr>
            <a:spLocks noChangeArrowheads="1"/>
          </p:cNvSpPr>
          <p:nvPr/>
        </p:nvSpPr>
        <p:spPr bwMode="auto">
          <a:xfrm>
            <a:off x="179388" y="706438"/>
            <a:ext cx="8716962" cy="5969000"/>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2700"/>
              </a:lnSpc>
              <a:spcBef>
                <a:spcPct val="0"/>
              </a:spcBef>
              <a:buFontTx/>
              <a:buNone/>
            </a:pPr>
            <a:r>
              <a:rPr lang="ja-JP" altLang="en-US" sz="2400" dirty="0">
                <a:latin typeface="HG丸ｺﾞｼｯｸM-PRO" pitchFamily="50" charset="-128"/>
                <a:ea typeface="HG丸ｺﾞｼｯｸM-PRO" pitchFamily="50" charset="-128"/>
              </a:rPr>
              <a:t>　</a:t>
            </a:r>
            <a:r>
              <a:rPr lang="en-US" altLang="ja-JP" sz="2400" dirty="0">
                <a:solidFill>
                  <a:srgbClr val="FF0000"/>
                </a:solidFill>
                <a:latin typeface="HG丸ｺﾞｼｯｸM-PRO" pitchFamily="50" charset="-128"/>
                <a:ea typeface="HG丸ｺﾞｼｯｸM-PRO" pitchFamily="50" charset="-128"/>
              </a:rPr>
              <a:t>※</a:t>
            </a:r>
            <a:r>
              <a:rPr lang="ja-JP" altLang="en-US" sz="2400" dirty="0">
                <a:solidFill>
                  <a:srgbClr val="FF0000"/>
                </a:solidFill>
                <a:latin typeface="HG丸ｺﾞｼｯｸM-PRO" pitchFamily="50" charset="-128"/>
                <a:ea typeface="HG丸ｺﾞｼｯｸM-PRO" pitchFamily="50" charset="-128"/>
              </a:rPr>
              <a:t>ストレスと病気の関係</a:t>
            </a:r>
            <a:endParaRPr lang="en-US" altLang="ja-JP" sz="2000" dirty="0">
              <a:latin typeface="HG丸ｺﾞｼｯｸM-PRO" pitchFamily="50" charset="-128"/>
              <a:ea typeface="HG丸ｺﾞｼｯｸM-PRO" pitchFamily="50" charset="-128"/>
            </a:endParaRPr>
          </a:p>
        </p:txBody>
      </p:sp>
      <p:sp>
        <p:nvSpPr>
          <p:cNvPr id="43012" name="Text Box 10"/>
          <p:cNvSpPr txBox="1">
            <a:spLocks noChangeArrowheads="1"/>
          </p:cNvSpPr>
          <p:nvPr/>
        </p:nvSpPr>
        <p:spPr bwMode="auto">
          <a:xfrm>
            <a:off x="7380288" y="106363"/>
            <a:ext cx="13684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P97</a:t>
            </a:r>
            <a:endParaRPr kumimoji="0" lang="ja-JP" altLang="en-US" sz="1600" dirty="0">
              <a:latin typeface="HG丸ｺﾞｼｯｸM-PRO" pitchFamily="50" charset="-128"/>
              <a:ea typeface="HG丸ｺﾞｼｯｸM-PRO" pitchFamily="50" charset="-128"/>
            </a:endParaRPr>
          </a:p>
        </p:txBody>
      </p:sp>
      <p:pic>
        <p:nvPicPr>
          <p:cNvPr id="430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8443913" cy="53228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4"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69F12514-A1CC-4F41-A0F6-056DDEB54157}" type="slidenum">
              <a:rPr lang="en-US" altLang="ja-JP" sz="1400">
                <a:ea typeface="ＭＳ Ｐゴシック" pitchFamily="50" charset="-128"/>
              </a:rPr>
              <a:pPr algn="r" eaLnBrk="1" hangingPunct="1">
                <a:spcBef>
                  <a:spcPct val="0"/>
                </a:spcBef>
                <a:buFontTx/>
                <a:buNone/>
              </a:pPr>
              <a:t>119</a:t>
            </a:fld>
            <a:endParaRPr lang="en-US" altLang="ja-JP" sz="1400">
              <a:ea typeface="ＭＳ Ｐゴシック" pitchFamily="50" charset="-128"/>
            </a:endParaRPr>
          </a:p>
        </p:txBody>
      </p:sp>
    </p:spTree>
    <p:extLst>
      <p:ext uri="{BB962C8B-B14F-4D97-AF65-F5344CB8AC3E}">
        <p14:creationId xmlns:p14="http://schemas.microsoft.com/office/powerpoint/2010/main" val="374097739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46275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400">
                <a:solidFill>
                  <a:schemeClr val="tx1"/>
                </a:solidFill>
                <a:latin typeface="Times New Roman" pitchFamily="18" charset="0"/>
                <a:ea typeface="ＭＳ ゴシック" pitchFamily="49" charset="-128"/>
              </a:defRPr>
            </a:lvl1pPr>
            <a:lvl2pPr marL="742950" indent="-285750" eaLnBrk="0" hangingPunct="0">
              <a:defRPr kumimoji="1" sz="1400">
                <a:solidFill>
                  <a:schemeClr val="tx1"/>
                </a:solidFill>
                <a:latin typeface="Times New Roman" pitchFamily="18" charset="0"/>
                <a:ea typeface="ＭＳ ゴシック" pitchFamily="49" charset="-128"/>
              </a:defRPr>
            </a:lvl2pPr>
            <a:lvl3pPr marL="1143000" indent="-228600" eaLnBrk="0" hangingPunct="0">
              <a:defRPr kumimoji="1" sz="1400">
                <a:solidFill>
                  <a:schemeClr val="tx1"/>
                </a:solidFill>
                <a:latin typeface="Times New Roman" pitchFamily="18" charset="0"/>
                <a:ea typeface="ＭＳ ゴシック" pitchFamily="49" charset="-128"/>
              </a:defRPr>
            </a:lvl3pPr>
            <a:lvl4pPr marL="1600200" indent="-228600" eaLnBrk="0" hangingPunct="0">
              <a:defRPr kumimoji="1" sz="1400">
                <a:solidFill>
                  <a:schemeClr val="tx1"/>
                </a:solidFill>
                <a:latin typeface="Times New Roman" pitchFamily="18" charset="0"/>
                <a:ea typeface="ＭＳ ゴシック" pitchFamily="49" charset="-128"/>
              </a:defRPr>
            </a:lvl4pPr>
            <a:lvl5pPr marL="2057400" indent="-228600" eaLnBrk="0" hangingPunct="0">
              <a:defRPr kumimoji="1" sz="1400">
                <a:solidFill>
                  <a:schemeClr val="tx1"/>
                </a:solidFill>
                <a:latin typeface="Times New Roman" pitchFamily="18" charset="0"/>
                <a:ea typeface="ＭＳ ゴシック" pitchFamily="49" charset="-128"/>
              </a:defRPr>
            </a:lvl5pPr>
            <a:lvl6pPr marL="2514600" indent="-228600" algn="r" eaLnBrk="0" fontAlgn="base" hangingPunct="0">
              <a:spcBef>
                <a:spcPct val="0"/>
              </a:spcBef>
              <a:spcAft>
                <a:spcPct val="0"/>
              </a:spcAft>
              <a:defRPr kumimoji="1" sz="1400">
                <a:solidFill>
                  <a:schemeClr val="tx1"/>
                </a:solidFill>
                <a:latin typeface="Times New Roman" pitchFamily="18" charset="0"/>
                <a:ea typeface="ＭＳ ゴシック" pitchFamily="49" charset="-128"/>
              </a:defRPr>
            </a:lvl6pPr>
            <a:lvl7pPr marL="2971800" indent="-228600" algn="r" eaLnBrk="0" fontAlgn="base" hangingPunct="0">
              <a:spcBef>
                <a:spcPct val="0"/>
              </a:spcBef>
              <a:spcAft>
                <a:spcPct val="0"/>
              </a:spcAft>
              <a:defRPr kumimoji="1" sz="1400">
                <a:solidFill>
                  <a:schemeClr val="tx1"/>
                </a:solidFill>
                <a:latin typeface="Times New Roman" pitchFamily="18" charset="0"/>
                <a:ea typeface="ＭＳ ゴシック" pitchFamily="49" charset="-128"/>
              </a:defRPr>
            </a:lvl7pPr>
            <a:lvl8pPr marL="3429000" indent="-228600" algn="r" eaLnBrk="0" fontAlgn="base" hangingPunct="0">
              <a:spcBef>
                <a:spcPct val="0"/>
              </a:spcBef>
              <a:spcAft>
                <a:spcPct val="0"/>
              </a:spcAft>
              <a:defRPr kumimoji="1" sz="1400">
                <a:solidFill>
                  <a:schemeClr val="tx1"/>
                </a:solidFill>
                <a:latin typeface="Times New Roman" pitchFamily="18" charset="0"/>
                <a:ea typeface="ＭＳ ゴシック" pitchFamily="49" charset="-128"/>
              </a:defRPr>
            </a:lvl8pPr>
            <a:lvl9pPr marL="3886200" indent="-228600" algn="r" eaLnBrk="0" fontAlgn="base" hangingPunct="0">
              <a:spcBef>
                <a:spcPct val="0"/>
              </a:spcBef>
              <a:spcAft>
                <a:spcPct val="0"/>
              </a:spcAft>
              <a:defRPr kumimoji="1" sz="1400">
                <a:solidFill>
                  <a:schemeClr val="tx1"/>
                </a:solidFill>
                <a:latin typeface="Times New Roman" pitchFamily="18" charset="0"/>
                <a:ea typeface="ＭＳ ゴシック" pitchFamily="49" charset="-128"/>
              </a:defRPr>
            </a:lvl9pPr>
          </a:lstStyle>
          <a:p>
            <a:pPr algn="l" eaLnBrk="1" fontAlgn="ctr" hangingPunct="1">
              <a:spcBef>
                <a:spcPct val="5000"/>
              </a:spcBef>
              <a:defRPr/>
            </a:pPr>
            <a:r>
              <a:rPr lang="ja-JP" altLang="en-US" sz="2800" u="sng">
                <a:effectLst>
                  <a:outerShdw blurRad="38100" dist="38100" dir="2700000" algn="tl">
                    <a:srgbClr val="C0C0C0"/>
                  </a:outerShdw>
                </a:effectLst>
                <a:latin typeface="HG丸ｺﾞｼｯｸM-PRO" pitchFamily="50" charset="-128"/>
                <a:ea typeface="HG丸ｺﾞｼｯｸM-PRO" pitchFamily="50" charset="-128"/>
              </a:rPr>
              <a:t>２．職長の役割と責務</a:t>
            </a:r>
          </a:p>
        </p:txBody>
      </p:sp>
      <p:sp>
        <p:nvSpPr>
          <p:cNvPr id="17411" name="Text Box 10"/>
          <p:cNvSpPr txBox="1">
            <a:spLocks noChangeArrowheads="1"/>
          </p:cNvSpPr>
          <p:nvPr/>
        </p:nvSpPr>
        <p:spPr bwMode="auto">
          <a:xfrm>
            <a:off x="6858000" y="228600"/>
            <a:ext cx="1730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P16</a:t>
            </a:r>
            <a:endParaRPr lang="ja-JP" altLang="en-US" sz="1600" dirty="0">
              <a:latin typeface="HG丸ｺﾞｼｯｸM-PRO" pitchFamily="50" charset="-128"/>
              <a:ea typeface="HG丸ｺﾞｼｯｸM-PRO" pitchFamily="50" charset="-128"/>
            </a:endParaRPr>
          </a:p>
        </p:txBody>
      </p:sp>
      <p:sp>
        <p:nvSpPr>
          <p:cNvPr id="17412" name="AutoShape 5"/>
          <p:cNvSpPr>
            <a:spLocks noChangeArrowheads="1"/>
          </p:cNvSpPr>
          <p:nvPr/>
        </p:nvSpPr>
        <p:spPr bwMode="auto">
          <a:xfrm>
            <a:off x="228600" y="762000"/>
            <a:ext cx="8686800" cy="5943600"/>
          </a:xfrm>
          <a:prstGeom prst="roundRect">
            <a:avLst>
              <a:gd name="adj" fmla="val 4384"/>
            </a:avLst>
          </a:prstGeom>
          <a:solidFill>
            <a:srgbClr val="FFFF99"/>
          </a:solidFill>
          <a:ln w="9525">
            <a:solidFill>
              <a:srgbClr val="FFFF99"/>
            </a:solidFill>
            <a:round/>
            <a:headEnd/>
            <a:tailEnd/>
          </a:ln>
        </p:spPr>
        <p:txBody>
          <a:bodyPr wrap="none"/>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2600"/>
              </a:lnSpc>
              <a:spcBef>
                <a:spcPct val="0"/>
              </a:spcBef>
              <a:buFontTx/>
              <a:buNone/>
            </a:pPr>
            <a:r>
              <a:rPr lang="ja-JP" altLang="en-US" sz="2000" b="1" u="sng">
                <a:solidFill>
                  <a:srgbClr val="FF0000"/>
                </a:solidFill>
                <a:latin typeface="HG丸ｺﾞｼｯｸM-PRO" pitchFamily="50" charset="-128"/>
                <a:ea typeface="HG丸ｺﾞｼｯｸM-PRO" pitchFamily="50" charset="-128"/>
              </a:rPr>
              <a:t>※職長（監督者）の実践事項</a:t>
            </a:r>
          </a:p>
          <a:p>
            <a:pPr eaLnBrk="1" fontAlgn="ctr" hangingPunct="1">
              <a:lnSpc>
                <a:spcPts val="2600"/>
              </a:lnSpc>
              <a:spcBef>
                <a:spcPct val="0"/>
              </a:spcBef>
              <a:buFontTx/>
              <a:buNone/>
            </a:pPr>
            <a:r>
              <a:rPr lang="ja-JP" altLang="en-US" sz="2000">
                <a:latin typeface="HG丸ｺﾞｼｯｸM-PRO" pitchFamily="50" charset="-128"/>
                <a:ea typeface="HG丸ｺﾞｼｯｸM-PRO" pitchFamily="50" charset="-128"/>
              </a:rPr>
              <a:t>　①　災害要因に対して厳しい態度で望むこと。</a:t>
            </a:r>
          </a:p>
          <a:p>
            <a:pPr eaLnBrk="1" fontAlgn="ctr" hangingPunct="1">
              <a:lnSpc>
                <a:spcPts val="2600"/>
              </a:lnSpc>
              <a:spcBef>
                <a:spcPct val="0"/>
              </a:spcBef>
              <a:buFontTx/>
              <a:buNone/>
            </a:pPr>
            <a:r>
              <a:rPr lang="ja-JP" altLang="en-US" sz="2000">
                <a:latin typeface="HG丸ｺﾞｼｯｸM-PRO" pitchFamily="50" charset="-128"/>
                <a:ea typeface="HG丸ｺﾞｼｯｸM-PRO" pitchFamily="50" charset="-128"/>
              </a:rPr>
              <a:t>　②　自己啓発に努め、率先垂範すること。</a:t>
            </a:r>
          </a:p>
          <a:p>
            <a:pPr eaLnBrk="1" fontAlgn="ctr" hangingPunct="1">
              <a:lnSpc>
                <a:spcPts val="2600"/>
              </a:lnSpc>
              <a:spcBef>
                <a:spcPct val="0"/>
              </a:spcBef>
              <a:buFontTx/>
              <a:buNone/>
            </a:pPr>
            <a:r>
              <a:rPr lang="ja-JP" altLang="en-US" sz="2000">
                <a:latin typeface="HG丸ｺﾞｼｯｸM-PRO" pitchFamily="50" charset="-128"/>
                <a:ea typeface="HG丸ｺﾞｼｯｸM-PRO" pitchFamily="50" charset="-128"/>
              </a:rPr>
              <a:t>　③　チームワークを考え、人間関係をよくすること。</a:t>
            </a:r>
          </a:p>
          <a:p>
            <a:pPr eaLnBrk="1" fontAlgn="ctr" hangingPunct="1">
              <a:lnSpc>
                <a:spcPts val="2600"/>
              </a:lnSpc>
              <a:spcBef>
                <a:spcPct val="0"/>
              </a:spcBef>
              <a:buFontTx/>
              <a:buNone/>
            </a:pPr>
            <a:r>
              <a:rPr lang="ja-JP" altLang="en-US" sz="2000">
                <a:latin typeface="HG丸ｺﾞｼｯｸM-PRO" pitchFamily="50" charset="-128"/>
                <a:ea typeface="HG丸ｺﾞｼｯｸM-PRO" pitchFamily="50" charset="-128"/>
              </a:rPr>
              <a:t>　④　部下の健康保持に留意すること。　　</a:t>
            </a:r>
          </a:p>
        </p:txBody>
      </p:sp>
      <p:graphicFrame>
        <p:nvGraphicFramePr>
          <p:cNvPr id="17413" name="Object 9"/>
          <p:cNvGraphicFramePr>
            <a:graphicFrameLocks noChangeAspect="1"/>
          </p:cNvGraphicFramePr>
          <p:nvPr/>
        </p:nvGraphicFramePr>
        <p:xfrm>
          <a:off x="762000" y="2667000"/>
          <a:ext cx="7848600" cy="3886200"/>
        </p:xfrm>
        <a:graphic>
          <a:graphicData uri="http://schemas.openxmlformats.org/presentationml/2006/ole">
            <mc:AlternateContent xmlns:mc="http://schemas.openxmlformats.org/markup-compatibility/2006">
              <mc:Choice xmlns:v="urn:schemas-microsoft-com:vml" Requires="v">
                <p:oleObj spid="_x0000_s68735" name="ワークシート" r:id="rId3" imgW="5429707" imgH="3496056" progId="Excel.Sheet.8">
                  <p:embed/>
                </p:oleObj>
              </mc:Choice>
              <mc:Fallback>
                <p:oleObj name="ワークシート" r:id="rId3" imgW="5429707" imgH="3496056"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667000"/>
                        <a:ext cx="7848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4"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0C37FE85-B738-4F06-8C49-5313FAFBE705}" type="slidenum">
              <a:rPr lang="en-US" altLang="ja-JP" sz="1400">
                <a:ea typeface="ＭＳ Ｐゴシック" pitchFamily="50" charset="-128"/>
              </a:rPr>
              <a:pPr algn="r" eaLnBrk="1" hangingPunct="1">
                <a:spcBef>
                  <a:spcPct val="0"/>
                </a:spcBef>
                <a:buFontTx/>
                <a:buNone/>
              </a:pPr>
              <a:t>12</a:t>
            </a:fld>
            <a:endParaRPr lang="en-US" altLang="ja-JP" sz="1400">
              <a:ea typeface="ＭＳ Ｐゴシック" pitchFamily="50" charset="-128"/>
            </a:endParaRPr>
          </a:p>
        </p:txBody>
      </p:sp>
    </p:spTree>
    <p:extLst>
      <p:ext uri="{BB962C8B-B14F-4D97-AF65-F5344CB8AC3E}">
        <p14:creationId xmlns:p14="http://schemas.microsoft.com/office/powerpoint/2010/main" val="226736556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288925" y="154420"/>
            <a:ext cx="3635003"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５．健康の保持増進</a:t>
            </a:r>
          </a:p>
        </p:txBody>
      </p:sp>
      <p:sp>
        <p:nvSpPr>
          <p:cNvPr id="44035" name="AutoShape 5"/>
          <p:cNvSpPr>
            <a:spLocks noChangeArrowheads="1"/>
          </p:cNvSpPr>
          <p:nvPr/>
        </p:nvSpPr>
        <p:spPr bwMode="auto">
          <a:xfrm>
            <a:off x="130969" y="696119"/>
            <a:ext cx="8783637" cy="5969000"/>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3000"/>
              </a:lnSpc>
              <a:spcBef>
                <a:spcPct val="0"/>
              </a:spcBef>
              <a:buFontTx/>
              <a:buNone/>
            </a:pPr>
            <a:r>
              <a:rPr lang="en-US" altLang="ja-JP" sz="2400" dirty="0">
                <a:solidFill>
                  <a:srgbClr val="FF0000"/>
                </a:solidFill>
                <a:latin typeface="HG丸ｺﾞｼｯｸM-PRO" pitchFamily="50" charset="-128"/>
                <a:ea typeface="HG丸ｺﾞｼｯｸM-PRO" pitchFamily="50" charset="-128"/>
              </a:rPr>
              <a:t>※</a:t>
            </a:r>
            <a:r>
              <a:rPr lang="ja-JP" altLang="en-US" sz="2400" dirty="0">
                <a:solidFill>
                  <a:srgbClr val="FF0000"/>
                </a:solidFill>
                <a:latin typeface="HG丸ｺﾞｼｯｸM-PRO" pitchFamily="50" charset="-128"/>
                <a:ea typeface="HG丸ｺﾞｼｯｸM-PRO" pitchFamily="50" charset="-128"/>
              </a:rPr>
              <a:t>心の健康の保持増進のための</a:t>
            </a:r>
            <a:r>
              <a:rPr lang="ja-JP" altLang="en-US" sz="2000" dirty="0">
                <a:solidFill>
                  <a:srgbClr val="FF0000"/>
                </a:solidFill>
                <a:latin typeface="HG丸ｺﾞｼｯｸM-PRO" pitchFamily="50" charset="-128"/>
                <a:ea typeface="HG丸ｺﾞｼｯｸM-PRO" pitchFamily="50" charset="-128"/>
              </a:rPr>
              <a:t>（メンタルヘルス）</a:t>
            </a:r>
            <a:r>
              <a:rPr lang="ja-JP" altLang="en-US" sz="2400" dirty="0">
                <a:solidFill>
                  <a:srgbClr val="FF0000"/>
                </a:solidFill>
                <a:latin typeface="HG丸ｺﾞｼｯｸM-PRO" pitchFamily="50" charset="-128"/>
                <a:ea typeface="HG丸ｺﾞｼｯｸM-PRO" pitchFamily="50" charset="-128"/>
              </a:rPr>
              <a:t>指針の要点</a:t>
            </a:r>
            <a:endParaRPr lang="en-US" altLang="ja-JP" sz="2400" dirty="0">
              <a:solidFill>
                <a:srgbClr val="FF0000"/>
              </a:solidFill>
              <a:latin typeface="HG丸ｺﾞｼｯｸM-PRO" pitchFamily="50" charset="-128"/>
              <a:ea typeface="HG丸ｺﾞｼｯｸM-PRO" pitchFamily="50" charset="-128"/>
            </a:endParaRPr>
          </a:p>
          <a:p>
            <a:pPr algn="l" eaLnBrk="1" hangingPunct="1">
              <a:lnSpc>
                <a:spcPts val="3000"/>
              </a:lnSpc>
              <a:spcBef>
                <a:spcPct val="0"/>
              </a:spcBef>
              <a:buFontTx/>
              <a:buNone/>
            </a:pPr>
            <a:endParaRPr lang="en-US" altLang="ja-JP" sz="2400" dirty="0">
              <a:solidFill>
                <a:srgbClr val="FF0000"/>
              </a:solidFill>
              <a:latin typeface="HG丸ｺﾞｼｯｸM-PRO" pitchFamily="50" charset="-128"/>
              <a:ea typeface="HG丸ｺﾞｼｯｸM-PRO" pitchFamily="50" charset="-128"/>
            </a:endParaRPr>
          </a:p>
        </p:txBody>
      </p:sp>
      <p:sp>
        <p:nvSpPr>
          <p:cNvPr id="44036" name="Text Box 10"/>
          <p:cNvSpPr txBox="1">
            <a:spLocks noChangeArrowheads="1"/>
          </p:cNvSpPr>
          <p:nvPr/>
        </p:nvSpPr>
        <p:spPr bwMode="auto">
          <a:xfrm>
            <a:off x="7350519" y="207182"/>
            <a:ext cx="13684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P98</a:t>
            </a:r>
            <a:endParaRPr kumimoji="0" lang="ja-JP" altLang="en-US" sz="1600" dirty="0">
              <a:latin typeface="HG丸ｺﾞｼｯｸM-PRO" pitchFamily="50" charset="-128"/>
              <a:ea typeface="HG丸ｺﾞｼｯｸM-PRO" pitchFamily="50" charset="-128"/>
            </a:endParaRPr>
          </a:p>
        </p:txBody>
      </p:sp>
      <p:sp>
        <p:nvSpPr>
          <p:cNvPr id="44037" name="AutoShape 20"/>
          <p:cNvSpPr>
            <a:spLocks noChangeArrowheads="1"/>
          </p:cNvSpPr>
          <p:nvPr/>
        </p:nvSpPr>
        <p:spPr bwMode="auto">
          <a:xfrm>
            <a:off x="304800" y="1371600"/>
            <a:ext cx="2605088" cy="762000"/>
          </a:xfrm>
          <a:prstGeom prst="roundRect">
            <a:avLst>
              <a:gd name="adj" fmla="val 32097"/>
            </a:avLst>
          </a:prstGeom>
          <a:solidFill>
            <a:srgbClr val="FF99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300"/>
              </a:lnSpc>
              <a:spcBef>
                <a:spcPct val="0"/>
              </a:spcBef>
              <a:buFontTx/>
              <a:buNone/>
            </a:pPr>
            <a:r>
              <a:rPr lang="ja-JP" altLang="en-US" sz="2000" dirty="0">
                <a:latin typeface="HG丸ｺﾞｼｯｸM-PRO" pitchFamily="50" charset="-128"/>
                <a:ea typeface="HG丸ｺﾞｼｯｸM-PRO" pitchFamily="50" charset="-128"/>
              </a:rPr>
              <a:t>心の健康づくり</a:t>
            </a:r>
            <a:endParaRPr lang="en-US" altLang="ja-JP" sz="2000" dirty="0">
              <a:latin typeface="HG丸ｺﾞｼｯｸM-PRO" pitchFamily="50" charset="-128"/>
              <a:ea typeface="HG丸ｺﾞｼｯｸM-PRO" pitchFamily="50" charset="-128"/>
            </a:endParaRPr>
          </a:p>
          <a:p>
            <a:pPr algn="ctr" eaLnBrk="1" fontAlgn="ctr" hangingPunct="1">
              <a:lnSpc>
                <a:spcPts val="2300"/>
              </a:lnSpc>
              <a:spcBef>
                <a:spcPct val="0"/>
              </a:spcBef>
              <a:buFontTx/>
              <a:buNone/>
            </a:pPr>
            <a:r>
              <a:rPr lang="ja-JP" altLang="en-US" sz="2000" dirty="0">
                <a:latin typeface="HG丸ｺﾞｼｯｸM-PRO" pitchFamily="50" charset="-128"/>
                <a:ea typeface="HG丸ｺﾞｼｯｸM-PRO" pitchFamily="50" charset="-128"/>
              </a:rPr>
              <a:t>計画の策定</a:t>
            </a:r>
          </a:p>
        </p:txBody>
      </p:sp>
      <p:sp>
        <p:nvSpPr>
          <p:cNvPr id="44038" name="AutoShape 16"/>
          <p:cNvSpPr>
            <a:spLocks noChangeArrowheads="1"/>
          </p:cNvSpPr>
          <p:nvPr/>
        </p:nvSpPr>
        <p:spPr bwMode="auto">
          <a:xfrm>
            <a:off x="288925" y="2338388"/>
            <a:ext cx="2605088" cy="792162"/>
          </a:xfrm>
          <a:prstGeom prst="roundRect">
            <a:avLst>
              <a:gd name="adj" fmla="val 32097"/>
            </a:avLst>
          </a:prstGeom>
          <a:solidFill>
            <a:srgbClr val="00FFFF"/>
          </a:solidFill>
          <a:ln>
            <a:noFill/>
          </a:ln>
          <a:effectLst>
            <a:outerShdw dist="107763" dir="2700000" algn="ctr" rotWithShape="0">
              <a:srgbClr val="000099">
                <a:alpha val="50000"/>
              </a:srgbClr>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r>
              <a:rPr lang="ja-JP" altLang="en-US" sz="2000">
                <a:latin typeface="HG丸ｺﾞｼｯｸM-PRO" pitchFamily="50" charset="-128"/>
                <a:ea typeface="HG丸ｺﾞｼｯｸM-PRO" pitchFamily="50" charset="-128"/>
              </a:rPr>
              <a:t>セルフケア</a:t>
            </a:r>
          </a:p>
        </p:txBody>
      </p:sp>
      <p:sp>
        <p:nvSpPr>
          <p:cNvPr id="44039" name="AutoShape 17"/>
          <p:cNvSpPr>
            <a:spLocks noChangeArrowheads="1"/>
          </p:cNvSpPr>
          <p:nvPr/>
        </p:nvSpPr>
        <p:spPr bwMode="auto">
          <a:xfrm>
            <a:off x="304800" y="3260725"/>
            <a:ext cx="2589213" cy="792163"/>
          </a:xfrm>
          <a:prstGeom prst="roundRect">
            <a:avLst>
              <a:gd name="adj" fmla="val 32097"/>
            </a:avLst>
          </a:prstGeom>
          <a:solidFill>
            <a:srgbClr val="00FFFF"/>
          </a:solidFill>
          <a:ln w="25400">
            <a:solidFill>
              <a:srgbClr val="FF0000"/>
            </a:solidFill>
            <a:round/>
            <a:headEnd/>
            <a:tailEnd/>
          </a:ln>
          <a:effectLst>
            <a:outerShdw dist="107763" dir="2700000" algn="ctr" rotWithShape="0">
              <a:srgbClr val="000099">
                <a:alpha val="50000"/>
              </a:srgbClr>
            </a:outerShdw>
          </a:effec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r>
              <a:rPr lang="ja-JP" altLang="en-US" sz="2000">
                <a:latin typeface="HG丸ｺﾞｼｯｸM-PRO" pitchFamily="50" charset="-128"/>
                <a:ea typeface="HG丸ｺﾞｼｯｸM-PRO" pitchFamily="50" charset="-128"/>
              </a:rPr>
              <a:t>ラインによるケア</a:t>
            </a:r>
          </a:p>
        </p:txBody>
      </p:sp>
      <p:sp>
        <p:nvSpPr>
          <p:cNvPr id="44040" name="AutoShape 18"/>
          <p:cNvSpPr>
            <a:spLocks noChangeArrowheads="1"/>
          </p:cNvSpPr>
          <p:nvPr/>
        </p:nvSpPr>
        <p:spPr bwMode="auto">
          <a:xfrm>
            <a:off x="327025" y="4333875"/>
            <a:ext cx="2566988" cy="914400"/>
          </a:xfrm>
          <a:prstGeom prst="roundRect">
            <a:avLst>
              <a:gd name="adj" fmla="val 32097"/>
            </a:avLst>
          </a:prstGeom>
          <a:solidFill>
            <a:srgbClr val="00FFFF"/>
          </a:solidFill>
          <a:ln>
            <a:noFill/>
          </a:ln>
          <a:effectLst>
            <a:outerShdw dist="107763" dir="2700000" algn="ctr" rotWithShape="0">
              <a:srgbClr val="000099">
                <a:alpha val="50000"/>
              </a:srgbClr>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200"/>
              </a:lnSpc>
              <a:spcBef>
                <a:spcPct val="0"/>
              </a:spcBef>
              <a:buFontTx/>
              <a:buNone/>
            </a:pPr>
            <a:r>
              <a:rPr lang="ja-JP" altLang="en-US" sz="1800" dirty="0">
                <a:latin typeface="HG丸ｺﾞｼｯｸM-PRO" pitchFamily="50" charset="-128"/>
                <a:ea typeface="HG丸ｺﾞｼｯｸM-PRO" pitchFamily="50" charset="-128"/>
              </a:rPr>
              <a:t>事業場内産業保健</a:t>
            </a:r>
            <a:endParaRPr lang="en-US" altLang="ja-JP" sz="1800" dirty="0">
              <a:latin typeface="HG丸ｺﾞｼｯｸM-PRO" pitchFamily="50" charset="-128"/>
              <a:ea typeface="HG丸ｺﾞｼｯｸM-PRO" pitchFamily="50" charset="-128"/>
            </a:endParaRPr>
          </a:p>
          <a:p>
            <a:pPr algn="ctr" eaLnBrk="1" fontAlgn="ctr" hangingPunct="1">
              <a:lnSpc>
                <a:spcPts val="2200"/>
              </a:lnSpc>
              <a:spcBef>
                <a:spcPct val="0"/>
              </a:spcBef>
              <a:buFontTx/>
              <a:buNone/>
            </a:pPr>
            <a:r>
              <a:rPr lang="ja-JP" altLang="en-US" sz="1800" dirty="0">
                <a:latin typeface="HG丸ｺﾞｼｯｸM-PRO" pitchFamily="50" charset="-128"/>
                <a:ea typeface="HG丸ｺﾞｼｯｸM-PRO" pitchFamily="50" charset="-128"/>
              </a:rPr>
              <a:t>スタッフ等</a:t>
            </a:r>
            <a:br>
              <a:rPr lang="ja-JP" altLang="en-US" sz="1800" dirty="0">
                <a:latin typeface="HG丸ｺﾞｼｯｸM-PRO" pitchFamily="50" charset="-128"/>
                <a:ea typeface="HG丸ｺﾞｼｯｸM-PRO" pitchFamily="50" charset="-128"/>
              </a:rPr>
            </a:br>
            <a:r>
              <a:rPr lang="ja-JP" altLang="en-US" sz="1800" dirty="0">
                <a:latin typeface="HG丸ｺﾞｼｯｸM-PRO" pitchFamily="50" charset="-128"/>
                <a:ea typeface="HG丸ｺﾞｼｯｸM-PRO" pitchFamily="50" charset="-128"/>
              </a:rPr>
              <a:t>によるケア</a:t>
            </a:r>
          </a:p>
        </p:txBody>
      </p:sp>
      <p:sp>
        <p:nvSpPr>
          <p:cNvPr id="44041" name="Rectangle 30"/>
          <p:cNvSpPr>
            <a:spLocks noChangeArrowheads="1"/>
          </p:cNvSpPr>
          <p:nvPr/>
        </p:nvSpPr>
        <p:spPr bwMode="auto">
          <a:xfrm>
            <a:off x="4500563" y="2303463"/>
            <a:ext cx="4168775"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fontAlgn="ctr" hangingPunct="1">
              <a:lnSpc>
                <a:spcPts val="2200"/>
              </a:lnSpc>
              <a:spcBef>
                <a:spcPct val="0"/>
              </a:spcBef>
              <a:buFontTx/>
              <a:buNone/>
            </a:pPr>
            <a:r>
              <a:rPr lang="ja-JP" altLang="en-US" sz="1800" dirty="0">
                <a:latin typeface="HG丸ｺﾞｼｯｸM-PRO" pitchFamily="50" charset="-128"/>
                <a:ea typeface="HG丸ｺﾞｼｯｸM-PRO" pitchFamily="50" charset="-128"/>
              </a:rPr>
              <a:t>労働者によるストレスへの気づき、</a:t>
            </a:r>
            <a:endParaRPr lang="en-US" altLang="ja-JP" sz="1800" dirty="0">
              <a:latin typeface="HG丸ｺﾞｼｯｸM-PRO" pitchFamily="50" charset="-128"/>
              <a:ea typeface="HG丸ｺﾞｼｯｸM-PRO" pitchFamily="50" charset="-128"/>
            </a:endParaRPr>
          </a:p>
          <a:p>
            <a:pPr algn="l" eaLnBrk="1" fontAlgn="ctr" hangingPunct="1">
              <a:lnSpc>
                <a:spcPts val="2200"/>
              </a:lnSpc>
              <a:spcBef>
                <a:spcPct val="0"/>
              </a:spcBef>
              <a:buFontTx/>
              <a:buNone/>
            </a:pPr>
            <a:r>
              <a:rPr lang="ja-JP" altLang="en-US" sz="1800" dirty="0">
                <a:latin typeface="HG丸ｺﾞｼｯｸM-PRO" pitchFamily="50" charset="-128"/>
                <a:ea typeface="HG丸ｺﾞｼｯｸM-PRO" pitchFamily="50" charset="-128"/>
              </a:rPr>
              <a:t>　　　　　　ストレスへの対処等</a:t>
            </a:r>
            <a:endParaRPr lang="ja-JP" altLang="en-US" sz="2000" dirty="0">
              <a:latin typeface="HG丸ｺﾞｼｯｸM-PRO" pitchFamily="50" charset="-128"/>
              <a:ea typeface="HG丸ｺﾞｼｯｸM-PRO" pitchFamily="50" charset="-128"/>
            </a:endParaRPr>
          </a:p>
        </p:txBody>
      </p:sp>
      <p:sp>
        <p:nvSpPr>
          <p:cNvPr id="44042" name="Rectangle 31"/>
          <p:cNvSpPr>
            <a:spLocks noChangeArrowheads="1"/>
          </p:cNvSpPr>
          <p:nvPr/>
        </p:nvSpPr>
        <p:spPr bwMode="auto">
          <a:xfrm>
            <a:off x="4500563" y="3273425"/>
            <a:ext cx="4168775" cy="779463"/>
          </a:xfrm>
          <a:prstGeom prst="rect">
            <a:avLst/>
          </a:prstGeom>
          <a:solidFill>
            <a:srgbClr val="FF99FF"/>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fontAlgn="ctr" hangingPunct="1">
              <a:lnSpc>
                <a:spcPts val="2200"/>
              </a:lnSpc>
              <a:spcBef>
                <a:spcPct val="0"/>
              </a:spcBef>
              <a:buFontTx/>
              <a:buNone/>
            </a:pPr>
            <a:r>
              <a:rPr lang="ja-JP" altLang="en-US" sz="1800" dirty="0">
                <a:latin typeface="HG丸ｺﾞｼｯｸM-PRO" pitchFamily="50" charset="-128"/>
                <a:ea typeface="HG丸ｺﾞｼｯｸM-PRO" pitchFamily="50" charset="-128"/>
              </a:rPr>
              <a:t>管理監督者による</a:t>
            </a:r>
            <a:endParaRPr lang="en-US" altLang="ja-JP" sz="1800" dirty="0">
              <a:latin typeface="HG丸ｺﾞｼｯｸM-PRO" pitchFamily="50" charset="-128"/>
              <a:ea typeface="HG丸ｺﾞｼｯｸM-PRO" pitchFamily="50" charset="-128"/>
            </a:endParaRPr>
          </a:p>
          <a:p>
            <a:pPr algn="l" eaLnBrk="1" fontAlgn="ctr" hangingPunct="1">
              <a:lnSpc>
                <a:spcPts val="2200"/>
              </a:lnSpc>
              <a:spcBef>
                <a:spcPct val="0"/>
              </a:spcBef>
              <a:buFontTx/>
              <a:buNone/>
            </a:pPr>
            <a:r>
              <a:rPr lang="ja-JP" altLang="en-US" sz="1800" dirty="0">
                <a:latin typeface="HG丸ｺﾞｼｯｸM-PRO" pitchFamily="50" charset="-128"/>
                <a:ea typeface="HG丸ｺﾞｼｯｸM-PRO" pitchFamily="50" charset="-128"/>
              </a:rPr>
              <a:t>職場環境等の改善、個別の相談対応</a:t>
            </a:r>
          </a:p>
        </p:txBody>
      </p:sp>
      <p:sp>
        <p:nvSpPr>
          <p:cNvPr id="44043" name="Rectangle 33"/>
          <p:cNvSpPr>
            <a:spLocks noChangeArrowheads="1"/>
          </p:cNvSpPr>
          <p:nvPr/>
        </p:nvSpPr>
        <p:spPr bwMode="auto">
          <a:xfrm>
            <a:off x="4522788" y="5581650"/>
            <a:ext cx="4167187" cy="938213"/>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fontAlgn="ctr" hangingPunct="1">
              <a:lnSpc>
                <a:spcPts val="2200"/>
              </a:lnSpc>
              <a:spcBef>
                <a:spcPct val="0"/>
              </a:spcBef>
              <a:buFontTx/>
              <a:buNone/>
            </a:pPr>
            <a:r>
              <a:rPr lang="ja-JP" altLang="en-US" sz="1800" dirty="0">
                <a:latin typeface="HG丸ｺﾞｼｯｸM-PRO" pitchFamily="50" charset="-128"/>
                <a:ea typeface="HG丸ｺﾞｼｯｸM-PRO" pitchFamily="50" charset="-128"/>
              </a:rPr>
              <a:t>事業場外資源による、直接サービス</a:t>
            </a:r>
            <a:endParaRPr lang="en-US" altLang="ja-JP" sz="1800" dirty="0">
              <a:latin typeface="HG丸ｺﾞｼｯｸM-PRO" pitchFamily="50" charset="-128"/>
              <a:ea typeface="HG丸ｺﾞｼｯｸM-PRO" pitchFamily="50" charset="-128"/>
            </a:endParaRPr>
          </a:p>
          <a:p>
            <a:pPr algn="l" eaLnBrk="1" fontAlgn="ctr" hangingPunct="1">
              <a:lnSpc>
                <a:spcPts val="2200"/>
              </a:lnSpc>
              <a:spcBef>
                <a:spcPct val="0"/>
              </a:spcBef>
              <a:buFontTx/>
              <a:buNone/>
            </a:pPr>
            <a:r>
              <a:rPr lang="ja-JP" altLang="en-US" sz="1800" dirty="0">
                <a:latin typeface="HG丸ｺﾞｼｯｸM-PRO" pitchFamily="50" charset="-128"/>
                <a:ea typeface="HG丸ｺﾞｼｯｸM-PRO" pitchFamily="50" charset="-128"/>
              </a:rPr>
              <a:t>の提供、支援サービスの提供、</a:t>
            </a:r>
            <a:endParaRPr lang="en-US" altLang="ja-JP" sz="1800" dirty="0">
              <a:latin typeface="HG丸ｺﾞｼｯｸM-PRO" pitchFamily="50" charset="-128"/>
              <a:ea typeface="HG丸ｺﾞｼｯｸM-PRO" pitchFamily="50" charset="-128"/>
            </a:endParaRPr>
          </a:p>
          <a:p>
            <a:pPr algn="l" eaLnBrk="1" fontAlgn="ctr" hangingPunct="1">
              <a:lnSpc>
                <a:spcPts val="2200"/>
              </a:lnSpc>
              <a:spcBef>
                <a:spcPct val="0"/>
              </a:spcBef>
              <a:buFontTx/>
              <a:buNone/>
            </a:pPr>
            <a:r>
              <a:rPr lang="ja-JP" altLang="en-US" sz="1800">
                <a:latin typeface="HG丸ｺﾞｼｯｸM-PRO" pitchFamily="50" charset="-128"/>
                <a:ea typeface="HG丸ｺﾞｼｯｸM-PRO" pitchFamily="50" charset="-128"/>
              </a:rPr>
              <a:t>ネットワークへ</a:t>
            </a:r>
            <a:r>
              <a:rPr lang="ja-JP" altLang="en-US" sz="1800" dirty="0">
                <a:latin typeface="HG丸ｺﾞｼｯｸM-PRO" pitchFamily="50" charset="-128"/>
                <a:ea typeface="HG丸ｺﾞｼｯｸM-PRO" pitchFamily="50" charset="-128"/>
              </a:rPr>
              <a:t>の参加</a:t>
            </a:r>
          </a:p>
        </p:txBody>
      </p:sp>
      <p:sp>
        <p:nvSpPr>
          <p:cNvPr id="44044" name="Rectangle 33"/>
          <p:cNvSpPr>
            <a:spLocks noChangeArrowheads="1"/>
          </p:cNvSpPr>
          <p:nvPr/>
        </p:nvSpPr>
        <p:spPr bwMode="auto">
          <a:xfrm>
            <a:off x="4500563" y="4235450"/>
            <a:ext cx="4210050" cy="1220788"/>
          </a:xfrm>
          <a:prstGeom prst="rect">
            <a:avLst/>
          </a:prstGeom>
          <a:solidFill>
            <a:srgbClr val="99CCFF"/>
          </a:solidFill>
          <a:ln w="9525">
            <a:solidFill>
              <a:schemeClr val="tx1"/>
            </a:solidFill>
            <a:miter lim="800000"/>
            <a:headEnd/>
            <a:tailEnd/>
          </a:ln>
        </p:spPr>
        <p:txBody>
          <a:bodyPr anchor="b">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fontAlgn="ctr" hangingPunct="1">
              <a:lnSpc>
                <a:spcPts val="2200"/>
              </a:lnSpc>
              <a:spcBef>
                <a:spcPct val="0"/>
              </a:spcBef>
              <a:buFontTx/>
              <a:buNone/>
            </a:pPr>
            <a:r>
              <a:rPr lang="ja-JP" altLang="en-US" sz="1800" dirty="0">
                <a:latin typeface="HG丸ｺﾞｼｯｸM-PRO" pitchFamily="50" charset="-128"/>
                <a:ea typeface="HG丸ｺﾞｼｯｸM-PRO" pitchFamily="50" charset="-128"/>
              </a:rPr>
              <a:t>産業医、衛生管理者等による</a:t>
            </a:r>
            <a:endParaRPr lang="en-US" altLang="ja-JP" sz="1800" dirty="0">
              <a:latin typeface="HG丸ｺﾞｼｯｸM-PRO" pitchFamily="50" charset="-128"/>
              <a:ea typeface="HG丸ｺﾞｼｯｸM-PRO" pitchFamily="50" charset="-128"/>
            </a:endParaRPr>
          </a:p>
          <a:p>
            <a:pPr algn="l" eaLnBrk="1" fontAlgn="ctr" hangingPunct="1">
              <a:lnSpc>
                <a:spcPts val="2200"/>
              </a:lnSpc>
              <a:spcBef>
                <a:spcPct val="0"/>
              </a:spcBef>
              <a:buFontTx/>
              <a:buNone/>
            </a:pPr>
            <a:r>
              <a:rPr lang="ja-JP" altLang="en-US" sz="1800" dirty="0">
                <a:latin typeface="HG丸ｺﾞｼｯｸM-PRO" pitchFamily="50" charset="-128"/>
                <a:ea typeface="HG丸ｺﾞｼｯｸM-PRO" pitchFamily="50" charset="-128"/>
              </a:rPr>
              <a:t>職場環境等の改善、個別の相談対応、</a:t>
            </a:r>
            <a:endParaRPr lang="en-US" altLang="ja-JP" sz="1800" dirty="0">
              <a:latin typeface="HG丸ｺﾞｼｯｸM-PRO" pitchFamily="50" charset="-128"/>
              <a:ea typeface="HG丸ｺﾞｼｯｸM-PRO" pitchFamily="50" charset="-128"/>
            </a:endParaRPr>
          </a:p>
          <a:p>
            <a:pPr algn="l" eaLnBrk="1" fontAlgn="ctr" hangingPunct="1">
              <a:lnSpc>
                <a:spcPts val="2200"/>
              </a:lnSpc>
              <a:spcBef>
                <a:spcPct val="0"/>
              </a:spcBef>
              <a:buFontTx/>
              <a:buNone/>
            </a:pPr>
            <a:r>
              <a:rPr lang="ja-JP" altLang="en-US" sz="1800" dirty="0">
                <a:latin typeface="HG丸ｺﾞｼｯｸM-PRO" pitchFamily="50" charset="-128"/>
                <a:ea typeface="HG丸ｺﾞｼｯｸM-PRO" pitchFamily="50" charset="-128"/>
              </a:rPr>
              <a:t>ラインによるケアの支援、</a:t>
            </a:r>
            <a:endParaRPr lang="en-US" altLang="ja-JP" sz="1800" dirty="0">
              <a:latin typeface="HG丸ｺﾞｼｯｸM-PRO" pitchFamily="50" charset="-128"/>
              <a:ea typeface="HG丸ｺﾞｼｯｸM-PRO" pitchFamily="50" charset="-128"/>
            </a:endParaRPr>
          </a:p>
          <a:p>
            <a:pPr algn="l" eaLnBrk="1" fontAlgn="ctr" hangingPunct="1">
              <a:lnSpc>
                <a:spcPts val="2200"/>
              </a:lnSpc>
              <a:spcBef>
                <a:spcPct val="0"/>
              </a:spcBef>
              <a:buFontTx/>
              <a:buNone/>
            </a:pPr>
            <a:r>
              <a:rPr lang="ja-JP" altLang="en-US" sz="1800" dirty="0">
                <a:latin typeface="HG丸ｺﾞｼｯｸM-PRO" pitchFamily="50" charset="-128"/>
                <a:ea typeface="HG丸ｺﾞｼｯｸM-PRO" pitchFamily="50" charset="-128"/>
              </a:rPr>
              <a:t>管理監督者への教育研修</a:t>
            </a:r>
          </a:p>
        </p:txBody>
      </p:sp>
      <p:sp>
        <p:nvSpPr>
          <p:cNvPr id="22" name="Rectangle 30"/>
          <p:cNvSpPr>
            <a:spLocks noChangeArrowheads="1"/>
          </p:cNvSpPr>
          <p:nvPr/>
        </p:nvSpPr>
        <p:spPr bwMode="auto">
          <a:xfrm>
            <a:off x="4467225" y="1366838"/>
            <a:ext cx="4243388" cy="762000"/>
          </a:xfrm>
          <a:prstGeom prst="rect">
            <a:avLst/>
          </a:prstGeom>
          <a:solidFill>
            <a:schemeClr val="accent1">
              <a:lumMod val="20000"/>
              <a:lumOff val="80000"/>
            </a:schemeClr>
          </a:solidFill>
          <a:ln w="9525">
            <a:solidFill>
              <a:schemeClr val="tx1"/>
            </a:solidFill>
            <a:miter lim="800000"/>
            <a:headEnd/>
            <a:tailEnd/>
          </a:ln>
          <a:effectLst/>
        </p:spPr>
        <p:txBody>
          <a:bodyPr wrap="none" anchor="ctr"/>
          <a:lstStyle/>
          <a:p>
            <a:pPr algn="l" eaLnBrk="1" fontAlgn="ctr" hangingPunct="1">
              <a:spcBef>
                <a:spcPct val="20000"/>
              </a:spcBef>
              <a:defRPr/>
            </a:pPr>
            <a:r>
              <a:rPr lang="ja-JP" altLang="en-US" sz="2000" dirty="0">
                <a:latin typeface="HG丸ｺﾞｼｯｸM-PRO" pitchFamily="50" charset="-128"/>
                <a:ea typeface="HG丸ｺﾞｼｯｸM-PRO" pitchFamily="50" charset="-128"/>
              </a:rPr>
              <a:t>事業者による計画の策定と実施</a:t>
            </a:r>
          </a:p>
        </p:txBody>
      </p:sp>
      <p:sp>
        <p:nvSpPr>
          <p:cNvPr id="44046" name="AutoShape 18"/>
          <p:cNvSpPr>
            <a:spLocks noChangeArrowheads="1"/>
          </p:cNvSpPr>
          <p:nvPr/>
        </p:nvSpPr>
        <p:spPr bwMode="auto">
          <a:xfrm>
            <a:off x="304800" y="5527675"/>
            <a:ext cx="2589213" cy="914400"/>
          </a:xfrm>
          <a:prstGeom prst="roundRect">
            <a:avLst>
              <a:gd name="adj" fmla="val 32097"/>
            </a:avLst>
          </a:prstGeom>
          <a:solidFill>
            <a:srgbClr val="00FFFF"/>
          </a:solidFill>
          <a:ln>
            <a:noFill/>
          </a:ln>
          <a:effectLst>
            <a:outerShdw dist="107763" dir="2700000" algn="ctr" rotWithShape="0">
              <a:srgbClr val="000099">
                <a:alpha val="50000"/>
              </a:srgbClr>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700"/>
              </a:lnSpc>
              <a:spcBef>
                <a:spcPct val="0"/>
              </a:spcBef>
              <a:buFontTx/>
              <a:buNone/>
            </a:pPr>
            <a:r>
              <a:rPr lang="ja-JP" altLang="en-US" sz="2000">
                <a:latin typeface="HG丸ｺﾞｼｯｸM-PRO" pitchFamily="50" charset="-128"/>
                <a:ea typeface="HG丸ｺﾞｼｯｸM-PRO" pitchFamily="50" charset="-128"/>
              </a:rPr>
              <a:t>事業場外資源</a:t>
            </a:r>
            <a:endParaRPr lang="en-US" altLang="ja-JP" sz="2000">
              <a:latin typeface="HG丸ｺﾞｼｯｸM-PRO" pitchFamily="50" charset="-128"/>
              <a:ea typeface="HG丸ｺﾞｼｯｸM-PRO" pitchFamily="50" charset="-128"/>
            </a:endParaRPr>
          </a:p>
          <a:p>
            <a:pPr algn="ctr" eaLnBrk="1" fontAlgn="ctr" hangingPunct="1">
              <a:lnSpc>
                <a:spcPts val="2700"/>
              </a:lnSpc>
              <a:spcBef>
                <a:spcPct val="0"/>
              </a:spcBef>
              <a:buFontTx/>
              <a:buNone/>
            </a:pPr>
            <a:r>
              <a:rPr lang="ja-JP" altLang="en-US" sz="2000">
                <a:latin typeface="HG丸ｺﾞｼｯｸM-PRO" pitchFamily="50" charset="-128"/>
                <a:ea typeface="HG丸ｺﾞｼｯｸM-PRO" pitchFamily="50" charset="-128"/>
              </a:rPr>
              <a:t>によるケア</a:t>
            </a:r>
          </a:p>
        </p:txBody>
      </p:sp>
      <p:sp>
        <p:nvSpPr>
          <p:cNvPr id="44047" name="WordArt 21"/>
          <p:cNvSpPr>
            <a:spLocks noChangeArrowheads="1" noChangeShapeType="1" noTextEdit="1"/>
          </p:cNvSpPr>
          <p:nvPr/>
        </p:nvSpPr>
        <p:spPr bwMode="auto">
          <a:xfrm>
            <a:off x="3078163" y="1670050"/>
            <a:ext cx="1295400" cy="44450"/>
          </a:xfrm>
          <a:prstGeom prst="rect">
            <a:avLst/>
          </a:prstGeom>
        </p:spPr>
        <p:txBody>
          <a:bodyPr wrap="none" fromWordArt="1">
            <a:prstTxWarp prst="textPlain">
              <a:avLst>
                <a:gd name="adj" fmla="val 50000"/>
              </a:avLst>
            </a:prstTxWarp>
          </a:bodyPr>
          <a:lstStyle/>
          <a:p>
            <a:pPr algn="ctr"/>
            <a:r>
              <a:rPr lang="ja-JP" altLang="en-US" sz="3600" kern="10">
                <a:ln w="9525">
                  <a:solidFill>
                    <a:srgbClr val="000000"/>
                  </a:solidFill>
                  <a:round/>
                  <a:headEnd/>
                  <a:tailEnd/>
                </a:ln>
                <a:latin typeface="ＭＳ Ｐゴシック"/>
                <a:ea typeface="ＭＳ Ｐゴシック"/>
              </a:rPr>
              <a:t>・・・・・・・</a:t>
            </a:r>
          </a:p>
        </p:txBody>
      </p:sp>
      <p:sp>
        <p:nvSpPr>
          <p:cNvPr id="44048" name="WordArt 21"/>
          <p:cNvSpPr>
            <a:spLocks noChangeArrowheads="1" noChangeShapeType="1" noTextEdit="1"/>
          </p:cNvSpPr>
          <p:nvPr/>
        </p:nvSpPr>
        <p:spPr bwMode="auto">
          <a:xfrm>
            <a:off x="3078163" y="2713038"/>
            <a:ext cx="1295400" cy="44450"/>
          </a:xfrm>
          <a:prstGeom prst="rect">
            <a:avLst/>
          </a:prstGeom>
        </p:spPr>
        <p:txBody>
          <a:bodyPr wrap="none" fromWordArt="1">
            <a:prstTxWarp prst="textPlain">
              <a:avLst>
                <a:gd name="adj" fmla="val 50000"/>
              </a:avLst>
            </a:prstTxWarp>
          </a:bodyPr>
          <a:lstStyle/>
          <a:p>
            <a:pPr algn="ctr"/>
            <a:r>
              <a:rPr lang="ja-JP" altLang="en-US" sz="3600" kern="10">
                <a:ln w="9525">
                  <a:solidFill>
                    <a:srgbClr val="000000"/>
                  </a:solidFill>
                  <a:round/>
                  <a:headEnd/>
                  <a:tailEnd/>
                </a:ln>
                <a:latin typeface="ＭＳ Ｐゴシック"/>
                <a:ea typeface="ＭＳ Ｐゴシック"/>
              </a:rPr>
              <a:t>・・・・・・・</a:t>
            </a:r>
          </a:p>
        </p:txBody>
      </p:sp>
      <p:sp>
        <p:nvSpPr>
          <p:cNvPr id="44049" name="WordArt 21"/>
          <p:cNvSpPr>
            <a:spLocks noChangeArrowheads="1" noChangeShapeType="1" noTextEdit="1"/>
          </p:cNvSpPr>
          <p:nvPr/>
        </p:nvSpPr>
        <p:spPr bwMode="auto">
          <a:xfrm>
            <a:off x="3078163" y="3657600"/>
            <a:ext cx="1295400" cy="46038"/>
          </a:xfrm>
          <a:prstGeom prst="rect">
            <a:avLst/>
          </a:prstGeom>
        </p:spPr>
        <p:txBody>
          <a:bodyPr wrap="none" fromWordArt="1">
            <a:prstTxWarp prst="textPlain">
              <a:avLst>
                <a:gd name="adj" fmla="val 50000"/>
              </a:avLst>
            </a:prstTxWarp>
          </a:bodyPr>
          <a:lstStyle/>
          <a:p>
            <a:pPr algn="ctr"/>
            <a:r>
              <a:rPr lang="ja-JP" altLang="en-US" sz="3600" b="1" kern="10">
                <a:ln w="9525">
                  <a:solidFill>
                    <a:srgbClr val="000000"/>
                  </a:solidFill>
                  <a:round/>
                  <a:headEnd/>
                  <a:tailEnd/>
                </a:ln>
                <a:solidFill>
                  <a:srgbClr val="FF0000"/>
                </a:solidFill>
                <a:latin typeface="ＭＳ Ｐゴシック"/>
                <a:ea typeface="ＭＳ Ｐゴシック"/>
              </a:rPr>
              <a:t>・・・・・・・</a:t>
            </a:r>
          </a:p>
        </p:txBody>
      </p:sp>
      <p:sp>
        <p:nvSpPr>
          <p:cNvPr id="44050" name="WordArt 21"/>
          <p:cNvSpPr>
            <a:spLocks noChangeArrowheads="1" noChangeShapeType="1" noTextEdit="1"/>
          </p:cNvSpPr>
          <p:nvPr/>
        </p:nvSpPr>
        <p:spPr bwMode="auto">
          <a:xfrm>
            <a:off x="3078163" y="4791075"/>
            <a:ext cx="1295400" cy="46038"/>
          </a:xfrm>
          <a:prstGeom prst="rect">
            <a:avLst/>
          </a:prstGeom>
        </p:spPr>
        <p:txBody>
          <a:bodyPr wrap="none" fromWordArt="1">
            <a:prstTxWarp prst="textPlain">
              <a:avLst>
                <a:gd name="adj" fmla="val 50000"/>
              </a:avLst>
            </a:prstTxWarp>
          </a:bodyPr>
          <a:lstStyle/>
          <a:p>
            <a:pPr algn="ctr"/>
            <a:r>
              <a:rPr lang="ja-JP" altLang="en-US" sz="3600" kern="10">
                <a:ln w="9525">
                  <a:solidFill>
                    <a:srgbClr val="000000"/>
                  </a:solidFill>
                  <a:round/>
                  <a:headEnd/>
                  <a:tailEnd/>
                </a:ln>
                <a:latin typeface="ＭＳ Ｐゴシック"/>
                <a:ea typeface="ＭＳ Ｐゴシック"/>
              </a:rPr>
              <a:t>・・・・・・・</a:t>
            </a:r>
          </a:p>
        </p:txBody>
      </p:sp>
      <p:sp>
        <p:nvSpPr>
          <p:cNvPr id="44051" name="WordArt 21"/>
          <p:cNvSpPr>
            <a:spLocks noChangeArrowheads="1" noChangeShapeType="1" noTextEdit="1"/>
          </p:cNvSpPr>
          <p:nvPr/>
        </p:nvSpPr>
        <p:spPr bwMode="auto">
          <a:xfrm>
            <a:off x="3081338" y="5962650"/>
            <a:ext cx="1295400" cy="46038"/>
          </a:xfrm>
          <a:prstGeom prst="rect">
            <a:avLst/>
          </a:prstGeom>
        </p:spPr>
        <p:txBody>
          <a:bodyPr wrap="none" fromWordArt="1">
            <a:prstTxWarp prst="textPlain">
              <a:avLst>
                <a:gd name="adj" fmla="val 50000"/>
              </a:avLst>
            </a:prstTxWarp>
          </a:bodyPr>
          <a:lstStyle/>
          <a:p>
            <a:pPr algn="ctr"/>
            <a:r>
              <a:rPr lang="ja-JP" altLang="en-US" sz="3600" kern="10">
                <a:ln w="9525">
                  <a:solidFill>
                    <a:srgbClr val="000000"/>
                  </a:solidFill>
                  <a:round/>
                  <a:headEnd/>
                  <a:tailEnd/>
                </a:ln>
                <a:latin typeface="ＭＳ Ｐゴシック"/>
                <a:ea typeface="ＭＳ Ｐゴシック"/>
              </a:rPr>
              <a:t>・・・・・・・</a:t>
            </a:r>
          </a:p>
        </p:txBody>
      </p:sp>
      <p:sp>
        <p:nvSpPr>
          <p:cNvPr id="44052" name="スライド番号プレースホルダー 3"/>
          <p:cNvSpPr txBox="1">
            <a:spLocks noGrp="1"/>
          </p:cNvSpPr>
          <p:nvPr/>
        </p:nvSpPr>
        <p:spPr bwMode="auto">
          <a:xfrm>
            <a:off x="8104188" y="6383338"/>
            <a:ext cx="788987"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B553F926-1E59-46B8-9722-5F95994C43A5}" type="slidenum">
              <a:rPr lang="en-US" altLang="ja-JP" sz="1400">
                <a:ea typeface="ＭＳ Ｐゴシック" pitchFamily="50" charset="-128"/>
              </a:rPr>
              <a:pPr algn="r" eaLnBrk="1" hangingPunct="1">
                <a:spcBef>
                  <a:spcPct val="0"/>
                </a:spcBef>
                <a:buFontTx/>
                <a:buNone/>
              </a:pPr>
              <a:t>120</a:t>
            </a:fld>
            <a:endParaRPr lang="en-US" altLang="ja-JP" sz="1400">
              <a:ea typeface="ＭＳ Ｐゴシック" pitchFamily="50" charset="-128"/>
            </a:endParaRPr>
          </a:p>
        </p:txBody>
      </p:sp>
    </p:spTree>
    <p:extLst>
      <p:ext uri="{BB962C8B-B14F-4D97-AF65-F5344CB8AC3E}">
        <p14:creationId xmlns:p14="http://schemas.microsoft.com/office/powerpoint/2010/main" val="2354860158"/>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288925" y="123195"/>
            <a:ext cx="3562995"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５．健康の保持増進</a:t>
            </a:r>
          </a:p>
        </p:txBody>
      </p:sp>
      <p:sp>
        <p:nvSpPr>
          <p:cNvPr id="45059" name="AutoShape 5"/>
          <p:cNvSpPr>
            <a:spLocks noChangeArrowheads="1"/>
          </p:cNvSpPr>
          <p:nvPr/>
        </p:nvSpPr>
        <p:spPr bwMode="auto">
          <a:xfrm>
            <a:off x="288924" y="4868863"/>
            <a:ext cx="8659813" cy="1872505"/>
          </a:xfrm>
          <a:prstGeom prst="roundRect">
            <a:avLst>
              <a:gd name="adj" fmla="val 9565"/>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2500"/>
              </a:lnSpc>
              <a:spcBef>
                <a:spcPct val="0"/>
              </a:spcBef>
              <a:buFontTx/>
              <a:buNone/>
            </a:pPr>
            <a:r>
              <a:rPr lang="ja-JP" altLang="en-US" sz="2000" dirty="0">
                <a:latin typeface="HG丸ｺﾞｼｯｸM-PRO" pitchFamily="50" charset="-128"/>
                <a:ea typeface="HG丸ｺﾞｼｯｸM-PRO" pitchFamily="50" charset="-128"/>
              </a:rPr>
              <a:t>　</a:t>
            </a:r>
            <a:r>
              <a:rPr lang="en-US" altLang="ja-JP" sz="2000" dirty="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　職長は、直接作業の指示や命令を行うことから現場の監督者とし</a:t>
            </a: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buFontTx/>
              <a:buNone/>
            </a:pPr>
            <a:r>
              <a:rPr lang="ja-JP" altLang="en-US" sz="2000" dirty="0">
                <a:latin typeface="HG丸ｺﾞｼｯｸM-PRO" pitchFamily="50" charset="-128"/>
                <a:ea typeface="HG丸ｺﾞｼｯｸM-PRO" pitchFamily="50" charset="-128"/>
              </a:rPr>
              <a:t>　　て「ラインによるケア」を行う立場にあるが、実際のケアに当</a:t>
            </a:r>
            <a:r>
              <a:rPr lang="ja-JP" altLang="en-US" sz="2000" dirty="0" err="1">
                <a:latin typeface="HG丸ｺﾞｼｯｸM-PRO" pitchFamily="50" charset="-128"/>
                <a:ea typeface="HG丸ｺﾞｼｯｸM-PRO" pitchFamily="50" charset="-128"/>
              </a:rPr>
              <a:t>たっ</a:t>
            </a: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buFontTx/>
              <a:buNone/>
            </a:pPr>
            <a:r>
              <a:rPr lang="ja-JP" altLang="en-US" sz="2000" dirty="0">
                <a:latin typeface="HG丸ｺﾞｼｯｸM-PRO" pitchFamily="50" charset="-128"/>
                <a:ea typeface="HG丸ｺﾞｼｯｸM-PRO" pitchFamily="50" charset="-128"/>
              </a:rPr>
              <a:t>　　ては「本人の気づきや援助」レベルにとどめ、手に負えないと</a:t>
            </a:r>
            <a:r>
              <a:rPr lang="ja-JP" altLang="en-US" sz="2000" dirty="0" err="1">
                <a:latin typeface="HG丸ｺﾞｼｯｸM-PRO" pitchFamily="50" charset="-128"/>
                <a:ea typeface="HG丸ｺﾞｼｯｸM-PRO" pitchFamily="50" charset="-128"/>
              </a:rPr>
              <a:t>思っ</a:t>
            </a: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buFontTx/>
              <a:buNone/>
            </a:pPr>
            <a:r>
              <a:rPr lang="ja-JP" altLang="en-US" sz="2000" dirty="0">
                <a:latin typeface="HG丸ｺﾞｼｯｸM-PRO" pitchFamily="50" charset="-128"/>
                <a:ea typeface="HG丸ｺﾞｼｯｸM-PRO" pitchFamily="50" charset="-128"/>
              </a:rPr>
              <a:t>　　たら、直ちに上司・産業医に任せることが重要である。</a:t>
            </a: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buFontTx/>
              <a:buNone/>
            </a:pPr>
            <a:r>
              <a:rPr lang="ja-JP" altLang="en-US" sz="2000" dirty="0">
                <a:latin typeface="HG丸ｺﾞｼｯｸM-PRO" pitchFamily="50" charset="-128"/>
                <a:ea typeface="HG丸ｺﾞｼｯｸM-PRO" pitchFamily="50" charset="-128"/>
              </a:rPr>
              <a:t>　</a:t>
            </a:r>
            <a:r>
              <a:rPr lang="en-US" altLang="ja-JP" sz="2000" dirty="0">
                <a:solidFill>
                  <a:srgbClr val="FF0000"/>
                </a:solidFill>
                <a:latin typeface="HG丸ｺﾞｼｯｸM-PRO" pitchFamily="50" charset="-128"/>
                <a:ea typeface="HG丸ｺﾞｼｯｸM-PRO" pitchFamily="50" charset="-128"/>
              </a:rPr>
              <a:t>※</a:t>
            </a:r>
            <a:r>
              <a:rPr lang="ja-JP" altLang="en-US" sz="2000" dirty="0">
                <a:solidFill>
                  <a:srgbClr val="FF0000"/>
                </a:solidFill>
                <a:latin typeface="HG丸ｺﾞｼｯｸM-PRO" pitchFamily="50" charset="-128"/>
                <a:ea typeface="HG丸ｺﾞｼｯｸM-PRO" pitchFamily="50" charset="-128"/>
              </a:rPr>
              <a:t>「ストレスチェック制度の流れ」はＰ９９参照</a:t>
            </a:r>
            <a:endParaRPr lang="en-US" altLang="ja-JP" sz="2000" dirty="0">
              <a:solidFill>
                <a:srgbClr val="FF0000"/>
              </a:solidFill>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p>
        </p:txBody>
      </p:sp>
      <p:sp>
        <p:nvSpPr>
          <p:cNvPr id="45060" name="Text Box 10"/>
          <p:cNvSpPr txBox="1">
            <a:spLocks noChangeArrowheads="1"/>
          </p:cNvSpPr>
          <p:nvPr/>
        </p:nvSpPr>
        <p:spPr bwMode="auto">
          <a:xfrm>
            <a:off x="6781800" y="228600"/>
            <a:ext cx="180022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P99</a:t>
            </a:r>
            <a:endParaRPr kumimoji="0" lang="ja-JP" altLang="en-US" sz="1600" dirty="0">
              <a:latin typeface="HG丸ｺﾞｼｯｸM-PRO" pitchFamily="50" charset="-128"/>
              <a:ea typeface="HG丸ｺﾞｼｯｸM-PRO" pitchFamily="50" charset="-128"/>
            </a:endParaRPr>
          </a:p>
        </p:txBody>
      </p:sp>
      <p:sp>
        <p:nvSpPr>
          <p:cNvPr id="45061"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90C72F6E-7964-42EA-81DD-A5246467B251}" type="slidenum">
              <a:rPr lang="en-US" altLang="ja-JP" sz="1400">
                <a:ea typeface="ＭＳ Ｐゴシック" pitchFamily="50" charset="-128"/>
              </a:rPr>
              <a:pPr algn="r" eaLnBrk="1" hangingPunct="1">
                <a:spcBef>
                  <a:spcPct val="0"/>
                </a:spcBef>
                <a:buFontTx/>
                <a:buNone/>
              </a:pPr>
              <a:t>121</a:t>
            </a:fld>
            <a:endParaRPr lang="en-US" altLang="ja-JP" sz="1400">
              <a:ea typeface="ＭＳ Ｐゴシック" pitchFamily="50" charset="-128"/>
            </a:endParaRPr>
          </a:p>
        </p:txBody>
      </p:sp>
      <p:sp>
        <p:nvSpPr>
          <p:cNvPr id="8" name="AutoShape 4"/>
          <p:cNvSpPr>
            <a:spLocks noChangeArrowheads="1"/>
          </p:cNvSpPr>
          <p:nvPr/>
        </p:nvSpPr>
        <p:spPr bwMode="auto">
          <a:xfrm>
            <a:off x="288924" y="664369"/>
            <a:ext cx="8659813" cy="4106863"/>
          </a:xfrm>
          <a:prstGeom prst="roundRect">
            <a:avLst>
              <a:gd name="adj" fmla="val 5692"/>
            </a:avLst>
          </a:prstGeom>
          <a:solidFill>
            <a:srgbClr val="CCFFFF"/>
          </a:solidFill>
          <a:ln w="6350" cmpd="sng">
            <a:solidFill>
              <a:schemeClr val="accent6"/>
            </a:solidFill>
            <a:round/>
            <a:headEnd/>
            <a:tailEnd/>
          </a:ln>
        </p:spPr>
        <p:txBody>
          <a:bodyPr wrap="none" anchor="ctr"/>
          <a:lstStyle/>
          <a:p>
            <a:pPr algn="l" eaLnBrk="1" fontAlgn="ctr" hangingPunct="1">
              <a:lnSpc>
                <a:spcPts val="2700"/>
              </a:lnSpc>
              <a:defRPr/>
            </a:pPr>
            <a:r>
              <a:rPr lang="en-US" altLang="ja-JP" sz="2000" b="1" dirty="0">
                <a:solidFill>
                  <a:srgbClr val="FF0000"/>
                </a:solidFill>
                <a:latin typeface="HG丸ｺﾞｼｯｸM-PRO" pitchFamily="50" charset="-128"/>
                <a:ea typeface="HG丸ｺﾞｼｯｸM-PRO" pitchFamily="50" charset="-128"/>
              </a:rPr>
              <a:t>※</a:t>
            </a:r>
            <a:r>
              <a:rPr lang="ja-JP" altLang="en-US" sz="2000" b="1" dirty="0">
                <a:solidFill>
                  <a:srgbClr val="FF0000"/>
                </a:solidFill>
                <a:latin typeface="HG丸ｺﾞｼｯｸM-PRO" pitchFamily="50" charset="-128"/>
                <a:ea typeface="HG丸ｺﾞｼｯｸM-PRO" pitchFamily="50" charset="-128"/>
              </a:rPr>
              <a:t>様々なストレス原因</a:t>
            </a:r>
          </a:p>
          <a:p>
            <a:pPr algn="l" eaLnBrk="1" fontAlgn="ctr" hangingPunct="1">
              <a:lnSpc>
                <a:spcPts val="2700"/>
              </a:lnSpc>
              <a:defRPr/>
            </a:pPr>
            <a:r>
              <a:rPr lang="ja-JP" altLang="en-US" sz="2000" dirty="0">
                <a:latin typeface="HG丸ｺﾞｼｯｸM-PRO" pitchFamily="50" charset="-128"/>
                <a:ea typeface="HG丸ｺﾞｼｯｸM-PRO" pitchFamily="50" charset="-128"/>
              </a:rPr>
              <a:t>　</a:t>
            </a:r>
            <a:r>
              <a:rPr lang="ja-JP" altLang="en-US" sz="2000" b="1" dirty="0">
                <a:latin typeface="HG丸ｺﾞｼｯｸM-PRO" pitchFamily="50" charset="-128"/>
                <a:ea typeface="HG丸ｺﾞｼｯｸM-PRO" pitchFamily="50" charset="-128"/>
              </a:rPr>
              <a:t>①職場での出来事（ストレス原因の原因）</a:t>
            </a:r>
            <a:endParaRPr lang="en-US" altLang="ja-JP" sz="2000" b="1" dirty="0">
              <a:latin typeface="HG丸ｺﾞｼｯｸM-PRO" pitchFamily="50" charset="-128"/>
              <a:ea typeface="HG丸ｺﾞｼｯｸM-PRO" pitchFamily="50" charset="-128"/>
            </a:endParaRPr>
          </a:p>
          <a:p>
            <a:pPr algn="l" eaLnBrk="1" fontAlgn="ctr" hangingPunct="1">
              <a:lnSpc>
                <a:spcPts val="2700"/>
              </a:lnSpc>
              <a:defRPr/>
            </a:pPr>
            <a:r>
              <a:rPr lang="ja-JP" altLang="en-US" sz="2000" dirty="0">
                <a:latin typeface="HG丸ｺﾞｼｯｸM-PRO" pitchFamily="50" charset="-128"/>
                <a:ea typeface="HG丸ｺﾞｼｯｸM-PRO" pitchFamily="50" charset="-128"/>
              </a:rPr>
              <a:t>　　１）仕事上の失敗・重い責任の発生（事故や失敗、倫理問題など）</a:t>
            </a:r>
            <a:endParaRPr lang="en-US" altLang="ja-JP" sz="2000" dirty="0">
              <a:latin typeface="HG丸ｺﾞｼｯｸM-PRO" pitchFamily="50" charset="-128"/>
              <a:ea typeface="HG丸ｺﾞｼｯｸM-PRO" pitchFamily="50" charset="-128"/>
            </a:endParaRPr>
          </a:p>
          <a:p>
            <a:pPr algn="l" eaLnBrk="1" fontAlgn="ctr" hangingPunct="1">
              <a:lnSpc>
                <a:spcPts val="2700"/>
              </a:lnSpc>
              <a:defRPr/>
            </a:pPr>
            <a:r>
              <a:rPr lang="ja-JP" altLang="en-US" sz="2000" dirty="0">
                <a:latin typeface="HG丸ｺﾞｼｯｸM-PRO" pitchFamily="50" charset="-128"/>
                <a:ea typeface="HG丸ｺﾞｼｯｸM-PRO" pitchFamily="50" charset="-128"/>
              </a:rPr>
              <a:t>　　２）仕事の質・量の変化（長時間労働、</a:t>
            </a:r>
            <a:r>
              <a:rPr lang="en-US" altLang="ja-JP" sz="2000" dirty="0">
                <a:latin typeface="HG丸ｺﾞｼｯｸM-PRO" pitchFamily="50" charset="-128"/>
                <a:ea typeface="HG丸ｺﾞｼｯｸM-PRO" pitchFamily="50" charset="-128"/>
              </a:rPr>
              <a:t>IT</a:t>
            </a:r>
            <a:r>
              <a:rPr lang="ja-JP" altLang="en-US" sz="2000" dirty="0">
                <a:latin typeface="HG丸ｺﾞｼｯｸM-PRO" pitchFamily="50" charset="-128"/>
                <a:ea typeface="HG丸ｺﾞｼｯｸM-PRO" pitchFamily="50" charset="-128"/>
              </a:rPr>
              <a:t>化・システム変更など）</a:t>
            </a:r>
            <a:endParaRPr lang="en-US" altLang="ja-JP" sz="2000" dirty="0">
              <a:latin typeface="HG丸ｺﾞｼｯｸM-PRO" pitchFamily="50" charset="-128"/>
              <a:ea typeface="HG丸ｺﾞｼｯｸM-PRO" pitchFamily="50" charset="-128"/>
            </a:endParaRPr>
          </a:p>
          <a:p>
            <a:pPr algn="l" eaLnBrk="1" fontAlgn="ctr" hangingPunct="1">
              <a:lnSpc>
                <a:spcPts val="2700"/>
              </a:lnSpc>
              <a:defRPr/>
            </a:pPr>
            <a:r>
              <a:rPr lang="ja-JP" altLang="en-US" sz="2000" dirty="0">
                <a:latin typeface="HG丸ｺﾞｼｯｸM-PRO" pitchFamily="50" charset="-128"/>
                <a:ea typeface="HG丸ｺﾞｼｯｸM-PRO" pitchFamily="50" charset="-128"/>
              </a:rPr>
              <a:t>　　３）役割・地位の変化（昇進、降格、配置転換、出向など）</a:t>
            </a:r>
            <a:endParaRPr lang="en-US" altLang="ja-JP" sz="2000" dirty="0">
              <a:latin typeface="HG丸ｺﾞｼｯｸM-PRO" pitchFamily="50" charset="-128"/>
              <a:ea typeface="HG丸ｺﾞｼｯｸM-PRO" pitchFamily="50" charset="-128"/>
            </a:endParaRPr>
          </a:p>
          <a:p>
            <a:pPr algn="l" eaLnBrk="1" fontAlgn="ctr" hangingPunct="1">
              <a:lnSpc>
                <a:spcPts val="2700"/>
              </a:lnSpc>
              <a:defRPr/>
            </a:pPr>
            <a:r>
              <a:rPr lang="ja-JP" altLang="en-US" sz="2000" dirty="0">
                <a:latin typeface="HG丸ｺﾞｼｯｸM-PRO" pitchFamily="50" charset="-128"/>
                <a:ea typeface="HG丸ｺﾞｼｯｸM-PRO" pitchFamily="50" charset="-128"/>
              </a:rPr>
              <a:t>　　４）人間関係のトラブル（イジメ、パワハラ、セクハラ）など</a:t>
            </a:r>
            <a:endParaRPr lang="en-US" altLang="ja-JP" sz="2000" dirty="0">
              <a:latin typeface="HG丸ｺﾞｼｯｸM-PRO" pitchFamily="50" charset="-128"/>
              <a:ea typeface="HG丸ｺﾞｼｯｸM-PRO" pitchFamily="50" charset="-128"/>
            </a:endParaRPr>
          </a:p>
          <a:p>
            <a:pPr algn="l" eaLnBrk="1" fontAlgn="ctr" hangingPunct="1">
              <a:lnSpc>
                <a:spcPts val="2700"/>
              </a:lnSpc>
              <a:defRPr/>
            </a:pPr>
            <a:r>
              <a:rPr lang="ja-JP" altLang="en-US" sz="2000" b="1" dirty="0">
                <a:latin typeface="HG丸ｺﾞｼｯｸM-PRO" pitchFamily="50" charset="-128"/>
                <a:ea typeface="HG丸ｺﾞｼｯｸM-PRO" pitchFamily="50" charset="-128"/>
              </a:rPr>
              <a:t>　②職場以外での出来事</a:t>
            </a:r>
            <a:endParaRPr lang="en-US" altLang="ja-JP" sz="2000" b="1" dirty="0">
              <a:latin typeface="HG丸ｺﾞｼｯｸM-PRO" pitchFamily="50" charset="-128"/>
              <a:ea typeface="HG丸ｺﾞｼｯｸM-PRO" pitchFamily="50" charset="-128"/>
            </a:endParaRPr>
          </a:p>
          <a:p>
            <a:pPr algn="l" eaLnBrk="1" fontAlgn="ctr" hangingPunct="1">
              <a:lnSpc>
                <a:spcPts val="2700"/>
              </a:lnSpc>
              <a:defRPr/>
            </a:pPr>
            <a:r>
              <a:rPr lang="ja-JP" altLang="en-US" sz="2000" dirty="0">
                <a:latin typeface="HG丸ｺﾞｼｯｸM-PRO" pitchFamily="50" charset="-128"/>
                <a:ea typeface="HG丸ｺﾞｼｯｸM-PRO" pitchFamily="50" charset="-128"/>
              </a:rPr>
              <a:t>　　１）自分の出来事</a:t>
            </a:r>
            <a:r>
              <a:rPr lang="ja-JP" altLang="en-US" sz="1800" dirty="0">
                <a:latin typeface="HG丸ｺﾞｼｯｸM-PRO" pitchFamily="50" charset="-128"/>
                <a:ea typeface="HG丸ｺﾞｼｯｸM-PRO" pitchFamily="50" charset="-128"/>
              </a:rPr>
              <a:t>（病気、家庭内不和、人とのトラブル、事故など）</a:t>
            </a:r>
            <a:endParaRPr lang="en-US" altLang="ja-JP" sz="1800" dirty="0">
              <a:latin typeface="HG丸ｺﾞｼｯｸM-PRO" pitchFamily="50" charset="-128"/>
              <a:ea typeface="HG丸ｺﾞｼｯｸM-PRO" pitchFamily="50" charset="-128"/>
            </a:endParaRPr>
          </a:p>
          <a:p>
            <a:pPr algn="l" eaLnBrk="1" fontAlgn="ctr" hangingPunct="1">
              <a:lnSpc>
                <a:spcPts val="2700"/>
              </a:lnSpc>
              <a:defRPr/>
            </a:pPr>
            <a:r>
              <a:rPr lang="ja-JP" altLang="en-US" sz="2000" dirty="0">
                <a:latin typeface="HG丸ｺﾞｼｯｸM-PRO" pitchFamily="50" charset="-128"/>
                <a:ea typeface="HG丸ｺﾞｼｯｸM-PRO" pitchFamily="50" charset="-128"/>
              </a:rPr>
              <a:t>　　２）</a:t>
            </a:r>
            <a:r>
              <a:rPr lang="ja-JP" altLang="en-US" sz="1800" dirty="0">
                <a:latin typeface="HG丸ｺﾞｼｯｸM-PRO" pitchFamily="50" charset="-128"/>
                <a:ea typeface="HG丸ｺﾞｼｯｸM-PRO" pitchFamily="50" charset="-128"/>
              </a:rPr>
              <a:t>自分以外の家族、親族、友人の出来事（親族の死・病気、非行など）</a:t>
            </a:r>
            <a:endParaRPr lang="en-US" altLang="ja-JP" sz="1800" dirty="0">
              <a:latin typeface="HG丸ｺﾞｼｯｸM-PRO" pitchFamily="50" charset="-128"/>
              <a:ea typeface="HG丸ｺﾞｼｯｸM-PRO" pitchFamily="50" charset="-128"/>
            </a:endParaRPr>
          </a:p>
          <a:p>
            <a:pPr algn="l" eaLnBrk="1" fontAlgn="ctr" hangingPunct="1">
              <a:lnSpc>
                <a:spcPts val="2700"/>
              </a:lnSpc>
              <a:defRPr/>
            </a:pPr>
            <a:r>
              <a:rPr lang="ja-JP" altLang="en-US" sz="2000" dirty="0">
                <a:latin typeface="HG丸ｺﾞｼｯｸM-PRO" pitchFamily="50" charset="-128"/>
                <a:ea typeface="HG丸ｺﾞｼｯｸM-PRO" pitchFamily="50" charset="-128"/>
              </a:rPr>
              <a:t>　　３）金銭問題（多額の借金・損失、ローン、収入減など）</a:t>
            </a:r>
            <a:endParaRPr lang="en-US" altLang="ja-JP" sz="2000" dirty="0">
              <a:latin typeface="HG丸ｺﾞｼｯｸM-PRO" pitchFamily="50" charset="-128"/>
              <a:ea typeface="HG丸ｺﾞｼｯｸM-PRO" pitchFamily="50" charset="-128"/>
            </a:endParaRPr>
          </a:p>
          <a:p>
            <a:pPr algn="l" eaLnBrk="1" fontAlgn="ctr" hangingPunct="1">
              <a:lnSpc>
                <a:spcPts val="2700"/>
              </a:lnSpc>
              <a:defRPr/>
            </a:pPr>
            <a:r>
              <a:rPr lang="ja-JP" altLang="en-US" sz="2000" dirty="0">
                <a:latin typeface="HG丸ｺﾞｼｯｸM-PRO" pitchFamily="50" charset="-128"/>
                <a:ea typeface="HG丸ｺﾞｼｯｸM-PRO" pitchFamily="50" charset="-128"/>
              </a:rPr>
              <a:t>　　４）住環境の変化</a:t>
            </a:r>
            <a:r>
              <a:rPr lang="en-US" altLang="ja-JP" sz="2000" dirty="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転居・騒音）など</a:t>
            </a:r>
          </a:p>
        </p:txBody>
      </p:sp>
    </p:spTree>
    <p:extLst>
      <p:ext uri="{BB962C8B-B14F-4D97-AF65-F5344CB8AC3E}">
        <p14:creationId xmlns:p14="http://schemas.microsoft.com/office/powerpoint/2010/main" val="1206658206"/>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lum bright="-12000" contrast="60000"/>
            <a:extLst>
              <a:ext uri="{28A0092B-C50C-407E-A947-70E740481C1C}">
                <a14:useLocalDpi xmlns:a14="http://schemas.microsoft.com/office/drawing/2010/main" val="0"/>
              </a:ext>
            </a:extLst>
          </a:blip>
          <a:srcRect/>
          <a:stretch>
            <a:fillRect/>
          </a:stretch>
        </p:blipFill>
        <p:spPr bwMode="auto">
          <a:xfrm>
            <a:off x="228600" y="152400"/>
            <a:ext cx="8715375"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55" name="Group 6"/>
          <p:cNvGrpSpPr>
            <a:grpSpLocks/>
          </p:cNvGrpSpPr>
          <p:nvPr/>
        </p:nvGrpSpPr>
        <p:grpSpPr bwMode="auto">
          <a:xfrm>
            <a:off x="838200" y="685800"/>
            <a:ext cx="2590800" cy="1752600"/>
            <a:chOff x="3474" y="1135"/>
            <a:chExt cx="4320" cy="2521"/>
          </a:xfrm>
        </p:grpSpPr>
        <p:sp>
          <p:nvSpPr>
            <p:cNvPr id="49159" name="Rectangle 7"/>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49160" name="Rectangle 8"/>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49161" name="Rectangle 9"/>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49162" name="Rectangle 10"/>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49163" name="Rectangle 11"/>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49164" name="Rectangle 12"/>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49165" name="Rectangle 13"/>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49166" name="Rectangle 14"/>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49167" name="Rectangle 15"/>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49168" name="Rectangle 16"/>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49169" name="Rectangle 17"/>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49170" name="Rectangle 18"/>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49171" name="Rectangle 19"/>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grpSp>
      <p:sp>
        <p:nvSpPr>
          <p:cNvPr id="49156" name="Text Box 20"/>
          <p:cNvSpPr txBox="1">
            <a:spLocks noChangeArrowheads="1"/>
          </p:cNvSpPr>
          <p:nvPr/>
        </p:nvSpPr>
        <p:spPr bwMode="auto">
          <a:xfrm>
            <a:off x="762000" y="4953000"/>
            <a:ext cx="7543800" cy="105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4000"/>
              </a:lnSpc>
              <a:spcBef>
                <a:spcPts val="0"/>
              </a:spcBef>
              <a:buFontTx/>
              <a:buNone/>
            </a:pPr>
            <a:r>
              <a:rPr lang="ja-JP" altLang="en-US" b="1" dirty="0">
                <a:latin typeface="HG丸ｺﾞｼｯｸM-PRO" pitchFamily="50" charset="-128"/>
                <a:ea typeface="HG丸ｺﾞｼｯｸM-PRO" pitchFamily="50" charset="-128"/>
              </a:rPr>
              <a:t>第５章．環境改善の方法と</a:t>
            </a:r>
          </a:p>
          <a:p>
            <a:pPr eaLnBrk="1" hangingPunct="1">
              <a:lnSpc>
                <a:spcPts val="4000"/>
              </a:lnSpc>
              <a:spcBef>
                <a:spcPts val="0"/>
              </a:spcBef>
              <a:buFontTx/>
              <a:buNone/>
            </a:pPr>
            <a:r>
              <a:rPr lang="ja-JP" altLang="en-US" b="1" dirty="0">
                <a:latin typeface="HG丸ｺﾞｼｯｸM-PRO" pitchFamily="50" charset="-128"/>
                <a:ea typeface="HG丸ｺﾞｼｯｸM-PRO" pitchFamily="50" charset="-128"/>
              </a:rPr>
              <a:t>　　　　　　　環境条件の保持　終了</a:t>
            </a:r>
          </a:p>
        </p:txBody>
      </p:sp>
      <p:sp>
        <p:nvSpPr>
          <p:cNvPr id="49157" name="スライド番号プレースホルダー 1"/>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FontTx/>
              <a:buNone/>
            </a:pPr>
            <a:fld id="{3231927A-24C7-4DE9-96D2-022117C4606E}" type="slidenum">
              <a:rPr lang="en-US" altLang="ja-JP" sz="1400" smtClean="0">
                <a:latin typeface="Times New Roman" pitchFamily="18" charset="0"/>
              </a:rPr>
              <a:pPr>
                <a:spcBef>
                  <a:spcPct val="0"/>
                </a:spcBef>
                <a:buFontTx/>
                <a:buNone/>
              </a:pPr>
              <a:t>122</a:t>
            </a:fld>
            <a:endParaRPr lang="en-US" altLang="ja-JP" sz="1400">
              <a:latin typeface="Times New Roman" pitchFamily="18" charset="0"/>
            </a:endParaRPr>
          </a:p>
        </p:txBody>
      </p:sp>
      <p:sp>
        <p:nvSpPr>
          <p:cNvPr id="49158" name="Text Box 20"/>
          <p:cNvSpPr txBox="1">
            <a:spLocks noChangeArrowheads="1"/>
          </p:cNvSpPr>
          <p:nvPr/>
        </p:nvSpPr>
        <p:spPr bwMode="auto">
          <a:xfrm>
            <a:off x="854075" y="3082925"/>
            <a:ext cx="7464425"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lnSpc>
                <a:spcPts val="4000"/>
              </a:lnSpc>
              <a:spcBef>
                <a:spcPct val="0"/>
              </a:spcBef>
              <a:buFontTx/>
              <a:buNone/>
            </a:pPr>
            <a:r>
              <a:rPr kumimoji="0" lang="ja-JP" altLang="en-US" b="1" dirty="0">
                <a:latin typeface="HG丸ｺﾞｼｯｸM-PRO" pitchFamily="50" charset="-128"/>
                <a:ea typeface="HG丸ｺﾞｼｯｸM-PRO" pitchFamily="50" charset="-128"/>
              </a:rPr>
              <a:t>第５章のまとめは　Ｐ１０１参照</a:t>
            </a:r>
          </a:p>
        </p:txBody>
      </p:sp>
    </p:spTree>
    <p:extLst>
      <p:ext uri="{BB962C8B-B14F-4D97-AF65-F5344CB8AC3E}">
        <p14:creationId xmlns:p14="http://schemas.microsoft.com/office/powerpoint/2010/main" val="308375409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4294967295"/>
          </p:nvPr>
        </p:nvSpPr>
        <p:spPr>
          <a:xfrm>
            <a:off x="481172" y="1832624"/>
            <a:ext cx="8382000" cy="4572000"/>
          </a:xfrm>
          <a:solidFill>
            <a:srgbClr val="00FF00">
              <a:alpha val="50195"/>
            </a:srgbClr>
          </a:solidFill>
        </p:spPr>
        <p:txBody>
          <a:bodyPr/>
          <a:lstStyle/>
          <a:p>
            <a:pPr marL="0" indent="0" eaLnBrk="1" hangingPunct="1">
              <a:lnSpc>
                <a:spcPts val="3000"/>
              </a:lnSpc>
              <a:spcBef>
                <a:spcPts val="0"/>
              </a:spcBef>
              <a:buFontTx/>
              <a:buNone/>
            </a:pPr>
            <a:r>
              <a:rPr lang="ja-JP" altLang="en-US" sz="2400" dirty="0">
                <a:solidFill>
                  <a:srgbClr val="FF0000"/>
                </a:solidFill>
                <a:latin typeface="HG丸ｺﾞｼｯｸM-PRO" pitchFamily="50" charset="-128"/>
                <a:ea typeface="HG丸ｺﾞｼｯｸM-PRO" pitchFamily="50" charset="-128"/>
              </a:rPr>
              <a:t>１．整理・整頓の進め方</a:t>
            </a:r>
            <a:endParaRPr lang="en-US" altLang="ja-JP" sz="2400" dirty="0">
              <a:solidFill>
                <a:srgbClr val="FF0000"/>
              </a:solidFill>
              <a:latin typeface="HG丸ｺﾞｼｯｸM-PRO" pitchFamily="50" charset="-128"/>
              <a:ea typeface="HG丸ｺﾞｼｯｸM-PRO" pitchFamily="50" charset="-128"/>
            </a:endParaRPr>
          </a:p>
          <a:p>
            <a:pPr marL="0" indent="0"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整理・整頓の考え方、進め方</a:t>
            </a:r>
            <a:endParaRPr lang="en-US" altLang="ja-JP" sz="2000" dirty="0">
              <a:latin typeface="HG丸ｺﾞｼｯｸM-PRO" pitchFamily="50" charset="-128"/>
              <a:ea typeface="HG丸ｺﾞｼｯｸM-PRO" pitchFamily="50" charset="-128"/>
            </a:endParaRPr>
          </a:p>
          <a:p>
            <a:pPr marL="0" indent="0" eaLnBrk="1" hangingPunct="1">
              <a:lnSpc>
                <a:spcPts val="3000"/>
              </a:lnSpc>
              <a:spcBef>
                <a:spcPts val="0"/>
              </a:spcBef>
              <a:buFontTx/>
              <a:buNone/>
            </a:pPr>
            <a:r>
              <a:rPr lang="ja-JP" altLang="en-US" sz="2400" dirty="0">
                <a:solidFill>
                  <a:srgbClr val="FF0000"/>
                </a:solidFill>
                <a:latin typeface="HG丸ｺﾞｼｯｸM-PRO" pitchFamily="50" charset="-128"/>
                <a:ea typeface="HG丸ｺﾞｼｯｸM-PRO" pitchFamily="50" charset="-128"/>
              </a:rPr>
              <a:t>２．安全衛生点検の意義</a:t>
            </a:r>
          </a:p>
          <a:p>
            <a:pPr marL="0" indent="0" eaLnBrk="1" hangingPunct="1">
              <a:lnSpc>
                <a:spcPts val="3000"/>
              </a:lnSpc>
              <a:spcBef>
                <a:spcPts val="0"/>
              </a:spcBef>
              <a:buFontTx/>
              <a:buNone/>
            </a:pPr>
            <a:r>
              <a:rPr lang="ja-JP" altLang="en-US" sz="2400" dirty="0">
                <a:solidFill>
                  <a:srgbClr val="FF0000"/>
                </a:solidFill>
                <a:latin typeface="HG丸ｺﾞｼｯｸM-PRO" pitchFamily="50" charset="-128"/>
                <a:ea typeface="HG丸ｺﾞｼｯｸM-PRO" pitchFamily="50" charset="-128"/>
              </a:rPr>
              <a:t>３．設備の日常点検</a:t>
            </a:r>
          </a:p>
          <a:p>
            <a:pPr marL="0" indent="0"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作業開始前・作業中・作業後</a:t>
            </a:r>
          </a:p>
          <a:p>
            <a:pPr marL="0" indent="0" eaLnBrk="1" hangingPunct="1">
              <a:lnSpc>
                <a:spcPts val="3000"/>
              </a:lnSpc>
              <a:spcBef>
                <a:spcPts val="0"/>
              </a:spcBef>
              <a:buFontTx/>
              <a:buNone/>
            </a:pPr>
            <a:r>
              <a:rPr lang="ja-JP" altLang="en-US" sz="2400" dirty="0">
                <a:solidFill>
                  <a:srgbClr val="FF0000"/>
                </a:solidFill>
                <a:latin typeface="HG丸ｺﾞｼｯｸM-PRO" pitchFamily="50" charset="-128"/>
                <a:ea typeface="HG丸ｺﾞｼｯｸM-PRO" pitchFamily="50" charset="-128"/>
              </a:rPr>
              <a:t>４．設備の定期点検</a:t>
            </a:r>
          </a:p>
          <a:p>
            <a:pPr marL="0" indent="0"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事業者が行う定期点検、国等が行う検査　</a:t>
            </a:r>
            <a:endParaRPr lang="en-US" altLang="ja-JP" sz="2000" dirty="0">
              <a:latin typeface="HG丸ｺﾞｼｯｸM-PRO" pitchFamily="50" charset="-128"/>
              <a:ea typeface="HG丸ｺﾞｼｯｸM-PRO" pitchFamily="50" charset="-128"/>
            </a:endParaRPr>
          </a:p>
          <a:p>
            <a:pPr marL="0" indent="0" eaLnBrk="1" hangingPunct="1">
              <a:lnSpc>
                <a:spcPts val="3000"/>
              </a:lnSpc>
              <a:spcBef>
                <a:spcPts val="0"/>
              </a:spcBef>
              <a:buFontTx/>
              <a:buNone/>
            </a:pPr>
            <a:r>
              <a:rPr lang="ja-JP" altLang="en-US" sz="2400" dirty="0">
                <a:solidFill>
                  <a:srgbClr val="FF0000"/>
                </a:solidFill>
                <a:latin typeface="HG丸ｺﾞｼｯｸM-PRO" pitchFamily="50" charset="-128"/>
                <a:ea typeface="HG丸ｺﾞｼｯｸM-PRO" pitchFamily="50" charset="-128"/>
              </a:rPr>
              <a:t>５．安全衛生点検の仕組みと効果的な進め方</a:t>
            </a:r>
            <a:endParaRPr lang="en-US" altLang="ja-JP" sz="2400" dirty="0">
              <a:solidFill>
                <a:srgbClr val="FF0000"/>
              </a:solidFill>
              <a:latin typeface="HG丸ｺﾞｼｯｸM-PRO" pitchFamily="50" charset="-128"/>
              <a:ea typeface="HG丸ｺﾞｼｯｸM-PRO" pitchFamily="50" charset="-128"/>
            </a:endParaRPr>
          </a:p>
          <a:p>
            <a:pPr marL="0" indent="0"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チェックリスト、点検実施者の教育、判断基準、</a:t>
            </a:r>
          </a:p>
          <a:p>
            <a:pPr marL="0" indent="0"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点検時の安全確保、点検結果の活用</a:t>
            </a:r>
          </a:p>
          <a:p>
            <a:pPr marL="0" indent="0" eaLnBrk="1" hangingPunct="1">
              <a:lnSpc>
                <a:spcPts val="3000"/>
              </a:lnSpc>
              <a:spcBef>
                <a:spcPts val="0"/>
              </a:spcBef>
              <a:buFontTx/>
              <a:buNone/>
            </a:pPr>
            <a:r>
              <a:rPr lang="ja-JP" altLang="en-US" sz="2400" dirty="0">
                <a:solidFill>
                  <a:srgbClr val="FF0000"/>
                </a:solidFill>
                <a:latin typeface="HG丸ｺﾞｼｯｸM-PRO" pitchFamily="50" charset="-128"/>
                <a:ea typeface="HG丸ｺﾞｼｯｸM-PRO" pitchFamily="50" charset="-128"/>
              </a:rPr>
              <a:t>６．不安全行動に対する対策としての点検</a:t>
            </a:r>
          </a:p>
          <a:p>
            <a:pPr marL="0" indent="0" eaLnBrk="1" hangingPunct="1">
              <a:lnSpc>
                <a:spcPts val="3000"/>
              </a:lnSpc>
              <a:spcBef>
                <a:spcPts val="0"/>
              </a:spcBef>
              <a:buFontTx/>
              <a:buNone/>
            </a:pPr>
            <a:r>
              <a:rPr lang="ja-JP" altLang="en-US" sz="2400" dirty="0">
                <a:solidFill>
                  <a:srgbClr val="FF0000"/>
                </a:solidFill>
                <a:latin typeface="HG丸ｺﾞｼｯｸM-PRO" pitchFamily="50" charset="-128"/>
                <a:ea typeface="HG丸ｺﾞｼｯｸM-PRO" pitchFamily="50" charset="-128"/>
              </a:rPr>
              <a:t>７・労働衛生設備等の点検</a:t>
            </a:r>
          </a:p>
        </p:txBody>
      </p:sp>
      <p:sp>
        <p:nvSpPr>
          <p:cNvPr id="3075" name="Rectangle 4"/>
          <p:cNvSpPr>
            <a:spLocks noGrp="1" noChangeArrowheads="1"/>
          </p:cNvSpPr>
          <p:nvPr>
            <p:ph type="title" idx="4294967295"/>
          </p:nvPr>
        </p:nvSpPr>
        <p:spPr>
          <a:xfrm>
            <a:off x="1880871" y="212181"/>
            <a:ext cx="6645275" cy="777875"/>
          </a:xfrm>
          <a:solidFill>
            <a:schemeClr val="accent2">
              <a:lumMod val="75000"/>
            </a:schemeClr>
          </a:solidFill>
        </p:spPr>
        <p:txBody>
          <a:bodyPr/>
          <a:lstStyle/>
          <a:p>
            <a:pPr eaLnBrk="1" hangingPunct="1">
              <a:lnSpc>
                <a:spcPts val="4000"/>
              </a:lnSpc>
              <a:defRPr/>
            </a:pPr>
            <a:r>
              <a:rPr lang="ja-JP" altLang="en-US" sz="3200" b="1" dirty="0">
                <a:solidFill>
                  <a:schemeClr val="bg1"/>
                </a:solidFill>
                <a:latin typeface="HG丸ｺﾞｼｯｸM-PRO" pitchFamily="50" charset="-128"/>
                <a:ea typeface="HG丸ｺﾞｼｯｸM-PRO" pitchFamily="50" charset="-128"/>
              </a:rPr>
              <a:t>第６章　整理整頓と安全衛生点検</a:t>
            </a:r>
          </a:p>
        </p:txBody>
      </p:sp>
      <p:sp>
        <p:nvSpPr>
          <p:cNvPr id="3076" name="AutoShape 5"/>
          <p:cNvSpPr>
            <a:spLocks noChangeArrowheads="1"/>
          </p:cNvSpPr>
          <p:nvPr/>
        </p:nvSpPr>
        <p:spPr bwMode="auto">
          <a:xfrm>
            <a:off x="1880871" y="1079354"/>
            <a:ext cx="3604891" cy="574675"/>
          </a:xfrm>
          <a:prstGeom prst="roundRect">
            <a:avLst>
              <a:gd name="adj" fmla="val 16667"/>
            </a:avLst>
          </a:prstGeom>
          <a:solidFill>
            <a:srgbClr val="FFFF99"/>
          </a:solidFill>
          <a:ln w="9525">
            <a:solidFill>
              <a:schemeClr val="tx1"/>
            </a:solidFill>
            <a:round/>
            <a:headEnd/>
            <a:tailEnd/>
          </a:ln>
        </p:spPr>
        <p:txBody>
          <a:bodyPr wrap="none" anchor="ct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この章でお話しすること</a:t>
            </a:r>
          </a:p>
        </p:txBody>
      </p:sp>
      <p:sp>
        <p:nvSpPr>
          <p:cNvPr id="5" name="スライド番号プレースホルダー 3"/>
          <p:cNvSpPr txBox="1">
            <a:spLocks noGrp="1"/>
          </p:cNvSpPr>
          <p:nvPr/>
        </p:nvSpPr>
        <p:spPr bwMode="auto">
          <a:xfrm>
            <a:off x="65532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defRPr/>
            </a:pPr>
            <a:fld id="{D3582FBE-A7CE-40EF-9110-1F37AEEEBFF4}" type="slidenum">
              <a:rPr lang="en-US" altLang="ja-JP" sz="1400">
                <a:ea typeface="+mn-ea"/>
              </a:rPr>
              <a:pPr algn="r" fontAlgn="base">
                <a:spcBef>
                  <a:spcPct val="0"/>
                </a:spcBef>
                <a:defRPr/>
              </a:pPr>
              <a:t>123</a:t>
            </a:fld>
            <a:endParaRPr lang="en-US" altLang="ja-JP" sz="1400">
              <a:ea typeface="+mn-ea"/>
            </a:endParaRPr>
          </a:p>
        </p:txBody>
      </p:sp>
      <p:grpSp>
        <p:nvGrpSpPr>
          <p:cNvPr id="3078" name="Group 6"/>
          <p:cNvGrpSpPr>
            <a:grpSpLocks/>
          </p:cNvGrpSpPr>
          <p:nvPr/>
        </p:nvGrpSpPr>
        <p:grpSpPr bwMode="auto">
          <a:xfrm>
            <a:off x="395288" y="317500"/>
            <a:ext cx="1371600" cy="1135063"/>
            <a:chOff x="3474" y="1135"/>
            <a:chExt cx="4320" cy="2521"/>
          </a:xfrm>
        </p:grpSpPr>
        <p:sp>
          <p:nvSpPr>
            <p:cNvPr id="3079" name="Rectangle 7"/>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0" name="Rectangle 8"/>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1" name="Rectangle 9"/>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2" name="Rectangle 10"/>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3" name="Rectangle 11"/>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4" name="Rectangle 12"/>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5" name="Rectangle 13"/>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6" name="Rectangle 14"/>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7" name="Rectangle 15"/>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8" name="Rectangle 16"/>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9" name="Rectangle 17"/>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90" name="Rectangle 18"/>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91" name="Rectangle 19"/>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grpSp>
      <p:sp>
        <p:nvSpPr>
          <p:cNvPr id="20" name="正方形/長方形 19"/>
          <p:cNvSpPr/>
          <p:nvPr/>
        </p:nvSpPr>
        <p:spPr>
          <a:xfrm>
            <a:off x="5599744" y="1120621"/>
            <a:ext cx="3434243" cy="541174"/>
          </a:xfrm>
          <a:prstGeom prst="rect">
            <a:avLst/>
          </a:prstGeom>
        </p:spPr>
        <p:txBody>
          <a:bodyPr wrap="square">
            <a:spAutoFit/>
          </a:bodyPr>
          <a:lstStyle>
            <a:defPPr>
              <a:defRPr lang="ja-JP"/>
            </a:defPPr>
            <a:lvl1pPr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1pPr>
            <a:lvl2pPr marL="4572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2pPr>
            <a:lvl3pPr marL="9144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3pPr>
            <a:lvl4pPr marL="13716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4pPr>
            <a:lvl5pPr marL="18288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5pPr>
            <a:lvl6pPr marL="2286000" algn="l" defTabSz="914400" rtl="0" eaLnBrk="1" latinLnBrk="0" hangingPunct="1">
              <a:defRPr kumimoji="1" sz="1400" kern="1200">
                <a:solidFill>
                  <a:schemeClr val="tx1"/>
                </a:solidFill>
                <a:latin typeface="Times New Roman" pitchFamily="18" charset="0"/>
                <a:ea typeface="ＭＳ ゴシック" pitchFamily="49" charset="-128"/>
                <a:cs typeface="+mn-cs"/>
              </a:defRPr>
            </a:lvl6pPr>
            <a:lvl7pPr marL="2743200" algn="l" defTabSz="914400" rtl="0" eaLnBrk="1" latinLnBrk="0" hangingPunct="1">
              <a:defRPr kumimoji="1" sz="1400" kern="1200">
                <a:solidFill>
                  <a:schemeClr val="tx1"/>
                </a:solidFill>
                <a:latin typeface="Times New Roman" pitchFamily="18" charset="0"/>
                <a:ea typeface="ＭＳ ゴシック" pitchFamily="49" charset="-128"/>
                <a:cs typeface="+mn-cs"/>
              </a:defRPr>
            </a:lvl7pPr>
            <a:lvl8pPr marL="3200400" algn="l" defTabSz="914400" rtl="0" eaLnBrk="1" latinLnBrk="0" hangingPunct="1">
              <a:defRPr kumimoji="1" sz="1400" kern="1200">
                <a:solidFill>
                  <a:schemeClr val="tx1"/>
                </a:solidFill>
                <a:latin typeface="Times New Roman" pitchFamily="18" charset="0"/>
                <a:ea typeface="ＭＳ ゴシック" pitchFamily="49" charset="-128"/>
                <a:cs typeface="+mn-cs"/>
              </a:defRPr>
            </a:lvl8pPr>
            <a:lvl9pPr marL="3657600" algn="l" defTabSz="914400" rtl="0" eaLnBrk="1" latinLnBrk="0" hangingPunct="1">
              <a:defRPr kumimoji="1" sz="1400" kern="1200">
                <a:solidFill>
                  <a:schemeClr val="tx1"/>
                </a:solidFill>
                <a:latin typeface="Times New Roman" pitchFamily="18" charset="0"/>
                <a:ea typeface="ＭＳ ゴシック" pitchFamily="49" charset="-128"/>
                <a:cs typeface="+mn-cs"/>
              </a:defRPr>
            </a:lvl9pPr>
          </a:lstStyle>
          <a:p>
            <a:pPr algn="l">
              <a:lnSpc>
                <a:spcPts val="3500"/>
              </a:lnSpc>
            </a:pPr>
            <a:r>
              <a:rPr lang="ja-JP" altLang="en-US" sz="2400" dirty="0">
                <a:solidFill>
                  <a:schemeClr val="accent2"/>
                </a:solidFill>
                <a:latin typeface="HG丸ｺﾞｼｯｸM-PRO" pitchFamily="50" charset="-128"/>
                <a:ea typeface="HG丸ｺﾞｼｯｸM-PRO" pitchFamily="50" charset="-128"/>
              </a:rPr>
              <a:t>（</a:t>
            </a:r>
            <a:r>
              <a:rPr lang="en-US" altLang="ja-JP" sz="2400" dirty="0">
                <a:solidFill>
                  <a:schemeClr val="accent2"/>
                </a:solidFill>
                <a:latin typeface="HG丸ｺﾞｼｯｸM-PRO" pitchFamily="50" charset="-128"/>
                <a:ea typeface="HG丸ｺﾞｼｯｸM-PRO" pitchFamily="50" charset="-128"/>
              </a:rPr>
              <a:t>P</a:t>
            </a:r>
            <a:r>
              <a:rPr lang="ja-JP" altLang="en-US" sz="2400" dirty="0">
                <a:solidFill>
                  <a:schemeClr val="accent2"/>
                </a:solidFill>
                <a:latin typeface="HG丸ｺﾞｼｯｸM-PRO" pitchFamily="50" charset="-128"/>
                <a:ea typeface="HG丸ｺﾞｼｯｸM-PRO" pitchFamily="50" charset="-128"/>
              </a:rPr>
              <a:t>１０２～</a:t>
            </a:r>
            <a:r>
              <a:rPr lang="en-US" altLang="ja-JP" sz="2400" dirty="0">
                <a:solidFill>
                  <a:schemeClr val="accent2"/>
                </a:solidFill>
                <a:latin typeface="HG丸ｺﾞｼｯｸM-PRO" pitchFamily="50" charset="-128"/>
                <a:ea typeface="HG丸ｺﾞｼｯｸM-PRO" pitchFamily="50" charset="-128"/>
              </a:rPr>
              <a:t>P</a:t>
            </a:r>
            <a:r>
              <a:rPr lang="ja-JP" altLang="en-US" sz="2400" dirty="0">
                <a:solidFill>
                  <a:schemeClr val="accent2"/>
                </a:solidFill>
                <a:latin typeface="HG丸ｺﾞｼｯｸM-PRO" pitchFamily="50" charset="-128"/>
                <a:ea typeface="HG丸ｺﾞｼｯｸM-PRO" pitchFamily="50" charset="-128"/>
              </a:rPr>
              <a:t>１１７）</a:t>
            </a:r>
          </a:p>
        </p:txBody>
      </p:sp>
    </p:spTree>
    <p:extLst>
      <p:ext uri="{BB962C8B-B14F-4D97-AF65-F5344CB8AC3E}">
        <p14:creationId xmlns:p14="http://schemas.microsoft.com/office/powerpoint/2010/main" val="3992194575"/>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FontTx/>
              <a:buNone/>
            </a:pPr>
            <a:fld id="{C518B4FC-38FE-42F9-B664-EDF84AE4C3F3}" type="slidenum">
              <a:rPr lang="en-US" altLang="ja-JP" sz="1400" smtClean="0">
                <a:latin typeface="Times New Roman" pitchFamily="18" charset="0"/>
              </a:rPr>
              <a:pPr>
                <a:spcBef>
                  <a:spcPct val="0"/>
                </a:spcBef>
                <a:buFontTx/>
                <a:buNone/>
              </a:pPr>
              <a:t>124</a:t>
            </a:fld>
            <a:endParaRPr lang="en-US" altLang="ja-JP" sz="1400">
              <a:latin typeface="Times New Roman" pitchFamily="18" charset="0"/>
            </a:endParaRPr>
          </a:p>
        </p:txBody>
      </p:sp>
      <p:sp>
        <p:nvSpPr>
          <p:cNvPr id="39939" name="AutoShape 4"/>
          <p:cNvSpPr>
            <a:spLocks noChangeArrowheads="1"/>
          </p:cNvSpPr>
          <p:nvPr/>
        </p:nvSpPr>
        <p:spPr bwMode="auto">
          <a:xfrm>
            <a:off x="359728" y="762000"/>
            <a:ext cx="5627688" cy="876137"/>
          </a:xfrm>
          <a:prstGeom prst="roundRect">
            <a:avLst>
              <a:gd name="adj" fmla="val 16667"/>
            </a:avLst>
          </a:prstGeom>
          <a:solidFill>
            <a:srgbClr val="CCFFFF"/>
          </a:solidFill>
          <a:ln w="6350" cmpd="sng">
            <a:solidFill>
              <a:schemeClr val="accent6"/>
            </a:solidFill>
            <a:round/>
            <a:headEnd/>
            <a:tailEnd/>
          </a:ln>
        </p:spPr>
        <p:txBody>
          <a:bodyPr wrap="none" anchor="ctr"/>
          <a:lstStyle/>
          <a:p>
            <a:pPr algn="l" eaLnBrk="1" fontAlgn="ctr" hangingPunct="1">
              <a:lnSpc>
                <a:spcPts val="3400"/>
              </a:lnSpc>
              <a:spcBef>
                <a:spcPts val="0"/>
              </a:spcBef>
              <a:defRPr/>
            </a:pPr>
            <a:r>
              <a:rPr lang="ja-JP" altLang="en-US" sz="2400" dirty="0">
                <a:solidFill>
                  <a:srgbClr val="FF0000"/>
                </a:solidFill>
                <a:ea typeface="HG丸ｺﾞｼｯｸM-PRO" pitchFamily="50" charset="-128"/>
              </a:rPr>
              <a:t>（１）整理・整頓の考え方</a:t>
            </a:r>
          </a:p>
          <a:p>
            <a:pPr algn="l" eaLnBrk="1" fontAlgn="ctr" hangingPunct="1">
              <a:lnSpc>
                <a:spcPts val="3000"/>
              </a:lnSpc>
              <a:spcBef>
                <a:spcPts val="0"/>
              </a:spcBef>
              <a:defRPr/>
            </a:pPr>
            <a:r>
              <a:rPr lang="ja-JP" altLang="en-US" sz="2000" dirty="0">
                <a:ea typeface="HG丸ｺﾞｼｯｸM-PRO" pitchFamily="50" charset="-128"/>
              </a:rPr>
              <a:t>　　※整理・整頓は安全衛生の第１歩</a:t>
            </a:r>
          </a:p>
        </p:txBody>
      </p:sp>
      <p:sp>
        <p:nvSpPr>
          <p:cNvPr id="46084" name="Text Box 9"/>
          <p:cNvSpPr txBox="1">
            <a:spLocks noChangeArrowheads="1"/>
          </p:cNvSpPr>
          <p:nvPr/>
        </p:nvSpPr>
        <p:spPr bwMode="auto">
          <a:xfrm>
            <a:off x="304800" y="1981200"/>
            <a:ext cx="4549775" cy="45243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fontAlgn="ctr" hangingPunct="1">
              <a:spcBef>
                <a:spcPct val="50000"/>
              </a:spcBef>
              <a:buFontTx/>
              <a:buNone/>
            </a:pPr>
            <a:r>
              <a:rPr lang="en-US" altLang="ja-JP" sz="1800" dirty="0">
                <a:solidFill>
                  <a:srgbClr val="FF0000"/>
                </a:solidFill>
                <a:latin typeface="HG丸ｺﾞｼｯｸM-PRO" panose="020F0600000000000000" pitchFamily="50" charset="-128"/>
                <a:ea typeface="HG丸ｺﾞｼｯｸM-PRO" panose="020F0600000000000000" pitchFamily="50" charset="-128"/>
              </a:rPr>
              <a:t>①</a:t>
            </a:r>
            <a:r>
              <a:rPr lang="ja-JP" altLang="en-US" sz="1800" dirty="0">
                <a:solidFill>
                  <a:srgbClr val="FF0000"/>
                </a:solidFill>
                <a:latin typeface="HG丸ｺﾞｼｯｸM-PRO" panose="020F0600000000000000" pitchFamily="50" charset="-128"/>
                <a:ea typeface="HG丸ｺﾞｼｯｸM-PRO" panose="020F0600000000000000" pitchFamily="50" charset="-128"/>
              </a:rPr>
              <a:t>　整理</a:t>
            </a:r>
          </a:p>
          <a:p>
            <a:pPr algn="l" eaLnBrk="1" fontAlgn="ctr" hangingPunct="1">
              <a:spcBef>
                <a:spcPct val="50000"/>
              </a:spcBef>
              <a:buFontTx/>
              <a:buNone/>
            </a:pPr>
            <a:r>
              <a:rPr lang="ja-JP" altLang="en-US" sz="1800" dirty="0">
                <a:solidFill>
                  <a:srgbClr val="FF0000"/>
                </a:solidFill>
                <a:latin typeface="HG丸ｺﾞｼｯｸM-PRO" panose="020F0600000000000000" pitchFamily="50" charset="-128"/>
                <a:ea typeface="HG丸ｺﾞｼｯｸM-PRO" panose="020F0600000000000000" pitchFamily="50" charset="-128"/>
              </a:rPr>
              <a:t>　必要なものと不必要なものとに分類、</a:t>
            </a:r>
          </a:p>
          <a:p>
            <a:pPr algn="l" eaLnBrk="1" fontAlgn="ctr" hangingPunct="1">
              <a:spcBef>
                <a:spcPct val="50000"/>
              </a:spcBef>
              <a:buFontTx/>
              <a:buNone/>
            </a:pPr>
            <a:r>
              <a:rPr lang="ja-JP" altLang="en-US" sz="1800" dirty="0">
                <a:solidFill>
                  <a:srgbClr val="FF0000"/>
                </a:solidFill>
                <a:latin typeface="HG丸ｺﾞｼｯｸM-PRO" panose="020F0600000000000000" pitchFamily="50" charset="-128"/>
                <a:ea typeface="HG丸ｺﾞｼｯｸM-PRO" panose="020F0600000000000000" pitchFamily="50" charset="-128"/>
              </a:rPr>
              <a:t>②　整頓</a:t>
            </a:r>
          </a:p>
          <a:p>
            <a:pPr algn="l" eaLnBrk="1" fontAlgn="ctr" hangingPunct="1">
              <a:spcBef>
                <a:spcPct val="50000"/>
              </a:spcBef>
              <a:buFontTx/>
              <a:buNone/>
            </a:pPr>
            <a:r>
              <a:rPr lang="ja-JP" altLang="en-US" sz="1800" dirty="0">
                <a:solidFill>
                  <a:srgbClr val="FF0000"/>
                </a:solidFill>
                <a:latin typeface="HG丸ｺﾞｼｯｸM-PRO" panose="020F0600000000000000" pitchFamily="50" charset="-128"/>
                <a:ea typeface="HG丸ｺﾞｼｯｸM-PRO" panose="020F0600000000000000" pitchFamily="50" charset="-128"/>
              </a:rPr>
              <a:t>　必要なものがいつでも取り出せる状態</a:t>
            </a:r>
          </a:p>
          <a:p>
            <a:pPr algn="l" eaLnBrk="1" fontAlgn="ctr" hangingPunct="1">
              <a:spcBef>
                <a:spcPct val="50000"/>
              </a:spcBef>
              <a:buFontTx/>
              <a:buNone/>
            </a:pPr>
            <a:r>
              <a:rPr lang="ja-JP" altLang="en-US" sz="1800" dirty="0">
                <a:latin typeface="HG丸ｺﾞｼｯｸM-PRO" panose="020F0600000000000000" pitchFamily="50" charset="-128"/>
                <a:ea typeface="HG丸ｺﾞｼｯｸM-PRO" panose="020F0600000000000000" pitchFamily="50" charset="-128"/>
              </a:rPr>
              <a:t>③　清掃</a:t>
            </a:r>
          </a:p>
          <a:p>
            <a:pPr algn="l" eaLnBrk="1" fontAlgn="ctr" hangingPunct="1">
              <a:spcBef>
                <a:spcPct val="50000"/>
              </a:spcBef>
              <a:buFontTx/>
              <a:buNone/>
            </a:pPr>
            <a:r>
              <a:rPr lang="ja-JP" altLang="en-US" sz="1800" dirty="0">
                <a:latin typeface="HG丸ｺﾞｼｯｸM-PRO" panose="020F0600000000000000" pitchFamily="50" charset="-128"/>
                <a:ea typeface="HG丸ｺﾞｼｯｸM-PRO" panose="020F0600000000000000" pitchFamily="50" charset="-128"/>
              </a:rPr>
              <a:t>　掃き清める、整理・整頓の仕上げ、点検</a:t>
            </a:r>
          </a:p>
          <a:p>
            <a:pPr algn="l" eaLnBrk="1" fontAlgn="ctr" hangingPunct="1">
              <a:spcBef>
                <a:spcPct val="50000"/>
              </a:spcBef>
              <a:buFontTx/>
              <a:buNone/>
            </a:pPr>
            <a:r>
              <a:rPr lang="ja-JP" altLang="en-US" sz="1800" dirty="0">
                <a:latin typeface="HG丸ｺﾞｼｯｸM-PRO" panose="020F0600000000000000" pitchFamily="50" charset="-128"/>
                <a:ea typeface="HG丸ｺﾞｼｯｸM-PRO" panose="020F0600000000000000" pitchFamily="50" charset="-128"/>
              </a:rPr>
              <a:t>④　清潔</a:t>
            </a:r>
          </a:p>
          <a:p>
            <a:pPr algn="l" eaLnBrk="1" fontAlgn="ctr" hangingPunct="1">
              <a:spcBef>
                <a:spcPct val="50000"/>
              </a:spcBef>
              <a:buFontTx/>
              <a:buNone/>
            </a:pPr>
            <a:r>
              <a:rPr lang="ja-JP" altLang="en-US" sz="1800" dirty="0">
                <a:latin typeface="HG丸ｺﾞｼｯｸM-PRO" panose="020F0600000000000000" pitchFamily="50" charset="-128"/>
                <a:ea typeface="HG丸ｺﾞｼｯｸM-PRO" panose="020F0600000000000000" pitchFamily="50" charset="-128"/>
              </a:rPr>
              <a:t>　作業場の汚れ除去、衛生、衣服の清潔</a:t>
            </a:r>
          </a:p>
          <a:p>
            <a:pPr algn="l" eaLnBrk="1" fontAlgn="ctr" hangingPunct="1">
              <a:spcBef>
                <a:spcPct val="50000"/>
              </a:spcBef>
              <a:buFontTx/>
              <a:buNone/>
            </a:pPr>
            <a:r>
              <a:rPr lang="ja-JP" altLang="en-US" sz="1800" dirty="0">
                <a:latin typeface="HG丸ｺﾞｼｯｸM-PRO" panose="020F0600000000000000" pitchFamily="50" charset="-128"/>
                <a:ea typeface="HG丸ｺﾞｼｯｸM-PRO" panose="020F0600000000000000" pitchFamily="50" charset="-128"/>
              </a:rPr>
              <a:t>⑤　躾（しつけ）</a:t>
            </a:r>
          </a:p>
          <a:p>
            <a:pPr algn="l" eaLnBrk="1" fontAlgn="ctr" hangingPunct="1">
              <a:spcBef>
                <a:spcPct val="50000"/>
              </a:spcBef>
              <a:buFontTx/>
              <a:buNone/>
            </a:pPr>
            <a:r>
              <a:rPr lang="ja-JP" altLang="en-US" sz="1800" dirty="0">
                <a:latin typeface="HG丸ｺﾞｼｯｸM-PRO" panose="020F0600000000000000" pitchFamily="50" charset="-128"/>
                <a:ea typeface="HG丸ｺﾞｼｯｸM-PRO" panose="020F0600000000000000" pitchFamily="50" charset="-128"/>
              </a:rPr>
              <a:t>　４Ｓ状況の継続、習慣化、意識付け</a:t>
            </a:r>
          </a:p>
          <a:p>
            <a:pPr algn="l" eaLnBrk="1" fontAlgn="ctr" hangingPunct="1">
              <a:spcBef>
                <a:spcPct val="50000"/>
              </a:spcBef>
              <a:buFontTx/>
              <a:buNone/>
            </a:pPr>
            <a:r>
              <a:rPr lang="en-US" altLang="ja-JP" sz="1800" b="1" u="sng" dirty="0">
                <a:solidFill>
                  <a:srgbClr val="FF0000"/>
                </a:solidFill>
                <a:latin typeface="HG丸ｺﾞｼｯｸM-PRO" pitchFamily="50" charset="-128"/>
                <a:ea typeface="HG丸ｺﾞｼｯｸM-PRO" pitchFamily="50" charset="-128"/>
              </a:rPr>
              <a:t>（</a:t>
            </a:r>
            <a:r>
              <a:rPr lang="ja-JP" altLang="en-US" sz="1800" b="1" u="sng" dirty="0">
                <a:solidFill>
                  <a:srgbClr val="FF0000"/>
                </a:solidFill>
                <a:latin typeface="HG丸ｺﾞｼｯｸM-PRO" pitchFamily="50" charset="-128"/>
                <a:ea typeface="HG丸ｺﾞｼｯｸM-PRO" pitchFamily="50" charset="-128"/>
              </a:rPr>
              <a:t>決めたこと。決められたことを守る）</a:t>
            </a:r>
            <a:endParaRPr lang="en-US" altLang="ja-JP" sz="1800" b="1" u="sng" dirty="0">
              <a:latin typeface="HG丸ｺﾞｼｯｸM-PRO" panose="020F0600000000000000" pitchFamily="50" charset="-128"/>
              <a:ea typeface="HG丸ｺﾞｼｯｸM-PRO" panose="020F0600000000000000" pitchFamily="50" charset="-128"/>
            </a:endParaRPr>
          </a:p>
        </p:txBody>
      </p:sp>
      <p:sp>
        <p:nvSpPr>
          <p:cNvPr id="46085" name="AutoShape 10"/>
          <p:cNvSpPr>
            <a:spLocks/>
          </p:cNvSpPr>
          <p:nvPr/>
        </p:nvSpPr>
        <p:spPr bwMode="auto">
          <a:xfrm>
            <a:off x="5029200" y="2133600"/>
            <a:ext cx="288925" cy="3168650"/>
          </a:xfrm>
          <a:prstGeom prst="rightBrace">
            <a:avLst>
              <a:gd name="adj1" fmla="val 91392"/>
              <a:gd name="adj2" fmla="val 48509"/>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1800">
              <a:latin typeface="Times New Roman" pitchFamily="18" charset="0"/>
            </a:endParaRPr>
          </a:p>
        </p:txBody>
      </p:sp>
      <p:sp>
        <p:nvSpPr>
          <p:cNvPr id="46086" name="Text Box 11"/>
          <p:cNvSpPr txBox="1">
            <a:spLocks noChangeArrowheads="1"/>
          </p:cNvSpPr>
          <p:nvPr/>
        </p:nvSpPr>
        <p:spPr bwMode="auto">
          <a:xfrm>
            <a:off x="5410200" y="3124200"/>
            <a:ext cx="609600" cy="8223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ja-JP" altLang="en-US" sz="2400" dirty="0">
                <a:ea typeface="HG丸ｺﾞｼｯｸM-PRO" pitchFamily="50" charset="-128"/>
              </a:rPr>
              <a:t>４Ｓ</a:t>
            </a:r>
          </a:p>
        </p:txBody>
      </p:sp>
      <p:sp>
        <p:nvSpPr>
          <p:cNvPr id="46087" name="AutoShape 12"/>
          <p:cNvSpPr>
            <a:spLocks/>
          </p:cNvSpPr>
          <p:nvPr/>
        </p:nvSpPr>
        <p:spPr bwMode="auto">
          <a:xfrm>
            <a:off x="6019800" y="2209800"/>
            <a:ext cx="288925" cy="4124325"/>
          </a:xfrm>
          <a:prstGeom prst="rightBrace">
            <a:avLst>
              <a:gd name="adj1" fmla="val 118956"/>
              <a:gd name="adj2" fmla="val 48509"/>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1800">
              <a:latin typeface="Times New Roman" pitchFamily="18" charset="0"/>
            </a:endParaRPr>
          </a:p>
        </p:txBody>
      </p:sp>
      <p:sp>
        <p:nvSpPr>
          <p:cNvPr id="46088" name="Text Box 13"/>
          <p:cNvSpPr txBox="1">
            <a:spLocks noChangeArrowheads="1"/>
          </p:cNvSpPr>
          <p:nvPr/>
        </p:nvSpPr>
        <p:spPr bwMode="auto">
          <a:xfrm>
            <a:off x="6400800" y="4038600"/>
            <a:ext cx="541338" cy="8223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ja-JP" altLang="en-US" sz="2400">
                <a:ea typeface="HG丸ｺﾞｼｯｸM-PRO" pitchFamily="50" charset="-128"/>
              </a:rPr>
              <a:t>５Ｓ</a:t>
            </a:r>
          </a:p>
        </p:txBody>
      </p:sp>
      <p:pic>
        <p:nvPicPr>
          <p:cNvPr id="46089" name="Picture 9"/>
          <p:cNvPicPr>
            <a:picLocks noChangeAspect="1" noChangeArrowheads="1"/>
          </p:cNvPicPr>
          <p:nvPr/>
        </p:nvPicPr>
        <p:blipFill>
          <a:blip r:embed="rId2">
            <a:lum bright="-12000" contrast="36000"/>
            <a:extLst>
              <a:ext uri="{28A0092B-C50C-407E-A947-70E740481C1C}">
                <a14:useLocalDpi xmlns:a14="http://schemas.microsoft.com/office/drawing/2010/main" val="0"/>
              </a:ext>
            </a:extLst>
          </a:blip>
          <a:srcRect l="7813" t="3441" r="9462" b="13303"/>
          <a:stretch>
            <a:fillRect/>
          </a:stretch>
        </p:blipFill>
        <p:spPr bwMode="auto">
          <a:xfrm>
            <a:off x="6477000" y="1828800"/>
            <a:ext cx="149860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8"/>
          <p:cNvPicPr>
            <a:picLocks noChangeAspect="1" noChangeArrowheads="1"/>
          </p:cNvPicPr>
          <p:nvPr/>
        </p:nvPicPr>
        <p:blipFill>
          <a:blip r:embed="rId3">
            <a:lum bright="-6000" contrast="42000"/>
            <a:extLst>
              <a:ext uri="{28A0092B-C50C-407E-A947-70E740481C1C}">
                <a14:useLocalDpi xmlns:a14="http://schemas.microsoft.com/office/drawing/2010/main" val="0"/>
              </a:ext>
            </a:extLst>
          </a:blip>
          <a:srcRect l="3673" r="3755" b="8633"/>
          <a:stretch>
            <a:fillRect/>
          </a:stretch>
        </p:blipFill>
        <p:spPr bwMode="auto">
          <a:xfrm>
            <a:off x="7086600" y="3886200"/>
            <a:ext cx="1673225"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6" name="Text Box 8"/>
          <p:cNvSpPr txBox="1">
            <a:spLocks noChangeArrowheads="1"/>
          </p:cNvSpPr>
          <p:nvPr/>
        </p:nvSpPr>
        <p:spPr bwMode="auto">
          <a:xfrm>
            <a:off x="304800" y="182563"/>
            <a:ext cx="4339208"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１．整理・整頓の進め方</a:t>
            </a:r>
          </a:p>
        </p:txBody>
      </p:sp>
      <p:sp>
        <p:nvSpPr>
          <p:cNvPr id="46092" name="Text Box 10"/>
          <p:cNvSpPr txBox="1">
            <a:spLocks noChangeArrowheads="1"/>
          </p:cNvSpPr>
          <p:nvPr/>
        </p:nvSpPr>
        <p:spPr bwMode="auto">
          <a:xfrm>
            <a:off x="7239000" y="457200"/>
            <a:ext cx="15097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P102</a:t>
            </a:r>
            <a:endParaRPr kumimoji="0"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868096382"/>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182563"/>
            <a:ext cx="49149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spcBef>
                <a:spcPct val="5000"/>
              </a:spcBef>
              <a:defRPr/>
            </a:pPr>
            <a:r>
              <a:rPr lang="ja-JP" altLang="en-US" sz="2800" u="sng">
                <a:effectLst>
                  <a:outerShdw blurRad="38100" dist="38100" dir="2700000" algn="tl">
                    <a:srgbClr val="C0C0C0"/>
                  </a:outerShdw>
                </a:effectLst>
                <a:latin typeface="HG丸ｺﾞｼｯｸM-PRO" pitchFamily="50" charset="-128"/>
                <a:ea typeface="HG丸ｺﾞｼｯｸM-PRO" pitchFamily="50" charset="-128"/>
              </a:rPr>
              <a:t>１．</a:t>
            </a: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整理整頓の進め方</a:t>
            </a:r>
          </a:p>
        </p:txBody>
      </p:sp>
      <p:sp>
        <p:nvSpPr>
          <p:cNvPr id="47107" name="AutoShape 5"/>
          <p:cNvSpPr>
            <a:spLocks noChangeArrowheads="1"/>
          </p:cNvSpPr>
          <p:nvPr/>
        </p:nvSpPr>
        <p:spPr bwMode="auto">
          <a:xfrm>
            <a:off x="179512" y="734129"/>
            <a:ext cx="8716963" cy="5969000"/>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31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（２）整理整頓の進め方</a:t>
            </a:r>
          </a:p>
          <a:p>
            <a:pPr algn="l" eaLnBrk="1" hangingPunct="1">
              <a:lnSpc>
                <a:spcPts val="3100"/>
              </a:lnSpc>
              <a:spcBef>
                <a:spcPct val="0"/>
              </a:spcBef>
              <a:buFontTx/>
              <a:buNone/>
            </a:pPr>
            <a:r>
              <a:rPr lang="en-US" altLang="ja-JP" sz="2400" dirty="0">
                <a:latin typeface="HG丸ｺﾞｼｯｸM-PRO" pitchFamily="50" charset="-128"/>
                <a:ea typeface="HG丸ｺﾞｼｯｸM-PRO" pitchFamily="50" charset="-128"/>
              </a:rPr>
              <a:t>　　　・</a:t>
            </a:r>
            <a:r>
              <a:rPr lang="ja-JP" altLang="en-US" sz="2400" dirty="0">
                <a:latin typeface="HG丸ｺﾞｼｯｸM-PRO" pitchFamily="50" charset="-128"/>
                <a:ea typeface="HG丸ｺﾞｼｯｸM-PRO" pitchFamily="50" charset="-128"/>
              </a:rPr>
              <a:t>必要なものと不要な物の判断基準を示す。</a:t>
            </a:r>
          </a:p>
          <a:p>
            <a:pPr algn="l" eaLnBrk="1" hangingPunct="1">
              <a:lnSpc>
                <a:spcPts val="3100"/>
              </a:lnSpc>
              <a:spcBef>
                <a:spcPct val="0"/>
              </a:spcBef>
              <a:buFontTx/>
              <a:buNone/>
            </a:pPr>
            <a:r>
              <a:rPr lang="ja-JP" altLang="en-US" sz="2400" dirty="0">
                <a:latin typeface="HG丸ｺﾞｼｯｸM-PRO" pitchFamily="50" charset="-128"/>
                <a:ea typeface="HG丸ｺﾞｼｯｸM-PRO" pitchFamily="50" charset="-128"/>
              </a:rPr>
              <a:t>　　　・受持つ区域に責任を持つ。</a:t>
            </a:r>
          </a:p>
          <a:p>
            <a:pPr algn="l" eaLnBrk="1" hangingPunct="1">
              <a:lnSpc>
                <a:spcPts val="3100"/>
              </a:lnSpc>
              <a:spcBef>
                <a:spcPct val="0"/>
              </a:spcBef>
              <a:buFontTx/>
              <a:buNone/>
            </a:pPr>
            <a:r>
              <a:rPr lang="ja-JP" altLang="en-US" sz="2400" dirty="0">
                <a:latin typeface="HG丸ｺﾞｼｯｸM-PRO" pitchFamily="50" charset="-128"/>
                <a:ea typeface="HG丸ｺﾞｼｯｸM-PRO" pitchFamily="50" charset="-128"/>
              </a:rPr>
              <a:t>　　　・整頓の仕方を決める。</a:t>
            </a:r>
          </a:p>
          <a:p>
            <a:pPr algn="l" eaLnBrk="1" hangingPunct="1">
              <a:lnSpc>
                <a:spcPts val="3100"/>
              </a:lnSpc>
              <a:spcBef>
                <a:spcPct val="0"/>
              </a:spcBef>
              <a:buFontTx/>
              <a:buNone/>
            </a:pPr>
            <a:r>
              <a:rPr lang="ja-JP" altLang="en-US" sz="2400" dirty="0">
                <a:latin typeface="HG丸ｺﾞｼｯｸM-PRO" pitchFamily="50" charset="-128"/>
                <a:ea typeface="HG丸ｺﾞｼｯｸM-PRO" pitchFamily="50" charset="-128"/>
              </a:rPr>
              <a:t>　　　・担当する工具、器具には責任を持つ。</a:t>
            </a:r>
          </a:p>
          <a:p>
            <a:pPr algn="l" eaLnBrk="1" hangingPunct="1">
              <a:lnSpc>
                <a:spcPts val="3100"/>
              </a:lnSpc>
              <a:spcBef>
                <a:spcPct val="0"/>
              </a:spcBef>
              <a:buFontTx/>
              <a:buNone/>
            </a:pPr>
            <a:r>
              <a:rPr lang="ja-JP" altLang="en-US" sz="2400" dirty="0">
                <a:latin typeface="HG丸ｺﾞｼｯｸM-PRO" pitchFamily="50" charset="-128"/>
                <a:ea typeface="HG丸ｺﾞｼｯｸM-PRO" pitchFamily="50" charset="-128"/>
              </a:rPr>
              <a:t>　　　・掃除当番は責任を持って掃除をする。</a:t>
            </a:r>
          </a:p>
        </p:txBody>
      </p:sp>
      <p:sp>
        <p:nvSpPr>
          <p:cNvPr id="47108" name="Text Box 10"/>
          <p:cNvSpPr txBox="1">
            <a:spLocks noChangeArrowheads="1"/>
          </p:cNvSpPr>
          <p:nvPr/>
        </p:nvSpPr>
        <p:spPr bwMode="auto">
          <a:xfrm>
            <a:off x="7239000" y="106363"/>
            <a:ext cx="1509713"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P102</a:t>
            </a:r>
            <a:endParaRPr kumimoji="0" lang="ja-JP" altLang="en-US" sz="1600" dirty="0">
              <a:latin typeface="HG丸ｺﾞｼｯｸM-PRO" pitchFamily="50" charset="-128"/>
              <a:ea typeface="HG丸ｺﾞｼｯｸM-PRO" pitchFamily="50" charset="-128"/>
            </a:endParaRPr>
          </a:p>
        </p:txBody>
      </p:sp>
      <p:sp>
        <p:nvSpPr>
          <p:cNvPr id="47109"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0C6F843B-12A4-4325-A513-8480021ACC26}" type="slidenum">
              <a:rPr lang="en-US" altLang="ja-JP" sz="1400">
                <a:ea typeface="ＭＳ Ｐゴシック" pitchFamily="50" charset="-128"/>
              </a:rPr>
              <a:pPr algn="r" eaLnBrk="1" hangingPunct="1">
                <a:spcBef>
                  <a:spcPct val="0"/>
                </a:spcBef>
                <a:buFontTx/>
                <a:buNone/>
              </a:pPr>
              <a:t>125</a:t>
            </a:fld>
            <a:endParaRPr lang="en-US" altLang="ja-JP" sz="1400">
              <a:ea typeface="ＭＳ Ｐゴシック" pitchFamily="50" charset="-128"/>
            </a:endParaRPr>
          </a:p>
        </p:txBody>
      </p:sp>
      <p:pic>
        <p:nvPicPr>
          <p:cNvPr id="471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593" y="3365355"/>
            <a:ext cx="7924800" cy="285535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4595391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2">
            <a:lum bright="-12000" contrast="48000"/>
            <a:extLst>
              <a:ext uri="{28A0092B-C50C-407E-A947-70E740481C1C}">
                <a14:useLocalDpi xmlns:a14="http://schemas.microsoft.com/office/drawing/2010/main" val="0"/>
              </a:ext>
            </a:extLst>
          </a:blip>
          <a:srcRect b="1550"/>
          <a:stretch>
            <a:fillRect/>
          </a:stretch>
        </p:blipFill>
        <p:spPr bwMode="auto">
          <a:xfrm>
            <a:off x="533400" y="381000"/>
            <a:ext cx="4392613"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5"/>
          <p:cNvPicPr>
            <a:picLocks noChangeAspect="1" noChangeArrowheads="1"/>
          </p:cNvPicPr>
          <p:nvPr/>
        </p:nvPicPr>
        <p:blipFill>
          <a:blip r:embed="rId3">
            <a:lum bright="-18000" contrast="42000"/>
            <a:extLst>
              <a:ext uri="{28A0092B-C50C-407E-A947-70E740481C1C}">
                <a14:useLocalDpi xmlns:a14="http://schemas.microsoft.com/office/drawing/2010/main" val="0"/>
              </a:ext>
            </a:extLst>
          </a:blip>
          <a:srcRect/>
          <a:stretch>
            <a:fillRect/>
          </a:stretch>
        </p:blipFill>
        <p:spPr bwMode="auto">
          <a:xfrm>
            <a:off x="4822825" y="2514600"/>
            <a:ext cx="4321175"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AutoShape 6"/>
          <p:cNvSpPr>
            <a:spLocks noChangeArrowheads="1"/>
          </p:cNvSpPr>
          <p:nvPr/>
        </p:nvSpPr>
        <p:spPr bwMode="auto">
          <a:xfrm>
            <a:off x="142875" y="142875"/>
            <a:ext cx="3671888" cy="503238"/>
          </a:xfrm>
          <a:prstGeom prst="roundRect">
            <a:avLst>
              <a:gd name="adj" fmla="val 16667"/>
            </a:avLst>
          </a:prstGeom>
          <a:solidFill>
            <a:srgbClr val="3366FF"/>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r>
              <a:rPr lang="ja-JP" altLang="en-US" sz="2400" b="1" dirty="0">
                <a:solidFill>
                  <a:schemeClr val="bg1"/>
                </a:solidFill>
                <a:latin typeface="HG丸ｺﾞｼｯｸM-PRO" panose="020F0600000000000000" pitchFamily="50" charset="-128"/>
                <a:ea typeface="HG丸ｺﾞｼｯｸM-PRO" panose="020F0600000000000000" pitchFamily="50" charset="-128"/>
              </a:rPr>
              <a:t>整理整頓のポイント</a:t>
            </a:r>
          </a:p>
        </p:txBody>
      </p:sp>
      <p:pic>
        <p:nvPicPr>
          <p:cNvPr id="48133" name="Picture 8"/>
          <p:cNvPicPr>
            <a:picLocks noChangeAspect="1" noChangeArrowheads="1"/>
          </p:cNvPicPr>
          <p:nvPr/>
        </p:nvPicPr>
        <p:blipFill>
          <a:blip r:embed="rId4">
            <a:lum bright="-6000" contrast="42000"/>
            <a:extLst>
              <a:ext uri="{28A0092B-C50C-407E-A947-70E740481C1C}">
                <a14:useLocalDpi xmlns:a14="http://schemas.microsoft.com/office/drawing/2010/main" val="0"/>
              </a:ext>
            </a:extLst>
          </a:blip>
          <a:srcRect l="3673" r="3755" b="8633"/>
          <a:stretch>
            <a:fillRect/>
          </a:stretch>
        </p:blipFill>
        <p:spPr bwMode="auto">
          <a:xfrm>
            <a:off x="6929438" y="500063"/>
            <a:ext cx="18002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9"/>
          <p:cNvPicPr>
            <a:picLocks noChangeAspect="1" noChangeArrowheads="1"/>
          </p:cNvPicPr>
          <p:nvPr/>
        </p:nvPicPr>
        <p:blipFill>
          <a:blip r:embed="rId5">
            <a:lum bright="-12000" contrast="36000"/>
            <a:extLst>
              <a:ext uri="{28A0092B-C50C-407E-A947-70E740481C1C}">
                <a14:useLocalDpi xmlns:a14="http://schemas.microsoft.com/office/drawing/2010/main" val="0"/>
              </a:ext>
            </a:extLst>
          </a:blip>
          <a:srcRect l="7813" t="3441" r="9462" b="13303"/>
          <a:stretch>
            <a:fillRect/>
          </a:stretch>
        </p:blipFill>
        <p:spPr bwMode="auto">
          <a:xfrm>
            <a:off x="5105400" y="304800"/>
            <a:ext cx="1679575"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AutoShape 10"/>
          <p:cNvSpPr>
            <a:spLocks noChangeArrowheads="1"/>
          </p:cNvSpPr>
          <p:nvPr/>
        </p:nvSpPr>
        <p:spPr bwMode="auto">
          <a:xfrm>
            <a:off x="500063" y="5072063"/>
            <a:ext cx="3887787" cy="1643062"/>
          </a:xfrm>
          <a:prstGeom prst="wedgeEllipseCallout">
            <a:avLst>
              <a:gd name="adj1" fmla="val 36125"/>
              <a:gd name="adj2" fmla="val -74912"/>
            </a:avLst>
          </a:prstGeom>
          <a:solidFill>
            <a:srgbClr val="FFFF00"/>
          </a:solidFill>
          <a:ln w="9525">
            <a:solidFill>
              <a:schemeClr val="tx1"/>
            </a:solidFill>
            <a:miter lim="800000"/>
            <a:headEnd/>
            <a:tailEnd/>
          </a:ln>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r>
              <a:rPr lang="ja-JP" altLang="en-US" sz="2000" b="1">
                <a:latin typeface="HG丸ｺﾞｼｯｸM-PRO" pitchFamily="50" charset="-128"/>
                <a:ea typeface="HG丸ｺﾞｼｯｸM-PRO" pitchFamily="50" charset="-128"/>
              </a:rPr>
              <a:t>４Ｓ・５Ｓが正しく</a:t>
            </a:r>
          </a:p>
          <a:p>
            <a:pPr algn="ctr" eaLnBrk="1" fontAlgn="ctr" hangingPunct="1">
              <a:buFontTx/>
              <a:buNone/>
            </a:pPr>
            <a:r>
              <a:rPr lang="ja-JP" altLang="en-US" sz="2000" b="1">
                <a:latin typeface="HG丸ｺﾞｼｯｸM-PRO" pitchFamily="50" charset="-128"/>
                <a:ea typeface="HG丸ｺﾞｼｯｸM-PRO" pitchFamily="50" charset="-128"/>
              </a:rPr>
              <a:t>行われている事業場は</a:t>
            </a:r>
          </a:p>
          <a:p>
            <a:pPr algn="ctr" eaLnBrk="1" fontAlgn="ctr" hangingPunct="1">
              <a:buFontTx/>
              <a:buNone/>
            </a:pPr>
            <a:r>
              <a:rPr lang="ja-JP" altLang="en-US" sz="2000" b="1">
                <a:latin typeface="HG丸ｺﾞｼｯｸM-PRO" pitchFamily="50" charset="-128"/>
                <a:ea typeface="HG丸ｺﾞｼｯｸM-PRO" pitchFamily="50" charset="-128"/>
              </a:rPr>
              <a:t>ゼロ災職場が多い</a:t>
            </a:r>
            <a:r>
              <a:rPr lang="ja-JP" altLang="en-US" sz="1800" b="1">
                <a:latin typeface="HG丸ｺﾞｼｯｸM-PRO" pitchFamily="50" charset="-128"/>
                <a:ea typeface="HG丸ｺﾞｼｯｸM-PRO" pitchFamily="50" charset="-128"/>
              </a:rPr>
              <a:t>！</a:t>
            </a:r>
          </a:p>
        </p:txBody>
      </p:sp>
      <p:sp>
        <p:nvSpPr>
          <p:cNvPr id="48136"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FontTx/>
              <a:buNone/>
            </a:pPr>
            <a:fld id="{3A63B309-9CF3-4E8A-994E-AA192BBECDD2}" type="slidenum">
              <a:rPr lang="en-US" altLang="ja-JP" sz="1400" smtClean="0">
                <a:latin typeface="Times New Roman" pitchFamily="18" charset="0"/>
              </a:rPr>
              <a:pPr>
                <a:spcBef>
                  <a:spcPct val="0"/>
                </a:spcBef>
                <a:buFontTx/>
                <a:buNone/>
              </a:pPr>
              <a:t>126</a:t>
            </a:fld>
            <a:endParaRPr lang="en-US" altLang="ja-JP" sz="1400">
              <a:latin typeface="Times New Roman" pitchFamily="18" charset="0"/>
            </a:endParaRPr>
          </a:p>
        </p:txBody>
      </p:sp>
      <p:sp>
        <p:nvSpPr>
          <p:cNvPr id="48137" name="Text Box 10"/>
          <p:cNvSpPr txBox="1">
            <a:spLocks noChangeArrowheads="1"/>
          </p:cNvSpPr>
          <p:nvPr/>
        </p:nvSpPr>
        <p:spPr bwMode="auto">
          <a:xfrm>
            <a:off x="6929438" y="161925"/>
            <a:ext cx="1963737"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0"/>
              </a:spcBef>
              <a:buFontTx/>
              <a:buNone/>
            </a:pPr>
            <a:r>
              <a:rPr kumimoji="0" lang="en-US" altLang="ja-JP" sz="1600" dirty="0">
                <a:latin typeface="HG丸ｺﾞｼｯｸM-PRO" pitchFamily="50" charset="-128"/>
                <a:ea typeface="HG丸ｺﾞｼｯｸM-PRO" pitchFamily="50" charset="-128"/>
              </a:rPr>
              <a:t>P104</a:t>
            </a:r>
            <a:endParaRPr kumimoji="0"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913142353"/>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1" y="228600"/>
            <a:ext cx="4339208"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２．安全衛生点検の意義</a:t>
            </a:r>
          </a:p>
        </p:txBody>
      </p:sp>
      <p:sp>
        <p:nvSpPr>
          <p:cNvPr id="4099" name="AutoShape 5"/>
          <p:cNvSpPr>
            <a:spLocks noChangeArrowheads="1"/>
          </p:cNvSpPr>
          <p:nvPr/>
        </p:nvSpPr>
        <p:spPr bwMode="auto">
          <a:xfrm>
            <a:off x="381000" y="838200"/>
            <a:ext cx="8515350" cy="1366838"/>
          </a:xfrm>
          <a:prstGeom prst="roundRect">
            <a:avLst>
              <a:gd name="adj" fmla="val 11000"/>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en-US" altLang="ja-JP" sz="2400" dirty="0">
                <a:latin typeface="HG丸ｺﾞｼｯｸM-PRO" pitchFamily="50" charset="-128"/>
                <a:ea typeface="HG丸ｺﾞｼｯｸM-PRO" pitchFamily="50" charset="-128"/>
              </a:rPr>
              <a:t>※</a:t>
            </a:r>
            <a:r>
              <a:rPr lang="ja-JP" altLang="en-US" sz="2400" dirty="0">
                <a:latin typeface="HG丸ｺﾞｼｯｸM-PRO" pitchFamily="50" charset="-128"/>
                <a:ea typeface="HG丸ｺﾞｼｯｸM-PRO" pitchFamily="50" charset="-128"/>
              </a:rPr>
              <a:t>　機械設備の異常な状態（不安全状態）や作業者の作</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業手順無視等による異常な状態（不安全行動）を早期</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に発見して是正することが</a:t>
            </a:r>
            <a:r>
              <a:rPr lang="ja-JP" altLang="en-US" sz="2400" dirty="0">
                <a:solidFill>
                  <a:srgbClr val="FF0000"/>
                </a:solidFill>
                <a:latin typeface="HG丸ｺﾞｼｯｸM-PRO" pitchFamily="50" charset="-128"/>
                <a:ea typeface="HG丸ｺﾞｼｯｸM-PRO" pitchFamily="50" charset="-128"/>
              </a:rPr>
              <a:t>安全衛生点検の意義</a:t>
            </a:r>
            <a:r>
              <a:rPr lang="ja-JP" altLang="en-US" sz="2400" dirty="0">
                <a:latin typeface="HG丸ｺﾞｼｯｸM-PRO" pitchFamily="50" charset="-128"/>
                <a:ea typeface="HG丸ｺﾞｼｯｸM-PRO" pitchFamily="50" charset="-128"/>
              </a:rPr>
              <a:t>である。</a:t>
            </a:r>
            <a:endParaRPr lang="en-US" altLang="ja-JP" sz="2400" dirty="0">
              <a:latin typeface="HG丸ｺﾞｼｯｸM-PRO" pitchFamily="50" charset="-128"/>
              <a:ea typeface="HG丸ｺﾞｼｯｸM-PRO" pitchFamily="50" charset="-128"/>
            </a:endParaRPr>
          </a:p>
        </p:txBody>
      </p:sp>
      <p:sp>
        <p:nvSpPr>
          <p:cNvPr id="4100" name="Text Box 10"/>
          <p:cNvSpPr txBox="1">
            <a:spLocks noChangeArrowheads="1"/>
          </p:cNvSpPr>
          <p:nvPr/>
        </p:nvSpPr>
        <p:spPr bwMode="auto">
          <a:xfrm>
            <a:off x="6804025" y="304800"/>
            <a:ext cx="17303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P105</a:t>
            </a:r>
            <a:endParaRPr kumimoji="0" lang="ja-JP" altLang="en-US" sz="1600" dirty="0">
              <a:latin typeface="HG丸ｺﾞｼｯｸM-PRO" pitchFamily="50" charset="-128"/>
              <a:ea typeface="HG丸ｺﾞｼｯｸM-PRO" pitchFamily="50" charset="-128"/>
            </a:endParaRPr>
          </a:p>
        </p:txBody>
      </p:sp>
      <p:sp>
        <p:nvSpPr>
          <p:cNvPr id="6" name="Text Box 8"/>
          <p:cNvSpPr txBox="1">
            <a:spLocks noChangeArrowheads="1"/>
          </p:cNvSpPr>
          <p:nvPr/>
        </p:nvSpPr>
        <p:spPr bwMode="auto">
          <a:xfrm>
            <a:off x="533401" y="2743200"/>
            <a:ext cx="367856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３．設備の日常点検</a:t>
            </a:r>
          </a:p>
        </p:txBody>
      </p:sp>
      <p:sp>
        <p:nvSpPr>
          <p:cNvPr id="4102" name="Text Box 10"/>
          <p:cNvSpPr txBox="1">
            <a:spLocks noChangeArrowheads="1"/>
          </p:cNvSpPr>
          <p:nvPr/>
        </p:nvSpPr>
        <p:spPr bwMode="auto">
          <a:xfrm>
            <a:off x="6934200" y="2819400"/>
            <a:ext cx="17303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P106</a:t>
            </a:r>
            <a:endParaRPr kumimoji="0" lang="ja-JP" altLang="en-US" sz="1600" dirty="0">
              <a:latin typeface="HG丸ｺﾞｼｯｸM-PRO" pitchFamily="50" charset="-128"/>
              <a:ea typeface="HG丸ｺﾞｼｯｸM-PRO" pitchFamily="50" charset="-128"/>
            </a:endParaRPr>
          </a:p>
        </p:txBody>
      </p:sp>
      <p:sp>
        <p:nvSpPr>
          <p:cNvPr id="4103" name="AutoShape 5"/>
          <p:cNvSpPr>
            <a:spLocks noChangeArrowheads="1"/>
          </p:cNvSpPr>
          <p:nvPr/>
        </p:nvSpPr>
        <p:spPr bwMode="auto">
          <a:xfrm>
            <a:off x="381000" y="3352800"/>
            <a:ext cx="8515350" cy="3276600"/>
          </a:xfrm>
          <a:prstGeom prst="roundRect">
            <a:avLst>
              <a:gd name="adj" fmla="val 8866"/>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（１）作業開始前点検（始業前点検ともいう）</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　その日の作業にかかる前に安全を確認するもので、点検の</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中でも最も重要な意味を持っている。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始業点検は法令に定める危険有害設備のほか、ハンマーや</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スパナのような工具に至るまで必ず行う必要がある。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a:solidFill>
                  <a:srgbClr val="FF0000"/>
                </a:solidFill>
                <a:latin typeface="HG丸ｺﾞｼｯｸM-PRO" pitchFamily="50" charset="-128"/>
                <a:ea typeface="HG丸ｺﾞｼｯｸM-PRO" pitchFamily="50" charset="-128"/>
              </a:rPr>
              <a:t>※　法令で定める作業開始前点検例（フォークリフト、</a:t>
            </a:r>
          </a:p>
          <a:p>
            <a:pPr eaLnBrk="1" hangingPunct="1">
              <a:lnSpc>
                <a:spcPts val="27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クレーン、プレス機械）はＰ１０６参照</a:t>
            </a:r>
          </a:p>
        </p:txBody>
      </p:sp>
      <p:sp>
        <p:nvSpPr>
          <p:cNvPr id="4104" name="スライド番号プレースホルダー 3"/>
          <p:cNvSpPr txBox="1">
            <a:spLocks noGrp="1"/>
          </p:cNvSpPr>
          <p:nvPr/>
        </p:nvSpPr>
        <p:spPr bwMode="auto">
          <a:xfrm>
            <a:off x="8023225" y="6211888"/>
            <a:ext cx="788988"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764DD64E-F145-4327-9AD1-2D922C9622B2}" type="slidenum">
              <a:rPr lang="en-US" altLang="ja-JP" sz="1400">
                <a:ea typeface="ＭＳ Ｐゴシック" pitchFamily="50" charset="-128"/>
              </a:rPr>
              <a:pPr algn="r" eaLnBrk="1" hangingPunct="1">
                <a:spcBef>
                  <a:spcPct val="0"/>
                </a:spcBef>
                <a:buFontTx/>
                <a:buNone/>
              </a:pPr>
              <a:t>127</a:t>
            </a:fld>
            <a:endParaRPr lang="en-US" altLang="ja-JP" sz="1400">
              <a:ea typeface="ＭＳ Ｐゴシック" pitchFamily="50" charset="-128"/>
            </a:endParaRPr>
          </a:p>
        </p:txBody>
      </p:sp>
    </p:spTree>
    <p:extLst>
      <p:ext uri="{BB962C8B-B14F-4D97-AF65-F5344CB8AC3E}">
        <p14:creationId xmlns:p14="http://schemas.microsoft.com/office/powerpoint/2010/main" val="291462976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152400"/>
            <a:ext cx="3619128"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３．設備の日常点検</a:t>
            </a:r>
          </a:p>
        </p:txBody>
      </p:sp>
      <p:sp>
        <p:nvSpPr>
          <p:cNvPr id="5123" name="AutoShape 5"/>
          <p:cNvSpPr>
            <a:spLocks noChangeArrowheads="1"/>
          </p:cNvSpPr>
          <p:nvPr/>
        </p:nvSpPr>
        <p:spPr bwMode="auto">
          <a:xfrm>
            <a:off x="228600" y="838200"/>
            <a:ext cx="8610600" cy="5791200"/>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a:latin typeface="HG丸ｺﾞｼｯｸM-PRO" pitchFamily="50" charset="-128"/>
                <a:ea typeface="HG丸ｺﾞｼｯｸM-PRO" pitchFamily="50" charset="-128"/>
              </a:rPr>
              <a:t>　</a:t>
            </a:r>
            <a:endParaRPr lang="en-US" altLang="ja-JP" sz="2400">
              <a:latin typeface="HG丸ｺﾞｼｯｸM-PRO" pitchFamily="50" charset="-128"/>
              <a:ea typeface="HG丸ｺﾞｼｯｸM-PRO" pitchFamily="50" charset="-128"/>
            </a:endParaRPr>
          </a:p>
          <a:p>
            <a:pPr eaLnBrk="1" hangingPunct="1">
              <a:lnSpc>
                <a:spcPts val="3000"/>
              </a:lnSpc>
              <a:spcBef>
                <a:spcPct val="0"/>
              </a:spcBef>
              <a:buFontTx/>
              <a:buNone/>
            </a:pPr>
            <a:endParaRPr lang="en-US" altLang="ja-JP" sz="240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a:latin typeface="HG丸ｺﾞｼｯｸM-PRO" pitchFamily="50" charset="-128"/>
                <a:ea typeface="HG丸ｺﾞｼｯｸM-PRO" pitchFamily="50" charset="-128"/>
              </a:rPr>
              <a:t>　</a:t>
            </a:r>
            <a:endParaRPr lang="en-US" altLang="ja-JP" sz="240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a:latin typeface="HG丸ｺﾞｼｯｸM-PRO" pitchFamily="50" charset="-128"/>
                <a:ea typeface="HG丸ｺﾞｼｯｸM-PRO" pitchFamily="50" charset="-128"/>
              </a:rPr>
              <a:t>　</a:t>
            </a:r>
          </a:p>
        </p:txBody>
      </p:sp>
      <p:sp>
        <p:nvSpPr>
          <p:cNvPr id="5124" name="Text Box 10"/>
          <p:cNvSpPr txBox="1">
            <a:spLocks noChangeArrowheads="1"/>
          </p:cNvSpPr>
          <p:nvPr/>
        </p:nvSpPr>
        <p:spPr bwMode="auto">
          <a:xfrm>
            <a:off x="6804025" y="304800"/>
            <a:ext cx="1730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P106</a:t>
            </a:r>
            <a:endParaRPr kumimoji="0" lang="ja-JP" altLang="en-US" sz="1600" dirty="0">
              <a:latin typeface="HG丸ｺﾞｼｯｸM-PRO" pitchFamily="50" charset="-128"/>
              <a:ea typeface="HG丸ｺﾞｼｯｸM-PRO" pitchFamily="50" charset="-128"/>
            </a:endParaRPr>
          </a:p>
        </p:txBody>
      </p:sp>
      <p:pic>
        <p:nvPicPr>
          <p:cNvPr id="512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81075"/>
            <a:ext cx="8370888" cy="54610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6" name="スライド番号プレースホルダー 3"/>
          <p:cNvSpPr txBox="1">
            <a:spLocks noGrp="1"/>
          </p:cNvSpPr>
          <p:nvPr/>
        </p:nvSpPr>
        <p:spPr bwMode="auto">
          <a:xfrm>
            <a:off x="8077200" y="6248400"/>
            <a:ext cx="788988"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FC823E64-29AF-4FA0-A67B-4A297BFDFE2A}" type="slidenum">
              <a:rPr lang="en-US" altLang="ja-JP" sz="1400">
                <a:ea typeface="ＭＳ Ｐゴシック" pitchFamily="50" charset="-128"/>
              </a:rPr>
              <a:pPr algn="r" eaLnBrk="1" hangingPunct="1">
                <a:spcBef>
                  <a:spcPct val="0"/>
                </a:spcBef>
                <a:buFontTx/>
                <a:buNone/>
              </a:pPr>
              <a:t>128</a:t>
            </a:fld>
            <a:endParaRPr lang="en-US" altLang="ja-JP" sz="1400">
              <a:ea typeface="ＭＳ Ｐゴシック" pitchFamily="50" charset="-128"/>
            </a:endParaRPr>
          </a:p>
        </p:txBody>
      </p:sp>
    </p:spTree>
    <p:extLst>
      <p:ext uri="{BB962C8B-B14F-4D97-AF65-F5344CB8AC3E}">
        <p14:creationId xmlns:p14="http://schemas.microsoft.com/office/powerpoint/2010/main" val="549921596"/>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3619128"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３．設備の日常点検</a:t>
            </a:r>
          </a:p>
        </p:txBody>
      </p:sp>
      <p:sp>
        <p:nvSpPr>
          <p:cNvPr id="6147" name="AutoShape 5"/>
          <p:cNvSpPr>
            <a:spLocks noChangeArrowheads="1"/>
          </p:cNvSpPr>
          <p:nvPr/>
        </p:nvSpPr>
        <p:spPr bwMode="auto">
          <a:xfrm>
            <a:off x="381000" y="91440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（２）作業中における点検（中間点検）</a:t>
            </a:r>
          </a:p>
          <a:p>
            <a:pPr eaLnBrk="1" hangingPunct="1">
              <a:lnSpc>
                <a:spcPts val="3000"/>
              </a:lnSpc>
              <a:spcBef>
                <a:spcPct val="0"/>
              </a:spcBef>
              <a:buFontTx/>
              <a:buNone/>
            </a:pPr>
            <a:r>
              <a:rPr lang="en-US" altLang="ja-JP" sz="20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　苛酷な作業条件や危険有害物質を取り扱う設備、クレーン</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など屋外での急激な作業環境（強風等）の変化がある場所で</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使用する設備では、作業中にも、機械設備の点検は怠っては</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ならない。</a:t>
            </a:r>
          </a:p>
          <a:p>
            <a:pPr eaLnBrk="1" hangingPunct="1">
              <a:lnSpc>
                <a:spcPts val="3000"/>
              </a:lnSpc>
              <a:spcBef>
                <a:spcPct val="0"/>
              </a:spcBef>
              <a:buFontTx/>
              <a:buNone/>
            </a:pPr>
            <a:endParaRPr lang="ja-JP" altLang="en-US"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（３）作業後おける点検（終了点検）</a:t>
            </a:r>
            <a:r>
              <a:rPr lang="en-US" altLang="ja-JP" sz="2000" dirty="0">
                <a:latin typeface="HG丸ｺﾞｼｯｸM-PRO" pitchFamily="50" charset="-128"/>
                <a:ea typeface="HG丸ｺﾞｼｯｸM-PRO" pitchFamily="50" charset="-128"/>
              </a:rPr>
              <a:t>　　　</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　作業終了後は、整理整頓とともに作業者から機械設備の状</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況の報告を受け、作業中の記録などを参照して、異常や気に</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なる点があれば、職長自ら現物を確認するなど翌日の作業に</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支障のないように努める。</a:t>
            </a:r>
          </a:p>
          <a:p>
            <a:pPr eaLnBrk="1" hangingPunct="1">
              <a:lnSpc>
                <a:spcPts val="3000"/>
              </a:lnSpc>
              <a:spcBef>
                <a:spcPct val="0"/>
              </a:spcBef>
              <a:buFontTx/>
              <a:buNone/>
            </a:pPr>
            <a:endParaRPr lang="ja-JP" altLang="en-US" sz="2400" dirty="0">
              <a:solidFill>
                <a:srgbClr val="FF0000"/>
              </a:solidFill>
              <a:latin typeface="HG丸ｺﾞｼｯｸM-PRO" pitchFamily="50" charset="-128"/>
              <a:ea typeface="HG丸ｺﾞｼｯｸM-PRO" pitchFamily="50" charset="-128"/>
            </a:endParaRPr>
          </a:p>
        </p:txBody>
      </p:sp>
      <p:sp>
        <p:nvSpPr>
          <p:cNvPr id="6148"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BCF71FA8-AA1C-4A63-82B3-80F7FE140EBD}" type="slidenum">
              <a:rPr lang="en-US" altLang="ja-JP" sz="1400">
                <a:ea typeface="ＭＳ Ｐゴシック" pitchFamily="50" charset="-128"/>
              </a:rPr>
              <a:pPr algn="r" eaLnBrk="1" hangingPunct="1">
                <a:spcBef>
                  <a:spcPct val="0"/>
                </a:spcBef>
                <a:buFontTx/>
                <a:buNone/>
              </a:pPr>
              <a:t>129</a:t>
            </a:fld>
            <a:endParaRPr lang="en-US" altLang="ja-JP" sz="1400">
              <a:ea typeface="ＭＳ Ｐゴシック" pitchFamily="50" charset="-128"/>
            </a:endParaRPr>
          </a:p>
        </p:txBody>
      </p:sp>
      <p:sp>
        <p:nvSpPr>
          <p:cNvPr id="6149" name="Text Box 10"/>
          <p:cNvSpPr txBox="1">
            <a:spLocks noChangeArrowheads="1"/>
          </p:cNvSpPr>
          <p:nvPr/>
        </p:nvSpPr>
        <p:spPr bwMode="auto">
          <a:xfrm>
            <a:off x="6804025" y="304800"/>
            <a:ext cx="1730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P106</a:t>
            </a:r>
            <a:endParaRPr kumimoji="0"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8757623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46275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fontAlgn="ctr">
              <a:spcBef>
                <a:spcPct val="500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３．職長教育の教育事項</a:t>
            </a:r>
          </a:p>
        </p:txBody>
      </p:sp>
      <p:sp>
        <p:nvSpPr>
          <p:cNvPr id="18435" name="Text Box 10"/>
          <p:cNvSpPr txBox="1">
            <a:spLocks noChangeArrowheads="1"/>
          </p:cNvSpPr>
          <p:nvPr/>
        </p:nvSpPr>
        <p:spPr bwMode="auto">
          <a:xfrm>
            <a:off x="6804025" y="304800"/>
            <a:ext cx="1730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P17</a:t>
            </a:r>
            <a:endParaRPr lang="ja-JP" altLang="en-US" sz="1600" dirty="0">
              <a:latin typeface="HG丸ｺﾞｼｯｸM-PRO" pitchFamily="50" charset="-128"/>
              <a:ea typeface="HG丸ｺﾞｼｯｸM-PRO" pitchFamily="50" charset="-128"/>
            </a:endParaRPr>
          </a:p>
        </p:txBody>
      </p:sp>
      <p:sp>
        <p:nvSpPr>
          <p:cNvPr id="18436" name="AutoShape 5"/>
          <p:cNvSpPr>
            <a:spLocks noChangeArrowheads="1"/>
          </p:cNvSpPr>
          <p:nvPr/>
        </p:nvSpPr>
        <p:spPr bwMode="auto">
          <a:xfrm>
            <a:off x="304800" y="752475"/>
            <a:ext cx="8515350" cy="5800725"/>
          </a:xfrm>
          <a:prstGeom prst="roundRect">
            <a:avLst>
              <a:gd name="adj" fmla="val 4384"/>
            </a:avLst>
          </a:prstGeom>
          <a:solidFill>
            <a:srgbClr val="FFFF99"/>
          </a:solidFill>
          <a:ln w="9525">
            <a:solidFill>
              <a:srgbClr val="FFFF99"/>
            </a:solidFill>
            <a:round/>
            <a:headEnd/>
            <a:tailEnd/>
          </a:ln>
        </p:spPr>
        <p:txBody>
          <a:bodyPr wrap="none"/>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000"/>
              </a:lnSpc>
              <a:spcBef>
                <a:spcPct val="0"/>
              </a:spcBef>
              <a:buFontTx/>
              <a:buNone/>
            </a:pPr>
            <a:r>
              <a:rPr lang="ja-JP" altLang="en-US" sz="2400">
                <a:latin typeface="HG丸ｺﾞｼｯｸM-PRO" pitchFamily="50" charset="-128"/>
                <a:ea typeface="HG丸ｺﾞｼｯｸM-PRO" pitchFamily="50" charset="-128"/>
              </a:rPr>
              <a:t>　</a:t>
            </a:r>
            <a:r>
              <a:rPr lang="en-US" altLang="ja-JP" sz="2400">
                <a:latin typeface="HG丸ｺﾞｼｯｸM-PRO" pitchFamily="50" charset="-128"/>
                <a:ea typeface="HG丸ｺﾞｼｯｸM-PRO" pitchFamily="50" charset="-128"/>
              </a:rPr>
              <a:t>※</a:t>
            </a:r>
            <a:r>
              <a:rPr lang="ja-JP" altLang="en-US" sz="2400">
                <a:latin typeface="HG丸ｺﾞｼｯｸM-PRO" pitchFamily="50" charset="-128"/>
                <a:ea typeface="HG丸ｺﾞｼｯｸM-PRO" pitchFamily="50" charset="-128"/>
              </a:rPr>
              <a:t>　職長教育の教育事項は、労働安全衛生法第４０条で</a:t>
            </a:r>
            <a:endParaRPr lang="en-US" altLang="ja-JP" sz="240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a:latin typeface="HG丸ｺﾞｼｯｸM-PRO" pitchFamily="50" charset="-128"/>
                <a:ea typeface="HG丸ｺﾞｼｯｸM-PRO" pitchFamily="50" charset="-128"/>
              </a:rPr>
              <a:t>　　定められている</a:t>
            </a:r>
            <a:endParaRPr lang="en-US" altLang="ja-JP" sz="240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a:latin typeface="HG丸ｺﾞｼｯｸM-PRO" pitchFamily="50" charset="-128"/>
                <a:ea typeface="HG丸ｺﾞｼｯｸM-PRO" pitchFamily="50" charset="-128"/>
              </a:rPr>
              <a:t>　・作業手順の定め方</a:t>
            </a:r>
          </a:p>
          <a:p>
            <a:pPr eaLnBrk="1" fontAlgn="ctr" hangingPunct="1">
              <a:lnSpc>
                <a:spcPts val="2700"/>
              </a:lnSpc>
              <a:spcBef>
                <a:spcPct val="0"/>
              </a:spcBef>
              <a:buFontTx/>
              <a:buNone/>
            </a:pPr>
            <a:r>
              <a:rPr lang="en-US" altLang="ja-JP" sz="2000">
                <a:latin typeface="HG丸ｺﾞｼｯｸM-PRO" pitchFamily="50" charset="-128"/>
                <a:ea typeface="HG丸ｺﾞｼｯｸM-PRO" pitchFamily="50" charset="-128"/>
              </a:rPr>
              <a:t>　・</a:t>
            </a:r>
            <a:r>
              <a:rPr lang="ja-JP" altLang="en-US" sz="2000">
                <a:latin typeface="HG丸ｺﾞｼｯｸM-PRO" pitchFamily="50" charset="-128"/>
                <a:ea typeface="HG丸ｺﾞｼｯｸM-PRO" pitchFamily="50" charset="-128"/>
              </a:rPr>
              <a:t>労働者の適正な配置の方法</a:t>
            </a:r>
          </a:p>
          <a:p>
            <a:pPr eaLnBrk="1" fontAlgn="ctr" hangingPunct="1">
              <a:lnSpc>
                <a:spcPts val="2700"/>
              </a:lnSpc>
              <a:spcBef>
                <a:spcPct val="0"/>
              </a:spcBef>
              <a:buFontTx/>
              <a:buNone/>
            </a:pPr>
            <a:r>
              <a:rPr lang="ja-JP" altLang="en-US" sz="2000">
                <a:latin typeface="HG丸ｺﾞｼｯｸM-PRO" pitchFamily="50" charset="-128"/>
                <a:ea typeface="HG丸ｺﾞｼｯｸM-PRO" pitchFamily="50" charset="-128"/>
              </a:rPr>
              <a:t>　・指導及び教育の方法</a:t>
            </a:r>
            <a:endParaRPr lang="en-US" altLang="ja-JP" sz="200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a:latin typeface="HG丸ｺﾞｼｯｸM-PRO" pitchFamily="50" charset="-128"/>
                <a:ea typeface="HG丸ｺﾞｼｯｸM-PRO" pitchFamily="50" charset="-128"/>
              </a:rPr>
              <a:t>　・作業中における監督及び指示の方法</a:t>
            </a:r>
            <a:endParaRPr lang="en-US" altLang="ja-JP" sz="200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a:latin typeface="HG丸ｺﾞｼｯｸM-PRO" pitchFamily="50" charset="-128"/>
                <a:ea typeface="HG丸ｺﾞｼｯｸM-PRO" pitchFamily="50" charset="-128"/>
              </a:rPr>
              <a:t>　・危険性又は有害性等の調査の方法</a:t>
            </a:r>
            <a:endParaRPr lang="en-US" altLang="ja-JP" sz="200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a:latin typeface="HG丸ｺﾞｼｯｸM-PRO" pitchFamily="50" charset="-128"/>
                <a:ea typeface="HG丸ｺﾞｼｯｸM-PRO" pitchFamily="50" charset="-128"/>
              </a:rPr>
              <a:t>　・危険性又は有害性等の調査の結果に基づき講ずる措置</a:t>
            </a:r>
            <a:endParaRPr lang="en-US" altLang="ja-JP" sz="200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a:latin typeface="HG丸ｺﾞｼｯｸM-PRO" pitchFamily="50" charset="-128"/>
                <a:ea typeface="HG丸ｺﾞｼｯｸM-PRO" pitchFamily="50" charset="-128"/>
              </a:rPr>
              <a:t>　・設備、作業等の具体的な改善の方法</a:t>
            </a:r>
            <a:endParaRPr lang="en-US" altLang="ja-JP" sz="200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a:latin typeface="HG丸ｺﾞｼｯｸM-PRO" pitchFamily="50" charset="-128"/>
                <a:ea typeface="HG丸ｺﾞｼｯｸM-PRO" pitchFamily="50" charset="-128"/>
              </a:rPr>
              <a:t>　・異常時における措置</a:t>
            </a:r>
            <a:endParaRPr lang="en-US" altLang="ja-JP" sz="200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a:latin typeface="HG丸ｺﾞｼｯｸM-PRO" pitchFamily="50" charset="-128"/>
                <a:ea typeface="HG丸ｺﾞｼｯｸM-PRO" pitchFamily="50" charset="-128"/>
              </a:rPr>
              <a:t>　・災害発生時における措置</a:t>
            </a:r>
            <a:endParaRPr lang="en-US" altLang="ja-JP" sz="200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a:latin typeface="HG丸ｺﾞｼｯｸM-PRO" pitchFamily="50" charset="-128"/>
                <a:ea typeface="HG丸ｺﾞｼｯｸM-PRO" pitchFamily="50" charset="-128"/>
              </a:rPr>
              <a:t>　・作業に係る設備及び作業場所の保守管理の方法</a:t>
            </a:r>
            <a:endParaRPr lang="en-US" altLang="ja-JP" sz="200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a:latin typeface="HG丸ｺﾞｼｯｸM-PRO" pitchFamily="50" charset="-128"/>
                <a:ea typeface="HG丸ｺﾞｼｯｸM-PRO" pitchFamily="50" charset="-128"/>
              </a:rPr>
              <a:t>　・労働災害防止についての関心の保持及び労働者の</a:t>
            </a:r>
            <a:endParaRPr lang="en-US" altLang="ja-JP" sz="200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a:latin typeface="HG丸ｺﾞｼｯｸM-PRO" pitchFamily="50" charset="-128"/>
                <a:ea typeface="HG丸ｺﾞｼｯｸM-PRO" pitchFamily="50" charset="-128"/>
              </a:rPr>
              <a:t>　　　　　　　　　　　　　　　創意工夫を引き出す方法</a:t>
            </a:r>
            <a:endParaRPr lang="en-US" altLang="ja-JP" sz="200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a:latin typeface="HG丸ｺﾞｼｯｸM-PRO" pitchFamily="50" charset="-128"/>
                <a:ea typeface="HG丸ｺﾞｼｯｸM-PRO" pitchFamily="50" charset="-128"/>
              </a:rPr>
              <a:t>　</a:t>
            </a:r>
            <a:r>
              <a:rPr lang="en-US" altLang="ja-JP" sz="2000">
                <a:solidFill>
                  <a:srgbClr val="FF0000"/>
                </a:solidFill>
                <a:latin typeface="HG丸ｺﾞｼｯｸM-PRO" pitchFamily="50" charset="-128"/>
                <a:ea typeface="HG丸ｺﾞｼｯｸM-PRO" pitchFamily="50" charset="-128"/>
              </a:rPr>
              <a:t>※</a:t>
            </a:r>
            <a:r>
              <a:rPr lang="ja-JP" altLang="en-US" sz="2000">
                <a:solidFill>
                  <a:srgbClr val="FF0000"/>
                </a:solidFill>
                <a:latin typeface="HG丸ｺﾞｼｯｸM-PRO" pitchFamily="50" charset="-128"/>
                <a:ea typeface="HG丸ｺﾞｼｯｸM-PRO" pitchFamily="50" charset="-128"/>
              </a:rPr>
              <a:t>教育事項は「人」「物」「作業」などでわかりやすく</a:t>
            </a:r>
            <a:endParaRPr lang="en-US" altLang="ja-JP" sz="2000">
              <a:solidFill>
                <a:srgbClr val="FF0000"/>
              </a:solidFill>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a:solidFill>
                  <a:srgbClr val="FF0000"/>
                </a:solidFill>
                <a:latin typeface="HG丸ｺﾞｼｯｸM-PRO" pitchFamily="50" charset="-128"/>
                <a:ea typeface="HG丸ｺﾞｼｯｸM-PRO" pitchFamily="50" charset="-128"/>
              </a:rPr>
              <a:t>　　まとめることができる</a:t>
            </a:r>
          </a:p>
        </p:txBody>
      </p:sp>
      <p:sp>
        <p:nvSpPr>
          <p:cNvPr id="18437" name="スライド番号プレースホルダー 3"/>
          <p:cNvSpPr>
            <a:spLocks noGrp="1"/>
          </p:cNvSpPr>
          <p:nvPr>
            <p:ph type="sldNum" sz="quarter" idx="12"/>
          </p:nvPr>
        </p:nvSpPr>
        <p:spPr>
          <a:xfrm>
            <a:off x="7745413" y="6281738"/>
            <a:ext cx="788987" cy="387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CD5B4AA8-77B6-43B3-BE7C-F09A7C8EA946}" type="slidenum">
              <a:rPr lang="en-US" altLang="ja-JP" sz="1400" smtClean="0">
                <a:ea typeface="ＭＳ Ｐゴシック" pitchFamily="50" charset="-128"/>
              </a:rPr>
              <a:pPr algn="r" eaLnBrk="1" hangingPunct="1">
                <a:spcBef>
                  <a:spcPct val="0"/>
                </a:spcBef>
                <a:buFontTx/>
                <a:buNone/>
              </a:pPr>
              <a:t>13</a:t>
            </a:fld>
            <a:endParaRPr lang="en-US" altLang="ja-JP" sz="1400">
              <a:ea typeface="ＭＳ Ｐゴシック" pitchFamily="50" charset="-128"/>
            </a:endParaRPr>
          </a:p>
        </p:txBody>
      </p:sp>
    </p:spTree>
    <p:extLst>
      <p:ext uri="{BB962C8B-B14F-4D97-AF65-F5344CB8AC3E}">
        <p14:creationId xmlns:p14="http://schemas.microsoft.com/office/powerpoint/2010/main" val="3792886378"/>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3691136"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４．設備の定期検査</a:t>
            </a:r>
          </a:p>
        </p:txBody>
      </p:sp>
      <p:sp>
        <p:nvSpPr>
          <p:cNvPr id="7171" name="AutoShape 5"/>
          <p:cNvSpPr>
            <a:spLocks noChangeArrowheads="1"/>
          </p:cNvSpPr>
          <p:nvPr/>
        </p:nvSpPr>
        <p:spPr bwMode="auto">
          <a:xfrm>
            <a:off x="291129" y="90805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（１）事業者が行う定期検査</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a:latin typeface="HG丸ｺﾞｼｯｸM-PRO" pitchFamily="50" charset="-128"/>
                <a:ea typeface="HG丸ｺﾞｼｯｸM-PRO" pitchFamily="50" charset="-128"/>
              </a:rPr>
              <a:t>①定期自主検査</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危険な機械設備については、その種類に応じて１か月から３年</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以内ごとに定期に点検を行うことが法で定められている。その</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None/>
            </a:pPr>
            <a:r>
              <a:rPr lang="ja-JP" altLang="en-US" sz="2000" dirty="0">
                <a:latin typeface="HG丸ｺﾞｼｯｸM-PRO" pitchFamily="50" charset="-128"/>
                <a:ea typeface="HG丸ｺﾞｼｯｸM-PRO" pitchFamily="50" charset="-128"/>
              </a:rPr>
              <a:t>　　　記録は３年間保存しておく（法第４５条第１項）。</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None/>
            </a:pPr>
            <a:r>
              <a:rPr lang="ja-JP" altLang="en-US" sz="2000" dirty="0">
                <a:solidFill>
                  <a:srgbClr val="FF0000"/>
                </a:solidFill>
                <a:latin typeface="HG丸ｺﾞｼｯｸM-PRO" pitchFamily="50" charset="-128"/>
                <a:ea typeface="HG丸ｺﾞｼｯｸM-PRO" pitchFamily="50" charset="-128"/>
              </a:rPr>
              <a:t>　　　※定期自主検査の必要な機械等はＰ１０８参照</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②特定自主検査</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動力プレス、フォークリフト、車両系建設機械等については、</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１年から２年以内ごと定期に点検を行うことが法で定められて</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いる。その記録は３年間保存しておく（法第４５条第２項） 。</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特定自主検査は、専門的な知識と技能が要求されるため、</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特定の資格を有するもの（事業内検査者）、または、行政官庁</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（厚生労働大臣または都道府県労働局長）に登録した検査業者</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が実施することになる。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特定自主検査が済んだ場合は、「検査標章」が見やすい場所に</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貼付されている。</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endParaRPr lang="ja-JP" altLang="en-US" sz="2000" dirty="0">
              <a:solidFill>
                <a:srgbClr val="FF0000"/>
              </a:solidFill>
              <a:latin typeface="HG丸ｺﾞｼｯｸM-PRO" pitchFamily="50" charset="-128"/>
              <a:ea typeface="HG丸ｺﾞｼｯｸM-PRO" pitchFamily="50" charset="-128"/>
            </a:endParaRPr>
          </a:p>
        </p:txBody>
      </p:sp>
      <p:sp>
        <p:nvSpPr>
          <p:cNvPr id="7172"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BDF84504-5856-4938-8989-9E1D42C2CAF1}" type="slidenum">
              <a:rPr lang="en-US" altLang="ja-JP" sz="1400">
                <a:ea typeface="ＭＳ Ｐゴシック" pitchFamily="50" charset="-128"/>
              </a:rPr>
              <a:pPr algn="r" eaLnBrk="1" hangingPunct="1">
                <a:spcBef>
                  <a:spcPct val="0"/>
                </a:spcBef>
                <a:buFontTx/>
                <a:buNone/>
              </a:pPr>
              <a:t>130</a:t>
            </a:fld>
            <a:endParaRPr lang="en-US" altLang="ja-JP" sz="1400">
              <a:ea typeface="ＭＳ Ｐゴシック" pitchFamily="50" charset="-128"/>
            </a:endParaRPr>
          </a:p>
        </p:txBody>
      </p:sp>
      <p:sp>
        <p:nvSpPr>
          <p:cNvPr id="7173" name="Text Box 10"/>
          <p:cNvSpPr txBox="1">
            <a:spLocks noChangeArrowheads="1"/>
          </p:cNvSpPr>
          <p:nvPr/>
        </p:nvSpPr>
        <p:spPr bwMode="auto">
          <a:xfrm>
            <a:off x="6804025" y="304800"/>
            <a:ext cx="17303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P107</a:t>
            </a:r>
            <a:endParaRPr kumimoji="0"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94515724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3619128"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４．設備の定期検査</a:t>
            </a:r>
          </a:p>
        </p:txBody>
      </p:sp>
      <p:sp>
        <p:nvSpPr>
          <p:cNvPr id="7171" name="AutoShape 5"/>
          <p:cNvSpPr>
            <a:spLocks noChangeArrowheads="1"/>
          </p:cNvSpPr>
          <p:nvPr/>
        </p:nvSpPr>
        <p:spPr bwMode="auto">
          <a:xfrm>
            <a:off x="304651" y="90805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None/>
            </a:pPr>
            <a:r>
              <a:rPr lang="ja-JP" altLang="en-US" sz="2400" dirty="0">
                <a:solidFill>
                  <a:srgbClr val="FF0000"/>
                </a:solidFill>
                <a:latin typeface="HG丸ｺﾞｼｯｸM-PRO" pitchFamily="50" charset="-128"/>
                <a:ea typeface="HG丸ｺﾞｼｯｸM-PRO" pitchFamily="50" charset="-128"/>
              </a:rPr>
              <a:t>（２）国等が行う検査</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①性能検査</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特定機械等については、一定の期間ごとに国の登録を受けた</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「登録性能検査機関」が行う検査を受ける必要がある。「検</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査証の有効期間内」でなければ使用はできない（法第４１条）。</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②変更検査、使用再開検査</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性能検査の対象となっている機械で、構造部分に変更を加え</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た</a:t>
            </a:r>
            <a:r>
              <a:rPr lang="ja-JP" altLang="en-US" sz="2000" dirty="0">
                <a:latin typeface="HG丸ｺﾞｼｯｸM-PRO" pitchFamily="50" charset="-128"/>
                <a:ea typeface="HG丸ｺﾞｼｯｸM-PRO" pitchFamily="50" charset="-128"/>
              </a:rPr>
              <a:t>場合や使用を休止していたものを再び使用する場合には、</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国の行う検査を受けなければならない（法第３８条）。</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職長はこれらの対象機械設備が職場で使われているかを確認</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し、管理の徹底を図らなければならない。</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※フォークリフトの定期自主検査項目例はＰ１１０参照</a:t>
            </a:r>
          </a:p>
        </p:txBody>
      </p:sp>
      <p:sp>
        <p:nvSpPr>
          <p:cNvPr id="7172"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BDF84504-5856-4938-8989-9E1D42C2CAF1}" type="slidenum">
              <a:rPr lang="en-US" altLang="ja-JP" sz="1400">
                <a:ea typeface="ＭＳ Ｐゴシック" pitchFamily="50" charset="-128"/>
              </a:rPr>
              <a:pPr algn="r" eaLnBrk="1" hangingPunct="1">
                <a:spcBef>
                  <a:spcPct val="0"/>
                </a:spcBef>
                <a:buFontTx/>
                <a:buNone/>
              </a:pPr>
              <a:t>131</a:t>
            </a:fld>
            <a:endParaRPr lang="en-US" altLang="ja-JP" sz="1400">
              <a:ea typeface="ＭＳ Ｐゴシック" pitchFamily="50" charset="-128"/>
            </a:endParaRPr>
          </a:p>
        </p:txBody>
      </p:sp>
      <p:sp>
        <p:nvSpPr>
          <p:cNvPr id="7173" name="Text Box 10"/>
          <p:cNvSpPr txBox="1">
            <a:spLocks noChangeArrowheads="1"/>
          </p:cNvSpPr>
          <p:nvPr/>
        </p:nvSpPr>
        <p:spPr bwMode="auto">
          <a:xfrm>
            <a:off x="6804025" y="304800"/>
            <a:ext cx="17303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P109</a:t>
            </a:r>
            <a:endParaRPr kumimoji="0"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412366148"/>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81000" y="228600"/>
            <a:ext cx="6567264"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lnSpc>
                <a:spcPts val="3000"/>
              </a:lnSpc>
              <a:spcBef>
                <a:spcPts val="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５．安全衛生点検の仕組みと効果的に進め方</a:t>
            </a:r>
          </a:p>
        </p:txBody>
      </p:sp>
      <p:sp>
        <p:nvSpPr>
          <p:cNvPr id="8195" name="AutoShape 5"/>
          <p:cNvSpPr>
            <a:spLocks noChangeArrowheads="1"/>
          </p:cNvSpPr>
          <p:nvPr/>
        </p:nvSpPr>
        <p:spPr bwMode="auto">
          <a:xfrm>
            <a:off x="381000" y="91440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　点検は、管理のサイクル（ＰＤＣＡ）の各ステップ</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を確認して効果的に進める。　</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p>
        </p:txBody>
      </p:sp>
      <p:sp>
        <p:nvSpPr>
          <p:cNvPr id="8196" name="Text Box 10"/>
          <p:cNvSpPr txBox="1">
            <a:spLocks noChangeArrowheads="1"/>
          </p:cNvSpPr>
          <p:nvPr/>
        </p:nvSpPr>
        <p:spPr bwMode="auto">
          <a:xfrm>
            <a:off x="6804025" y="304800"/>
            <a:ext cx="17303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P110</a:t>
            </a:r>
            <a:endParaRPr kumimoji="0" lang="ja-JP" altLang="en-US" sz="1600" dirty="0">
              <a:latin typeface="HG丸ｺﾞｼｯｸM-PRO" pitchFamily="50" charset="-128"/>
              <a:ea typeface="HG丸ｺﾞｼｯｸM-PRO" pitchFamily="50" charset="-128"/>
            </a:endParaRPr>
          </a:p>
        </p:txBody>
      </p:sp>
      <p:pic>
        <p:nvPicPr>
          <p:cNvPr id="81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05000"/>
            <a:ext cx="8153400" cy="46482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8"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CD4B938A-184F-47F1-9F60-B32218039CA1}" type="slidenum">
              <a:rPr lang="en-US" altLang="ja-JP" sz="1400">
                <a:ea typeface="ＭＳ Ｐゴシック" pitchFamily="50" charset="-128"/>
              </a:rPr>
              <a:pPr algn="r" eaLnBrk="1" hangingPunct="1">
                <a:spcBef>
                  <a:spcPct val="0"/>
                </a:spcBef>
                <a:buFontTx/>
                <a:buNone/>
              </a:pPr>
              <a:t>132</a:t>
            </a:fld>
            <a:endParaRPr lang="en-US" altLang="ja-JP" sz="1400">
              <a:ea typeface="ＭＳ Ｐゴシック" pitchFamily="50" charset="-128"/>
            </a:endParaRPr>
          </a:p>
        </p:txBody>
      </p:sp>
    </p:spTree>
    <p:extLst>
      <p:ext uri="{BB962C8B-B14F-4D97-AF65-F5344CB8AC3E}">
        <p14:creationId xmlns:p14="http://schemas.microsoft.com/office/powerpoint/2010/main" val="531904939"/>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AutoShape 5"/>
          <p:cNvSpPr>
            <a:spLocks noChangeArrowheads="1"/>
          </p:cNvSpPr>
          <p:nvPr/>
        </p:nvSpPr>
        <p:spPr bwMode="auto">
          <a:xfrm>
            <a:off x="381000" y="91440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（１）チェックリスト</a:t>
            </a:r>
          </a:p>
          <a:p>
            <a:pPr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en-US" altLang="ja-JP" sz="20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　　　</a:t>
            </a:r>
          </a:p>
          <a:p>
            <a:pPr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a:solidFill>
                  <a:srgbClr val="FF0000"/>
                </a:solidFill>
                <a:latin typeface="HG丸ｺﾞｼｯｸM-PRO" pitchFamily="50" charset="-128"/>
                <a:ea typeface="HG丸ｺﾞｼｯｸM-PRO" pitchFamily="50" charset="-128"/>
              </a:rPr>
              <a:t>※動力シャー始業点検表（チェックリスト）参考例はＰ１１２参照</a:t>
            </a:r>
          </a:p>
        </p:txBody>
      </p:sp>
      <p:sp>
        <p:nvSpPr>
          <p:cNvPr id="9220" name="Text Box 10"/>
          <p:cNvSpPr txBox="1">
            <a:spLocks noChangeArrowheads="1"/>
          </p:cNvSpPr>
          <p:nvPr/>
        </p:nvSpPr>
        <p:spPr bwMode="auto">
          <a:xfrm>
            <a:off x="6804025" y="304800"/>
            <a:ext cx="17303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P110</a:t>
            </a:r>
            <a:endParaRPr kumimoji="0" lang="ja-JP" altLang="en-US" sz="1600" dirty="0">
              <a:latin typeface="HG丸ｺﾞｼｯｸM-PRO" pitchFamily="50" charset="-128"/>
              <a:ea typeface="HG丸ｺﾞｼｯｸM-PRO" pitchFamily="50" charset="-128"/>
            </a:endParaRPr>
          </a:p>
        </p:txBody>
      </p:sp>
      <p:sp>
        <p:nvSpPr>
          <p:cNvPr id="9221" name="スライド番号プレースホルダー 3"/>
          <p:cNvSpPr txBox="1">
            <a:spLocks noGrp="1"/>
          </p:cNvSpPr>
          <p:nvPr/>
        </p:nvSpPr>
        <p:spPr bwMode="auto">
          <a:xfrm>
            <a:off x="7772400" y="6248400"/>
            <a:ext cx="788988"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F9374C0A-FE61-4060-9BEB-95BFF2D3DA70}" type="slidenum">
              <a:rPr lang="en-US" altLang="ja-JP" sz="1400">
                <a:ea typeface="ＭＳ Ｐゴシック" pitchFamily="50" charset="-128"/>
              </a:rPr>
              <a:pPr algn="r" eaLnBrk="1" hangingPunct="1">
                <a:spcBef>
                  <a:spcPct val="0"/>
                </a:spcBef>
                <a:buFontTx/>
                <a:buNone/>
              </a:pPr>
              <a:t>133</a:t>
            </a:fld>
            <a:endParaRPr lang="en-US" altLang="ja-JP" sz="1400">
              <a:ea typeface="ＭＳ Ｐゴシック" pitchFamily="50" charset="-128"/>
            </a:endParaRPr>
          </a:p>
        </p:txBody>
      </p:sp>
      <p:sp>
        <p:nvSpPr>
          <p:cNvPr id="2" name="正方形/長方形 1"/>
          <p:cNvSpPr/>
          <p:nvPr/>
        </p:nvSpPr>
        <p:spPr>
          <a:xfrm>
            <a:off x="381000" y="235342"/>
            <a:ext cx="6676846" cy="477054"/>
          </a:xfrm>
          <a:prstGeom prst="rect">
            <a:avLst/>
          </a:prstGeom>
        </p:spPr>
        <p:txBody>
          <a:bodyPr wrap="square">
            <a:spAutoFit/>
          </a:bodyPr>
          <a:lstStyle/>
          <a:p>
            <a:pPr algn="l" eaLnBrk="1" hangingPunct="1">
              <a:lnSpc>
                <a:spcPts val="3000"/>
              </a:lnSpc>
              <a:spcBef>
                <a:spcPts val="0"/>
              </a:spcBef>
              <a:defRPr/>
            </a:pPr>
            <a:r>
              <a:rPr lang="ja-JP" altLang="en-US" sz="2400" u="sng" dirty="0">
                <a:effectLst>
                  <a:outerShdw blurRad="38100" dist="38100" dir="2700000" algn="tl">
                    <a:srgbClr val="C0C0C0"/>
                  </a:outerShdw>
                </a:effectLst>
                <a:latin typeface="HG丸ｺﾞｼｯｸM-PRO" pitchFamily="50" charset="-128"/>
                <a:ea typeface="HG丸ｺﾞｼｯｸM-PRO" pitchFamily="50" charset="-128"/>
              </a:rPr>
              <a:t>５．安全衛生点検の仕組みと効果的に進め方</a:t>
            </a:r>
          </a:p>
        </p:txBody>
      </p:sp>
      <p:pic>
        <p:nvPicPr>
          <p:cNvPr id="4" name="図 3"/>
          <p:cNvPicPr>
            <a:picLocks noChangeAspect="1"/>
          </p:cNvPicPr>
          <p:nvPr/>
        </p:nvPicPr>
        <p:blipFill>
          <a:blip r:embed="rId2"/>
          <a:stretch>
            <a:fillRect/>
          </a:stretch>
        </p:blipFill>
        <p:spPr>
          <a:xfrm>
            <a:off x="559255" y="1556792"/>
            <a:ext cx="8158839" cy="4104456"/>
          </a:xfrm>
          <a:prstGeom prst="rect">
            <a:avLst/>
          </a:prstGeom>
        </p:spPr>
      </p:pic>
    </p:spTree>
    <p:extLst>
      <p:ext uri="{BB962C8B-B14F-4D97-AF65-F5344CB8AC3E}">
        <p14:creationId xmlns:p14="http://schemas.microsoft.com/office/powerpoint/2010/main" val="35096428"/>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AutoShape 5"/>
          <p:cNvSpPr>
            <a:spLocks noChangeArrowheads="1"/>
          </p:cNvSpPr>
          <p:nvPr/>
        </p:nvSpPr>
        <p:spPr bwMode="auto">
          <a:xfrm>
            <a:off x="381000" y="91440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2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（２）点検実施者の教育</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2700"/>
              </a:lnSpc>
              <a:spcBef>
                <a:spcPct val="0"/>
              </a:spcBef>
              <a:buFontTx/>
              <a:buNone/>
            </a:pPr>
            <a:r>
              <a:rPr lang="en-US" altLang="ja-JP" sz="20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　点検実施者は、対象設備機械の正常な状態を把握して</a:t>
            </a:r>
            <a:r>
              <a:rPr lang="ja-JP" altLang="en-US" sz="2000" dirty="0" err="1">
                <a:latin typeface="HG丸ｺﾞｼｯｸM-PRO" pitchFamily="50" charset="-128"/>
                <a:ea typeface="HG丸ｺﾞｼｯｸM-PRO" pitchFamily="50" charset="-128"/>
              </a:rPr>
              <a:t>い</a:t>
            </a:r>
            <a:endParaRPr lang="ja-JP" altLang="en-US"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て、異常を見分ける判断力、カン、コツを身につけ、もし</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異常になるとどんな現象になるか、どんな影響を及ぼすか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などを理解していることが必要となる。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始業点検は、毎日同じことの繰り返しになるので、つい</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手抜きをしがちになる。身近な事故・災害事例などを紹介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して、点検がいかに重要であるか日頃から説明して納得さ</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せる。必要に応じて、職長自ら同行して確認することも必</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要である。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また、触診、聴診のように五感による項目については、</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正常と異常の微妙な感覚を会得するための訓練をする。</a:t>
            </a:r>
          </a:p>
        </p:txBody>
      </p:sp>
      <p:sp>
        <p:nvSpPr>
          <p:cNvPr id="10244"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D00EDD25-97D8-4172-943D-CC2478E96E3F}" type="slidenum">
              <a:rPr lang="en-US" altLang="ja-JP" sz="1400">
                <a:ea typeface="ＭＳ Ｐゴシック" pitchFamily="50" charset="-128"/>
              </a:rPr>
              <a:pPr algn="r" eaLnBrk="1" hangingPunct="1">
                <a:spcBef>
                  <a:spcPct val="0"/>
                </a:spcBef>
                <a:buFontTx/>
                <a:buNone/>
              </a:pPr>
              <a:t>134</a:t>
            </a:fld>
            <a:endParaRPr lang="en-US" altLang="ja-JP" sz="1400">
              <a:ea typeface="ＭＳ Ｐゴシック" pitchFamily="50" charset="-128"/>
            </a:endParaRPr>
          </a:p>
        </p:txBody>
      </p:sp>
      <p:sp>
        <p:nvSpPr>
          <p:cNvPr id="10245" name="Text Box 10"/>
          <p:cNvSpPr txBox="1">
            <a:spLocks noChangeArrowheads="1"/>
          </p:cNvSpPr>
          <p:nvPr/>
        </p:nvSpPr>
        <p:spPr bwMode="auto">
          <a:xfrm>
            <a:off x="7308304" y="304800"/>
            <a:ext cx="1226096"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P113</a:t>
            </a:r>
            <a:endParaRPr kumimoji="0" lang="ja-JP" altLang="en-US" sz="1600" dirty="0">
              <a:latin typeface="HG丸ｺﾞｼｯｸM-PRO" pitchFamily="50" charset="-128"/>
              <a:ea typeface="HG丸ｺﾞｼｯｸM-PRO" pitchFamily="50" charset="-128"/>
            </a:endParaRPr>
          </a:p>
        </p:txBody>
      </p:sp>
      <p:sp>
        <p:nvSpPr>
          <p:cNvPr id="5" name="正方形/長方形 4"/>
          <p:cNvSpPr/>
          <p:nvPr/>
        </p:nvSpPr>
        <p:spPr>
          <a:xfrm>
            <a:off x="611560" y="171303"/>
            <a:ext cx="6408712" cy="477054"/>
          </a:xfrm>
          <a:prstGeom prst="rect">
            <a:avLst/>
          </a:prstGeom>
        </p:spPr>
        <p:txBody>
          <a:bodyPr wrap="square">
            <a:spAutoFit/>
          </a:bodyPr>
          <a:lstStyle/>
          <a:p>
            <a:pPr algn="l" eaLnBrk="1" hangingPunct="1">
              <a:lnSpc>
                <a:spcPts val="3000"/>
              </a:lnSpc>
              <a:spcBef>
                <a:spcPts val="0"/>
              </a:spcBef>
              <a:defRPr/>
            </a:pPr>
            <a:r>
              <a:rPr lang="ja-JP" altLang="en-US" sz="2400" u="sng" dirty="0">
                <a:effectLst>
                  <a:outerShdw blurRad="38100" dist="38100" dir="2700000" algn="tl">
                    <a:srgbClr val="C0C0C0"/>
                  </a:outerShdw>
                </a:effectLst>
                <a:latin typeface="HG丸ｺﾞｼｯｸM-PRO" pitchFamily="50" charset="-128"/>
                <a:ea typeface="HG丸ｺﾞｼｯｸM-PRO" pitchFamily="50" charset="-128"/>
              </a:rPr>
              <a:t>５．安全衛生点検の仕組みと効果的に進め方</a:t>
            </a:r>
          </a:p>
        </p:txBody>
      </p:sp>
    </p:spTree>
    <p:extLst>
      <p:ext uri="{BB962C8B-B14F-4D97-AF65-F5344CB8AC3E}">
        <p14:creationId xmlns:p14="http://schemas.microsoft.com/office/powerpoint/2010/main" val="3393820856"/>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21658" y="221456"/>
            <a:ext cx="64823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spcBef>
                <a:spcPct val="500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５．安全衛生点検の仕組みと効果的に進め方</a:t>
            </a:r>
          </a:p>
        </p:txBody>
      </p:sp>
      <p:sp>
        <p:nvSpPr>
          <p:cNvPr id="11267" name="AutoShape 5"/>
          <p:cNvSpPr>
            <a:spLocks noChangeArrowheads="1"/>
          </p:cNvSpPr>
          <p:nvPr/>
        </p:nvSpPr>
        <p:spPr bwMode="auto">
          <a:xfrm>
            <a:off x="233362" y="840829"/>
            <a:ext cx="8731125" cy="58372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（３）判断基準</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en-US" altLang="ja-JP" sz="24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※異常現象と五感による判断基準例</a:t>
            </a:r>
          </a:p>
        </p:txBody>
      </p:sp>
      <p:sp>
        <p:nvSpPr>
          <p:cNvPr id="11268" name="Text Box 10"/>
          <p:cNvSpPr txBox="1">
            <a:spLocks noChangeArrowheads="1"/>
          </p:cNvSpPr>
          <p:nvPr/>
        </p:nvSpPr>
        <p:spPr bwMode="auto">
          <a:xfrm>
            <a:off x="6804025" y="304800"/>
            <a:ext cx="17303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P113</a:t>
            </a:r>
            <a:endParaRPr kumimoji="0" lang="ja-JP" altLang="en-US" sz="1600" dirty="0">
              <a:latin typeface="HG丸ｺﾞｼｯｸM-PRO" pitchFamily="50" charset="-128"/>
              <a:ea typeface="HG丸ｺﾞｼｯｸM-PRO" pitchFamily="50" charset="-128"/>
            </a:endParaRPr>
          </a:p>
        </p:txBody>
      </p:sp>
      <p:pic>
        <p:nvPicPr>
          <p:cNvPr id="1126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556" y="1773238"/>
            <a:ext cx="8433916" cy="475210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0"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F75DD53C-12B9-4538-9417-405E4914D49C}" type="slidenum">
              <a:rPr lang="en-US" altLang="ja-JP" sz="1400">
                <a:ea typeface="ＭＳ Ｐゴシック" pitchFamily="50" charset="-128"/>
              </a:rPr>
              <a:pPr algn="r" eaLnBrk="1" hangingPunct="1">
                <a:spcBef>
                  <a:spcPct val="0"/>
                </a:spcBef>
                <a:buFontTx/>
                <a:buNone/>
              </a:pPr>
              <a:t>135</a:t>
            </a:fld>
            <a:endParaRPr lang="en-US" altLang="ja-JP" sz="1400">
              <a:ea typeface="ＭＳ Ｐゴシック" pitchFamily="50" charset="-128"/>
            </a:endParaRPr>
          </a:p>
        </p:txBody>
      </p:sp>
    </p:spTree>
    <p:extLst>
      <p:ext uri="{BB962C8B-B14F-4D97-AF65-F5344CB8AC3E}">
        <p14:creationId xmlns:p14="http://schemas.microsoft.com/office/powerpoint/2010/main" val="2714161469"/>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5"/>
          <p:cNvSpPr>
            <a:spLocks noChangeArrowheads="1"/>
          </p:cNvSpPr>
          <p:nvPr/>
        </p:nvSpPr>
        <p:spPr bwMode="auto">
          <a:xfrm>
            <a:off x="381000" y="838200"/>
            <a:ext cx="8515350" cy="58372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2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（４）点検時の安全確保</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2700"/>
              </a:lnSpc>
              <a:spcBef>
                <a:spcPct val="0"/>
              </a:spcBef>
              <a:buFontTx/>
              <a:buNone/>
            </a:pPr>
            <a:r>
              <a:rPr lang="en-US" altLang="ja-JP" sz="20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※点検作業は、ほとんどが一人作業である。通常近づかない回</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転部分に近づいたり、足場が不完全な高所に上ったりする。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そして、ベテラン作業者が行う場合が多く、慣れからくる不</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安全行動や身体能力の減退と思わぬことから危険な状態に</a:t>
            </a:r>
            <a:r>
              <a:rPr lang="ja-JP" altLang="en-US" sz="2000" dirty="0" err="1">
                <a:latin typeface="HG丸ｺﾞｼｯｸM-PRO" pitchFamily="50" charset="-128"/>
                <a:ea typeface="HG丸ｺﾞｼｯｸM-PRO" pitchFamily="50" charset="-128"/>
              </a:rPr>
              <a:t>な</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る</a:t>
            </a:r>
            <a:r>
              <a:rPr lang="ja-JP" altLang="en-US" sz="2000" dirty="0">
                <a:latin typeface="HG丸ｺﾞｼｯｸM-PRO" pitchFamily="50" charset="-128"/>
                <a:ea typeface="HG丸ｺﾞｼｯｸM-PRO" pitchFamily="50" charset="-128"/>
              </a:rPr>
              <a:t>ことがある。このようなことから、点検時、周囲の安全に</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は十分気を配って作業させる。</a:t>
            </a:r>
            <a:endParaRPr lang="ja-JP" altLang="en-US" sz="2000" dirty="0">
              <a:solidFill>
                <a:srgbClr val="FF0000"/>
              </a:solidFill>
              <a:latin typeface="HG丸ｺﾞｼｯｸM-PRO" pitchFamily="50" charset="-128"/>
              <a:ea typeface="HG丸ｺﾞｼｯｸM-PRO" pitchFamily="50" charset="-128"/>
            </a:endParaRPr>
          </a:p>
          <a:p>
            <a:pPr eaLnBrk="1" hangingPunct="1">
              <a:lnSpc>
                <a:spcPts val="32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（５）点検結果の活用</a:t>
            </a:r>
            <a:r>
              <a:rPr lang="en-US" altLang="ja-JP" sz="2000" dirty="0">
                <a:latin typeface="HG丸ｺﾞｼｯｸM-PRO" pitchFamily="50" charset="-128"/>
                <a:ea typeface="HG丸ｺﾞｼｯｸM-PRO" pitchFamily="50" charset="-128"/>
              </a:rPr>
              <a:t>　　　</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※点検の結果は必要な措置をとって、正常な状態に戻すことが</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目的である。したがって、職長は点検の報告は直ちに目を通</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して、結果を確認し、何らかの問題点があった場合は、状況</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　　　を調査し適切な対策を取るとともに、問題点の原因を調べて</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再発の防止と関係者に対して説明行う。</a:t>
            </a:r>
            <a:endParaRPr lang="ja-JP" altLang="en-US" sz="2400" dirty="0">
              <a:latin typeface="HG丸ｺﾞｼｯｸM-PRO" pitchFamily="50" charset="-128"/>
              <a:ea typeface="HG丸ｺﾞｼｯｸM-PRO" pitchFamily="50" charset="-128"/>
            </a:endParaRPr>
          </a:p>
        </p:txBody>
      </p:sp>
      <p:sp>
        <p:nvSpPr>
          <p:cNvPr id="12292" name="Text Box 10"/>
          <p:cNvSpPr txBox="1">
            <a:spLocks noChangeArrowheads="1"/>
          </p:cNvSpPr>
          <p:nvPr/>
        </p:nvSpPr>
        <p:spPr bwMode="auto">
          <a:xfrm>
            <a:off x="6804025" y="304800"/>
            <a:ext cx="17303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P114</a:t>
            </a:r>
            <a:endParaRPr kumimoji="0" lang="ja-JP" altLang="en-US" sz="1600" dirty="0">
              <a:latin typeface="HG丸ｺﾞｼｯｸM-PRO" pitchFamily="50" charset="-128"/>
              <a:ea typeface="HG丸ｺﾞｼｯｸM-PRO" pitchFamily="50" charset="-128"/>
            </a:endParaRPr>
          </a:p>
        </p:txBody>
      </p:sp>
      <p:sp>
        <p:nvSpPr>
          <p:cNvPr id="12293"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28E93181-7E29-4283-9415-451DB408CB1B}" type="slidenum">
              <a:rPr lang="en-US" altLang="ja-JP" sz="1400">
                <a:ea typeface="ＭＳ Ｐゴシック" pitchFamily="50" charset="-128"/>
              </a:rPr>
              <a:pPr algn="r" eaLnBrk="1" hangingPunct="1">
                <a:spcBef>
                  <a:spcPct val="0"/>
                </a:spcBef>
                <a:buFontTx/>
                <a:buNone/>
              </a:pPr>
              <a:t>136</a:t>
            </a:fld>
            <a:endParaRPr lang="en-US" altLang="ja-JP" sz="1400">
              <a:ea typeface="ＭＳ Ｐゴシック" pitchFamily="50" charset="-128"/>
            </a:endParaRPr>
          </a:p>
        </p:txBody>
      </p:sp>
      <p:sp>
        <p:nvSpPr>
          <p:cNvPr id="6" name="Text Box 8"/>
          <p:cNvSpPr txBox="1">
            <a:spLocks noChangeArrowheads="1"/>
          </p:cNvSpPr>
          <p:nvPr/>
        </p:nvSpPr>
        <p:spPr bwMode="auto">
          <a:xfrm>
            <a:off x="290534" y="181273"/>
            <a:ext cx="64823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spcBef>
                <a:spcPct val="500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５．安全衛生点検の仕組みと効果的に進め方</a:t>
            </a:r>
          </a:p>
        </p:txBody>
      </p:sp>
    </p:spTree>
    <p:extLst>
      <p:ext uri="{BB962C8B-B14F-4D97-AF65-F5344CB8AC3E}">
        <p14:creationId xmlns:p14="http://schemas.microsoft.com/office/powerpoint/2010/main" val="2283003542"/>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5"/>
          <p:cNvSpPr>
            <a:spLocks noChangeArrowheads="1"/>
          </p:cNvSpPr>
          <p:nvPr/>
        </p:nvSpPr>
        <p:spPr bwMode="auto">
          <a:xfrm>
            <a:off x="304800" y="3386138"/>
            <a:ext cx="8610600" cy="3249612"/>
          </a:xfrm>
          <a:prstGeom prst="roundRect">
            <a:avLst>
              <a:gd name="adj" fmla="val 5157"/>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・作業環境測定結果に基づく評価  ⇒管理区分２、３は問題あり。</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改善を実施し管理区分１にする。</a:t>
            </a: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・局所排気装置の点検　　⇒作業主任者に計画的（作業開始前点検、</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月次・年次点検）に実施させる。　</a:t>
            </a: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・保護具の装着確認　　　⇒作業主任者に計画的（作業開始前点検・</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月次点検等）に実施させる。</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b="1" dirty="0">
                <a:solidFill>
                  <a:srgbClr val="FF0000"/>
                </a:solidFill>
                <a:latin typeface="HG丸ｺﾞｼｯｸM-PRO" pitchFamily="50" charset="-128"/>
                <a:ea typeface="HG丸ｺﾞｼｯｸM-PRO" pitchFamily="50" charset="-128"/>
              </a:rPr>
              <a:t>局所排気装置のチェックリスト例はＰ１１６参照</a:t>
            </a:r>
          </a:p>
        </p:txBody>
      </p:sp>
      <p:sp>
        <p:nvSpPr>
          <p:cNvPr id="104456" name="Text Box 8"/>
          <p:cNvSpPr txBox="1">
            <a:spLocks noChangeArrowheads="1"/>
          </p:cNvSpPr>
          <p:nvPr/>
        </p:nvSpPr>
        <p:spPr bwMode="auto">
          <a:xfrm>
            <a:off x="304800" y="228600"/>
            <a:ext cx="72199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spcBef>
                <a:spcPct val="500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６．不安全行動に対する対策としての点検</a:t>
            </a:r>
          </a:p>
        </p:txBody>
      </p:sp>
      <p:sp>
        <p:nvSpPr>
          <p:cNvPr id="13316" name="AutoShape 5"/>
          <p:cNvSpPr>
            <a:spLocks noChangeArrowheads="1"/>
          </p:cNvSpPr>
          <p:nvPr/>
        </p:nvSpPr>
        <p:spPr bwMode="auto">
          <a:xfrm>
            <a:off x="381000" y="914400"/>
            <a:ext cx="8515350" cy="1828800"/>
          </a:xfrm>
          <a:prstGeom prst="roundRect">
            <a:avLst>
              <a:gd name="adj" fmla="val 12241"/>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　不安全行動を防止するにも、パトロール時にチェックリストを</a:t>
            </a: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使用した点検は有効である。</a:t>
            </a:r>
          </a:p>
          <a:p>
            <a:pPr eaLnBrk="1" fontAlgn="ctr" hangingPunct="1">
              <a:lnSpc>
                <a:spcPts val="31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b="1" dirty="0">
                <a:latin typeface="HG丸ｺﾞｼｯｸM-PRO" pitchFamily="50" charset="-128"/>
                <a:ea typeface="HG丸ｺﾞｼｯｸM-PRO" pitchFamily="50" charset="-128"/>
              </a:rPr>
              <a:t>　</a:t>
            </a:r>
            <a:r>
              <a:rPr lang="ja-JP" altLang="en-US" sz="2000" b="1" dirty="0">
                <a:solidFill>
                  <a:srgbClr val="FF0000"/>
                </a:solidFill>
                <a:latin typeface="HG丸ｺﾞｼｯｸM-PRO" pitchFamily="50" charset="-128"/>
                <a:ea typeface="HG丸ｺﾞｼｯｸM-PRO" pitchFamily="50" charset="-128"/>
              </a:rPr>
              <a:t>　フォークリフトによる運搬・荷役作業チェックリスト例は</a:t>
            </a:r>
          </a:p>
          <a:p>
            <a:pPr eaLnBrk="1" fontAlgn="ctr" hangingPunct="1">
              <a:lnSpc>
                <a:spcPts val="3100"/>
              </a:lnSpc>
              <a:spcBef>
                <a:spcPct val="0"/>
              </a:spcBef>
              <a:buFontTx/>
              <a:buNone/>
            </a:pPr>
            <a:r>
              <a:rPr lang="ja-JP" altLang="en-US" sz="2000" b="1" dirty="0">
                <a:solidFill>
                  <a:srgbClr val="FF0000"/>
                </a:solidFill>
                <a:latin typeface="HG丸ｺﾞｼｯｸM-PRO" pitchFamily="50" charset="-128"/>
                <a:ea typeface="HG丸ｺﾞｼｯｸM-PRO" pitchFamily="50" charset="-128"/>
              </a:rPr>
              <a:t>　　Ｐ１１５参照</a:t>
            </a:r>
          </a:p>
        </p:txBody>
      </p:sp>
      <p:sp>
        <p:nvSpPr>
          <p:cNvPr id="13317" name="Text Box 10"/>
          <p:cNvSpPr txBox="1">
            <a:spLocks noChangeArrowheads="1"/>
          </p:cNvSpPr>
          <p:nvPr/>
        </p:nvSpPr>
        <p:spPr bwMode="auto">
          <a:xfrm>
            <a:off x="7308850" y="304800"/>
            <a:ext cx="1606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fontAlgn="ctr">
              <a:spcBef>
                <a:spcPct val="0"/>
              </a:spcBef>
              <a:buFontTx/>
              <a:buNone/>
            </a:pPr>
            <a:r>
              <a:rPr kumimoji="0" lang="en-US" altLang="ja-JP" sz="1600" dirty="0">
                <a:latin typeface="HG丸ｺﾞｼｯｸM-PRO" pitchFamily="50" charset="-128"/>
                <a:ea typeface="HG丸ｺﾞｼｯｸM-PRO" pitchFamily="50" charset="-128"/>
              </a:rPr>
              <a:t>P114</a:t>
            </a:r>
            <a:endParaRPr kumimoji="0" lang="ja-JP" altLang="en-US" sz="1600" dirty="0">
              <a:latin typeface="HG丸ｺﾞｼｯｸM-PRO" pitchFamily="50" charset="-128"/>
              <a:ea typeface="HG丸ｺﾞｼｯｸM-PRO" pitchFamily="50" charset="-128"/>
            </a:endParaRPr>
          </a:p>
        </p:txBody>
      </p:sp>
      <p:sp>
        <p:nvSpPr>
          <p:cNvPr id="2" name="Text Box 8"/>
          <p:cNvSpPr txBox="1">
            <a:spLocks noChangeArrowheads="1"/>
          </p:cNvSpPr>
          <p:nvPr/>
        </p:nvSpPr>
        <p:spPr bwMode="auto">
          <a:xfrm>
            <a:off x="381000" y="2819400"/>
            <a:ext cx="510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spcBef>
                <a:spcPct val="500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７．労働衛生設備等の点検</a:t>
            </a:r>
          </a:p>
        </p:txBody>
      </p:sp>
      <p:sp>
        <p:nvSpPr>
          <p:cNvPr id="13319" name="Text Box 10"/>
          <p:cNvSpPr txBox="1">
            <a:spLocks noChangeArrowheads="1"/>
          </p:cNvSpPr>
          <p:nvPr/>
        </p:nvSpPr>
        <p:spPr bwMode="auto">
          <a:xfrm>
            <a:off x="7239000" y="3048000"/>
            <a:ext cx="122555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fontAlgn="ctr">
              <a:spcBef>
                <a:spcPct val="0"/>
              </a:spcBef>
              <a:buFontTx/>
              <a:buNone/>
            </a:pPr>
            <a:r>
              <a:rPr kumimoji="0" lang="en-US" altLang="ja-JP" sz="1600" dirty="0">
                <a:latin typeface="HG丸ｺﾞｼｯｸM-PRO" pitchFamily="50" charset="-128"/>
                <a:ea typeface="HG丸ｺﾞｼｯｸM-PRO" pitchFamily="50" charset="-128"/>
              </a:rPr>
              <a:t>P115</a:t>
            </a:r>
            <a:endParaRPr kumimoji="0" lang="ja-JP" altLang="en-US" sz="1600" dirty="0">
              <a:latin typeface="HG丸ｺﾞｼｯｸM-PRO" pitchFamily="50" charset="-128"/>
              <a:ea typeface="HG丸ｺﾞｼｯｸM-PRO" pitchFamily="50" charset="-128"/>
            </a:endParaRPr>
          </a:p>
        </p:txBody>
      </p:sp>
      <p:sp>
        <p:nvSpPr>
          <p:cNvPr id="13320" name="スライド番号プレースホルダー 3"/>
          <p:cNvSpPr txBox="1">
            <a:spLocks noGrp="1"/>
          </p:cNvSpPr>
          <p:nvPr/>
        </p:nvSpPr>
        <p:spPr bwMode="auto">
          <a:xfrm>
            <a:off x="7772400" y="6248400"/>
            <a:ext cx="788988"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fontAlgn="ctr" hangingPunct="1">
              <a:spcBef>
                <a:spcPct val="0"/>
              </a:spcBef>
              <a:buFontTx/>
              <a:buNone/>
            </a:pPr>
            <a:fld id="{9A819260-D420-4FC5-9B3C-A6A011A48AF1}" type="slidenum">
              <a:rPr lang="en-US" altLang="ja-JP" sz="1400">
                <a:ea typeface="ＭＳ Ｐゴシック" pitchFamily="50" charset="-128"/>
              </a:rPr>
              <a:pPr algn="r" eaLnBrk="1" fontAlgn="ctr" hangingPunct="1">
                <a:spcBef>
                  <a:spcPct val="0"/>
                </a:spcBef>
                <a:buFontTx/>
                <a:buNone/>
              </a:pPr>
              <a:t>137</a:t>
            </a:fld>
            <a:endParaRPr lang="en-US" altLang="ja-JP" sz="1400">
              <a:ea typeface="ＭＳ Ｐゴシック" pitchFamily="50" charset="-128"/>
            </a:endParaRPr>
          </a:p>
        </p:txBody>
      </p:sp>
    </p:spTree>
    <p:extLst>
      <p:ext uri="{BB962C8B-B14F-4D97-AF65-F5344CB8AC3E}">
        <p14:creationId xmlns:p14="http://schemas.microsoft.com/office/powerpoint/2010/main" val="3513928468"/>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lum bright="-12000" contrast="60000"/>
            <a:extLst>
              <a:ext uri="{28A0092B-C50C-407E-A947-70E740481C1C}">
                <a14:useLocalDpi xmlns:a14="http://schemas.microsoft.com/office/drawing/2010/main" val="0"/>
              </a:ext>
            </a:extLst>
          </a:blip>
          <a:srcRect/>
          <a:stretch>
            <a:fillRect/>
          </a:stretch>
        </p:blipFill>
        <p:spPr bwMode="auto">
          <a:xfrm>
            <a:off x="228600" y="152400"/>
            <a:ext cx="8715375"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39" name="Group 6"/>
          <p:cNvGrpSpPr>
            <a:grpSpLocks/>
          </p:cNvGrpSpPr>
          <p:nvPr/>
        </p:nvGrpSpPr>
        <p:grpSpPr bwMode="auto">
          <a:xfrm>
            <a:off x="838200" y="685800"/>
            <a:ext cx="2590800" cy="1752600"/>
            <a:chOff x="3474" y="1135"/>
            <a:chExt cx="4320" cy="2521"/>
          </a:xfrm>
        </p:grpSpPr>
        <p:sp>
          <p:nvSpPr>
            <p:cNvPr id="14343" name="Rectangle 7"/>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44" name="Rectangle 8"/>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45" name="Rectangle 9"/>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46" name="Rectangle 10"/>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47" name="Rectangle 11"/>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48" name="Rectangle 12"/>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49" name="Rectangle 13"/>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50" name="Rectangle 14"/>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51" name="Rectangle 15"/>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52" name="Rectangle 16"/>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53" name="Rectangle 17"/>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54" name="Rectangle 18"/>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55" name="Rectangle 19"/>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grpSp>
      <p:sp>
        <p:nvSpPr>
          <p:cNvPr id="14340" name="Text Box 20"/>
          <p:cNvSpPr txBox="1">
            <a:spLocks noChangeArrowheads="1"/>
          </p:cNvSpPr>
          <p:nvPr/>
        </p:nvSpPr>
        <p:spPr bwMode="auto">
          <a:xfrm>
            <a:off x="1066800" y="5334000"/>
            <a:ext cx="7543800"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4000"/>
              </a:lnSpc>
              <a:spcBef>
                <a:spcPts val="0"/>
              </a:spcBef>
              <a:buFontTx/>
              <a:buNone/>
            </a:pPr>
            <a:r>
              <a:rPr lang="ja-JP" altLang="en-US" b="1" dirty="0">
                <a:latin typeface="HG丸ｺﾞｼｯｸM-PRO" pitchFamily="50" charset="-128"/>
                <a:ea typeface="HG丸ｺﾞｼｯｸM-PRO" pitchFamily="50" charset="-128"/>
              </a:rPr>
              <a:t>第６章．整理整頓と安全衛生点検　終了</a:t>
            </a:r>
          </a:p>
        </p:txBody>
      </p:sp>
      <p:sp>
        <p:nvSpPr>
          <p:cNvPr id="2" name="スライド番号プレースホルダー 1"/>
          <p:cNvSpPr>
            <a:spLocks noGrp="1"/>
          </p:cNvSpPr>
          <p:nvPr>
            <p:ph type="sldNum" sz="quarter" idx="12"/>
          </p:nvPr>
        </p:nvSpPr>
        <p:spPr/>
        <p:txBody>
          <a:bodyPr/>
          <a:lstStyle/>
          <a:p>
            <a:pPr>
              <a:defRPr/>
            </a:pPr>
            <a:fld id="{F42780F8-84A9-42D7-8C88-C277078ED0A6}" type="slidenum">
              <a:rPr lang="en-US" altLang="ja-JP" smtClean="0"/>
              <a:pPr>
                <a:defRPr/>
              </a:pPr>
              <a:t>138</a:t>
            </a:fld>
            <a:endParaRPr lang="en-US" altLang="ja-JP"/>
          </a:p>
        </p:txBody>
      </p:sp>
      <p:sp>
        <p:nvSpPr>
          <p:cNvPr id="14342" name="Text Box 20"/>
          <p:cNvSpPr txBox="1">
            <a:spLocks noChangeArrowheads="1"/>
          </p:cNvSpPr>
          <p:nvPr/>
        </p:nvSpPr>
        <p:spPr bwMode="auto">
          <a:xfrm>
            <a:off x="854075" y="3082925"/>
            <a:ext cx="7464425"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lnSpc>
                <a:spcPts val="4000"/>
              </a:lnSpc>
              <a:spcBef>
                <a:spcPct val="0"/>
              </a:spcBef>
              <a:buFontTx/>
              <a:buNone/>
            </a:pPr>
            <a:r>
              <a:rPr kumimoji="0" lang="ja-JP" altLang="en-US" b="1" dirty="0">
                <a:latin typeface="HG丸ｺﾞｼｯｸM-PRO" pitchFamily="50" charset="-128"/>
                <a:ea typeface="HG丸ｺﾞｼｯｸM-PRO" pitchFamily="50" charset="-128"/>
              </a:rPr>
              <a:t>第６章のまとめは　Ｐ１１７参照</a:t>
            </a:r>
          </a:p>
        </p:txBody>
      </p:sp>
    </p:spTree>
    <p:extLst>
      <p:ext uri="{BB962C8B-B14F-4D97-AF65-F5344CB8AC3E}">
        <p14:creationId xmlns:p14="http://schemas.microsoft.com/office/powerpoint/2010/main" val="963792432"/>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4294967295"/>
          </p:nvPr>
        </p:nvSpPr>
        <p:spPr>
          <a:xfrm>
            <a:off x="539750" y="1717675"/>
            <a:ext cx="8382000" cy="4903788"/>
          </a:xfrm>
          <a:solidFill>
            <a:srgbClr val="00FF00">
              <a:alpha val="50195"/>
            </a:srgbClr>
          </a:solidFill>
        </p:spPr>
        <p:txBody>
          <a:bodyPr/>
          <a:lstStyle/>
          <a:p>
            <a:pPr marL="0" indent="0" eaLnBrk="1" hangingPunct="1">
              <a:lnSpc>
                <a:spcPts val="3500"/>
              </a:lnSpc>
              <a:spcBef>
                <a:spcPct val="0"/>
              </a:spcBef>
              <a:buFontTx/>
              <a:buNone/>
            </a:pPr>
            <a:r>
              <a:rPr lang="ja-JP" altLang="en-US" sz="2800" dirty="0">
                <a:latin typeface="HG丸ｺﾞｼｯｸM-PRO" pitchFamily="50" charset="-128"/>
                <a:ea typeface="HG丸ｺﾞｼｯｸM-PRO" pitchFamily="50" charset="-128"/>
              </a:rPr>
              <a:t>　１．作業手順はなぜ必要か</a:t>
            </a:r>
          </a:p>
          <a:p>
            <a:pPr marL="0" indent="0" eaLnBrk="1" hangingPunct="1">
              <a:lnSpc>
                <a:spcPts val="3500"/>
              </a:lnSpc>
              <a:spcBef>
                <a:spcPct val="0"/>
              </a:spcBef>
              <a:buFontTx/>
              <a:buNone/>
            </a:pPr>
            <a:r>
              <a:rPr lang="ja-JP" altLang="en-US" sz="2800" dirty="0">
                <a:latin typeface="HG丸ｺﾞｼｯｸM-PRO" pitchFamily="50" charset="-128"/>
                <a:ea typeface="HG丸ｺﾞｼｯｸM-PRO" pitchFamily="50" charset="-128"/>
              </a:rPr>
              <a:t>　２．作業手順書とは</a:t>
            </a:r>
          </a:p>
          <a:p>
            <a:pPr marL="0" indent="0" eaLnBrk="1" hangingPunct="1">
              <a:lnSpc>
                <a:spcPts val="2400"/>
              </a:lnSpc>
              <a:spcBef>
                <a:spcPct val="0"/>
              </a:spcBef>
              <a:buFontTx/>
              <a:buNone/>
            </a:pPr>
            <a:r>
              <a:rPr lang="ja-JP" altLang="en-US" sz="2000" dirty="0">
                <a:latin typeface="HG丸ｺﾞｼｯｸM-PRO" pitchFamily="50" charset="-128"/>
                <a:ea typeface="HG丸ｺﾞｼｯｸM-PRO" pitchFamily="50" charset="-128"/>
              </a:rPr>
              <a:t>　　　　（１）備えるべき要件</a:t>
            </a:r>
            <a:endParaRPr lang="en-US" altLang="ja-JP" sz="2000" dirty="0">
              <a:latin typeface="HG丸ｺﾞｼｯｸM-PRO" pitchFamily="50" charset="-128"/>
              <a:ea typeface="HG丸ｺﾞｼｯｸM-PRO" pitchFamily="50" charset="-128"/>
            </a:endParaRPr>
          </a:p>
          <a:p>
            <a:pPr marL="0" indent="0" eaLnBrk="1" hangingPunct="1">
              <a:lnSpc>
                <a:spcPts val="2400"/>
              </a:lnSpc>
              <a:spcBef>
                <a:spcPct val="0"/>
              </a:spcBef>
              <a:buFontTx/>
              <a:buNone/>
            </a:pPr>
            <a:r>
              <a:rPr lang="ja-JP" altLang="en-US" sz="2000" dirty="0">
                <a:latin typeface="HG丸ｺﾞｼｯｸM-PRO" pitchFamily="50" charset="-128"/>
                <a:ea typeface="HG丸ｺﾞｼｯｸM-PRO" pitchFamily="50" charset="-128"/>
              </a:rPr>
              <a:t>　　　　（２）作成時の留意点</a:t>
            </a:r>
            <a:endParaRPr lang="en-US" altLang="ja-JP" sz="2000" dirty="0">
              <a:latin typeface="HG丸ｺﾞｼｯｸM-PRO" pitchFamily="50" charset="-128"/>
              <a:ea typeface="HG丸ｺﾞｼｯｸM-PRO" pitchFamily="50" charset="-128"/>
            </a:endParaRPr>
          </a:p>
          <a:p>
            <a:pPr marL="0" indent="0" eaLnBrk="1" hangingPunct="1">
              <a:lnSpc>
                <a:spcPts val="2400"/>
              </a:lnSpc>
              <a:spcBef>
                <a:spcPct val="0"/>
              </a:spcBef>
              <a:buFontTx/>
              <a:buNone/>
            </a:pPr>
            <a:r>
              <a:rPr lang="ja-JP" altLang="en-US" sz="2000" dirty="0">
                <a:latin typeface="HG丸ｺﾞｼｯｸM-PRO" pitchFamily="50" charset="-128"/>
                <a:ea typeface="HG丸ｺﾞｼｯｸM-PRO" pitchFamily="50" charset="-128"/>
              </a:rPr>
              <a:t>　　　　（３）作業手順書の活用</a:t>
            </a:r>
            <a:endParaRPr lang="en-US" altLang="ja-JP" sz="2000" dirty="0">
              <a:latin typeface="HG丸ｺﾞｼｯｸM-PRO" pitchFamily="50" charset="-128"/>
              <a:ea typeface="HG丸ｺﾞｼｯｸM-PRO" pitchFamily="50" charset="-128"/>
            </a:endParaRPr>
          </a:p>
          <a:p>
            <a:pPr marL="0" indent="0" eaLnBrk="1" hangingPunct="1">
              <a:lnSpc>
                <a:spcPts val="3500"/>
              </a:lnSpc>
              <a:spcBef>
                <a:spcPct val="0"/>
              </a:spcBef>
              <a:buFontTx/>
              <a:buNone/>
            </a:pPr>
            <a:r>
              <a:rPr lang="ja-JP" altLang="en-US" sz="2800" dirty="0">
                <a:latin typeface="HG丸ｺﾞｼｯｸM-PRO" pitchFamily="50" charset="-128"/>
                <a:ea typeface="HG丸ｺﾞｼｯｸM-PRO" pitchFamily="50" charset="-128"/>
              </a:rPr>
              <a:t>　３．作業手順書作成のポイント</a:t>
            </a:r>
          </a:p>
          <a:p>
            <a:pPr marL="0" indent="0" eaLnBrk="1" hangingPunct="1">
              <a:lnSpc>
                <a:spcPts val="2400"/>
              </a:lnSpc>
              <a:spcBef>
                <a:spcPct val="0"/>
              </a:spcBef>
              <a:buFontTx/>
              <a:buNone/>
            </a:pPr>
            <a:r>
              <a:rPr lang="ja-JP" altLang="en-US" sz="2000" dirty="0">
                <a:latin typeface="HG丸ｺﾞｼｯｸM-PRO" pitchFamily="50" charset="-128"/>
                <a:ea typeface="HG丸ｺﾞｼｯｸM-PRO" pitchFamily="50" charset="-128"/>
              </a:rPr>
              <a:t>　　　　（１）定常作業における作業手順書</a:t>
            </a:r>
            <a:endParaRPr lang="en-US" altLang="ja-JP" sz="2000" dirty="0">
              <a:latin typeface="HG丸ｺﾞｼｯｸM-PRO" pitchFamily="50" charset="-128"/>
              <a:ea typeface="HG丸ｺﾞｼｯｸM-PRO" pitchFamily="50" charset="-128"/>
            </a:endParaRPr>
          </a:p>
          <a:p>
            <a:pPr marL="0" indent="0" eaLnBrk="1" hangingPunct="1">
              <a:lnSpc>
                <a:spcPts val="2400"/>
              </a:lnSpc>
              <a:spcBef>
                <a:spcPct val="0"/>
              </a:spcBef>
              <a:buFontTx/>
              <a:buNone/>
            </a:pPr>
            <a:r>
              <a:rPr lang="ja-JP" altLang="en-US" sz="2000" dirty="0">
                <a:latin typeface="HG丸ｺﾞｼｯｸM-PRO" pitchFamily="50" charset="-128"/>
                <a:ea typeface="HG丸ｺﾞｼｯｸM-PRO" pitchFamily="50" charset="-128"/>
              </a:rPr>
              <a:t>　　　　（２）作成の進め方</a:t>
            </a:r>
            <a:endParaRPr lang="en-US" altLang="ja-JP" sz="2000" dirty="0">
              <a:latin typeface="HG丸ｺﾞｼｯｸM-PRO" pitchFamily="50" charset="-128"/>
              <a:ea typeface="HG丸ｺﾞｼｯｸM-PRO" pitchFamily="50" charset="-128"/>
            </a:endParaRPr>
          </a:p>
          <a:p>
            <a:pPr marL="0" indent="0" eaLnBrk="1" hangingPunct="1">
              <a:lnSpc>
                <a:spcPts val="2400"/>
              </a:lnSpc>
              <a:spcBef>
                <a:spcPct val="0"/>
              </a:spcBef>
              <a:buFontTx/>
              <a:buNone/>
            </a:pPr>
            <a:r>
              <a:rPr lang="ja-JP" altLang="en-US" sz="2000" dirty="0">
                <a:latin typeface="HG丸ｺﾞｼｯｸM-PRO" pitchFamily="50" charset="-128"/>
                <a:ea typeface="HG丸ｺﾞｼｯｸM-PRO" pitchFamily="50" charset="-128"/>
              </a:rPr>
              <a:t>　　　　（３）作業手順書をつくるときに気を付けること</a:t>
            </a:r>
            <a:endParaRPr lang="en-US" altLang="ja-JP" sz="2000" dirty="0">
              <a:latin typeface="HG丸ｺﾞｼｯｸM-PRO" pitchFamily="50" charset="-128"/>
              <a:ea typeface="HG丸ｺﾞｼｯｸM-PRO" pitchFamily="50" charset="-128"/>
            </a:endParaRPr>
          </a:p>
          <a:p>
            <a:pPr marL="0" indent="0" eaLnBrk="1" hangingPunct="1">
              <a:lnSpc>
                <a:spcPts val="2400"/>
              </a:lnSpc>
              <a:spcBef>
                <a:spcPct val="0"/>
              </a:spcBef>
              <a:buFontTx/>
              <a:buNone/>
            </a:pPr>
            <a:r>
              <a:rPr lang="ja-JP" altLang="en-US" sz="2000" dirty="0">
                <a:latin typeface="HG丸ｺﾞｼｯｸM-PRO" pitchFamily="50" charset="-128"/>
                <a:ea typeface="HG丸ｺﾞｼｯｸM-PRO" pitchFamily="50" charset="-128"/>
              </a:rPr>
              <a:t>　　　　（４）非定常作業における作業手順書</a:t>
            </a:r>
            <a:endParaRPr lang="en-US" altLang="ja-JP" sz="2000" dirty="0">
              <a:latin typeface="HG丸ｺﾞｼｯｸM-PRO" pitchFamily="50" charset="-128"/>
              <a:ea typeface="HG丸ｺﾞｼｯｸM-PRO" pitchFamily="50" charset="-128"/>
            </a:endParaRPr>
          </a:p>
          <a:p>
            <a:pPr marL="0" indent="0" eaLnBrk="1" hangingPunct="1">
              <a:lnSpc>
                <a:spcPts val="3500"/>
              </a:lnSpc>
              <a:spcBef>
                <a:spcPct val="0"/>
              </a:spcBef>
              <a:buFontTx/>
              <a:buNone/>
            </a:pPr>
            <a:r>
              <a:rPr lang="ja-JP" altLang="en-US" sz="2800" dirty="0">
                <a:latin typeface="HG丸ｺﾞｼｯｸM-PRO" pitchFamily="50" charset="-128"/>
                <a:ea typeface="HG丸ｺﾞｼｯｸM-PRO" pitchFamily="50" charset="-128"/>
              </a:rPr>
              <a:t>　４．教育と管理</a:t>
            </a:r>
            <a:endParaRPr lang="en-US" altLang="ja-JP" sz="2800" dirty="0">
              <a:latin typeface="HG丸ｺﾞｼｯｸM-PRO" pitchFamily="50" charset="-128"/>
              <a:ea typeface="HG丸ｺﾞｼｯｸM-PRO" pitchFamily="50" charset="-128"/>
            </a:endParaRPr>
          </a:p>
          <a:p>
            <a:pPr marL="0" indent="0" eaLnBrk="1" hangingPunct="1">
              <a:lnSpc>
                <a:spcPts val="2400"/>
              </a:lnSpc>
              <a:spcBef>
                <a:spcPct val="0"/>
              </a:spcBef>
              <a:buFontTx/>
              <a:buNone/>
            </a:pPr>
            <a:r>
              <a:rPr lang="ja-JP" altLang="en-US" sz="2000" dirty="0">
                <a:latin typeface="HG丸ｺﾞｼｯｸM-PRO" pitchFamily="50" charset="-128"/>
                <a:ea typeface="HG丸ｺﾞｼｯｸM-PRO" pitchFamily="50" charset="-128"/>
              </a:rPr>
              <a:t>　　　　（１）新規就業者に対する教育</a:t>
            </a:r>
            <a:endParaRPr lang="en-US" altLang="ja-JP" sz="2000" dirty="0">
              <a:latin typeface="HG丸ｺﾞｼｯｸM-PRO" pitchFamily="50" charset="-128"/>
              <a:ea typeface="HG丸ｺﾞｼｯｸM-PRO" pitchFamily="50" charset="-128"/>
            </a:endParaRPr>
          </a:p>
          <a:p>
            <a:pPr marL="0" indent="0" eaLnBrk="1" hangingPunct="1">
              <a:lnSpc>
                <a:spcPts val="2400"/>
              </a:lnSpc>
              <a:spcBef>
                <a:spcPct val="0"/>
              </a:spcBef>
              <a:buFontTx/>
              <a:buNone/>
            </a:pPr>
            <a:r>
              <a:rPr lang="ja-JP" altLang="en-US" sz="2000" dirty="0">
                <a:latin typeface="HG丸ｺﾞｼｯｸM-PRO" pitchFamily="50" charset="-128"/>
                <a:ea typeface="HG丸ｺﾞｼｯｸM-PRO" pitchFamily="50" charset="-128"/>
              </a:rPr>
              <a:t>　　　　（２）ベテラン作業者に対する教育</a:t>
            </a:r>
            <a:endParaRPr lang="en-US" altLang="ja-JP" sz="2000" dirty="0">
              <a:latin typeface="HG丸ｺﾞｼｯｸM-PRO" pitchFamily="50" charset="-128"/>
              <a:ea typeface="HG丸ｺﾞｼｯｸM-PRO" pitchFamily="50" charset="-128"/>
            </a:endParaRPr>
          </a:p>
          <a:p>
            <a:pPr marL="0" indent="0" eaLnBrk="1" hangingPunct="1">
              <a:lnSpc>
                <a:spcPts val="2400"/>
              </a:lnSpc>
              <a:spcBef>
                <a:spcPct val="0"/>
              </a:spcBef>
              <a:buFontTx/>
              <a:buNone/>
            </a:pPr>
            <a:r>
              <a:rPr lang="ja-JP" altLang="en-US" sz="2000" dirty="0">
                <a:latin typeface="HG丸ｺﾞｼｯｸM-PRO" pitchFamily="50" charset="-128"/>
                <a:ea typeface="HG丸ｺﾞｼｯｸM-PRO" pitchFamily="50" charset="-128"/>
              </a:rPr>
              <a:t>　　　　（３）管理</a:t>
            </a:r>
          </a:p>
          <a:p>
            <a:pPr marL="0" indent="0" eaLnBrk="1" hangingPunct="1">
              <a:spcBef>
                <a:spcPct val="0"/>
              </a:spcBef>
              <a:buFontTx/>
              <a:buNone/>
            </a:pPr>
            <a:r>
              <a:rPr lang="ja-JP" altLang="en-US" dirty="0">
                <a:latin typeface="HG丸ｺﾞｼｯｸM-PRO" pitchFamily="50" charset="-128"/>
                <a:ea typeface="HG丸ｺﾞｼｯｸM-PRO" pitchFamily="50" charset="-128"/>
              </a:rPr>
              <a:t>　</a:t>
            </a:r>
            <a:endParaRPr lang="ja-JP" altLang="en-US" sz="2000" dirty="0">
              <a:latin typeface="HG丸ｺﾞｼｯｸM-PRO" pitchFamily="50" charset="-128"/>
              <a:ea typeface="HG丸ｺﾞｼｯｸM-PRO" pitchFamily="50" charset="-128"/>
            </a:endParaRPr>
          </a:p>
        </p:txBody>
      </p:sp>
      <p:sp>
        <p:nvSpPr>
          <p:cNvPr id="3075" name="Rectangle 4"/>
          <p:cNvSpPr>
            <a:spLocks noGrp="1" noChangeArrowheads="1"/>
          </p:cNvSpPr>
          <p:nvPr>
            <p:ph type="title" idx="4294967295"/>
          </p:nvPr>
        </p:nvSpPr>
        <p:spPr>
          <a:xfrm>
            <a:off x="1789707" y="220663"/>
            <a:ext cx="6861175" cy="679450"/>
          </a:xfrm>
          <a:solidFill>
            <a:schemeClr val="accent2">
              <a:lumMod val="75000"/>
            </a:schemeClr>
          </a:solidFill>
        </p:spPr>
        <p:txBody>
          <a:bodyPr/>
          <a:lstStyle/>
          <a:p>
            <a:pPr eaLnBrk="1" hangingPunct="1">
              <a:lnSpc>
                <a:spcPts val="5000"/>
              </a:lnSpc>
              <a:defRPr/>
            </a:pPr>
            <a:r>
              <a:rPr lang="ja-JP" altLang="en-US" sz="3600" b="1" dirty="0">
                <a:solidFill>
                  <a:schemeClr val="bg1"/>
                </a:solidFill>
                <a:latin typeface="HG丸ｺﾞｼｯｸM-PRO" pitchFamily="50" charset="-128"/>
                <a:ea typeface="HG丸ｺﾞｼｯｸM-PRO" pitchFamily="50" charset="-128"/>
              </a:rPr>
              <a:t>第７章　作業手順の定め方</a:t>
            </a:r>
          </a:p>
        </p:txBody>
      </p:sp>
      <p:sp>
        <p:nvSpPr>
          <p:cNvPr id="3076" name="AutoShape 5"/>
          <p:cNvSpPr>
            <a:spLocks noChangeArrowheads="1"/>
          </p:cNvSpPr>
          <p:nvPr/>
        </p:nvSpPr>
        <p:spPr bwMode="auto">
          <a:xfrm>
            <a:off x="1786694" y="1046796"/>
            <a:ext cx="3817957" cy="574675"/>
          </a:xfrm>
          <a:prstGeom prst="roundRect">
            <a:avLst>
              <a:gd name="adj" fmla="val 16667"/>
            </a:avLst>
          </a:prstGeom>
          <a:solidFill>
            <a:srgbClr val="FFFF99"/>
          </a:solidFill>
          <a:ln w="9525">
            <a:solidFill>
              <a:schemeClr val="tx1"/>
            </a:solidFill>
            <a:round/>
            <a:headEnd/>
            <a:tailEnd/>
          </a:ln>
        </p:spPr>
        <p:txBody>
          <a:bodyPr wrap="none" anchor="ct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この章でお話しすること</a:t>
            </a:r>
          </a:p>
        </p:txBody>
      </p:sp>
      <p:sp>
        <p:nvSpPr>
          <p:cNvPr id="5" name="スライド番号プレースホルダー 3"/>
          <p:cNvSpPr txBox="1">
            <a:spLocks noGrp="1"/>
          </p:cNvSpPr>
          <p:nvPr/>
        </p:nvSpPr>
        <p:spPr bwMode="auto">
          <a:xfrm>
            <a:off x="65532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defRPr/>
            </a:pPr>
            <a:fld id="{4FACB0F5-F0F2-4D96-8993-8FF11F4751F0}" type="slidenum">
              <a:rPr lang="en-US" altLang="ja-JP" sz="1400">
                <a:ea typeface="+mn-ea"/>
              </a:rPr>
              <a:pPr algn="r" fontAlgn="base">
                <a:spcBef>
                  <a:spcPct val="0"/>
                </a:spcBef>
                <a:defRPr/>
              </a:pPr>
              <a:t>139</a:t>
            </a:fld>
            <a:endParaRPr lang="en-US" altLang="ja-JP" sz="1400">
              <a:ea typeface="+mn-ea"/>
            </a:endParaRPr>
          </a:p>
        </p:txBody>
      </p:sp>
      <p:grpSp>
        <p:nvGrpSpPr>
          <p:cNvPr id="3078" name="Group 6"/>
          <p:cNvGrpSpPr>
            <a:grpSpLocks/>
          </p:cNvGrpSpPr>
          <p:nvPr/>
        </p:nvGrpSpPr>
        <p:grpSpPr bwMode="auto">
          <a:xfrm>
            <a:off x="250825" y="220663"/>
            <a:ext cx="1371600" cy="1135062"/>
            <a:chOff x="3474" y="1135"/>
            <a:chExt cx="4320" cy="2521"/>
          </a:xfrm>
        </p:grpSpPr>
        <p:sp>
          <p:nvSpPr>
            <p:cNvPr id="3079" name="Rectangle 7"/>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0" name="Rectangle 8"/>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1" name="Rectangle 9"/>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2" name="Rectangle 10"/>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3" name="Rectangle 11"/>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4" name="Rectangle 12"/>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5" name="Rectangle 13"/>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6" name="Rectangle 14"/>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7" name="Rectangle 15"/>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8" name="Rectangle 16"/>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9" name="Rectangle 17"/>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90" name="Rectangle 18"/>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91" name="Rectangle 19"/>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grpSp>
      <p:sp>
        <p:nvSpPr>
          <p:cNvPr id="20" name="正方形/長方形 19"/>
          <p:cNvSpPr/>
          <p:nvPr/>
        </p:nvSpPr>
        <p:spPr>
          <a:xfrm>
            <a:off x="5426537" y="1038307"/>
            <a:ext cx="3523312" cy="541174"/>
          </a:xfrm>
          <a:prstGeom prst="rect">
            <a:avLst/>
          </a:prstGeom>
        </p:spPr>
        <p:txBody>
          <a:bodyPr wrap="square">
            <a:spAutoFit/>
          </a:bodyPr>
          <a:lstStyle>
            <a:defPPr>
              <a:defRPr lang="ja-JP"/>
            </a:defPPr>
            <a:lvl1pPr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1pPr>
            <a:lvl2pPr marL="4572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2pPr>
            <a:lvl3pPr marL="9144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3pPr>
            <a:lvl4pPr marL="13716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4pPr>
            <a:lvl5pPr marL="18288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5pPr>
            <a:lvl6pPr marL="2286000" algn="l" defTabSz="914400" rtl="0" eaLnBrk="1" latinLnBrk="0" hangingPunct="1">
              <a:defRPr kumimoji="1" sz="1400" kern="1200">
                <a:solidFill>
                  <a:schemeClr val="tx1"/>
                </a:solidFill>
                <a:latin typeface="Times New Roman" pitchFamily="18" charset="0"/>
                <a:ea typeface="ＭＳ ゴシック" pitchFamily="49" charset="-128"/>
                <a:cs typeface="+mn-cs"/>
              </a:defRPr>
            </a:lvl6pPr>
            <a:lvl7pPr marL="2743200" algn="l" defTabSz="914400" rtl="0" eaLnBrk="1" latinLnBrk="0" hangingPunct="1">
              <a:defRPr kumimoji="1" sz="1400" kern="1200">
                <a:solidFill>
                  <a:schemeClr val="tx1"/>
                </a:solidFill>
                <a:latin typeface="Times New Roman" pitchFamily="18" charset="0"/>
                <a:ea typeface="ＭＳ ゴシック" pitchFamily="49" charset="-128"/>
                <a:cs typeface="+mn-cs"/>
              </a:defRPr>
            </a:lvl7pPr>
            <a:lvl8pPr marL="3200400" algn="l" defTabSz="914400" rtl="0" eaLnBrk="1" latinLnBrk="0" hangingPunct="1">
              <a:defRPr kumimoji="1" sz="1400" kern="1200">
                <a:solidFill>
                  <a:schemeClr val="tx1"/>
                </a:solidFill>
                <a:latin typeface="Times New Roman" pitchFamily="18" charset="0"/>
                <a:ea typeface="ＭＳ ゴシック" pitchFamily="49" charset="-128"/>
                <a:cs typeface="+mn-cs"/>
              </a:defRPr>
            </a:lvl8pPr>
            <a:lvl9pPr marL="3657600" algn="l" defTabSz="914400" rtl="0" eaLnBrk="1" latinLnBrk="0" hangingPunct="1">
              <a:defRPr kumimoji="1" sz="1400" kern="1200">
                <a:solidFill>
                  <a:schemeClr val="tx1"/>
                </a:solidFill>
                <a:latin typeface="Times New Roman" pitchFamily="18" charset="0"/>
                <a:ea typeface="ＭＳ ゴシック" pitchFamily="49" charset="-128"/>
                <a:cs typeface="+mn-cs"/>
              </a:defRPr>
            </a:lvl9pPr>
          </a:lstStyle>
          <a:p>
            <a:pPr algn="ctr">
              <a:lnSpc>
                <a:spcPts val="3500"/>
              </a:lnSpc>
            </a:pPr>
            <a:r>
              <a:rPr lang="ja-JP" altLang="en-US" sz="2400" dirty="0">
                <a:solidFill>
                  <a:schemeClr val="accent2"/>
                </a:solidFill>
                <a:latin typeface="HG丸ｺﾞｼｯｸM-PRO" pitchFamily="50" charset="-128"/>
                <a:ea typeface="HG丸ｺﾞｼｯｸM-PRO" pitchFamily="50" charset="-128"/>
              </a:rPr>
              <a:t>（</a:t>
            </a:r>
            <a:r>
              <a:rPr lang="en-US" altLang="ja-JP" sz="2400" dirty="0">
                <a:solidFill>
                  <a:schemeClr val="accent2"/>
                </a:solidFill>
                <a:latin typeface="HG丸ｺﾞｼｯｸM-PRO" pitchFamily="50" charset="-128"/>
                <a:ea typeface="HG丸ｺﾞｼｯｸM-PRO" pitchFamily="50" charset="-128"/>
              </a:rPr>
              <a:t>P</a:t>
            </a:r>
            <a:r>
              <a:rPr lang="ja-JP" altLang="en-US" sz="2400" dirty="0">
                <a:solidFill>
                  <a:schemeClr val="accent2"/>
                </a:solidFill>
                <a:latin typeface="HG丸ｺﾞｼｯｸM-PRO" pitchFamily="50" charset="-128"/>
                <a:ea typeface="HG丸ｺﾞｼｯｸM-PRO" pitchFamily="50" charset="-128"/>
              </a:rPr>
              <a:t>１１８～</a:t>
            </a:r>
            <a:r>
              <a:rPr lang="en-US" altLang="ja-JP" sz="2400" dirty="0">
                <a:solidFill>
                  <a:schemeClr val="accent2"/>
                </a:solidFill>
                <a:latin typeface="HG丸ｺﾞｼｯｸM-PRO" pitchFamily="50" charset="-128"/>
                <a:ea typeface="HG丸ｺﾞｼｯｸM-PRO" pitchFamily="50" charset="-128"/>
              </a:rPr>
              <a:t>P</a:t>
            </a:r>
            <a:r>
              <a:rPr lang="ja-JP" altLang="en-US" sz="2400" dirty="0">
                <a:solidFill>
                  <a:schemeClr val="accent2"/>
                </a:solidFill>
                <a:latin typeface="HG丸ｺﾞｼｯｸM-PRO" pitchFamily="50" charset="-128"/>
                <a:ea typeface="HG丸ｺﾞｼｯｸM-PRO" pitchFamily="50" charset="-128"/>
              </a:rPr>
              <a:t>１２７）</a:t>
            </a:r>
          </a:p>
        </p:txBody>
      </p:sp>
    </p:spTree>
    <p:extLst>
      <p:ext uri="{BB962C8B-B14F-4D97-AF65-F5344CB8AC3E}">
        <p14:creationId xmlns:p14="http://schemas.microsoft.com/office/powerpoint/2010/main" val="99294014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flipH="1">
            <a:off x="5040313" y="3900488"/>
            <a:ext cx="1730375" cy="1816100"/>
          </a:xfrm>
          <a:prstGeom prst="rect">
            <a:avLst/>
          </a:prstGeom>
          <a:solidFill>
            <a:srgbClr val="CCFFFF"/>
          </a:solidFill>
          <a:ln w="19050">
            <a:solidFill>
              <a:srgbClr val="CCFFFF"/>
            </a:solidFill>
            <a:miter lim="800000"/>
            <a:headEnd/>
            <a:tailEnd/>
          </a:ln>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en-US" altLang="ja-JP" sz="1400">
              <a:latin typeface="HG丸ｺﾞｼｯｸM-PRO" pitchFamily="50" charset="-128"/>
              <a:ea typeface="HG丸ｺﾞｼｯｸM-PRO" pitchFamily="50" charset="-128"/>
            </a:endParaRPr>
          </a:p>
          <a:p>
            <a:pPr eaLnBrk="1" hangingPunct="1">
              <a:spcBef>
                <a:spcPct val="0"/>
              </a:spcBef>
              <a:buFontTx/>
              <a:buNone/>
            </a:pPr>
            <a:endParaRPr lang="en-US" altLang="ja-JP" sz="1400">
              <a:latin typeface="HG丸ｺﾞｼｯｸM-PRO" pitchFamily="50" charset="-128"/>
              <a:ea typeface="HG丸ｺﾞｼｯｸM-PRO" pitchFamily="50" charset="-128"/>
            </a:endParaRPr>
          </a:p>
          <a:p>
            <a:pPr eaLnBrk="1" hangingPunct="1">
              <a:spcBef>
                <a:spcPct val="0"/>
              </a:spcBef>
              <a:buFontTx/>
              <a:buNone/>
            </a:pPr>
            <a:endParaRPr lang="en-US" altLang="ja-JP" sz="1400">
              <a:latin typeface="HG丸ｺﾞｼｯｸM-PRO" pitchFamily="50" charset="-128"/>
              <a:ea typeface="HG丸ｺﾞｼｯｸM-PRO" pitchFamily="50" charset="-128"/>
            </a:endParaRPr>
          </a:p>
          <a:p>
            <a:pPr eaLnBrk="1" hangingPunct="1">
              <a:spcBef>
                <a:spcPct val="0"/>
              </a:spcBef>
              <a:buFontTx/>
              <a:buNone/>
            </a:pPr>
            <a:endParaRPr lang="en-US" altLang="ja-JP" sz="1400">
              <a:latin typeface="HG丸ｺﾞｼｯｸM-PRO" pitchFamily="50" charset="-128"/>
              <a:ea typeface="HG丸ｺﾞｼｯｸM-PRO" pitchFamily="50" charset="-128"/>
            </a:endParaRPr>
          </a:p>
          <a:p>
            <a:pPr algn="ctr" eaLnBrk="1" hangingPunct="1">
              <a:spcBef>
                <a:spcPct val="0"/>
              </a:spcBef>
              <a:buFontTx/>
              <a:buNone/>
            </a:pPr>
            <a:r>
              <a:rPr lang="ja-JP" altLang="en-US" sz="1400">
                <a:latin typeface="HG丸ｺﾞｼｯｸM-PRO" pitchFamily="50" charset="-128"/>
                <a:ea typeface="HG丸ｺﾞｼｯｸM-PRO" pitchFamily="50" charset="-128"/>
              </a:rPr>
              <a:t>作業に係る設備</a:t>
            </a:r>
            <a:endParaRPr lang="en-US" altLang="ja-JP" sz="1400">
              <a:latin typeface="HG丸ｺﾞｼｯｸM-PRO" pitchFamily="50" charset="-128"/>
              <a:ea typeface="HG丸ｺﾞｼｯｸM-PRO" pitchFamily="50" charset="-128"/>
            </a:endParaRPr>
          </a:p>
          <a:p>
            <a:pPr algn="ctr" eaLnBrk="1" hangingPunct="1">
              <a:spcBef>
                <a:spcPct val="0"/>
              </a:spcBef>
              <a:buFontTx/>
              <a:buNone/>
            </a:pPr>
            <a:r>
              <a:rPr lang="ja-JP" altLang="en-US" sz="1400">
                <a:latin typeface="HG丸ｺﾞｼｯｸM-PRO" pitchFamily="50" charset="-128"/>
                <a:ea typeface="HG丸ｺﾞｼｯｸM-PRO" pitchFamily="50" charset="-128"/>
              </a:rPr>
              <a:t>及び作業場所の</a:t>
            </a:r>
            <a:endParaRPr lang="en-US" altLang="ja-JP" sz="1400">
              <a:latin typeface="HG丸ｺﾞｼｯｸM-PRO" pitchFamily="50" charset="-128"/>
              <a:ea typeface="HG丸ｺﾞｼｯｸM-PRO" pitchFamily="50" charset="-128"/>
            </a:endParaRPr>
          </a:p>
          <a:p>
            <a:pPr algn="ctr" eaLnBrk="1" hangingPunct="1">
              <a:spcBef>
                <a:spcPct val="0"/>
              </a:spcBef>
              <a:buFontTx/>
              <a:buNone/>
            </a:pPr>
            <a:r>
              <a:rPr lang="ja-JP" altLang="en-US" sz="1400">
                <a:latin typeface="HG丸ｺﾞｼｯｸM-PRO" pitchFamily="50" charset="-128"/>
                <a:ea typeface="HG丸ｺﾞｼｯｸM-PRO" pitchFamily="50" charset="-128"/>
              </a:rPr>
              <a:t>保守管理の方法</a:t>
            </a:r>
            <a:endParaRPr lang="en-US" altLang="ja-JP" sz="1400">
              <a:latin typeface="HG丸ｺﾞｼｯｸM-PRO" pitchFamily="50" charset="-128"/>
              <a:ea typeface="HG丸ｺﾞｼｯｸM-PRO" pitchFamily="50" charset="-128"/>
            </a:endParaRPr>
          </a:p>
          <a:p>
            <a:pPr eaLnBrk="1" hangingPunct="1">
              <a:spcBef>
                <a:spcPct val="0"/>
              </a:spcBef>
              <a:buFontTx/>
              <a:buNone/>
            </a:pPr>
            <a:endParaRPr lang="en-US" altLang="ja-JP" sz="1400">
              <a:latin typeface="HG丸ｺﾞｼｯｸM-PRO" pitchFamily="50" charset="-128"/>
              <a:ea typeface="HG丸ｺﾞｼｯｸM-PRO" pitchFamily="50" charset="-128"/>
            </a:endParaRPr>
          </a:p>
        </p:txBody>
      </p:sp>
      <p:sp>
        <p:nvSpPr>
          <p:cNvPr id="19459" name="Text Box 2"/>
          <p:cNvSpPr txBox="1">
            <a:spLocks noChangeArrowheads="1"/>
          </p:cNvSpPr>
          <p:nvPr/>
        </p:nvSpPr>
        <p:spPr bwMode="auto">
          <a:xfrm flipH="1">
            <a:off x="2935288" y="2271713"/>
            <a:ext cx="1871662" cy="2740025"/>
          </a:xfrm>
          <a:prstGeom prst="rect">
            <a:avLst/>
          </a:prstGeom>
          <a:solidFill>
            <a:srgbClr val="CCFFFF"/>
          </a:solidFill>
          <a:ln w="19050">
            <a:solidFill>
              <a:srgbClr val="CCFFFF"/>
            </a:solidFill>
            <a:miter lim="800000"/>
            <a:headEnd/>
            <a:tailEnd/>
          </a:ln>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r>
              <a:rPr lang="ja-JP" altLang="en-US" sz="1400">
                <a:latin typeface="HG丸ｺﾞｼｯｸM-PRO" pitchFamily="50" charset="-128"/>
                <a:ea typeface="HG丸ｺﾞｼｯｸM-PRO" pitchFamily="50" charset="-128"/>
              </a:rPr>
              <a:t>設備、作業等の具</a:t>
            </a:r>
            <a:endParaRPr lang="en-US" altLang="ja-JP" sz="1400">
              <a:latin typeface="HG丸ｺﾞｼｯｸM-PRO" pitchFamily="50" charset="-128"/>
              <a:ea typeface="HG丸ｺﾞｼｯｸM-PRO" pitchFamily="50" charset="-128"/>
            </a:endParaRPr>
          </a:p>
          <a:p>
            <a:pPr algn="ctr" eaLnBrk="1" hangingPunct="1">
              <a:spcBef>
                <a:spcPct val="0"/>
              </a:spcBef>
              <a:buFontTx/>
              <a:buNone/>
            </a:pPr>
            <a:r>
              <a:rPr lang="ja-JP" altLang="en-US" sz="1400">
                <a:latin typeface="HG丸ｺﾞｼｯｸM-PRO" pitchFamily="50" charset="-128"/>
                <a:ea typeface="HG丸ｺﾞｼｯｸM-PRO" pitchFamily="50" charset="-128"/>
              </a:rPr>
              <a:t>体的な改善方法　　　　　　　　　　</a:t>
            </a:r>
            <a:endParaRPr lang="en-US" altLang="ja-JP" sz="1400">
              <a:latin typeface="HG丸ｺﾞｼｯｸM-PRO" pitchFamily="50" charset="-128"/>
              <a:ea typeface="HG丸ｺﾞｼｯｸM-PRO" pitchFamily="50" charset="-128"/>
            </a:endParaRPr>
          </a:p>
          <a:p>
            <a:pPr eaLnBrk="1" hangingPunct="1">
              <a:spcBef>
                <a:spcPct val="0"/>
              </a:spcBef>
              <a:buFontTx/>
              <a:buNone/>
            </a:pPr>
            <a:endParaRPr lang="en-US" altLang="ja-JP" sz="1400">
              <a:latin typeface="HG丸ｺﾞｼｯｸM-PRO" pitchFamily="50" charset="-128"/>
              <a:ea typeface="HG丸ｺﾞｼｯｸM-PRO" pitchFamily="50" charset="-128"/>
            </a:endParaRPr>
          </a:p>
          <a:p>
            <a:pPr eaLnBrk="1" hangingPunct="1">
              <a:spcBef>
                <a:spcPct val="0"/>
              </a:spcBef>
              <a:buFontTx/>
              <a:buNone/>
            </a:pPr>
            <a:endParaRPr lang="en-US" altLang="ja-JP" sz="1400">
              <a:latin typeface="HG丸ｺﾞｼｯｸM-PRO" pitchFamily="50" charset="-128"/>
              <a:ea typeface="HG丸ｺﾞｼｯｸM-PRO" pitchFamily="50" charset="-128"/>
            </a:endParaRPr>
          </a:p>
          <a:p>
            <a:pPr eaLnBrk="1" hangingPunct="1">
              <a:spcBef>
                <a:spcPct val="0"/>
              </a:spcBef>
              <a:buFontTx/>
              <a:buNone/>
            </a:pPr>
            <a:endParaRPr lang="en-US" altLang="ja-JP" sz="1400">
              <a:latin typeface="HG丸ｺﾞｼｯｸM-PRO" pitchFamily="50" charset="-128"/>
              <a:ea typeface="HG丸ｺﾞｼｯｸM-PRO" pitchFamily="50" charset="-128"/>
            </a:endParaRPr>
          </a:p>
          <a:p>
            <a:pPr eaLnBrk="1" hangingPunct="1">
              <a:spcBef>
                <a:spcPct val="0"/>
              </a:spcBef>
              <a:buFontTx/>
              <a:buNone/>
            </a:pPr>
            <a:endParaRPr lang="en-US" altLang="ja-JP" sz="1400">
              <a:latin typeface="HG丸ｺﾞｼｯｸM-PRO" pitchFamily="50" charset="-128"/>
              <a:ea typeface="HG丸ｺﾞｼｯｸM-PRO" pitchFamily="50" charset="-128"/>
            </a:endParaRPr>
          </a:p>
          <a:p>
            <a:pPr eaLnBrk="1" hangingPunct="1">
              <a:spcBef>
                <a:spcPct val="0"/>
              </a:spcBef>
              <a:buFontTx/>
              <a:buNone/>
            </a:pPr>
            <a:endParaRPr lang="en-US" altLang="ja-JP" sz="1400">
              <a:latin typeface="HG丸ｺﾞｼｯｸM-PRO" pitchFamily="50" charset="-128"/>
              <a:ea typeface="HG丸ｺﾞｼｯｸM-PRO" pitchFamily="50" charset="-128"/>
            </a:endParaRPr>
          </a:p>
          <a:p>
            <a:pPr eaLnBrk="1" hangingPunct="1">
              <a:spcBef>
                <a:spcPct val="0"/>
              </a:spcBef>
              <a:buFontTx/>
              <a:buNone/>
            </a:pPr>
            <a:endParaRPr lang="en-US" altLang="ja-JP" sz="1400">
              <a:latin typeface="HG丸ｺﾞｼｯｸM-PRO" pitchFamily="50" charset="-128"/>
              <a:ea typeface="HG丸ｺﾞｼｯｸM-PRO" pitchFamily="50" charset="-128"/>
            </a:endParaRPr>
          </a:p>
          <a:p>
            <a:pPr eaLnBrk="1" hangingPunct="1">
              <a:spcBef>
                <a:spcPct val="0"/>
              </a:spcBef>
              <a:buFontTx/>
              <a:buNone/>
            </a:pPr>
            <a:endParaRPr lang="en-US" altLang="ja-JP" sz="1400">
              <a:latin typeface="HG丸ｺﾞｼｯｸM-PRO" pitchFamily="50" charset="-128"/>
              <a:ea typeface="HG丸ｺﾞｼｯｸM-PRO" pitchFamily="50" charset="-128"/>
            </a:endParaRPr>
          </a:p>
          <a:p>
            <a:pPr eaLnBrk="1" hangingPunct="1">
              <a:spcBef>
                <a:spcPct val="0"/>
              </a:spcBef>
              <a:buFontTx/>
              <a:buNone/>
            </a:pPr>
            <a:endParaRPr lang="en-US" altLang="ja-JP" sz="1400">
              <a:latin typeface="HG丸ｺﾞｼｯｸM-PRO" pitchFamily="50" charset="-128"/>
              <a:ea typeface="HG丸ｺﾞｼｯｸM-PRO" pitchFamily="50" charset="-128"/>
            </a:endParaRPr>
          </a:p>
          <a:p>
            <a:pPr eaLnBrk="1" hangingPunct="1">
              <a:spcBef>
                <a:spcPct val="0"/>
              </a:spcBef>
              <a:buFontTx/>
              <a:buNone/>
            </a:pPr>
            <a:endParaRPr lang="en-US" altLang="ja-JP" sz="1600">
              <a:latin typeface="HG丸ｺﾞｼｯｸM-PRO" pitchFamily="50" charset="-128"/>
              <a:ea typeface="HG丸ｺﾞｼｯｸM-PRO" pitchFamily="50" charset="-128"/>
            </a:endParaRPr>
          </a:p>
          <a:p>
            <a:pPr eaLnBrk="1" hangingPunct="1">
              <a:spcBef>
                <a:spcPct val="0"/>
              </a:spcBef>
              <a:buFontTx/>
              <a:buNone/>
            </a:pPr>
            <a:endParaRPr lang="en-US" altLang="ja-JP" sz="1600">
              <a:latin typeface="HG丸ｺﾞｼｯｸM-PRO" pitchFamily="50" charset="-128"/>
              <a:ea typeface="HG丸ｺﾞｼｯｸM-PRO" pitchFamily="50" charset="-128"/>
            </a:endParaRPr>
          </a:p>
        </p:txBody>
      </p:sp>
      <p:sp>
        <p:nvSpPr>
          <p:cNvPr id="19460" name="Text Box 2"/>
          <p:cNvSpPr txBox="1">
            <a:spLocks noChangeArrowheads="1"/>
          </p:cNvSpPr>
          <p:nvPr/>
        </p:nvSpPr>
        <p:spPr bwMode="auto">
          <a:xfrm flipH="1">
            <a:off x="2927350" y="5084763"/>
            <a:ext cx="2147888" cy="631825"/>
          </a:xfrm>
          <a:prstGeom prst="rect">
            <a:avLst/>
          </a:prstGeom>
          <a:solidFill>
            <a:srgbClr val="CCFFFF"/>
          </a:solidFill>
          <a:ln w="19050">
            <a:solidFill>
              <a:srgbClr val="CCFFFF"/>
            </a:solidFill>
            <a:miter lim="800000"/>
            <a:headEnd/>
            <a:tailEnd/>
          </a:ln>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1400"/>
              </a:lnSpc>
              <a:spcBef>
                <a:spcPct val="0"/>
              </a:spcBef>
              <a:buFontTx/>
              <a:buNone/>
            </a:pPr>
            <a:endParaRPr lang="en-US" altLang="ja-JP" sz="1400">
              <a:latin typeface="HG丸ｺﾞｼｯｸM-PRO" pitchFamily="50" charset="-128"/>
              <a:ea typeface="HG丸ｺﾞｼｯｸM-PRO" pitchFamily="50" charset="-128"/>
            </a:endParaRPr>
          </a:p>
          <a:p>
            <a:pPr eaLnBrk="1" hangingPunct="1">
              <a:lnSpc>
                <a:spcPts val="1400"/>
              </a:lnSpc>
              <a:spcBef>
                <a:spcPct val="0"/>
              </a:spcBef>
              <a:buFontTx/>
              <a:buNone/>
            </a:pPr>
            <a:endParaRPr lang="en-US" altLang="ja-JP" sz="1400">
              <a:latin typeface="HG丸ｺﾞｼｯｸM-PRO" pitchFamily="50" charset="-128"/>
              <a:ea typeface="HG丸ｺﾞｼｯｸM-PRO" pitchFamily="50" charset="-128"/>
            </a:endParaRPr>
          </a:p>
          <a:p>
            <a:pPr eaLnBrk="1" hangingPunct="1">
              <a:lnSpc>
                <a:spcPts val="1400"/>
              </a:lnSpc>
              <a:spcBef>
                <a:spcPct val="0"/>
              </a:spcBef>
              <a:buFontTx/>
              <a:buNone/>
            </a:pPr>
            <a:endParaRPr lang="en-US" altLang="ja-JP" sz="1400">
              <a:latin typeface="HG丸ｺﾞｼｯｸM-PRO" pitchFamily="50" charset="-128"/>
              <a:ea typeface="HG丸ｺﾞｼｯｸM-PRO" pitchFamily="50" charset="-128"/>
            </a:endParaRPr>
          </a:p>
        </p:txBody>
      </p:sp>
      <p:sp>
        <p:nvSpPr>
          <p:cNvPr id="19461" name="Text Box 2"/>
          <p:cNvSpPr txBox="1">
            <a:spLocks noChangeArrowheads="1"/>
          </p:cNvSpPr>
          <p:nvPr/>
        </p:nvSpPr>
        <p:spPr bwMode="auto">
          <a:xfrm>
            <a:off x="3103563" y="4425950"/>
            <a:ext cx="1616075" cy="1169988"/>
          </a:xfrm>
          <a:prstGeom prst="rect">
            <a:avLst/>
          </a:prstGeom>
          <a:solidFill>
            <a:schemeClr val="bg1"/>
          </a:solidFill>
          <a:ln w="28575">
            <a:solidFill>
              <a:srgbClr val="FF0000"/>
            </a:solidFill>
            <a:miter lim="800000"/>
            <a:headEnd/>
            <a:tailEnd/>
          </a:ln>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r>
              <a:rPr lang="ja-JP" altLang="en-US" sz="1400">
                <a:latin typeface="HG丸ｺﾞｼｯｸM-PRO" pitchFamily="50" charset="-128"/>
                <a:ea typeface="HG丸ｺﾞｼｯｸM-PRO" pitchFamily="50" charset="-128"/>
              </a:rPr>
              <a:t>環境改善の方法</a:t>
            </a:r>
            <a:endParaRPr lang="en-US" altLang="ja-JP" sz="1400">
              <a:latin typeface="HG丸ｺﾞｼｯｸM-PRO" pitchFamily="50" charset="-128"/>
              <a:ea typeface="HG丸ｺﾞｼｯｸM-PRO" pitchFamily="50" charset="-128"/>
            </a:endParaRPr>
          </a:p>
          <a:p>
            <a:pPr algn="ctr" eaLnBrk="1" hangingPunct="1">
              <a:spcBef>
                <a:spcPct val="0"/>
              </a:spcBef>
              <a:buFontTx/>
              <a:buNone/>
            </a:pPr>
            <a:endParaRPr lang="en-US" altLang="ja-JP" sz="1400">
              <a:latin typeface="HG丸ｺﾞｼｯｸM-PRO" pitchFamily="50" charset="-128"/>
              <a:ea typeface="HG丸ｺﾞｼｯｸM-PRO" pitchFamily="50" charset="-128"/>
            </a:endParaRPr>
          </a:p>
          <a:p>
            <a:pPr algn="ctr" eaLnBrk="1" hangingPunct="1">
              <a:spcBef>
                <a:spcPct val="0"/>
              </a:spcBef>
              <a:buFontTx/>
              <a:buNone/>
            </a:pPr>
            <a:endParaRPr lang="en-US" altLang="ja-JP" sz="1400">
              <a:latin typeface="HG丸ｺﾞｼｯｸM-PRO" pitchFamily="50" charset="-128"/>
              <a:ea typeface="HG丸ｺﾞｼｯｸM-PRO" pitchFamily="50" charset="-128"/>
            </a:endParaRPr>
          </a:p>
          <a:p>
            <a:pPr eaLnBrk="1" hangingPunct="1">
              <a:spcBef>
                <a:spcPct val="0"/>
              </a:spcBef>
              <a:buFontTx/>
              <a:buNone/>
            </a:pPr>
            <a:r>
              <a:rPr lang="ja-JP" altLang="en-US" sz="1400">
                <a:latin typeface="HG丸ｺﾞｼｯｸM-PRO" pitchFamily="50" charset="-128"/>
                <a:ea typeface="HG丸ｺﾞｼｯｸM-PRO" pitchFamily="50" charset="-128"/>
              </a:rPr>
              <a:t>　及び</a:t>
            </a:r>
            <a:endParaRPr lang="en-US" altLang="ja-JP" sz="1400">
              <a:latin typeface="HG丸ｺﾞｼｯｸM-PRO" pitchFamily="50" charset="-128"/>
              <a:ea typeface="HG丸ｺﾞｼｯｸM-PRO" pitchFamily="50" charset="-128"/>
            </a:endParaRPr>
          </a:p>
          <a:p>
            <a:pPr algn="ctr" eaLnBrk="1" hangingPunct="1">
              <a:spcBef>
                <a:spcPct val="0"/>
              </a:spcBef>
              <a:buFontTx/>
              <a:buNone/>
            </a:pPr>
            <a:r>
              <a:rPr lang="ja-JP" altLang="en-US" sz="1400">
                <a:latin typeface="HG丸ｺﾞｼｯｸM-PRO" pitchFamily="50" charset="-128"/>
                <a:ea typeface="HG丸ｺﾞｼｯｸM-PRO" pitchFamily="50" charset="-128"/>
              </a:rPr>
              <a:t>環境条件の保持</a:t>
            </a:r>
          </a:p>
        </p:txBody>
      </p:sp>
      <p:sp>
        <p:nvSpPr>
          <p:cNvPr id="19462" name="Rectangle 4"/>
          <p:cNvSpPr>
            <a:spLocks noGrp="1" noChangeArrowheads="1"/>
          </p:cNvSpPr>
          <p:nvPr>
            <p:ph type="title" idx="4294967295"/>
          </p:nvPr>
        </p:nvSpPr>
        <p:spPr>
          <a:xfrm>
            <a:off x="323850" y="277813"/>
            <a:ext cx="3941762" cy="465137"/>
          </a:xfrm>
          <a:solidFill>
            <a:schemeClr val="accent4"/>
          </a:solidFill>
        </p:spPr>
        <p:txBody>
          <a:bodyPr/>
          <a:lstStyle/>
          <a:p>
            <a:pPr eaLnBrk="1" hangingPunct="1"/>
            <a:r>
              <a:rPr lang="ja-JP" altLang="en-US" sz="2800" dirty="0">
                <a:solidFill>
                  <a:srgbClr val="FFFF00"/>
                </a:solidFill>
                <a:latin typeface="HG丸ｺﾞｼｯｸM-PRO" panose="020F0600000000000000" pitchFamily="50" charset="-128"/>
                <a:ea typeface="HG丸ｺﾞｼｯｸM-PRO" panose="020F0600000000000000" pitchFamily="50" charset="-128"/>
              </a:rPr>
              <a:t>職長教育の教育事項</a:t>
            </a:r>
          </a:p>
        </p:txBody>
      </p:sp>
      <p:sp>
        <p:nvSpPr>
          <p:cNvPr id="16" name="スライド番号プレースホルダー 3"/>
          <p:cNvSpPr>
            <a:spLocks noGrp="1"/>
          </p:cNvSpPr>
          <p:nvPr>
            <p:ph type="sldNum" sz="quarter" idx="12"/>
          </p:nvPr>
        </p:nvSpPr>
        <p:spPr>
          <a:xfrm>
            <a:off x="8113713" y="6305550"/>
            <a:ext cx="720725" cy="476250"/>
          </a:xfrm>
        </p:spPr>
        <p:txBody>
          <a:bodyPr/>
          <a:lstStyle/>
          <a:p>
            <a:pPr>
              <a:defRPr/>
            </a:pPr>
            <a:fld id="{1ACB9C97-2F48-4E3E-BFFB-502E82A985C7}" type="slidenum">
              <a:rPr lang="en-US" altLang="ja-JP"/>
              <a:pPr>
                <a:defRPr/>
              </a:pPr>
              <a:t>14</a:t>
            </a:fld>
            <a:endParaRPr lang="en-US" altLang="ja-JP" dirty="0"/>
          </a:p>
        </p:txBody>
      </p:sp>
      <p:sp>
        <p:nvSpPr>
          <p:cNvPr id="19464" name="Text Box 2"/>
          <p:cNvSpPr txBox="1">
            <a:spLocks noChangeArrowheads="1"/>
          </p:cNvSpPr>
          <p:nvPr/>
        </p:nvSpPr>
        <p:spPr bwMode="auto">
          <a:xfrm>
            <a:off x="323850" y="2417763"/>
            <a:ext cx="358775" cy="1570037"/>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r>
              <a:rPr lang="ja-JP" altLang="en-US" sz="1600">
                <a:latin typeface="HG丸ｺﾞｼｯｸM-PRO" pitchFamily="50" charset="-128"/>
                <a:ea typeface="HG丸ｺﾞｼｯｸM-PRO" pitchFamily="50" charset="-128"/>
              </a:rPr>
              <a:t>監</a:t>
            </a:r>
            <a:endParaRPr lang="en-US" altLang="ja-JP" sz="1600">
              <a:latin typeface="HG丸ｺﾞｼｯｸM-PRO" pitchFamily="50" charset="-128"/>
              <a:ea typeface="HG丸ｺﾞｼｯｸM-PRO" pitchFamily="50" charset="-128"/>
            </a:endParaRPr>
          </a:p>
          <a:p>
            <a:pPr algn="ctr" eaLnBrk="1" hangingPunct="1">
              <a:spcBef>
                <a:spcPct val="0"/>
              </a:spcBef>
              <a:buFontTx/>
              <a:buNone/>
            </a:pPr>
            <a:r>
              <a:rPr lang="ja-JP" altLang="en-US" sz="1600">
                <a:latin typeface="HG丸ｺﾞｼｯｸM-PRO" pitchFamily="50" charset="-128"/>
                <a:ea typeface="HG丸ｺﾞｼｯｸM-PRO" pitchFamily="50" charset="-128"/>
              </a:rPr>
              <a:t>督</a:t>
            </a:r>
            <a:endParaRPr lang="en-US" altLang="ja-JP" sz="1600">
              <a:latin typeface="HG丸ｺﾞｼｯｸM-PRO" pitchFamily="50" charset="-128"/>
              <a:ea typeface="HG丸ｺﾞｼｯｸM-PRO" pitchFamily="50" charset="-128"/>
            </a:endParaRPr>
          </a:p>
          <a:p>
            <a:pPr algn="ctr" eaLnBrk="1" hangingPunct="1">
              <a:spcBef>
                <a:spcPct val="0"/>
              </a:spcBef>
              <a:buFontTx/>
              <a:buNone/>
            </a:pPr>
            <a:r>
              <a:rPr lang="ja-JP" altLang="en-US" sz="1600">
                <a:latin typeface="HG丸ｺﾞｼｯｸM-PRO" pitchFamily="50" charset="-128"/>
                <a:ea typeface="HG丸ｺﾞｼｯｸM-PRO" pitchFamily="50" charset="-128"/>
              </a:rPr>
              <a:t>者</a:t>
            </a:r>
            <a:endParaRPr lang="en-US" altLang="ja-JP" sz="1600">
              <a:latin typeface="HG丸ｺﾞｼｯｸM-PRO" pitchFamily="50" charset="-128"/>
              <a:ea typeface="HG丸ｺﾞｼｯｸM-PRO" pitchFamily="50" charset="-128"/>
            </a:endParaRPr>
          </a:p>
          <a:p>
            <a:pPr algn="ctr" eaLnBrk="1" hangingPunct="1">
              <a:spcBef>
                <a:spcPct val="0"/>
              </a:spcBef>
              <a:buFontTx/>
              <a:buNone/>
            </a:pPr>
            <a:r>
              <a:rPr lang="ja-JP" altLang="en-US" sz="1600">
                <a:latin typeface="HG丸ｺﾞｼｯｸM-PRO" pitchFamily="50" charset="-128"/>
                <a:ea typeface="HG丸ｺﾞｼｯｸM-PRO" pitchFamily="50" charset="-128"/>
              </a:rPr>
              <a:t>の</a:t>
            </a:r>
            <a:endParaRPr lang="en-US" altLang="ja-JP" sz="1600">
              <a:latin typeface="HG丸ｺﾞｼｯｸM-PRO" pitchFamily="50" charset="-128"/>
              <a:ea typeface="HG丸ｺﾞｼｯｸM-PRO" pitchFamily="50" charset="-128"/>
            </a:endParaRPr>
          </a:p>
          <a:p>
            <a:pPr algn="ctr" eaLnBrk="1" hangingPunct="1">
              <a:spcBef>
                <a:spcPct val="0"/>
              </a:spcBef>
              <a:buFontTx/>
              <a:buNone/>
            </a:pPr>
            <a:r>
              <a:rPr lang="ja-JP" altLang="en-US" sz="1600">
                <a:latin typeface="HG丸ｺﾞｼｯｸM-PRO" pitchFamily="50" charset="-128"/>
                <a:ea typeface="HG丸ｺﾞｼｯｸM-PRO" pitchFamily="50" charset="-128"/>
              </a:rPr>
              <a:t>役</a:t>
            </a:r>
            <a:endParaRPr lang="en-US" altLang="ja-JP" sz="1600">
              <a:latin typeface="HG丸ｺﾞｼｯｸM-PRO" pitchFamily="50" charset="-128"/>
              <a:ea typeface="HG丸ｺﾞｼｯｸM-PRO" pitchFamily="50" charset="-128"/>
            </a:endParaRPr>
          </a:p>
          <a:p>
            <a:pPr algn="ctr" eaLnBrk="1" hangingPunct="1">
              <a:spcBef>
                <a:spcPct val="0"/>
              </a:spcBef>
              <a:buFontTx/>
              <a:buNone/>
            </a:pPr>
            <a:r>
              <a:rPr lang="ja-JP" altLang="en-US" sz="1600">
                <a:latin typeface="HG丸ｺﾞｼｯｸM-PRO" pitchFamily="50" charset="-128"/>
                <a:ea typeface="HG丸ｺﾞｼｯｸM-PRO" pitchFamily="50" charset="-128"/>
              </a:rPr>
              <a:t>割</a:t>
            </a:r>
          </a:p>
        </p:txBody>
      </p:sp>
      <p:sp>
        <p:nvSpPr>
          <p:cNvPr id="19465" name="Text Box 2"/>
          <p:cNvSpPr txBox="1">
            <a:spLocks noChangeArrowheads="1"/>
          </p:cNvSpPr>
          <p:nvPr/>
        </p:nvSpPr>
        <p:spPr bwMode="auto">
          <a:xfrm>
            <a:off x="1020762" y="1181100"/>
            <a:ext cx="358775" cy="338138"/>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r>
              <a:rPr lang="ja-JP" altLang="en-US" sz="1600" dirty="0">
                <a:latin typeface="HG丸ｺﾞｼｯｸM-PRO" pitchFamily="50" charset="-128"/>
                <a:ea typeface="HG丸ｺﾞｼｯｸM-PRO" pitchFamily="50" charset="-128"/>
              </a:rPr>
              <a:t>人</a:t>
            </a:r>
          </a:p>
        </p:txBody>
      </p:sp>
      <p:sp>
        <p:nvSpPr>
          <p:cNvPr id="19466" name="Text Box 2"/>
          <p:cNvSpPr txBox="1">
            <a:spLocks noChangeArrowheads="1"/>
          </p:cNvSpPr>
          <p:nvPr/>
        </p:nvSpPr>
        <p:spPr bwMode="auto">
          <a:xfrm>
            <a:off x="1035050" y="2946400"/>
            <a:ext cx="358775" cy="646113"/>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r>
              <a:rPr lang="ja-JP" altLang="en-US" sz="1800">
                <a:latin typeface="HG丸ｺﾞｼｯｸM-PRO" pitchFamily="50" charset="-128"/>
                <a:ea typeface="HG丸ｺﾞｼｯｸM-PRO" pitchFamily="50" charset="-128"/>
              </a:rPr>
              <a:t>作業</a:t>
            </a:r>
          </a:p>
        </p:txBody>
      </p:sp>
      <p:sp>
        <p:nvSpPr>
          <p:cNvPr id="19467" name="Text Box 2"/>
          <p:cNvSpPr txBox="1">
            <a:spLocks noChangeArrowheads="1"/>
          </p:cNvSpPr>
          <p:nvPr/>
        </p:nvSpPr>
        <p:spPr bwMode="auto">
          <a:xfrm>
            <a:off x="1031875" y="4102100"/>
            <a:ext cx="360362" cy="369888"/>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r>
              <a:rPr lang="ja-JP" altLang="en-US" sz="1800">
                <a:latin typeface="HG丸ｺﾞｼｯｸM-PRO" pitchFamily="50" charset="-128"/>
                <a:ea typeface="HG丸ｺﾞｼｯｸM-PRO" pitchFamily="50" charset="-128"/>
              </a:rPr>
              <a:t>物</a:t>
            </a:r>
          </a:p>
        </p:txBody>
      </p:sp>
      <p:grpSp>
        <p:nvGrpSpPr>
          <p:cNvPr id="4" name="グループ化 3"/>
          <p:cNvGrpSpPr/>
          <p:nvPr/>
        </p:nvGrpSpPr>
        <p:grpSpPr>
          <a:xfrm>
            <a:off x="1587076" y="831850"/>
            <a:ext cx="7377112" cy="4957763"/>
            <a:chOff x="1612900" y="840581"/>
            <a:chExt cx="7377112" cy="4957763"/>
          </a:xfrm>
        </p:grpSpPr>
        <p:sp>
          <p:nvSpPr>
            <p:cNvPr id="19511" name="Text Box 2"/>
            <p:cNvSpPr txBox="1">
              <a:spLocks noChangeArrowheads="1"/>
            </p:cNvSpPr>
            <p:nvPr/>
          </p:nvSpPr>
          <p:spPr bwMode="auto">
            <a:xfrm flipH="1">
              <a:off x="1612900" y="2115343"/>
              <a:ext cx="5302250" cy="3683000"/>
            </a:xfrm>
            <a:prstGeom prst="rect">
              <a:avLst/>
            </a:prstGeom>
            <a:no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1600"/>
                </a:lnSpc>
                <a:spcBef>
                  <a:spcPct val="0"/>
                </a:spcBef>
                <a:buFontTx/>
                <a:buNone/>
              </a:pPr>
              <a:r>
                <a:rPr lang="ja-JP" altLang="en-US" sz="1400">
                  <a:latin typeface="HG丸ｺﾞｼｯｸM-PRO" pitchFamily="50" charset="-128"/>
                  <a:ea typeface="HG丸ｺﾞｼｯｸM-PRO" pitchFamily="50" charset="-128"/>
                </a:rPr>
                <a:t>　　　　　　　　</a:t>
              </a:r>
              <a:endParaRPr lang="en-US" altLang="ja-JP" sz="1400">
                <a:latin typeface="HG丸ｺﾞｼｯｸM-PRO" pitchFamily="50" charset="-128"/>
                <a:ea typeface="HG丸ｺﾞｼｯｸM-PRO" pitchFamily="50" charset="-128"/>
              </a:endParaRPr>
            </a:p>
            <a:p>
              <a:pPr eaLnBrk="1" hangingPunct="1">
                <a:lnSpc>
                  <a:spcPts val="1600"/>
                </a:lnSpc>
                <a:spcBef>
                  <a:spcPct val="0"/>
                </a:spcBef>
                <a:buFontTx/>
                <a:buNone/>
              </a:pPr>
              <a:endParaRPr lang="en-US" altLang="ja-JP" sz="1400">
                <a:latin typeface="HG丸ｺﾞｼｯｸM-PRO" pitchFamily="50" charset="-128"/>
                <a:ea typeface="HG丸ｺﾞｼｯｸM-PRO" pitchFamily="50" charset="-128"/>
              </a:endParaRPr>
            </a:p>
            <a:p>
              <a:pPr eaLnBrk="1" hangingPunct="1">
                <a:lnSpc>
                  <a:spcPts val="1600"/>
                </a:lnSpc>
                <a:spcBef>
                  <a:spcPct val="0"/>
                </a:spcBef>
                <a:buFontTx/>
                <a:buNone/>
              </a:pPr>
              <a:endParaRPr lang="en-US" altLang="ja-JP" sz="1400">
                <a:latin typeface="HG丸ｺﾞｼｯｸM-PRO" pitchFamily="50" charset="-128"/>
                <a:ea typeface="HG丸ｺﾞｼｯｸM-PRO" pitchFamily="50" charset="-128"/>
              </a:endParaRPr>
            </a:p>
            <a:p>
              <a:pPr eaLnBrk="1" hangingPunct="1">
                <a:lnSpc>
                  <a:spcPts val="1600"/>
                </a:lnSpc>
                <a:spcBef>
                  <a:spcPct val="0"/>
                </a:spcBef>
                <a:buFontTx/>
                <a:buNone/>
              </a:pPr>
              <a:endParaRPr lang="en-US" altLang="ja-JP" sz="1400">
                <a:latin typeface="HG丸ｺﾞｼｯｸM-PRO" pitchFamily="50" charset="-128"/>
                <a:ea typeface="HG丸ｺﾞｼｯｸM-PRO" pitchFamily="50" charset="-128"/>
              </a:endParaRPr>
            </a:p>
            <a:p>
              <a:pPr eaLnBrk="1" hangingPunct="1">
                <a:lnSpc>
                  <a:spcPts val="1600"/>
                </a:lnSpc>
                <a:spcBef>
                  <a:spcPct val="0"/>
                </a:spcBef>
                <a:buFontTx/>
                <a:buNone/>
              </a:pPr>
              <a:endParaRPr lang="en-US" altLang="ja-JP" sz="1400">
                <a:latin typeface="HG丸ｺﾞｼｯｸM-PRO" pitchFamily="50" charset="-128"/>
                <a:ea typeface="HG丸ｺﾞｼｯｸM-PRO" pitchFamily="50" charset="-128"/>
              </a:endParaRPr>
            </a:p>
            <a:p>
              <a:pPr eaLnBrk="1" hangingPunct="1">
                <a:lnSpc>
                  <a:spcPts val="1600"/>
                </a:lnSpc>
                <a:spcBef>
                  <a:spcPct val="0"/>
                </a:spcBef>
                <a:buFontTx/>
                <a:buNone/>
              </a:pPr>
              <a:endParaRPr lang="en-US" altLang="ja-JP" sz="1400">
                <a:latin typeface="HG丸ｺﾞｼｯｸM-PRO" pitchFamily="50" charset="-128"/>
                <a:ea typeface="HG丸ｺﾞｼｯｸM-PRO" pitchFamily="50" charset="-128"/>
              </a:endParaRPr>
            </a:p>
            <a:p>
              <a:pPr eaLnBrk="1" hangingPunct="1">
                <a:lnSpc>
                  <a:spcPts val="1600"/>
                </a:lnSpc>
                <a:spcBef>
                  <a:spcPct val="0"/>
                </a:spcBef>
                <a:buFontTx/>
                <a:buNone/>
              </a:pPr>
              <a:endParaRPr lang="en-US" altLang="ja-JP" sz="1400">
                <a:latin typeface="HG丸ｺﾞｼｯｸM-PRO" pitchFamily="50" charset="-128"/>
                <a:ea typeface="HG丸ｺﾞｼｯｸM-PRO" pitchFamily="50" charset="-128"/>
              </a:endParaRPr>
            </a:p>
            <a:p>
              <a:pPr eaLnBrk="1" hangingPunct="1">
                <a:lnSpc>
                  <a:spcPts val="1600"/>
                </a:lnSpc>
                <a:spcBef>
                  <a:spcPct val="0"/>
                </a:spcBef>
                <a:buFontTx/>
                <a:buNone/>
              </a:pPr>
              <a:endParaRPr lang="en-US" altLang="ja-JP" sz="1400">
                <a:latin typeface="HG丸ｺﾞｼｯｸM-PRO" pitchFamily="50" charset="-128"/>
                <a:ea typeface="HG丸ｺﾞｼｯｸM-PRO" pitchFamily="50" charset="-128"/>
              </a:endParaRPr>
            </a:p>
            <a:p>
              <a:pPr eaLnBrk="1" hangingPunct="1">
                <a:lnSpc>
                  <a:spcPts val="1600"/>
                </a:lnSpc>
                <a:spcBef>
                  <a:spcPct val="0"/>
                </a:spcBef>
                <a:buFontTx/>
                <a:buNone/>
              </a:pPr>
              <a:endParaRPr lang="en-US" altLang="ja-JP" sz="1400">
                <a:latin typeface="HG丸ｺﾞｼｯｸM-PRO" pitchFamily="50" charset="-128"/>
                <a:ea typeface="HG丸ｺﾞｼｯｸM-PRO" pitchFamily="50" charset="-128"/>
              </a:endParaRPr>
            </a:p>
            <a:p>
              <a:pPr eaLnBrk="1" hangingPunct="1">
                <a:lnSpc>
                  <a:spcPts val="1600"/>
                </a:lnSpc>
                <a:spcBef>
                  <a:spcPct val="0"/>
                </a:spcBef>
                <a:buFontTx/>
                <a:buNone/>
              </a:pPr>
              <a:endParaRPr lang="en-US" altLang="ja-JP" sz="1400">
                <a:latin typeface="HG丸ｺﾞｼｯｸM-PRO" pitchFamily="50" charset="-128"/>
                <a:ea typeface="HG丸ｺﾞｼｯｸM-PRO" pitchFamily="50" charset="-128"/>
              </a:endParaRPr>
            </a:p>
            <a:p>
              <a:pPr eaLnBrk="1" hangingPunct="1">
                <a:lnSpc>
                  <a:spcPts val="1600"/>
                </a:lnSpc>
                <a:spcBef>
                  <a:spcPct val="0"/>
                </a:spcBef>
                <a:buFontTx/>
                <a:buNone/>
              </a:pPr>
              <a:endParaRPr lang="en-US" altLang="ja-JP" sz="1400">
                <a:latin typeface="HG丸ｺﾞｼｯｸM-PRO" pitchFamily="50" charset="-128"/>
                <a:ea typeface="HG丸ｺﾞｼｯｸM-PRO" pitchFamily="50" charset="-128"/>
              </a:endParaRPr>
            </a:p>
            <a:p>
              <a:pPr eaLnBrk="1" hangingPunct="1">
                <a:lnSpc>
                  <a:spcPts val="1600"/>
                </a:lnSpc>
                <a:spcBef>
                  <a:spcPct val="0"/>
                </a:spcBef>
                <a:buFontTx/>
                <a:buNone/>
              </a:pPr>
              <a:endParaRPr lang="en-US" altLang="ja-JP" sz="1400">
                <a:latin typeface="HG丸ｺﾞｼｯｸM-PRO" pitchFamily="50" charset="-128"/>
                <a:ea typeface="HG丸ｺﾞｼｯｸM-PRO" pitchFamily="50" charset="-128"/>
              </a:endParaRPr>
            </a:p>
            <a:p>
              <a:pPr eaLnBrk="1" hangingPunct="1">
                <a:lnSpc>
                  <a:spcPts val="1600"/>
                </a:lnSpc>
                <a:spcBef>
                  <a:spcPct val="0"/>
                </a:spcBef>
                <a:buFontTx/>
                <a:buNone/>
              </a:pPr>
              <a:endParaRPr lang="en-US" altLang="ja-JP" sz="1400">
                <a:latin typeface="HG丸ｺﾞｼｯｸM-PRO" pitchFamily="50" charset="-128"/>
                <a:ea typeface="HG丸ｺﾞｼｯｸM-PRO" pitchFamily="50" charset="-128"/>
              </a:endParaRPr>
            </a:p>
            <a:p>
              <a:pPr eaLnBrk="1" hangingPunct="1">
                <a:lnSpc>
                  <a:spcPts val="1600"/>
                </a:lnSpc>
                <a:spcBef>
                  <a:spcPct val="0"/>
                </a:spcBef>
                <a:buFontTx/>
                <a:buNone/>
              </a:pPr>
              <a:endParaRPr lang="en-US" altLang="ja-JP" sz="1400">
                <a:latin typeface="HG丸ｺﾞｼｯｸM-PRO" pitchFamily="50" charset="-128"/>
                <a:ea typeface="HG丸ｺﾞｼｯｸM-PRO" pitchFamily="50" charset="-128"/>
              </a:endParaRPr>
            </a:p>
            <a:p>
              <a:pPr eaLnBrk="1" hangingPunct="1">
                <a:lnSpc>
                  <a:spcPts val="1600"/>
                </a:lnSpc>
                <a:spcBef>
                  <a:spcPct val="0"/>
                </a:spcBef>
                <a:buFontTx/>
                <a:buNone/>
              </a:pPr>
              <a:endParaRPr lang="en-US" altLang="ja-JP" sz="1400">
                <a:latin typeface="HG丸ｺﾞｼｯｸM-PRO" pitchFamily="50" charset="-128"/>
                <a:ea typeface="HG丸ｺﾞｼｯｸM-PRO" pitchFamily="50" charset="-128"/>
              </a:endParaRPr>
            </a:p>
            <a:p>
              <a:pPr eaLnBrk="1" hangingPunct="1">
                <a:lnSpc>
                  <a:spcPts val="1600"/>
                </a:lnSpc>
                <a:spcBef>
                  <a:spcPct val="0"/>
                </a:spcBef>
                <a:buFontTx/>
                <a:buNone/>
              </a:pPr>
              <a:endParaRPr lang="en-US" altLang="ja-JP" sz="1400">
                <a:latin typeface="HG丸ｺﾞｼｯｸM-PRO" pitchFamily="50" charset="-128"/>
                <a:ea typeface="HG丸ｺﾞｼｯｸM-PRO" pitchFamily="50" charset="-128"/>
              </a:endParaRPr>
            </a:p>
            <a:p>
              <a:pPr eaLnBrk="1" hangingPunct="1">
                <a:lnSpc>
                  <a:spcPts val="2400"/>
                </a:lnSpc>
                <a:spcBef>
                  <a:spcPct val="0"/>
                </a:spcBef>
                <a:buFontTx/>
                <a:buNone/>
              </a:pPr>
              <a:endParaRPr lang="en-US" altLang="ja-JP" sz="1400">
                <a:latin typeface="HG丸ｺﾞｼｯｸM-PRO" pitchFamily="50" charset="-128"/>
                <a:ea typeface="HG丸ｺﾞｼｯｸM-PRO" pitchFamily="50" charset="-128"/>
              </a:endParaRPr>
            </a:p>
          </p:txBody>
        </p:sp>
        <p:sp>
          <p:nvSpPr>
            <p:cNvPr id="19512" name="Text Box 2"/>
            <p:cNvSpPr txBox="1">
              <a:spLocks noChangeArrowheads="1"/>
            </p:cNvSpPr>
            <p:nvPr/>
          </p:nvSpPr>
          <p:spPr bwMode="auto">
            <a:xfrm flipH="1">
              <a:off x="7550150" y="865981"/>
              <a:ext cx="1439862" cy="4932363"/>
            </a:xfrm>
            <a:prstGeom prst="rect">
              <a:avLst/>
            </a:prstGeom>
            <a:solidFill>
              <a:srgbClr val="CCFFFF"/>
            </a:solidFill>
            <a:ln w="38100">
              <a:solidFill>
                <a:schemeClr val="accent2"/>
              </a:solidFill>
              <a:miter lim="800000"/>
              <a:headEnd/>
              <a:tailEnd/>
            </a:ln>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r>
                <a:rPr lang="ja-JP" altLang="en-US" sz="1600">
                  <a:latin typeface="HG丸ｺﾞｼｯｸM-PRO" pitchFamily="50" charset="-128"/>
                  <a:ea typeface="HG丸ｺﾞｼｯｸM-PRO" pitchFamily="50" charset="-128"/>
                </a:rPr>
                <a:t>　　　　</a:t>
              </a:r>
              <a:endParaRPr lang="en-US" altLang="ja-JP" sz="1600">
                <a:latin typeface="HG丸ｺﾞｼｯｸM-PRO" pitchFamily="50" charset="-128"/>
                <a:ea typeface="HG丸ｺﾞｼｯｸM-PRO" pitchFamily="50" charset="-128"/>
              </a:endParaRPr>
            </a:p>
            <a:p>
              <a:pPr eaLnBrk="1" hangingPunct="1">
                <a:spcBef>
                  <a:spcPct val="0"/>
                </a:spcBef>
                <a:buFontTx/>
                <a:buNone/>
              </a:pPr>
              <a:endParaRPr lang="en-US" altLang="ja-JP" sz="1600">
                <a:latin typeface="HG丸ｺﾞｼｯｸM-PRO" pitchFamily="50" charset="-128"/>
                <a:ea typeface="HG丸ｺﾞｼｯｸM-PRO" pitchFamily="50" charset="-128"/>
              </a:endParaRPr>
            </a:p>
            <a:p>
              <a:pPr eaLnBrk="1" hangingPunct="1">
                <a:spcBef>
                  <a:spcPct val="0"/>
                </a:spcBef>
                <a:buFontTx/>
                <a:buNone/>
              </a:pPr>
              <a:endParaRPr lang="en-US" altLang="ja-JP" sz="1600">
                <a:latin typeface="HG丸ｺﾞｼｯｸM-PRO" pitchFamily="50" charset="-128"/>
                <a:ea typeface="HG丸ｺﾞｼｯｸM-PRO" pitchFamily="50" charset="-128"/>
              </a:endParaRPr>
            </a:p>
            <a:p>
              <a:pPr eaLnBrk="1" hangingPunct="1">
                <a:spcBef>
                  <a:spcPct val="0"/>
                </a:spcBef>
                <a:buFontTx/>
                <a:buNone/>
              </a:pPr>
              <a:endParaRPr lang="en-US" altLang="ja-JP" sz="1600">
                <a:latin typeface="HG丸ｺﾞｼｯｸM-PRO" pitchFamily="50" charset="-128"/>
                <a:ea typeface="HG丸ｺﾞｼｯｸM-PRO" pitchFamily="50" charset="-128"/>
              </a:endParaRPr>
            </a:p>
            <a:p>
              <a:pPr eaLnBrk="1" hangingPunct="1">
                <a:spcBef>
                  <a:spcPct val="0"/>
                </a:spcBef>
                <a:buFontTx/>
                <a:buNone/>
              </a:pPr>
              <a:endParaRPr lang="en-US" altLang="ja-JP" sz="1600">
                <a:latin typeface="HG丸ｺﾞｼｯｸM-PRO" pitchFamily="50" charset="-128"/>
                <a:ea typeface="HG丸ｺﾞｼｯｸM-PRO" pitchFamily="50" charset="-128"/>
              </a:endParaRPr>
            </a:p>
            <a:p>
              <a:pPr eaLnBrk="1" hangingPunct="1">
                <a:lnSpc>
                  <a:spcPts val="2100"/>
                </a:lnSpc>
                <a:spcBef>
                  <a:spcPct val="0"/>
                </a:spcBef>
                <a:buFontTx/>
                <a:buNone/>
              </a:pPr>
              <a:endParaRPr lang="en-US" altLang="ja-JP" sz="1600">
                <a:latin typeface="HG丸ｺﾞｼｯｸM-PRO" pitchFamily="50" charset="-128"/>
                <a:ea typeface="HG丸ｺﾞｼｯｸM-PRO" pitchFamily="50" charset="-128"/>
              </a:endParaRPr>
            </a:p>
            <a:p>
              <a:pPr eaLnBrk="1" hangingPunct="1">
                <a:spcBef>
                  <a:spcPct val="0"/>
                </a:spcBef>
                <a:buFontTx/>
                <a:buNone/>
              </a:pPr>
              <a:endParaRPr lang="en-US" altLang="ja-JP" sz="1600">
                <a:latin typeface="HG丸ｺﾞｼｯｸM-PRO" pitchFamily="50" charset="-128"/>
                <a:ea typeface="HG丸ｺﾞｼｯｸM-PRO" pitchFamily="50" charset="-128"/>
              </a:endParaRPr>
            </a:p>
            <a:p>
              <a:pPr eaLnBrk="1" hangingPunct="1">
                <a:spcBef>
                  <a:spcPct val="0"/>
                </a:spcBef>
                <a:buFontTx/>
                <a:buNone/>
              </a:pPr>
              <a:endParaRPr lang="en-US" altLang="ja-JP" sz="1600">
                <a:latin typeface="HG丸ｺﾞｼｯｸM-PRO" pitchFamily="50" charset="-128"/>
                <a:ea typeface="HG丸ｺﾞｼｯｸM-PRO" pitchFamily="50" charset="-128"/>
              </a:endParaRPr>
            </a:p>
            <a:p>
              <a:pPr eaLnBrk="1" hangingPunct="1">
                <a:spcBef>
                  <a:spcPct val="0"/>
                </a:spcBef>
                <a:buFontTx/>
                <a:buNone/>
              </a:pPr>
              <a:endParaRPr lang="en-US" altLang="ja-JP" sz="1600">
                <a:latin typeface="HG丸ｺﾞｼｯｸM-PRO" pitchFamily="50" charset="-128"/>
                <a:ea typeface="HG丸ｺﾞｼｯｸM-PRO" pitchFamily="50" charset="-128"/>
              </a:endParaRPr>
            </a:p>
            <a:p>
              <a:pPr eaLnBrk="1" hangingPunct="1">
                <a:spcBef>
                  <a:spcPct val="0"/>
                </a:spcBef>
                <a:buFontTx/>
                <a:buNone/>
              </a:pPr>
              <a:endParaRPr lang="en-US" altLang="ja-JP" sz="1600">
                <a:latin typeface="HG丸ｺﾞｼｯｸM-PRO" pitchFamily="50" charset="-128"/>
                <a:ea typeface="HG丸ｺﾞｼｯｸM-PRO" pitchFamily="50" charset="-128"/>
              </a:endParaRPr>
            </a:p>
            <a:p>
              <a:pPr eaLnBrk="1" hangingPunct="1">
                <a:spcBef>
                  <a:spcPct val="0"/>
                </a:spcBef>
                <a:buFontTx/>
                <a:buNone/>
              </a:pPr>
              <a:endParaRPr lang="en-US" altLang="ja-JP" sz="1600">
                <a:latin typeface="HG丸ｺﾞｼｯｸM-PRO" pitchFamily="50" charset="-128"/>
                <a:ea typeface="HG丸ｺﾞｼｯｸM-PRO" pitchFamily="50" charset="-128"/>
              </a:endParaRPr>
            </a:p>
            <a:p>
              <a:pPr eaLnBrk="1" hangingPunct="1">
                <a:spcBef>
                  <a:spcPct val="0"/>
                </a:spcBef>
                <a:buFontTx/>
                <a:buNone/>
              </a:pPr>
              <a:endParaRPr lang="en-US" altLang="ja-JP" sz="1600">
                <a:latin typeface="HG丸ｺﾞｼｯｸM-PRO" pitchFamily="50" charset="-128"/>
                <a:ea typeface="HG丸ｺﾞｼｯｸM-PRO" pitchFamily="50" charset="-128"/>
              </a:endParaRPr>
            </a:p>
            <a:p>
              <a:pPr eaLnBrk="1" hangingPunct="1">
                <a:spcBef>
                  <a:spcPct val="0"/>
                </a:spcBef>
                <a:buFontTx/>
                <a:buNone/>
              </a:pPr>
              <a:endParaRPr lang="en-US" altLang="ja-JP" sz="1600">
                <a:latin typeface="HG丸ｺﾞｼｯｸM-PRO" pitchFamily="50" charset="-128"/>
                <a:ea typeface="HG丸ｺﾞｼｯｸM-PRO" pitchFamily="50" charset="-128"/>
              </a:endParaRPr>
            </a:p>
            <a:p>
              <a:pPr algn="ctr" eaLnBrk="1" hangingPunct="1">
                <a:lnSpc>
                  <a:spcPts val="1700"/>
                </a:lnSpc>
                <a:spcBef>
                  <a:spcPct val="0"/>
                </a:spcBef>
                <a:buFontTx/>
                <a:buNone/>
              </a:pPr>
              <a:r>
                <a:rPr lang="ja-JP" altLang="en-US" sz="1400">
                  <a:latin typeface="HG丸ｺﾞｼｯｸM-PRO" pitchFamily="50" charset="-128"/>
                  <a:ea typeface="HG丸ｺﾞｼｯｸM-PRO" pitchFamily="50" charset="-128"/>
                </a:rPr>
                <a:t>労働災害防止</a:t>
              </a:r>
              <a:endParaRPr lang="en-US" altLang="ja-JP" sz="1400">
                <a:latin typeface="HG丸ｺﾞｼｯｸM-PRO" pitchFamily="50" charset="-128"/>
                <a:ea typeface="HG丸ｺﾞｼｯｸM-PRO" pitchFamily="50" charset="-128"/>
              </a:endParaRPr>
            </a:p>
            <a:p>
              <a:pPr algn="ctr" eaLnBrk="1" hangingPunct="1">
                <a:lnSpc>
                  <a:spcPts val="1700"/>
                </a:lnSpc>
                <a:spcBef>
                  <a:spcPct val="0"/>
                </a:spcBef>
                <a:buFontTx/>
                <a:buNone/>
              </a:pPr>
              <a:r>
                <a:rPr lang="ja-JP" altLang="en-US" sz="1400">
                  <a:latin typeface="HG丸ｺﾞｼｯｸM-PRO" pitchFamily="50" charset="-128"/>
                  <a:ea typeface="HG丸ｺﾞｼｯｸM-PRO" pitchFamily="50" charset="-128"/>
                </a:rPr>
                <a:t>についての関</a:t>
              </a:r>
              <a:endParaRPr lang="en-US" altLang="ja-JP" sz="1400">
                <a:latin typeface="HG丸ｺﾞｼｯｸM-PRO" pitchFamily="50" charset="-128"/>
                <a:ea typeface="HG丸ｺﾞｼｯｸM-PRO" pitchFamily="50" charset="-128"/>
              </a:endParaRPr>
            </a:p>
            <a:p>
              <a:pPr algn="ctr" eaLnBrk="1" hangingPunct="1">
                <a:lnSpc>
                  <a:spcPts val="1700"/>
                </a:lnSpc>
                <a:spcBef>
                  <a:spcPct val="0"/>
                </a:spcBef>
                <a:buFontTx/>
                <a:buNone/>
              </a:pPr>
              <a:r>
                <a:rPr lang="ja-JP" altLang="en-US" sz="1400">
                  <a:latin typeface="HG丸ｺﾞｼｯｸM-PRO" pitchFamily="50" charset="-128"/>
                  <a:ea typeface="HG丸ｺﾞｼｯｸM-PRO" pitchFamily="50" charset="-128"/>
                </a:rPr>
                <a:t>心の保持及び</a:t>
              </a:r>
              <a:endParaRPr lang="en-US" altLang="ja-JP" sz="1400">
                <a:latin typeface="HG丸ｺﾞｼｯｸM-PRO" pitchFamily="50" charset="-128"/>
                <a:ea typeface="HG丸ｺﾞｼｯｸM-PRO" pitchFamily="50" charset="-128"/>
              </a:endParaRPr>
            </a:p>
            <a:p>
              <a:pPr algn="ctr" eaLnBrk="1" hangingPunct="1">
                <a:lnSpc>
                  <a:spcPts val="1700"/>
                </a:lnSpc>
                <a:spcBef>
                  <a:spcPct val="0"/>
                </a:spcBef>
                <a:buFontTx/>
                <a:buNone/>
              </a:pPr>
              <a:r>
                <a:rPr lang="ja-JP" altLang="en-US" sz="1400">
                  <a:latin typeface="HG丸ｺﾞｼｯｸM-PRO" pitchFamily="50" charset="-128"/>
                  <a:ea typeface="HG丸ｺﾞｼｯｸM-PRO" pitchFamily="50" charset="-128"/>
                </a:rPr>
                <a:t>労働者の創意</a:t>
              </a:r>
              <a:endParaRPr lang="en-US" altLang="ja-JP" sz="1400">
                <a:latin typeface="HG丸ｺﾞｼｯｸM-PRO" pitchFamily="50" charset="-128"/>
                <a:ea typeface="HG丸ｺﾞｼｯｸM-PRO" pitchFamily="50" charset="-128"/>
              </a:endParaRPr>
            </a:p>
            <a:p>
              <a:pPr algn="ctr" eaLnBrk="1" hangingPunct="1">
                <a:lnSpc>
                  <a:spcPts val="1700"/>
                </a:lnSpc>
                <a:spcBef>
                  <a:spcPct val="0"/>
                </a:spcBef>
                <a:buFontTx/>
                <a:buNone/>
              </a:pPr>
              <a:r>
                <a:rPr lang="ja-JP" altLang="en-US" sz="1400">
                  <a:latin typeface="HG丸ｺﾞｼｯｸM-PRO" pitchFamily="50" charset="-128"/>
                  <a:ea typeface="HG丸ｺﾞｼｯｸM-PRO" pitchFamily="50" charset="-128"/>
                </a:rPr>
                <a:t>工夫を引き出</a:t>
              </a:r>
              <a:endParaRPr lang="en-US" altLang="ja-JP" sz="1400">
                <a:latin typeface="HG丸ｺﾞｼｯｸM-PRO" pitchFamily="50" charset="-128"/>
                <a:ea typeface="HG丸ｺﾞｼｯｸM-PRO" pitchFamily="50" charset="-128"/>
              </a:endParaRPr>
            </a:p>
            <a:p>
              <a:pPr algn="ctr" eaLnBrk="1" hangingPunct="1">
                <a:lnSpc>
                  <a:spcPts val="1700"/>
                </a:lnSpc>
                <a:spcBef>
                  <a:spcPct val="0"/>
                </a:spcBef>
                <a:buFontTx/>
                <a:buNone/>
              </a:pPr>
              <a:r>
                <a:rPr lang="ja-JP" altLang="en-US" sz="1400">
                  <a:latin typeface="HG丸ｺﾞｼｯｸM-PRO" pitchFamily="50" charset="-128"/>
                  <a:ea typeface="HG丸ｺﾞｼｯｸM-PRO" pitchFamily="50" charset="-128"/>
                </a:rPr>
                <a:t>す方法</a:t>
              </a:r>
              <a:endParaRPr lang="en-US" altLang="ja-JP" sz="1400">
                <a:latin typeface="HG丸ｺﾞｼｯｸM-PRO" pitchFamily="50" charset="-128"/>
                <a:ea typeface="HG丸ｺﾞｼｯｸM-PRO" pitchFamily="50" charset="-128"/>
              </a:endParaRPr>
            </a:p>
            <a:p>
              <a:pPr algn="ctr" eaLnBrk="1" hangingPunct="1">
                <a:lnSpc>
                  <a:spcPts val="1800"/>
                </a:lnSpc>
                <a:spcBef>
                  <a:spcPct val="0"/>
                </a:spcBef>
                <a:buFontTx/>
                <a:buNone/>
              </a:pPr>
              <a:endParaRPr lang="en-US" altLang="ja-JP" sz="1600">
                <a:latin typeface="HG丸ｺﾞｼｯｸM-PRO" pitchFamily="50" charset="-128"/>
                <a:ea typeface="HG丸ｺﾞｼｯｸM-PRO" pitchFamily="50" charset="-128"/>
              </a:endParaRPr>
            </a:p>
          </p:txBody>
        </p:sp>
        <p:sp>
          <p:nvSpPr>
            <p:cNvPr id="19513" name="Text Box 2"/>
            <p:cNvSpPr txBox="1">
              <a:spLocks noChangeArrowheads="1"/>
            </p:cNvSpPr>
            <p:nvPr/>
          </p:nvSpPr>
          <p:spPr bwMode="auto">
            <a:xfrm flipH="1">
              <a:off x="1612900" y="840581"/>
              <a:ext cx="5300662" cy="954088"/>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en-US" altLang="ja-JP" sz="1400">
                <a:latin typeface="HG丸ｺﾞｼｯｸM-PRO" pitchFamily="50" charset="-128"/>
                <a:ea typeface="HG丸ｺﾞｼｯｸM-PRO" pitchFamily="50" charset="-128"/>
              </a:endParaRPr>
            </a:p>
            <a:p>
              <a:pPr eaLnBrk="1" hangingPunct="1">
                <a:spcBef>
                  <a:spcPct val="0"/>
                </a:spcBef>
                <a:buFontTx/>
                <a:buNone/>
              </a:pPr>
              <a:endParaRPr lang="en-US" altLang="ja-JP" sz="1400">
                <a:latin typeface="HG丸ｺﾞｼｯｸM-PRO" pitchFamily="50" charset="-128"/>
                <a:ea typeface="HG丸ｺﾞｼｯｸM-PRO" pitchFamily="50" charset="-128"/>
              </a:endParaRPr>
            </a:p>
            <a:p>
              <a:pPr eaLnBrk="1" hangingPunct="1">
                <a:spcBef>
                  <a:spcPct val="0"/>
                </a:spcBef>
                <a:buFontTx/>
                <a:buNone/>
              </a:pPr>
              <a:endParaRPr lang="en-US" altLang="ja-JP" sz="1400">
                <a:latin typeface="HG丸ｺﾞｼｯｸM-PRO" pitchFamily="50" charset="-128"/>
                <a:ea typeface="HG丸ｺﾞｼｯｸM-PRO" pitchFamily="50" charset="-128"/>
              </a:endParaRPr>
            </a:p>
            <a:p>
              <a:pPr eaLnBrk="1" hangingPunct="1">
                <a:spcBef>
                  <a:spcPct val="0"/>
                </a:spcBef>
                <a:buFontTx/>
                <a:buNone/>
              </a:pPr>
              <a:endParaRPr lang="en-US" altLang="ja-JP" sz="1400">
                <a:latin typeface="HG丸ｺﾞｼｯｸM-PRO" pitchFamily="50" charset="-128"/>
                <a:ea typeface="HG丸ｺﾞｼｯｸM-PRO" pitchFamily="50" charset="-128"/>
              </a:endParaRPr>
            </a:p>
          </p:txBody>
        </p:sp>
      </p:grpSp>
      <p:sp>
        <p:nvSpPr>
          <p:cNvPr id="10" name="Text Box 2"/>
          <p:cNvSpPr txBox="1">
            <a:spLocks noChangeArrowheads="1"/>
          </p:cNvSpPr>
          <p:nvPr/>
        </p:nvSpPr>
        <p:spPr bwMode="auto">
          <a:xfrm>
            <a:off x="1817687" y="981075"/>
            <a:ext cx="936625" cy="738188"/>
          </a:xfrm>
          <a:prstGeom prst="rect">
            <a:avLst/>
          </a:prstGeom>
          <a:noFill/>
          <a:ln w="28575">
            <a:solidFill>
              <a:schemeClr val="accent6"/>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ctr" eaLnBrk="1" hangingPunct="1">
              <a:defRPr/>
            </a:pPr>
            <a:r>
              <a:rPr lang="ja-JP" altLang="en-US" sz="1400" dirty="0">
                <a:latin typeface="HG丸ｺﾞｼｯｸM-PRO" pitchFamily="50" charset="-128"/>
                <a:ea typeface="HG丸ｺﾞｼｯｸM-PRO" pitchFamily="50" charset="-128"/>
              </a:rPr>
              <a:t>労働者の</a:t>
            </a:r>
            <a:endParaRPr lang="en-US" altLang="ja-JP" sz="1400" dirty="0">
              <a:latin typeface="HG丸ｺﾞｼｯｸM-PRO" pitchFamily="50" charset="-128"/>
              <a:ea typeface="HG丸ｺﾞｼｯｸM-PRO" pitchFamily="50" charset="-128"/>
            </a:endParaRPr>
          </a:p>
          <a:p>
            <a:pPr algn="ctr" eaLnBrk="1" hangingPunct="1">
              <a:defRPr/>
            </a:pPr>
            <a:r>
              <a:rPr lang="ja-JP" altLang="en-US" sz="1400" dirty="0">
                <a:latin typeface="HG丸ｺﾞｼｯｸM-PRO" pitchFamily="50" charset="-128"/>
                <a:ea typeface="HG丸ｺﾞｼｯｸM-PRO" pitchFamily="50" charset="-128"/>
              </a:rPr>
              <a:t>適正な配</a:t>
            </a:r>
            <a:endParaRPr lang="en-US" altLang="ja-JP" sz="1400" dirty="0">
              <a:latin typeface="HG丸ｺﾞｼｯｸM-PRO" pitchFamily="50" charset="-128"/>
              <a:ea typeface="HG丸ｺﾞｼｯｸM-PRO" pitchFamily="50" charset="-128"/>
            </a:endParaRPr>
          </a:p>
          <a:p>
            <a:pPr algn="ctr" eaLnBrk="1" hangingPunct="1">
              <a:defRPr/>
            </a:pPr>
            <a:r>
              <a:rPr lang="ja-JP" altLang="en-US" sz="1400" dirty="0">
                <a:latin typeface="HG丸ｺﾞｼｯｸM-PRO" pitchFamily="50" charset="-128"/>
                <a:ea typeface="HG丸ｺﾞｼｯｸM-PRO" pitchFamily="50" charset="-128"/>
              </a:rPr>
              <a:t>置の方法</a:t>
            </a:r>
          </a:p>
        </p:txBody>
      </p:sp>
      <p:sp>
        <p:nvSpPr>
          <p:cNvPr id="11" name="Text Box 2"/>
          <p:cNvSpPr txBox="1">
            <a:spLocks noChangeArrowheads="1"/>
          </p:cNvSpPr>
          <p:nvPr/>
        </p:nvSpPr>
        <p:spPr bwMode="auto">
          <a:xfrm>
            <a:off x="3186112" y="1068388"/>
            <a:ext cx="1258888" cy="523875"/>
          </a:xfrm>
          <a:prstGeom prst="rect">
            <a:avLst/>
          </a:prstGeom>
          <a:noFill/>
          <a:ln w="28575">
            <a:solidFill>
              <a:schemeClr val="accent6"/>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ctr" eaLnBrk="1" hangingPunct="1">
              <a:defRPr/>
            </a:pPr>
            <a:r>
              <a:rPr lang="ja-JP" altLang="en-US" sz="1400" dirty="0">
                <a:latin typeface="HG丸ｺﾞｼｯｸM-PRO" pitchFamily="50" charset="-128"/>
                <a:ea typeface="HG丸ｺﾞｼｯｸM-PRO" pitchFamily="50" charset="-128"/>
              </a:rPr>
              <a:t>指導及び</a:t>
            </a:r>
            <a:endParaRPr lang="en-US" altLang="ja-JP" sz="1400" dirty="0">
              <a:latin typeface="HG丸ｺﾞｼｯｸM-PRO" pitchFamily="50" charset="-128"/>
              <a:ea typeface="HG丸ｺﾞｼｯｸM-PRO" pitchFamily="50" charset="-128"/>
            </a:endParaRPr>
          </a:p>
          <a:p>
            <a:pPr algn="ctr" eaLnBrk="1" hangingPunct="1">
              <a:defRPr/>
            </a:pPr>
            <a:r>
              <a:rPr lang="ja-JP" altLang="en-US" sz="1400" dirty="0">
                <a:latin typeface="HG丸ｺﾞｼｯｸM-PRO" pitchFamily="50" charset="-128"/>
                <a:ea typeface="HG丸ｺﾞｼｯｸM-PRO" pitchFamily="50" charset="-128"/>
              </a:rPr>
              <a:t>教育の方法</a:t>
            </a:r>
          </a:p>
        </p:txBody>
      </p:sp>
      <p:sp>
        <p:nvSpPr>
          <p:cNvPr id="19471" name="Text Box 2"/>
          <p:cNvSpPr txBox="1">
            <a:spLocks noChangeArrowheads="1"/>
          </p:cNvSpPr>
          <p:nvPr/>
        </p:nvSpPr>
        <p:spPr bwMode="auto">
          <a:xfrm>
            <a:off x="4914900" y="1068388"/>
            <a:ext cx="1860550" cy="523875"/>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r>
              <a:rPr lang="ja-JP" altLang="en-US" sz="1400">
                <a:latin typeface="HG丸ｺﾞｼｯｸM-PRO" pitchFamily="50" charset="-128"/>
                <a:ea typeface="HG丸ｺﾞｼｯｸM-PRO" pitchFamily="50" charset="-128"/>
              </a:rPr>
              <a:t>作業中における監督及び指示の方法</a:t>
            </a:r>
            <a:endParaRPr lang="en-US" altLang="ja-JP" sz="1400">
              <a:latin typeface="HG丸ｺﾞｼｯｸM-PRO" pitchFamily="50" charset="-128"/>
              <a:ea typeface="HG丸ｺﾞｼｯｸM-PRO" pitchFamily="50" charset="-128"/>
            </a:endParaRPr>
          </a:p>
        </p:txBody>
      </p:sp>
      <p:sp>
        <p:nvSpPr>
          <p:cNvPr id="19472" name="Text Box 2"/>
          <p:cNvSpPr txBox="1">
            <a:spLocks noChangeArrowheads="1"/>
          </p:cNvSpPr>
          <p:nvPr/>
        </p:nvSpPr>
        <p:spPr bwMode="auto">
          <a:xfrm>
            <a:off x="1817687" y="3019425"/>
            <a:ext cx="936625" cy="522288"/>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r>
              <a:rPr lang="ja-JP" altLang="en-US" sz="1400">
                <a:latin typeface="HG丸ｺﾞｼｯｸM-PRO" pitchFamily="50" charset="-128"/>
                <a:ea typeface="HG丸ｺﾞｼｯｸM-PRO" pitchFamily="50" charset="-128"/>
              </a:rPr>
              <a:t>作業手順</a:t>
            </a:r>
            <a:endParaRPr lang="en-US" altLang="ja-JP" sz="1400">
              <a:latin typeface="HG丸ｺﾞｼｯｸM-PRO" pitchFamily="50" charset="-128"/>
              <a:ea typeface="HG丸ｺﾞｼｯｸM-PRO" pitchFamily="50" charset="-128"/>
            </a:endParaRPr>
          </a:p>
          <a:p>
            <a:pPr algn="ctr" eaLnBrk="1" hangingPunct="1">
              <a:spcBef>
                <a:spcPct val="0"/>
              </a:spcBef>
              <a:buFontTx/>
              <a:buNone/>
            </a:pPr>
            <a:r>
              <a:rPr lang="ja-JP" altLang="en-US" sz="1400">
                <a:latin typeface="HG丸ｺﾞｼｯｸM-PRO" pitchFamily="50" charset="-128"/>
                <a:ea typeface="HG丸ｺﾞｼｯｸM-PRO" pitchFamily="50" charset="-128"/>
              </a:rPr>
              <a:t>の定め方</a:t>
            </a:r>
          </a:p>
        </p:txBody>
      </p:sp>
      <p:sp>
        <p:nvSpPr>
          <p:cNvPr id="11283" name="Text Box 2"/>
          <p:cNvSpPr txBox="1">
            <a:spLocks noChangeArrowheads="1"/>
          </p:cNvSpPr>
          <p:nvPr/>
        </p:nvSpPr>
        <p:spPr bwMode="auto">
          <a:xfrm>
            <a:off x="3322637" y="3013075"/>
            <a:ext cx="1300163" cy="523875"/>
          </a:xfrm>
          <a:prstGeom prst="rect">
            <a:avLst/>
          </a:prstGeom>
          <a:solidFill>
            <a:schemeClr val="bg1"/>
          </a:solidFill>
          <a:ln w="28575">
            <a:solidFill>
              <a:srgbClr val="FF0000"/>
            </a:solidFill>
            <a:miter lim="800000"/>
            <a:headEnd/>
            <a:tailEnd/>
          </a:ln>
        </p:spPr>
        <p:txBody>
          <a:bodyPr>
            <a:spAutoFit/>
          </a:bodyPr>
          <a:lstStyle>
            <a:lvl1pPr eaLnBrk="0" hangingPunct="0">
              <a:defRPr kumimoji="1" sz="1400">
                <a:solidFill>
                  <a:schemeClr val="tx1"/>
                </a:solidFill>
                <a:latin typeface="Times New Roman" charset="0"/>
                <a:ea typeface="ＭＳ ゴシック" pitchFamily="49" charset="-128"/>
              </a:defRPr>
            </a:lvl1pPr>
            <a:lvl2pPr marL="742950" indent="-285750" eaLnBrk="0" hangingPunct="0">
              <a:defRPr kumimoji="1" sz="1400">
                <a:solidFill>
                  <a:schemeClr val="tx1"/>
                </a:solidFill>
                <a:latin typeface="Times New Roman" charset="0"/>
                <a:ea typeface="ＭＳ ゴシック" pitchFamily="49" charset="-128"/>
              </a:defRPr>
            </a:lvl2pPr>
            <a:lvl3pPr marL="1143000" indent="-228600" eaLnBrk="0" hangingPunct="0">
              <a:defRPr kumimoji="1" sz="1400">
                <a:solidFill>
                  <a:schemeClr val="tx1"/>
                </a:solidFill>
                <a:latin typeface="Times New Roman" charset="0"/>
                <a:ea typeface="ＭＳ ゴシック" pitchFamily="49" charset="-128"/>
              </a:defRPr>
            </a:lvl3pPr>
            <a:lvl4pPr marL="1600200" indent="-228600" eaLnBrk="0" hangingPunct="0">
              <a:defRPr kumimoji="1" sz="1400">
                <a:solidFill>
                  <a:schemeClr val="tx1"/>
                </a:solidFill>
                <a:latin typeface="Times New Roman" charset="0"/>
                <a:ea typeface="ＭＳ ゴシック" pitchFamily="49" charset="-128"/>
              </a:defRPr>
            </a:lvl4pPr>
            <a:lvl5pPr marL="2057400" indent="-228600" eaLnBrk="0" hangingPunct="0">
              <a:defRPr kumimoji="1" sz="1400">
                <a:solidFill>
                  <a:schemeClr val="tx1"/>
                </a:solidFill>
                <a:latin typeface="Times New Roman" charset="0"/>
                <a:ea typeface="ＭＳ ゴシック" pitchFamily="49" charset="-128"/>
              </a:defRPr>
            </a:lvl5pPr>
            <a:lvl6pPr marL="2514600" indent="-228600" algn="r" eaLnBrk="0" fontAlgn="base" hangingPunct="0">
              <a:spcBef>
                <a:spcPct val="0"/>
              </a:spcBef>
              <a:spcAft>
                <a:spcPct val="0"/>
              </a:spcAft>
              <a:defRPr kumimoji="1" sz="1400">
                <a:solidFill>
                  <a:schemeClr val="tx1"/>
                </a:solidFill>
                <a:latin typeface="Times New Roman" charset="0"/>
                <a:ea typeface="ＭＳ ゴシック" pitchFamily="49" charset="-128"/>
              </a:defRPr>
            </a:lvl6pPr>
            <a:lvl7pPr marL="2971800" indent="-228600" algn="r" eaLnBrk="0" fontAlgn="base" hangingPunct="0">
              <a:spcBef>
                <a:spcPct val="0"/>
              </a:spcBef>
              <a:spcAft>
                <a:spcPct val="0"/>
              </a:spcAft>
              <a:defRPr kumimoji="1" sz="1400">
                <a:solidFill>
                  <a:schemeClr val="tx1"/>
                </a:solidFill>
                <a:latin typeface="Times New Roman" charset="0"/>
                <a:ea typeface="ＭＳ ゴシック" pitchFamily="49" charset="-128"/>
              </a:defRPr>
            </a:lvl7pPr>
            <a:lvl8pPr marL="3429000" indent="-228600" algn="r" eaLnBrk="0" fontAlgn="base" hangingPunct="0">
              <a:spcBef>
                <a:spcPct val="0"/>
              </a:spcBef>
              <a:spcAft>
                <a:spcPct val="0"/>
              </a:spcAft>
              <a:defRPr kumimoji="1" sz="1400">
                <a:solidFill>
                  <a:schemeClr val="tx1"/>
                </a:solidFill>
                <a:latin typeface="Times New Roman" charset="0"/>
                <a:ea typeface="ＭＳ ゴシック" pitchFamily="49" charset="-128"/>
              </a:defRPr>
            </a:lvl8pPr>
            <a:lvl9pPr marL="3886200" indent="-228600" algn="r" eaLnBrk="0" fontAlgn="base" hangingPunct="0">
              <a:spcBef>
                <a:spcPct val="0"/>
              </a:spcBef>
              <a:spcAft>
                <a:spcPct val="0"/>
              </a:spcAft>
              <a:defRPr kumimoji="1" sz="1400">
                <a:solidFill>
                  <a:schemeClr val="tx1"/>
                </a:solidFill>
                <a:latin typeface="Times New Roman" charset="0"/>
                <a:ea typeface="ＭＳ ゴシック" pitchFamily="49" charset="-128"/>
              </a:defRPr>
            </a:lvl9pPr>
          </a:lstStyle>
          <a:p>
            <a:pPr algn="ctr" eaLnBrk="1" hangingPunct="1">
              <a:defRPr/>
            </a:pPr>
            <a:r>
              <a:rPr lang="ja-JP" altLang="en-US" dirty="0">
                <a:latin typeface="HG丸ｺﾞｼｯｸM-PRO" pitchFamily="50" charset="-128"/>
                <a:ea typeface="HG丸ｺﾞｼｯｸM-PRO" pitchFamily="50" charset="-128"/>
              </a:rPr>
              <a:t>作業方法</a:t>
            </a:r>
            <a:endParaRPr lang="en-US" altLang="ja-JP" dirty="0">
              <a:latin typeface="HG丸ｺﾞｼｯｸM-PRO" pitchFamily="50" charset="-128"/>
              <a:ea typeface="HG丸ｺﾞｼｯｸM-PRO" pitchFamily="50" charset="-128"/>
            </a:endParaRPr>
          </a:p>
          <a:p>
            <a:pPr algn="ctr" eaLnBrk="1" hangingPunct="1">
              <a:defRPr/>
            </a:pPr>
            <a:r>
              <a:rPr lang="ja-JP" altLang="en-US" dirty="0">
                <a:latin typeface="HG丸ｺﾞｼｯｸM-PRO" pitchFamily="50" charset="-128"/>
                <a:ea typeface="HG丸ｺﾞｼｯｸM-PRO" pitchFamily="50" charset="-128"/>
              </a:rPr>
              <a:t>の改善</a:t>
            </a:r>
          </a:p>
        </p:txBody>
      </p:sp>
      <p:sp>
        <p:nvSpPr>
          <p:cNvPr id="19474" name="Text Box 2"/>
          <p:cNvSpPr txBox="1">
            <a:spLocks noChangeArrowheads="1"/>
          </p:cNvSpPr>
          <p:nvPr/>
        </p:nvSpPr>
        <p:spPr bwMode="auto">
          <a:xfrm>
            <a:off x="7669212" y="984250"/>
            <a:ext cx="1049338" cy="954088"/>
          </a:xfrm>
          <a:prstGeom prst="rect">
            <a:avLst/>
          </a:prstGeom>
          <a:solidFill>
            <a:schemeClr val="bg1"/>
          </a:solidFill>
          <a:ln w="28575">
            <a:solidFill>
              <a:schemeClr val="accent2"/>
            </a:solidFill>
            <a:miter lim="800000"/>
            <a:headEnd/>
            <a:tailEnd/>
          </a:ln>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r>
              <a:rPr lang="ja-JP" altLang="en-US" sz="1400">
                <a:latin typeface="HG丸ｺﾞｼｯｸM-PRO" pitchFamily="50" charset="-128"/>
                <a:ea typeface="HG丸ｺﾞｼｯｸM-PRO" pitchFamily="50" charset="-128"/>
              </a:rPr>
              <a:t>労働災害</a:t>
            </a:r>
            <a:endParaRPr lang="en-US" altLang="ja-JP" sz="1400">
              <a:latin typeface="HG丸ｺﾞｼｯｸM-PRO" pitchFamily="50" charset="-128"/>
              <a:ea typeface="HG丸ｺﾞｼｯｸM-PRO" pitchFamily="50" charset="-128"/>
            </a:endParaRPr>
          </a:p>
          <a:p>
            <a:pPr algn="ctr" eaLnBrk="1" hangingPunct="1">
              <a:spcBef>
                <a:spcPct val="0"/>
              </a:spcBef>
              <a:buFontTx/>
              <a:buNone/>
            </a:pPr>
            <a:r>
              <a:rPr lang="ja-JP" altLang="en-US" sz="1400">
                <a:latin typeface="HG丸ｺﾞｼｯｸM-PRO" pitchFamily="50" charset="-128"/>
                <a:ea typeface="HG丸ｺﾞｼｯｸM-PRO" pitchFamily="50" charset="-128"/>
              </a:rPr>
              <a:t>防止につ</a:t>
            </a:r>
            <a:endParaRPr lang="en-US" altLang="ja-JP" sz="1400">
              <a:latin typeface="HG丸ｺﾞｼｯｸM-PRO" pitchFamily="50" charset="-128"/>
              <a:ea typeface="HG丸ｺﾞｼｯｸM-PRO" pitchFamily="50" charset="-128"/>
            </a:endParaRPr>
          </a:p>
          <a:p>
            <a:pPr algn="ctr" eaLnBrk="1" hangingPunct="1">
              <a:spcBef>
                <a:spcPct val="0"/>
              </a:spcBef>
              <a:buFontTx/>
              <a:buNone/>
            </a:pPr>
            <a:r>
              <a:rPr lang="ja-JP" altLang="en-US" sz="1400">
                <a:latin typeface="HG丸ｺﾞｼｯｸM-PRO" pitchFamily="50" charset="-128"/>
                <a:ea typeface="HG丸ｺﾞｼｯｸM-PRO" pitchFamily="50" charset="-128"/>
              </a:rPr>
              <a:t>いての関</a:t>
            </a:r>
            <a:endParaRPr lang="en-US" altLang="ja-JP" sz="1400">
              <a:latin typeface="HG丸ｺﾞｼｯｸM-PRO" pitchFamily="50" charset="-128"/>
              <a:ea typeface="HG丸ｺﾞｼｯｸM-PRO" pitchFamily="50" charset="-128"/>
            </a:endParaRPr>
          </a:p>
          <a:p>
            <a:pPr algn="ctr" eaLnBrk="1" hangingPunct="1">
              <a:spcBef>
                <a:spcPct val="0"/>
              </a:spcBef>
              <a:buFontTx/>
              <a:buNone/>
            </a:pPr>
            <a:r>
              <a:rPr lang="ja-JP" altLang="en-US" sz="1400">
                <a:latin typeface="HG丸ｺﾞｼｯｸM-PRO" pitchFamily="50" charset="-128"/>
                <a:ea typeface="HG丸ｺﾞｼｯｸM-PRO" pitchFamily="50" charset="-128"/>
              </a:rPr>
              <a:t>心の保持</a:t>
            </a:r>
            <a:endParaRPr lang="en-US" altLang="ja-JP" sz="1400">
              <a:latin typeface="HG丸ｺﾞｼｯｸM-PRO" pitchFamily="50" charset="-128"/>
              <a:ea typeface="HG丸ｺﾞｼｯｸM-PRO" pitchFamily="50" charset="-128"/>
            </a:endParaRPr>
          </a:p>
        </p:txBody>
      </p:sp>
      <p:sp>
        <p:nvSpPr>
          <p:cNvPr id="19475" name="Text Box 2"/>
          <p:cNvSpPr txBox="1">
            <a:spLocks noChangeArrowheads="1"/>
          </p:cNvSpPr>
          <p:nvPr/>
        </p:nvSpPr>
        <p:spPr bwMode="auto">
          <a:xfrm>
            <a:off x="5057775" y="2922588"/>
            <a:ext cx="757237" cy="738187"/>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r>
              <a:rPr lang="ja-JP" altLang="en-US" sz="1400">
                <a:latin typeface="HG丸ｺﾞｼｯｸM-PRO" pitchFamily="50" charset="-128"/>
                <a:ea typeface="HG丸ｺﾞｼｯｸM-PRO" pitchFamily="50" charset="-128"/>
              </a:rPr>
              <a:t>異常時</a:t>
            </a:r>
            <a:endParaRPr lang="en-US" altLang="ja-JP" sz="1400">
              <a:latin typeface="HG丸ｺﾞｼｯｸM-PRO" pitchFamily="50" charset="-128"/>
              <a:ea typeface="HG丸ｺﾞｼｯｸM-PRO" pitchFamily="50" charset="-128"/>
            </a:endParaRPr>
          </a:p>
          <a:p>
            <a:pPr algn="ctr" eaLnBrk="1" hangingPunct="1">
              <a:spcBef>
                <a:spcPct val="0"/>
              </a:spcBef>
              <a:buFontTx/>
              <a:buNone/>
            </a:pPr>
            <a:r>
              <a:rPr lang="ja-JP" altLang="en-US" sz="1400">
                <a:latin typeface="HG丸ｺﾞｼｯｸM-PRO" pitchFamily="50" charset="-128"/>
                <a:ea typeface="HG丸ｺﾞｼｯｸM-PRO" pitchFamily="50" charset="-128"/>
              </a:rPr>
              <a:t>におけ</a:t>
            </a:r>
            <a:endParaRPr lang="en-US" altLang="ja-JP" sz="1400">
              <a:latin typeface="HG丸ｺﾞｼｯｸM-PRO" pitchFamily="50" charset="-128"/>
              <a:ea typeface="HG丸ｺﾞｼｯｸM-PRO" pitchFamily="50" charset="-128"/>
            </a:endParaRPr>
          </a:p>
          <a:p>
            <a:pPr algn="ctr" eaLnBrk="1" hangingPunct="1">
              <a:spcBef>
                <a:spcPct val="0"/>
              </a:spcBef>
              <a:buFontTx/>
              <a:buNone/>
            </a:pPr>
            <a:r>
              <a:rPr lang="ja-JP" altLang="en-US" sz="1400">
                <a:latin typeface="HG丸ｺﾞｼｯｸM-PRO" pitchFamily="50" charset="-128"/>
                <a:ea typeface="HG丸ｺﾞｼｯｸM-PRO" pitchFamily="50" charset="-128"/>
              </a:rPr>
              <a:t>る措置</a:t>
            </a:r>
          </a:p>
        </p:txBody>
      </p:sp>
      <p:sp>
        <p:nvSpPr>
          <p:cNvPr id="19476" name="Text Box 2"/>
          <p:cNvSpPr txBox="1">
            <a:spLocks noChangeArrowheads="1"/>
          </p:cNvSpPr>
          <p:nvPr/>
        </p:nvSpPr>
        <p:spPr bwMode="auto">
          <a:xfrm>
            <a:off x="7669212" y="2640013"/>
            <a:ext cx="1193800" cy="1385887"/>
          </a:xfrm>
          <a:prstGeom prst="rect">
            <a:avLst/>
          </a:prstGeom>
          <a:solidFill>
            <a:schemeClr val="bg1"/>
          </a:solidFill>
          <a:ln w="28575">
            <a:solidFill>
              <a:schemeClr val="accent2"/>
            </a:solidFill>
            <a:miter lim="800000"/>
            <a:headEnd/>
            <a:tailEnd/>
          </a:ln>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r>
              <a:rPr lang="ja-JP" altLang="en-US" sz="1400">
                <a:latin typeface="HG丸ｺﾞｼｯｸM-PRO" pitchFamily="50" charset="-128"/>
                <a:ea typeface="HG丸ｺﾞｼｯｸM-PRO" pitchFamily="50" charset="-128"/>
              </a:rPr>
              <a:t>労働災害防</a:t>
            </a:r>
            <a:endParaRPr lang="en-US" altLang="ja-JP" sz="1400">
              <a:latin typeface="HG丸ｺﾞｼｯｸM-PRO" pitchFamily="50" charset="-128"/>
              <a:ea typeface="HG丸ｺﾞｼｯｸM-PRO" pitchFamily="50" charset="-128"/>
            </a:endParaRPr>
          </a:p>
          <a:p>
            <a:pPr algn="ctr" eaLnBrk="1" hangingPunct="1">
              <a:spcBef>
                <a:spcPct val="0"/>
              </a:spcBef>
              <a:buFontTx/>
              <a:buNone/>
            </a:pPr>
            <a:r>
              <a:rPr lang="ja-JP" altLang="en-US" sz="1400">
                <a:latin typeface="HG丸ｺﾞｼｯｸM-PRO" pitchFamily="50" charset="-128"/>
                <a:ea typeface="HG丸ｺﾞｼｯｸM-PRO" pitchFamily="50" charset="-128"/>
              </a:rPr>
              <a:t>止について</a:t>
            </a:r>
            <a:endParaRPr lang="en-US" altLang="ja-JP" sz="1400">
              <a:latin typeface="HG丸ｺﾞｼｯｸM-PRO" pitchFamily="50" charset="-128"/>
              <a:ea typeface="HG丸ｺﾞｼｯｸM-PRO" pitchFamily="50" charset="-128"/>
            </a:endParaRPr>
          </a:p>
          <a:p>
            <a:pPr algn="ctr" eaLnBrk="1" hangingPunct="1">
              <a:spcBef>
                <a:spcPct val="0"/>
              </a:spcBef>
              <a:buFontTx/>
              <a:buNone/>
            </a:pPr>
            <a:r>
              <a:rPr lang="ja-JP" altLang="en-US" sz="1400">
                <a:latin typeface="HG丸ｺﾞｼｯｸM-PRO" pitchFamily="50" charset="-128"/>
                <a:ea typeface="HG丸ｺﾞｼｯｸM-PRO" pitchFamily="50" charset="-128"/>
              </a:rPr>
              <a:t>の労働者の</a:t>
            </a:r>
            <a:endParaRPr lang="en-US" altLang="ja-JP" sz="1400">
              <a:latin typeface="HG丸ｺﾞｼｯｸM-PRO" pitchFamily="50" charset="-128"/>
              <a:ea typeface="HG丸ｺﾞｼｯｸM-PRO" pitchFamily="50" charset="-128"/>
            </a:endParaRPr>
          </a:p>
          <a:p>
            <a:pPr algn="ctr" eaLnBrk="1" hangingPunct="1">
              <a:spcBef>
                <a:spcPct val="0"/>
              </a:spcBef>
              <a:buFontTx/>
              <a:buNone/>
            </a:pPr>
            <a:r>
              <a:rPr lang="ja-JP" altLang="en-US" sz="1400">
                <a:latin typeface="HG丸ｺﾞｼｯｸM-PRO" pitchFamily="50" charset="-128"/>
                <a:ea typeface="HG丸ｺﾞｼｯｸM-PRO" pitchFamily="50" charset="-128"/>
              </a:rPr>
              <a:t>創意工夫を</a:t>
            </a:r>
            <a:endParaRPr lang="en-US" altLang="ja-JP" sz="1400">
              <a:latin typeface="HG丸ｺﾞｼｯｸM-PRO" pitchFamily="50" charset="-128"/>
              <a:ea typeface="HG丸ｺﾞｼｯｸM-PRO" pitchFamily="50" charset="-128"/>
            </a:endParaRPr>
          </a:p>
          <a:p>
            <a:pPr algn="ctr" eaLnBrk="1" hangingPunct="1">
              <a:spcBef>
                <a:spcPct val="0"/>
              </a:spcBef>
              <a:buFontTx/>
              <a:buNone/>
            </a:pPr>
            <a:r>
              <a:rPr lang="ja-JP" altLang="en-US" sz="1400">
                <a:latin typeface="HG丸ｺﾞｼｯｸM-PRO" pitchFamily="50" charset="-128"/>
                <a:ea typeface="HG丸ｺﾞｼｯｸM-PRO" pitchFamily="50" charset="-128"/>
              </a:rPr>
              <a:t>引き出す</a:t>
            </a:r>
            <a:endParaRPr lang="en-US" altLang="ja-JP" sz="1400">
              <a:latin typeface="HG丸ｺﾞｼｯｸM-PRO" pitchFamily="50" charset="-128"/>
              <a:ea typeface="HG丸ｺﾞｼｯｸM-PRO" pitchFamily="50" charset="-128"/>
            </a:endParaRPr>
          </a:p>
          <a:p>
            <a:pPr algn="ctr" eaLnBrk="1" hangingPunct="1">
              <a:spcBef>
                <a:spcPct val="0"/>
              </a:spcBef>
              <a:buFontTx/>
              <a:buNone/>
            </a:pPr>
            <a:r>
              <a:rPr lang="ja-JP" altLang="en-US" sz="1400">
                <a:latin typeface="HG丸ｺﾞｼｯｸM-PRO" pitchFamily="50" charset="-128"/>
                <a:ea typeface="HG丸ｺﾞｼｯｸM-PRO" pitchFamily="50" charset="-128"/>
              </a:rPr>
              <a:t>方法</a:t>
            </a:r>
          </a:p>
        </p:txBody>
      </p:sp>
      <p:sp>
        <p:nvSpPr>
          <p:cNvPr id="19477" name="Text Box 2"/>
          <p:cNvSpPr txBox="1">
            <a:spLocks noChangeArrowheads="1"/>
          </p:cNvSpPr>
          <p:nvPr/>
        </p:nvSpPr>
        <p:spPr bwMode="auto">
          <a:xfrm>
            <a:off x="3322637" y="3721100"/>
            <a:ext cx="1300163" cy="523875"/>
          </a:xfrm>
          <a:prstGeom prst="rect">
            <a:avLst/>
          </a:prstGeom>
          <a:solidFill>
            <a:schemeClr val="bg1"/>
          </a:solidFill>
          <a:ln w="28575">
            <a:solidFill>
              <a:srgbClr val="FF0000"/>
            </a:solidFill>
            <a:miter lim="800000"/>
            <a:headEnd/>
            <a:tailEnd/>
          </a:ln>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r>
              <a:rPr lang="ja-JP" altLang="en-US" sz="1400" dirty="0">
                <a:latin typeface="HG丸ｺﾞｼｯｸM-PRO" pitchFamily="50" charset="-128"/>
                <a:ea typeface="HG丸ｺﾞｼｯｸM-PRO" pitchFamily="50" charset="-128"/>
              </a:rPr>
              <a:t>作業設備の</a:t>
            </a:r>
            <a:endParaRPr lang="en-US" altLang="ja-JP" sz="1400" dirty="0">
              <a:latin typeface="HG丸ｺﾞｼｯｸM-PRO" pitchFamily="50" charset="-128"/>
              <a:ea typeface="HG丸ｺﾞｼｯｸM-PRO" pitchFamily="50" charset="-128"/>
            </a:endParaRPr>
          </a:p>
          <a:p>
            <a:pPr algn="ctr" eaLnBrk="1" hangingPunct="1">
              <a:spcBef>
                <a:spcPct val="0"/>
              </a:spcBef>
              <a:buFontTx/>
              <a:buNone/>
            </a:pPr>
            <a:r>
              <a:rPr lang="ja-JP" altLang="en-US" sz="1400" dirty="0">
                <a:latin typeface="HG丸ｺﾞｼｯｸM-PRO" pitchFamily="50" charset="-128"/>
                <a:ea typeface="HG丸ｺﾞｼｯｸM-PRO" pitchFamily="50" charset="-128"/>
              </a:rPr>
              <a:t>安全化の方法</a:t>
            </a:r>
          </a:p>
        </p:txBody>
      </p:sp>
      <p:sp>
        <p:nvSpPr>
          <p:cNvPr id="19478" name="Text Box 2"/>
          <p:cNvSpPr txBox="1">
            <a:spLocks noChangeArrowheads="1"/>
          </p:cNvSpPr>
          <p:nvPr/>
        </p:nvSpPr>
        <p:spPr bwMode="auto">
          <a:xfrm>
            <a:off x="5994400" y="2803525"/>
            <a:ext cx="774700" cy="954088"/>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r>
              <a:rPr lang="ja-JP" altLang="en-US" sz="1400">
                <a:latin typeface="HG丸ｺﾞｼｯｸM-PRO" pitchFamily="50" charset="-128"/>
                <a:ea typeface="HG丸ｺﾞｼｯｸM-PRO" pitchFamily="50" charset="-128"/>
              </a:rPr>
              <a:t>災害発生時における措置</a:t>
            </a:r>
          </a:p>
        </p:txBody>
      </p:sp>
      <p:sp>
        <p:nvSpPr>
          <p:cNvPr id="19479" name="Text Box 2"/>
          <p:cNvSpPr txBox="1">
            <a:spLocks noChangeArrowheads="1"/>
          </p:cNvSpPr>
          <p:nvPr/>
        </p:nvSpPr>
        <p:spPr bwMode="auto">
          <a:xfrm>
            <a:off x="5146675" y="4025900"/>
            <a:ext cx="1525587" cy="522288"/>
          </a:xfrm>
          <a:prstGeom prst="rect">
            <a:avLst/>
          </a:prstGeom>
          <a:solidFill>
            <a:schemeClr val="bg1"/>
          </a:solidFill>
          <a:ln w="28575">
            <a:solidFill>
              <a:schemeClr val="accent2"/>
            </a:solidFill>
            <a:miter lim="800000"/>
            <a:headEnd/>
            <a:tailEnd/>
          </a:ln>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r>
              <a:rPr lang="ja-JP" altLang="en-US" sz="1400">
                <a:latin typeface="HG丸ｺﾞｼｯｸM-PRO" pitchFamily="50" charset="-128"/>
                <a:ea typeface="HG丸ｺﾞｼｯｸM-PRO" pitchFamily="50" charset="-128"/>
              </a:rPr>
              <a:t>安全又は衛生の</a:t>
            </a:r>
            <a:endParaRPr lang="en-US" altLang="ja-JP" sz="1400">
              <a:latin typeface="HG丸ｺﾞｼｯｸM-PRO" pitchFamily="50" charset="-128"/>
              <a:ea typeface="HG丸ｺﾞｼｯｸM-PRO" pitchFamily="50" charset="-128"/>
            </a:endParaRPr>
          </a:p>
          <a:p>
            <a:pPr algn="ctr" eaLnBrk="1" hangingPunct="1">
              <a:spcBef>
                <a:spcPct val="0"/>
              </a:spcBef>
              <a:buFontTx/>
              <a:buNone/>
            </a:pPr>
            <a:r>
              <a:rPr lang="ja-JP" altLang="en-US" sz="1400">
                <a:latin typeface="HG丸ｺﾞｼｯｸM-PRO" pitchFamily="50" charset="-128"/>
                <a:ea typeface="HG丸ｺﾞｼｯｸM-PRO" pitchFamily="50" charset="-128"/>
              </a:rPr>
              <a:t>ための点検方法</a:t>
            </a:r>
          </a:p>
        </p:txBody>
      </p:sp>
      <p:cxnSp>
        <p:nvCxnSpPr>
          <p:cNvPr id="19480" name="直線矢印コネクタ 3"/>
          <p:cNvCxnSpPr>
            <a:cxnSpLocks noChangeShapeType="1"/>
          </p:cNvCxnSpPr>
          <p:nvPr/>
        </p:nvCxnSpPr>
        <p:spPr bwMode="auto">
          <a:xfrm>
            <a:off x="7099300" y="1974850"/>
            <a:ext cx="282575" cy="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9481" name="Text Box 2"/>
          <p:cNvSpPr txBox="1">
            <a:spLocks noChangeArrowheads="1"/>
          </p:cNvSpPr>
          <p:nvPr/>
        </p:nvSpPr>
        <p:spPr bwMode="auto">
          <a:xfrm>
            <a:off x="4441825" y="1806575"/>
            <a:ext cx="360362" cy="368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r>
              <a:rPr lang="ja-JP" altLang="en-US" sz="1800" b="1">
                <a:solidFill>
                  <a:schemeClr val="accent2"/>
                </a:solidFill>
                <a:latin typeface="HG丸ｺﾞｼｯｸM-PRO" pitchFamily="50" charset="-128"/>
                <a:ea typeface="HG丸ｺﾞｼｯｸM-PRO" pitchFamily="50" charset="-128"/>
              </a:rPr>
              <a:t>↓</a:t>
            </a:r>
          </a:p>
        </p:txBody>
      </p:sp>
      <p:sp>
        <p:nvSpPr>
          <p:cNvPr id="19482" name="Text Box 2"/>
          <p:cNvSpPr txBox="1">
            <a:spLocks noChangeArrowheads="1"/>
          </p:cNvSpPr>
          <p:nvPr/>
        </p:nvSpPr>
        <p:spPr bwMode="auto">
          <a:xfrm>
            <a:off x="3887787" y="1827213"/>
            <a:ext cx="358775" cy="3698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r>
              <a:rPr lang="ja-JP" altLang="en-US" sz="1800" b="1">
                <a:solidFill>
                  <a:schemeClr val="accent2"/>
                </a:solidFill>
                <a:latin typeface="HG丸ｺﾞｼｯｸM-PRO" pitchFamily="50" charset="-128"/>
                <a:ea typeface="HG丸ｺﾞｼｯｸM-PRO" pitchFamily="50" charset="-128"/>
              </a:rPr>
              <a:t>↑</a:t>
            </a:r>
          </a:p>
        </p:txBody>
      </p:sp>
      <p:sp>
        <p:nvSpPr>
          <p:cNvPr id="19483" name="Text Box 2"/>
          <p:cNvSpPr txBox="1">
            <a:spLocks noChangeArrowheads="1"/>
          </p:cNvSpPr>
          <p:nvPr/>
        </p:nvSpPr>
        <p:spPr bwMode="auto">
          <a:xfrm flipH="1">
            <a:off x="827088" y="6251575"/>
            <a:ext cx="7058025" cy="354013"/>
          </a:xfrm>
          <a:prstGeom prst="rect">
            <a:avLst/>
          </a:prstGeom>
          <a:noFill/>
          <a:ln w="38100">
            <a:solidFill>
              <a:srgbClr val="FF0000"/>
            </a:solidFill>
            <a:miter lim="800000"/>
            <a:headEnd/>
            <a:tailEnd/>
          </a:ln>
          <a:effec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2400"/>
              </a:lnSpc>
              <a:spcBef>
                <a:spcPct val="0"/>
              </a:spcBef>
              <a:buFontTx/>
              <a:buNone/>
            </a:pPr>
            <a:r>
              <a:rPr lang="ja-JP" altLang="en-US" sz="1400" dirty="0">
                <a:latin typeface="HG丸ｺﾞｼｯｸM-PRO" pitchFamily="50" charset="-128"/>
                <a:ea typeface="HG丸ｺﾞｼｯｸM-PRO" pitchFamily="50" charset="-128"/>
              </a:rPr>
              <a:t>危険性又は有害性等の調査及びその結果に基づき講ずる措置（リスクアセスメント）</a:t>
            </a:r>
            <a:endParaRPr lang="en-US" altLang="ja-JP" sz="1400" dirty="0">
              <a:latin typeface="HG丸ｺﾞｼｯｸM-PRO" pitchFamily="50" charset="-128"/>
              <a:ea typeface="HG丸ｺﾞｼｯｸM-PRO" pitchFamily="50" charset="-128"/>
            </a:endParaRPr>
          </a:p>
        </p:txBody>
      </p:sp>
      <p:sp>
        <p:nvSpPr>
          <p:cNvPr id="19484" name="Text Box 2"/>
          <p:cNvSpPr txBox="1">
            <a:spLocks noChangeArrowheads="1"/>
          </p:cNvSpPr>
          <p:nvPr/>
        </p:nvSpPr>
        <p:spPr bwMode="auto">
          <a:xfrm>
            <a:off x="4521200" y="5880100"/>
            <a:ext cx="360362" cy="368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r>
              <a:rPr lang="ja-JP" altLang="en-US" sz="1800" b="1">
                <a:solidFill>
                  <a:schemeClr val="accent2"/>
                </a:solidFill>
                <a:latin typeface="HG丸ｺﾞｼｯｸM-PRO" pitchFamily="50" charset="-128"/>
                <a:ea typeface="HG丸ｺﾞｼｯｸM-PRO" pitchFamily="50" charset="-128"/>
              </a:rPr>
              <a:t>↓</a:t>
            </a:r>
          </a:p>
        </p:txBody>
      </p:sp>
      <p:sp>
        <p:nvSpPr>
          <p:cNvPr id="19485" name="Text Box 2"/>
          <p:cNvSpPr txBox="1">
            <a:spLocks noChangeArrowheads="1"/>
          </p:cNvSpPr>
          <p:nvPr/>
        </p:nvSpPr>
        <p:spPr bwMode="auto">
          <a:xfrm>
            <a:off x="3971925" y="5843588"/>
            <a:ext cx="360362" cy="3698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r>
              <a:rPr lang="ja-JP" altLang="en-US" sz="1800" b="1">
                <a:solidFill>
                  <a:schemeClr val="accent2"/>
                </a:solidFill>
                <a:latin typeface="HG丸ｺﾞｼｯｸM-PRO" pitchFamily="50" charset="-128"/>
                <a:ea typeface="HG丸ｺﾞｼｯｸM-PRO" pitchFamily="50" charset="-128"/>
              </a:rPr>
              <a:t>↑</a:t>
            </a:r>
          </a:p>
        </p:txBody>
      </p:sp>
      <p:sp>
        <p:nvSpPr>
          <p:cNvPr id="19486" name="Text Box 2"/>
          <p:cNvSpPr txBox="1">
            <a:spLocks noChangeArrowheads="1"/>
          </p:cNvSpPr>
          <p:nvPr/>
        </p:nvSpPr>
        <p:spPr bwMode="auto">
          <a:xfrm>
            <a:off x="7043737" y="1082675"/>
            <a:ext cx="360363" cy="647700"/>
          </a:xfrm>
          <a:prstGeom prst="rect">
            <a:avLst/>
          </a:prstGeom>
          <a:noFill/>
          <a:ln w="19050">
            <a:no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r>
              <a:rPr lang="ja-JP" altLang="en-US" sz="1800" b="1" dirty="0">
                <a:solidFill>
                  <a:schemeClr val="accent2"/>
                </a:solidFill>
                <a:latin typeface="HG丸ｺﾞｼｯｸM-PRO" pitchFamily="50" charset="-128"/>
                <a:ea typeface="HG丸ｺﾞｼｯｸM-PRO" pitchFamily="50" charset="-128"/>
              </a:rPr>
              <a:t>→</a:t>
            </a:r>
            <a:endParaRPr lang="en-US" altLang="ja-JP" sz="1800" b="1" dirty="0">
              <a:solidFill>
                <a:schemeClr val="accent2"/>
              </a:solidFill>
              <a:latin typeface="HG丸ｺﾞｼｯｸM-PRO" pitchFamily="50" charset="-128"/>
              <a:ea typeface="HG丸ｺﾞｼｯｸM-PRO" pitchFamily="50" charset="-128"/>
            </a:endParaRPr>
          </a:p>
          <a:p>
            <a:pPr algn="ctr" eaLnBrk="1" hangingPunct="1">
              <a:spcBef>
                <a:spcPct val="0"/>
              </a:spcBef>
              <a:buFontTx/>
              <a:buNone/>
            </a:pPr>
            <a:r>
              <a:rPr lang="ja-JP" altLang="en-US" sz="1800" b="1" dirty="0">
                <a:solidFill>
                  <a:schemeClr val="accent2"/>
                </a:solidFill>
                <a:latin typeface="HG丸ｺﾞｼｯｸM-PRO" pitchFamily="50" charset="-128"/>
                <a:ea typeface="HG丸ｺﾞｼｯｸM-PRO" pitchFamily="50" charset="-128"/>
              </a:rPr>
              <a:t>←</a:t>
            </a:r>
          </a:p>
        </p:txBody>
      </p:sp>
      <p:sp>
        <p:nvSpPr>
          <p:cNvPr id="19487" name="Text Box 2"/>
          <p:cNvSpPr txBox="1">
            <a:spLocks noChangeArrowheads="1"/>
          </p:cNvSpPr>
          <p:nvPr/>
        </p:nvSpPr>
        <p:spPr bwMode="auto">
          <a:xfrm>
            <a:off x="7096125" y="2568575"/>
            <a:ext cx="360363" cy="6461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r>
              <a:rPr lang="ja-JP" altLang="en-US" sz="1800" b="1" dirty="0">
                <a:solidFill>
                  <a:schemeClr val="accent2"/>
                </a:solidFill>
                <a:latin typeface="HG丸ｺﾞｼｯｸM-PRO" pitchFamily="50" charset="-128"/>
                <a:ea typeface="HG丸ｺﾞｼｯｸM-PRO" pitchFamily="50" charset="-128"/>
              </a:rPr>
              <a:t>→</a:t>
            </a:r>
            <a:endParaRPr lang="en-US" altLang="ja-JP" sz="1800" b="1" dirty="0">
              <a:solidFill>
                <a:schemeClr val="accent2"/>
              </a:solidFill>
              <a:latin typeface="HG丸ｺﾞｼｯｸM-PRO" pitchFamily="50" charset="-128"/>
              <a:ea typeface="HG丸ｺﾞｼｯｸM-PRO" pitchFamily="50" charset="-128"/>
            </a:endParaRPr>
          </a:p>
          <a:p>
            <a:pPr algn="ctr" eaLnBrk="1" hangingPunct="1">
              <a:spcBef>
                <a:spcPct val="0"/>
              </a:spcBef>
              <a:buFontTx/>
              <a:buNone/>
            </a:pPr>
            <a:r>
              <a:rPr lang="ja-JP" altLang="en-US" sz="1800" b="1" dirty="0">
                <a:solidFill>
                  <a:schemeClr val="accent2"/>
                </a:solidFill>
                <a:latin typeface="HG丸ｺﾞｼｯｸM-PRO" pitchFamily="50" charset="-128"/>
                <a:ea typeface="HG丸ｺﾞｼｯｸM-PRO" pitchFamily="50" charset="-128"/>
              </a:rPr>
              <a:t>←</a:t>
            </a:r>
          </a:p>
        </p:txBody>
      </p:sp>
      <p:cxnSp>
        <p:nvCxnSpPr>
          <p:cNvPr id="19488" name="直線コネクタ 7173"/>
          <p:cNvCxnSpPr>
            <a:cxnSpLocks noChangeShapeType="1"/>
          </p:cNvCxnSpPr>
          <p:nvPr/>
        </p:nvCxnSpPr>
        <p:spPr bwMode="auto">
          <a:xfrm>
            <a:off x="3086100" y="5011738"/>
            <a:ext cx="1616075" cy="0"/>
          </a:xfrm>
          <a:prstGeom prst="line">
            <a:avLst/>
          </a:prstGeom>
          <a:noFill/>
          <a:ln w="635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489" name="直線コネクタ 7175"/>
          <p:cNvCxnSpPr>
            <a:cxnSpLocks noChangeShapeType="1"/>
            <a:stCxn id="19465" idx="3"/>
          </p:cNvCxnSpPr>
          <p:nvPr/>
        </p:nvCxnSpPr>
        <p:spPr bwMode="auto">
          <a:xfrm>
            <a:off x="1379537" y="1350963"/>
            <a:ext cx="438150" cy="0"/>
          </a:xfrm>
          <a:prstGeom prst="line">
            <a:avLst/>
          </a:prstGeom>
          <a:noFill/>
          <a:ln w="190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490" name="直線コネクタ 50"/>
          <p:cNvCxnSpPr>
            <a:cxnSpLocks noChangeShapeType="1"/>
          </p:cNvCxnSpPr>
          <p:nvPr/>
        </p:nvCxnSpPr>
        <p:spPr bwMode="auto">
          <a:xfrm>
            <a:off x="2743200" y="1350963"/>
            <a:ext cx="438150" cy="0"/>
          </a:xfrm>
          <a:prstGeom prst="line">
            <a:avLst/>
          </a:prstGeom>
          <a:noFill/>
          <a:ln w="190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491" name="直線コネクタ 51"/>
          <p:cNvCxnSpPr>
            <a:cxnSpLocks noChangeShapeType="1"/>
            <a:endCxn id="19471" idx="1"/>
          </p:cNvCxnSpPr>
          <p:nvPr/>
        </p:nvCxnSpPr>
        <p:spPr bwMode="auto">
          <a:xfrm flipV="1">
            <a:off x="4445000" y="1330326"/>
            <a:ext cx="469900" cy="4762"/>
          </a:xfrm>
          <a:prstGeom prst="line">
            <a:avLst/>
          </a:prstGeom>
          <a:noFill/>
          <a:ln w="190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492" name="直線コネクタ 7177"/>
          <p:cNvCxnSpPr>
            <a:cxnSpLocks noChangeShapeType="1"/>
            <a:stCxn id="19465" idx="2"/>
            <a:endCxn id="19466" idx="0"/>
          </p:cNvCxnSpPr>
          <p:nvPr/>
        </p:nvCxnSpPr>
        <p:spPr bwMode="auto">
          <a:xfrm>
            <a:off x="1200150" y="1519238"/>
            <a:ext cx="14287" cy="1427162"/>
          </a:xfrm>
          <a:prstGeom prst="line">
            <a:avLst/>
          </a:prstGeom>
          <a:noFill/>
          <a:ln w="190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493" name="直線コネクタ 54"/>
          <p:cNvCxnSpPr>
            <a:cxnSpLocks noChangeShapeType="1"/>
            <a:stCxn id="19466" idx="2"/>
            <a:endCxn id="19467" idx="0"/>
          </p:cNvCxnSpPr>
          <p:nvPr/>
        </p:nvCxnSpPr>
        <p:spPr bwMode="auto">
          <a:xfrm flipH="1">
            <a:off x="1212850" y="3592513"/>
            <a:ext cx="1587" cy="509587"/>
          </a:xfrm>
          <a:prstGeom prst="line">
            <a:avLst/>
          </a:prstGeom>
          <a:noFill/>
          <a:ln w="190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494" name="直線コネクタ 59"/>
          <p:cNvCxnSpPr>
            <a:cxnSpLocks noChangeShapeType="1"/>
            <a:endCxn id="19464" idx="3"/>
          </p:cNvCxnSpPr>
          <p:nvPr/>
        </p:nvCxnSpPr>
        <p:spPr bwMode="auto">
          <a:xfrm flipH="1">
            <a:off x="682625" y="1531938"/>
            <a:ext cx="342900" cy="1671637"/>
          </a:xfrm>
          <a:prstGeom prst="line">
            <a:avLst/>
          </a:prstGeom>
          <a:noFill/>
          <a:ln w="190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495" name="直線コネクタ 61"/>
          <p:cNvCxnSpPr>
            <a:cxnSpLocks noChangeShapeType="1"/>
            <a:endCxn id="19466" idx="1"/>
          </p:cNvCxnSpPr>
          <p:nvPr/>
        </p:nvCxnSpPr>
        <p:spPr bwMode="auto">
          <a:xfrm>
            <a:off x="682625" y="3268663"/>
            <a:ext cx="352425" cy="0"/>
          </a:xfrm>
          <a:prstGeom prst="line">
            <a:avLst/>
          </a:prstGeom>
          <a:noFill/>
          <a:ln w="190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496" name="直線コネクタ 66"/>
          <p:cNvCxnSpPr>
            <a:cxnSpLocks noChangeShapeType="1"/>
          </p:cNvCxnSpPr>
          <p:nvPr/>
        </p:nvCxnSpPr>
        <p:spPr bwMode="auto">
          <a:xfrm>
            <a:off x="1368001" y="3282146"/>
            <a:ext cx="438150" cy="0"/>
          </a:xfrm>
          <a:prstGeom prst="line">
            <a:avLst/>
          </a:prstGeom>
          <a:noFill/>
          <a:ln w="190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497" name="直線コネクタ 76"/>
          <p:cNvCxnSpPr>
            <a:cxnSpLocks noChangeShapeType="1"/>
          </p:cNvCxnSpPr>
          <p:nvPr/>
        </p:nvCxnSpPr>
        <p:spPr bwMode="auto">
          <a:xfrm>
            <a:off x="2768600" y="4608513"/>
            <a:ext cx="280987" cy="0"/>
          </a:xfrm>
          <a:prstGeom prst="line">
            <a:avLst/>
          </a:prstGeom>
          <a:noFill/>
          <a:ln w="190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498" name="直線コネクタ 83"/>
          <p:cNvCxnSpPr>
            <a:cxnSpLocks noChangeShapeType="1"/>
          </p:cNvCxnSpPr>
          <p:nvPr/>
        </p:nvCxnSpPr>
        <p:spPr bwMode="auto">
          <a:xfrm>
            <a:off x="682625" y="3332163"/>
            <a:ext cx="338137" cy="769937"/>
          </a:xfrm>
          <a:prstGeom prst="line">
            <a:avLst/>
          </a:prstGeom>
          <a:noFill/>
          <a:ln w="190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499" name="直線コネクタ 87"/>
          <p:cNvCxnSpPr>
            <a:cxnSpLocks noChangeShapeType="1"/>
          </p:cNvCxnSpPr>
          <p:nvPr/>
        </p:nvCxnSpPr>
        <p:spPr bwMode="auto">
          <a:xfrm>
            <a:off x="2768600" y="4002088"/>
            <a:ext cx="0" cy="606425"/>
          </a:xfrm>
          <a:prstGeom prst="line">
            <a:avLst/>
          </a:prstGeom>
          <a:noFill/>
          <a:ln w="190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500" name="直線コネクタ 113"/>
          <p:cNvCxnSpPr>
            <a:cxnSpLocks noChangeShapeType="1"/>
          </p:cNvCxnSpPr>
          <p:nvPr/>
        </p:nvCxnSpPr>
        <p:spPr bwMode="auto">
          <a:xfrm>
            <a:off x="4867275" y="3983038"/>
            <a:ext cx="0" cy="598487"/>
          </a:xfrm>
          <a:prstGeom prst="line">
            <a:avLst/>
          </a:prstGeom>
          <a:noFill/>
          <a:ln w="190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501" name="直線コネクタ 127"/>
          <p:cNvCxnSpPr>
            <a:cxnSpLocks noChangeShapeType="1"/>
          </p:cNvCxnSpPr>
          <p:nvPr/>
        </p:nvCxnSpPr>
        <p:spPr bwMode="auto">
          <a:xfrm>
            <a:off x="2768600" y="3983038"/>
            <a:ext cx="554037" cy="0"/>
          </a:xfrm>
          <a:prstGeom prst="line">
            <a:avLst/>
          </a:prstGeom>
          <a:noFill/>
          <a:ln w="190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502" name="直線コネクタ 134"/>
          <p:cNvCxnSpPr>
            <a:cxnSpLocks noChangeShapeType="1"/>
            <a:stCxn id="19467" idx="3"/>
          </p:cNvCxnSpPr>
          <p:nvPr/>
        </p:nvCxnSpPr>
        <p:spPr bwMode="auto">
          <a:xfrm>
            <a:off x="1392237" y="4286250"/>
            <a:ext cx="1376363" cy="0"/>
          </a:xfrm>
          <a:prstGeom prst="line">
            <a:avLst/>
          </a:prstGeom>
          <a:noFill/>
          <a:ln w="190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503" name="直線コネクタ 138"/>
          <p:cNvCxnSpPr>
            <a:cxnSpLocks noChangeShapeType="1"/>
          </p:cNvCxnSpPr>
          <p:nvPr/>
        </p:nvCxnSpPr>
        <p:spPr bwMode="auto">
          <a:xfrm>
            <a:off x="4710112" y="4598988"/>
            <a:ext cx="139700" cy="0"/>
          </a:xfrm>
          <a:prstGeom prst="line">
            <a:avLst/>
          </a:prstGeom>
          <a:noFill/>
          <a:ln w="190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504" name="直線コネクタ 141"/>
          <p:cNvCxnSpPr>
            <a:cxnSpLocks noChangeShapeType="1"/>
          </p:cNvCxnSpPr>
          <p:nvPr/>
        </p:nvCxnSpPr>
        <p:spPr bwMode="auto">
          <a:xfrm>
            <a:off x="4632325" y="3983038"/>
            <a:ext cx="217487" cy="0"/>
          </a:xfrm>
          <a:prstGeom prst="line">
            <a:avLst/>
          </a:prstGeom>
          <a:noFill/>
          <a:ln w="190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505" name="直線コネクタ 146"/>
          <p:cNvCxnSpPr>
            <a:cxnSpLocks noChangeShapeType="1"/>
          </p:cNvCxnSpPr>
          <p:nvPr/>
        </p:nvCxnSpPr>
        <p:spPr bwMode="auto">
          <a:xfrm>
            <a:off x="4883150" y="4319588"/>
            <a:ext cx="219075" cy="0"/>
          </a:xfrm>
          <a:prstGeom prst="line">
            <a:avLst/>
          </a:prstGeom>
          <a:noFill/>
          <a:ln w="190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506" name="直線コネクタ 164"/>
          <p:cNvCxnSpPr>
            <a:cxnSpLocks noChangeShapeType="1"/>
            <a:stCxn id="11283" idx="3"/>
          </p:cNvCxnSpPr>
          <p:nvPr/>
        </p:nvCxnSpPr>
        <p:spPr bwMode="auto">
          <a:xfrm>
            <a:off x="4622800" y="3275013"/>
            <a:ext cx="400050" cy="0"/>
          </a:xfrm>
          <a:prstGeom prst="line">
            <a:avLst/>
          </a:prstGeom>
          <a:noFill/>
          <a:ln w="190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507" name="直線コネクタ 176"/>
          <p:cNvCxnSpPr>
            <a:cxnSpLocks noChangeShapeType="1"/>
            <a:stCxn id="19472" idx="3"/>
            <a:endCxn id="11283" idx="1"/>
          </p:cNvCxnSpPr>
          <p:nvPr/>
        </p:nvCxnSpPr>
        <p:spPr bwMode="auto">
          <a:xfrm flipV="1">
            <a:off x="2754312" y="3275013"/>
            <a:ext cx="568325" cy="4762"/>
          </a:xfrm>
          <a:prstGeom prst="line">
            <a:avLst/>
          </a:prstGeom>
          <a:noFill/>
          <a:ln w="190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508" name="直線コネクタ 192"/>
          <p:cNvCxnSpPr>
            <a:cxnSpLocks noChangeShapeType="1"/>
          </p:cNvCxnSpPr>
          <p:nvPr/>
        </p:nvCxnSpPr>
        <p:spPr bwMode="auto">
          <a:xfrm>
            <a:off x="5815012" y="3203575"/>
            <a:ext cx="179388" cy="0"/>
          </a:xfrm>
          <a:prstGeom prst="line">
            <a:avLst/>
          </a:prstGeom>
          <a:noFill/>
          <a:ln w="1905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509" name="直線コネクタ 2"/>
          <p:cNvCxnSpPr>
            <a:cxnSpLocks noChangeShapeType="1"/>
            <a:stCxn id="19474" idx="2"/>
          </p:cNvCxnSpPr>
          <p:nvPr/>
        </p:nvCxnSpPr>
        <p:spPr bwMode="auto">
          <a:xfrm flipH="1">
            <a:off x="8193087" y="1938338"/>
            <a:ext cx="1588" cy="701675"/>
          </a:xfrm>
          <a:prstGeom prst="line">
            <a:avLst/>
          </a:prstGeom>
          <a:noFill/>
          <a:ln w="9525"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9510" name="Text Box 10"/>
          <p:cNvSpPr txBox="1">
            <a:spLocks noChangeArrowheads="1"/>
          </p:cNvSpPr>
          <p:nvPr/>
        </p:nvSpPr>
        <p:spPr bwMode="auto">
          <a:xfrm>
            <a:off x="6804025" y="304800"/>
            <a:ext cx="17303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2000" dirty="0">
                <a:latin typeface="HG丸ｺﾞｼｯｸM-PRO" pitchFamily="50" charset="-128"/>
                <a:ea typeface="HG丸ｺﾞｼｯｸM-PRO" pitchFamily="50" charset="-128"/>
              </a:rPr>
              <a:t>P19</a:t>
            </a:r>
            <a:endParaRPr lang="ja-JP" altLang="en-US" sz="20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1977092727"/>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4771256"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１．作業手順はなぜ必要か</a:t>
            </a:r>
          </a:p>
        </p:txBody>
      </p:sp>
      <p:sp>
        <p:nvSpPr>
          <p:cNvPr id="4099" name="Text Box 10"/>
          <p:cNvSpPr txBox="1">
            <a:spLocks noChangeArrowheads="1"/>
          </p:cNvSpPr>
          <p:nvPr/>
        </p:nvSpPr>
        <p:spPr bwMode="auto">
          <a:xfrm>
            <a:off x="6948488" y="287338"/>
            <a:ext cx="1068387"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000"/>
              </a:lnSpc>
              <a:spcBef>
                <a:spcPct val="0"/>
              </a:spcBef>
              <a:buFontTx/>
              <a:buNone/>
            </a:pPr>
            <a:r>
              <a:rPr lang="en-US" altLang="ja-JP" sz="1600" dirty="0">
                <a:latin typeface="HG丸ｺﾞｼｯｸM-PRO" pitchFamily="50" charset="-128"/>
                <a:ea typeface="HG丸ｺﾞｼｯｸM-PRO" pitchFamily="50" charset="-128"/>
              </a:rPr>
              <a:t>P118</a:t>
            </a:r>
            <a:endParaRPr lang="ja-JP" altLang="en-US" sz="1600" dirty="0">
              <a:latin typeface="HG丸ｺﾞｼｯｸM-PRO" pitchFamily="50" charset="-128"/>
              <a:ea typeface="HG丸ｺﾞｼｯｸM-PRO" pitchFamily="50" charset="-128"/>
            </a:endParaRPr>
          </a:p>
        </p:txBody>
      </p:sp>
      <p:grpSp>
        <p:nvGrpSpPr>
          <p:cNvPr id="4100" name="グループ化 25"/>
          <p:cNvGrpSpPr>
            <a:grpSpLocks/>
          </p:cNvGrpSpPr>
          <p:nvPr/>
        </p:nvGrpSpPr>
        <p:grpSpPr bwMode="auto">
          <a:xfrm>
            <a:off x="4662488" y="1171575"/>
            <a:ext cx="1439862" cy="3024188"/>
            <a:chOff x="4572000" y="2420889"/>
            <a:chExt cx="1440160" cy="3024335"/>
          </a:xfrm>
        </p:grpSpPr>
        <p:pic>
          <p:nvPicPr>
            <p:cNvPr id="4116"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0273" y="4922120"/>
              <a:ext cx="1272417" cy="52310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17"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4204212"/>
              <a:ext cx="936104" cy="51760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18"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420889"/>
              <a:ext cx="1440160" cy="52082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19"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0273" y="3366748"/>
              <a:ext cx="1272417" cy="58058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4101"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1833563"/>
            <a:ext cx="1773238" cy="1666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588" y="898525"/>
            <a:ext cx="3686175" cy="79375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3" name="Picture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298" y="4634949"/>
            <a:ext cx="8588375" cy="20605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4"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0FFA6819-C881-407D-A202-E116BAB5CE6D}" type="slidenum">
              <a:rPr lang="en-US" altLang="ja-JP" sz="1400">
                <a:ea typeface="ＭＳ Ｐゴシック" pitchFamily="50" charset="-128"/>
              </a:rPr>
              <a:pPr algn="r" eaLnBrk="1" hangingPunct="1">
                <a:spcBef>
                  <a:spcPct val="0"/>
                </a:spcBef>
                <a:buFontTx/>
                <a:buNone/>
              </a:pPr>
              <a:t>140</a:t>
            </a:fld>
            <a:endParaRPr lang="en-US" altLang="ja-JP" sz="1400">
              <a:ea typeface="ＭＳ Ｐゴシック" pitchFamily="50" charset="-128"/>
            </a:endParaRPr>
          </a:p>
        </p:txBody>
      </p:sp>
      <p:grpSp>
        <p:nvGrpSpPr>
          <p:cNvPr id="4105" name="グループ化 2"/>
          <p:cNvGrpSpPr>
            <a:grpSpLocks/>
          </p:cNvGrpSpPr>
          <p:nvPr/>
        </p:nvGrpSpPr>
        <p:grpSpPr bwMode="auto">
          <a:xfrm>
            <a:off x="179388" y="898525"/>
            <a:ext cx="8561387" cy="3689350"/>
            <a:chOff x="179388" y="898525"/>
            <a:chExt cx="8561387" cy="3689350"/>
          </a:xfrm>
        </p:grpSpPr>
        <p:grpSp>
          <p:nvGrpSpPr>
            <p:cNvPr id="4106" name="グループ化 1"/>
            <p:cNvGrpSpPr>
              <a:grpSpLocks/>
            </p:cNvGrpSpPr>
            <p:nvPr/>
          </p:nvGrpSpPr>
          <p:grpSpPr bwMode="auto">
            <a:xfrm>
              <a:off x="179388" y="898525"/>
              <a:ext cx="8561387" cy="3689350"/>
              <a:chOff x="179388" y="898525"/>
              <a:chExt cx="8561387" cy="3689350"/>
            </a:xfrm>
          </p:grpSpPr>
          <p:pic>
            <p:nvPicPr>
              <p:cNvPr id="410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4075" y="2175669"/>
                <a:ext cx="1503363" cy="22320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9"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45375" y="3024188"/>
                <a:ext cx="1295400" cy="5921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10"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388" y="3000375"/>
                <a:ext cx="1243012" cy="59055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4111" name="直線矢印コネクタ 3"/>
              <p:cNvCxnSpPr>
                <a:cxnSpLocks noChangeShapeType="1"/>
                <a:stCxn id="4110" idx="3"/>
                <a:endCxn id="4108" idx="1"/>
              </p:cNvCxnSpPr>
              <p:nvPr/>
            </p:nvCxnSpPr>
            <p:spPr bwMode="auto">
              <a:xfrm flipV="1">
                <a:off x="1422400" y="3291682"/>
                <a:ext cx="701675" cy="3968"/>
              </a:xfrm>
              <a:prstGeom prst="straightConnector1">
                <a:avLst/>
              </a:prstGeom>
              <a:noFill/>
              <a:ln w="508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112" name="直線矢印コネクタ 21"/>
              <p:cNvCxnSpPr>
                <a:cxnSpLocks noChangeShapeType="1"/>
              </p:cNvCxnSpPr>
              <p:nvPr/>
            </p:nvCxnSpPr>
            <p:spPr bwMode="auto">
              <a:xfrm>
                <a:off x="3627438" y="3319463"/>
                <a:ext cx="871537" cy="0"/>
              </a:xfrm>
              <a:prstGeom prst="straightConnector1">
                <a:avLst/>
              </a:prstGeom>
              <a:noFill/>
              <a:ln w="508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113" name="直線矢印コネクタ 31"/>
              <p:cNvCxnSpPr>
                <a:cxnSpLocks noChangeShapeType="1"/>
              </p:cNvCxnSpPr>
              <p:nvPr/>
            </p:nvCxnSpPr>
            <p:spPr bwMode="auto">
              <a:xfrm>
                <a:off x="6269038" y="3319463"/>
                <a:ext cx="1146175" cy="0"/>
              </a:xfrm>
              <a:prstGeom prst="straightConnector1">
                <a:avLst/>
              </a:prstGeom>
              <a:noFill/>
              <a:ln w="508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41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40250" y="2971800"/>
                <a:ext cx="1773238" cy="16160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15"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95738" y="898525"/>
                <a:ext cx="2709862"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grpSp>
        <p:pic>
          <p:nvPicPr>
            <p:cNvPr id="4107"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20925" y="1931988"/>
              <a:ext cx="1081088" cy="48736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3998906817"/>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5"/>
          <p:cNvSpPr>
            <a:spLocks noChangeArrowheads="1"/>
          </p:cNvSpPr>
          <p:nvPr/>
        </p:nvSpPr>
        <p:spPr bwMode="auto">
          <a:xfrm>
            <a:off x="236113" y="836613"/>
            <a:ext cx="8566150" cy="5638800"/>
          </a:xfrm>
          <a:prstGeom prst="roundRect">
            <a:avLst>
              <a:gd name="adj" fmla="val 382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2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a:t>
            </a:r>
            <a:r>
              <a:rPr lang="en-US" altLang="ja-JP" sz="2400" dirty="0">
                <a:solidFill>
                  <a:srgbClr val="FF0000"/>
                </a:solidFill>
                <a:latin typeface="HG丸ｺﾞｼｯｸM-PRO" pitchFamily="50" charset="-128"/>
                <a:ea typeface="HG丸ｺﾞｼｯｸM-PRO" pitchFamily="50" charset="-128"/>
              </a:rPr>
              <a:t>※</a:t>
            </a:r>
            <a:r>
              <a:rPr lang="ja-JP" altLang="en-US" sz="2400" dirty="0">
                <a:solidFill>
                  <a:srgbClr val="FF0000"/>
                </a:solidFill>
                <a:latin typeface="HG丸ｺﾞｼｯｸM-PRO" pitchFamily="50" charset="-128"/>
                <a:ea typeface="HG丸ｺﾞｼｯｸM-PRO" pitchFamily="50" charset="-128"/>
              </a:rPr>
              <a:t>作業手順書とは、</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技術標準や作業標準を実際の作業の中で実現するための道しる</a:t>
            </a:r>
            <a:r>
              <a:rPr lang="ja-JP" altLang="en-US" sz="2000" dirty="0" err="1">
                <a:latin typeface="HG丸ｺﾞｼｯｸM-PRO" pitchFamily="50" charset="-128"/>
                <a:ea typeface="HG丸ｺﾞｼｯｸM-PRO" pitchFamily="50" charset="-128"/>
              </a:rPr>
              <a:t>べ</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となるもので、　</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①作業内容を主な手順（主なステップ）に分解し、</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②作業を進めるために最もよい順序に並べて</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③これらの手順（ステップ）ごとに急所（成否、安全衛生、や</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りやすさ）を付け加えたものである。</a:t>
            </a:r>
            <a:endParaRPr lang="en-US" altLang="ja-JP" sz="2000" dirty="0">
              <a:latin typeface="HG丸ｺﾞｼｯｸM-PRO" pitchFamily="50" charset="-128"/>
              <a:ea typeface="HG丸ｺﾞｼｯｸM-PRO" pitchFamily="50" charset="-128"/>
            </a:endParaRPr>
          </a:p>
          <a:p>
            <a:pPr eaLnBrk="1" fontAlgn="ctr" hangingPunct="1">
              <a:lnSpc>
                <a:spcPts val="32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（１）備える要件</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000" dirty="0">
                <a:latin typeface="HG丸ｺﾞｼｯｸM-PRO" pitchFamily="50" charset="-128"/>
                <a:ea typeface="HG丸ｺﾞｼｯｸM-PRO" pitchFamily="50" charset="-128"/>
              </a:rPr>
              <a:t>　　　①技術標準や作業標準と矛盾しない</a:t>
            </a:r>
            <a:endParaRPr lang="en-US" altLang="ja-JP" sz="20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000" dirty="0">
                <a:latin typeface="HG丸ｺﾞｼｯｸM-PRO" pitchFamily="50" charset="-128"/>
                <a:ea typeface="HG丸ｺﾞｼｯｸM-PRO" pitchFamily="50" charset="-128"/>
              </a:rPr>
              <a:t>　　　②手順に従って作業すれば、事故や災害は発生しない。</a:t>
            </a:r>
            <a:endParaRPr lang="en-US" altLang="ja-JP" sz="20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000" dirty="0">
                <a:latin typeface="HG丸ｺﾞｼｯｸM-PRO" pitchFamily="50" charset="-128"/>
                <a:ea typeface="HG丸ｺﾞｼｯｸM-PRO" pitchFamily="50" charset="-128"/>
              </a:rPr>
              <a:t>　　　③安全に正しく、早く、疲れない、いわゆる「ムダ・ムラ・ム</a:t>
            </a:r>
            <a:endParaRPr lang="en-US" altLang="ja-JP" sz="20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000" dirty="0">
                <a:latin typeface="HG丸ｺﾞｼｯｸM-PRO" pitchFamily="50" charset="-128"/>
                <a:ea typeface="HG丸ｺﾞｼｯｸM-PRO" pitchFamily="50" charset="-128"/>
              </a:rPr>
              <a:t>　　　　リ」がなく、作業能率の向上や品質の安定にも役立つもので</a:t>
            </a:r>
            <a:endParaRPr lang="en-US" altLang="ja-JP" sz="20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000" dirty="0">
                <a:latin typeface="HG丸ｺﾞｼｯｸM-PRO" pitchFamily="50" charset="-128"/>
                <a:ea typeface="HG丸ｺﾞｼｯｸM-PRO" pitchFamily="50" charset="-128"/>
              </a:rPr>
              <a:t>　　　　ある。</a:t>
            </a:r>
            <a:endParaRPr lang="en-US" altLang="ja-JP" sz="20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p>
        </p:txBody>
      </p:sp>
      <p:sp>
        <p:nvSpPr>
          <p:cNvPr id="104456" name="Text Box 8"/>
          <p:cNvSpPr txBox="1">
            <a:spLocks noChangeArrowheads="1"/>
          </p:cNvSpPr>
          <p:nvPr/>
        </p:nvSpPr>
        <p:spPr bwMode="auto">
          <a:xfrm>
            <a:off x="304800" y="228600"/>
            <a:ext cx="3691136"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２．作業手順書とは</a:t>
            </a:r>
          </a:p>
        </p:txBody>
      </p:sp>
      <p:sp>
        <p:nvSpPr>
          <p:cNvPr id="5124" name="Text Box 10"/>
          <p:cNvSpPr txBox="1">
            <a:spLocks noChangeArrowheads="1"/>
          </p:cNvSpPr>
          <p:nvPr/>
        </p:nvSpPr>
        <p:spPr bwMode="auto">
          <a:xfrm>
            <a:off x="6948488" y="287338"/>
            <a:ext cx="1068387"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000"/>
              </a:lnSpc>
              <a:spcBef>
                <a:spcPct val="0"/>
              </a:spcBef>
              <a:buFontTx/>
              <a:buNone/>
            </a:pPr>
            <a:r>
              <a:rPr lang="en-US" altLang="ja-JP" sz="1600" dirty="0">
                <a:latin typeface="HG丸ｺﾞｼｯｸM-PRO" pitchFamily="50" charset="-128"/>
                <a:ea typeface="HG丸ｺﾞｼｯｸM-PRO" pitchFamily="50" charset="-128"/>
              </a:rPr>
              <a:t>P119</a:t>
            </a:r>
            <a:endParaRPr lang="ja-JP" altLang="en-US" sz="1600" dirty="0">
              <a:latin typeface="HG丸ｺﾞｼｯｸM-PRO" pitchFamily="50" charset="-128"/>
              <a:ea typeface="HG丸ｺﾞｼｯｸM-PRO" pitchFamily="50" charset="-128"/>
            </a:endParaRPr>
          </a:p>
        </p:txBody>
      </p:sp>
      <p:sp>
        <p:nvSpPr>
          <p:cNvPr id="5125"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93813705-707A-4737-B5AB-64F3091FCCC6}" type="slidenum">
              <a:rPr lang="en-US" altLang="ja-JP" sz="1400">
                <a:ea typeface="ＭＳ Ｐゴシック" pitchFamily="50" charset="-128"/>
              </a:rPr>
              <a:pPr algn="r" eaLnBrk="1" hangingPunct="1">
                <a:spcBef>
                  <a:spcPct val="0"/>
                </a:spcBef>
                <a:buFontTx/>
                <a:buNone/>
              </a:pPr>
              <a:t>141</a:t>
            </a:fld>
            <a:endParaRPr lang="en-US" altLang="ja-JP" sz="1400">
              <a:ea typeface="ＭＳ Ｐゴシック" pitchFamily="50" charset="-128"/>
            </a:endParaRPr>
          </a:p>
        </p:txBody>
      </p:sp>
    </p:spTree>
    <p:extLst>
      <p:ext uri="{BB962C8B-B14F-4D97-AF65-F5344CB8AC3E}">
        <p14:creationId xmlns:p14="http://schemas.microsoft.com/office/powerpoint/2010/main" val="1751664172"/>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5"/>
          <p:cNvSpPr>
            <a:spLocks noChangeArrowheads="1"/>
          </p:cNvSpPr>
          <p:nvPr/>
        </p:nvSpPr>
        <p:spPr bwMode="auto">
          <a:xfrm>
            <a:off x="223234" y="785304"/>
            <a:ext cx="8566150" cy="5638800"/>
          </a:xfrm>
          <a:prstGeom prst="roundRect">
            <a:avLst>
              <a:gd name="adj" fmla="val 382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000"/>
              </a:lnSpc>
              <a:spcBef>
                <a:spcPct val="0"/>
              </a:spcBef>
              <a:buNone/>
            </a:pPr>
            <a:r>
              <a:rPr lang="ja-JP" altLang="en-US" sz="2400" dirty="0">
                <a:solidFill>
                  <a:srgbClr val="FF0000"/>
                </a:solidFill>
                <a:latin typeface="HG丸ｺﾞｼｯｸM-PRO" pitchFamily="50" charset="-128"/>
                <a:ea typeface="HG丸ｺﾞｼｯｸM-PRO" pitchFamily="50" charset="-128"/>
              </a:rPr>
              <a:t>　（２）作成時の留意点</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①見やすく、読みやすく、わかりやすいこと。イラスト、写真、</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図表などの活用もよい。</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②実際に現場で、その作業をする人全員が実行できるものである</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こと。</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③品質や能率も含めて、事故や災害など過去の失敗の反省が組み</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込まれていること。　　　</a:t>
            </a:r>
            <a:endParaRPr lang="en-US" altLang="ja-JP" sz="2000" dirty="0">
              <a:latin typeface="HG丸ｺﾞｼｯｸM-PRO" pitchFamily="50" charset="-128"/>
              <a:ea typeface="HG丸ｺﾞｼｯｸM-PRO" pitchFamily="50" charset="-128"/>
            </a:endParaRPr>
          </a:p>
          <a:p>
            <a:pPr eaLnBrk="1" fontAlgn="ctr" hangingPunct="1">
              <a:lnSpc>
                <a:spcPts val="3200"/>
              </a:lnSpc>
              <a:spcBef>
                <a:spcPct val="0"/>
              </a:spcBef>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（３）作成手順書の活用</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作業手順書の作成段階で関係者の参画を求める。他の人にもよく</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説明して納得を得たら職場に配布して、いつでも必要なときに見</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る</a:t>
            </a:r>
            <a:r>
              <a:rPr lang="ja-JP" altLang="en-US" sz="2000" dirty="0">
                <a:latin typeface="HG丸ｺﾞｼｯｸM-PRO" pitchFamily="50" charset="-128"/>
                <a:ea typeface="HG丸ｺﾞｼｯｸM-PRO" pitchFamily="50" charset="-128"/>
              </a:rPr>
              <a:t>ことができるようにする。</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①確実に現場で実施されるように指導・教育する。</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②手順書どおりの作業が行われていることを確認する。</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p>
        </p:txBody>
      </p:sp>
      <p:sp>
        <p:nvSpPr>
          <p:cNvPr id="104456" name="Text Box 8"/>
          <p:cNvSpPr txBox="1">
            <a:spLocks noChangeArrowheads="1"/>
          </p:cNvSpPr>
          <p:nvPr/>
        </p:nvSpPr>
        <p:spPr bwMode="auto">
          <a:xfrm>
            <a:off x="304800" y="228600"/>
            <a:ext cx="3763144"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２．作業手順書とは</a:t>
            </a:r>
          </a:p>
        </p:txBody>
      </p:sp>
      <p:sp>
        <p:nvSpPr>
          <p:cNvPr id="5124" name="Text Box 10"/>
          <p:cNvSpPr txBox="1">
            <a:spLocks noChangeArrowheads="1"/>
          </p:cNvSpPr>
          <p:nvPr/>
        </p:nvSpPr>
        <p:spPr bwMode="auto">
          <a:xfrm>
            <a:off x="6948488" y="287338"/>
            <a:ext cx="1068387"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000"/>
              </a:lnSpc>
              <a:spcBef>
                <a:spcPct val="0"/>
              </a:spcBef>
              <a:buFontTx/>
              <a:buNone/>
            </a:pPr>
            <a:r>
              <a:rPr lang="en-US" altLang="ja-JP" sz="1600" dirty="0">
                <a:latin typeface="HG丸ｺﾞｼｯｸM-PRO" pitchFamily="50" charset="-128"/>
                <a:ea typeface="HG丸ｺﾞｼｯｸM-PRO" pitchFamily="50" charset="-128"/>
              </a:rPr>
              <a:t>P120</a:t>
            </a:r>
            <a:endParaRPr lang="ja-JP" altLang="en-US" sz="1600" dirty="0">
              <a:latin typeface="HG丸ｺﾞｼｯｸM-PRO" pitchFamily="50" charset="-128"/>
              <a:ea typeface="HG丸ｺﾞｼｯｸM-PRO" pitchFamily="50" charset="-128"/>
            </a:endParaRPr>
          </a:p>
        </p:txBody>
      </p:sp>
      <p:sp>
        <p:nvSpPr>
          <p:cNvPr id="5125"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93813705-707A-4737-B5AB-64F3091FCCC6}" type="slidenum">
              <a:rPr lang="en-US" altLang="ja-JP" sz="1400">
                <a:ea typeface="ＭＳ Ｐゴシック" pitchFamily="50" charset="-128"/>
              </a:rPr>
              <a:pPr algn="r" eaLnBrk="1" hangingPunct="1">
                <a:spcBef>
                  <a:spcPct val="0"/>
                </a:spcBef>
                <a:buFontTx/>
                <a:buNone/>
              </a:pPr>
              <a:t>142</a:t>
            </a:fld>
            <a:endParaRPr lang="en-US" altLang="ja-JP" sz="1400">
              <a:ea typeface="ＭＳ Ｐゴシック" pitchFamily="50" charset="-128"/>
            </a:endParaRPr>
          </a:p>
        </p:txBody>
      </p:sp>
    </p:spTree>
    <p:extLst>
      <p:ext uri="{BB962C8B-B14F-4D97-AF65-F5344CB8AC3E}">
        <p14:creationId xmlns:p14="http://schemas.microsoft.com/office/powerpoint/2010/main" val="157347871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5491336"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３．作業手順書作成のポイント</a:t>
            </a:r>
          </a:p>
        </p:txBody>
      </p:sp>
      <p:sp>
        <p:nvSpPr>
          <p:cNvPr id="6147" name="Text Box 10"/>
          <p:cNvSpPr txBox="1">
            <a:spLocks noChangeArrowheads="1"/>
          </p:cNvSpPr>
          <p:nvPr/>
        </p:nvSpPr>
        <p:spPr bwMode="auto">
          <a:xfrm>
            <a:off x="6804025" y="304800"/>
            <a:ext cx="15128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P120</a:t>
            </a:r>
            <a:endParaRPr lang="ja-JP" altLang="en-US" sz="1600" dirty="0">
              <a:latin typeface="HG丸ｺﾞｼｯｸM-PRO" pitchFamily="50" charset="-128"/>
              <a:ea typeface="HG丸ｺﾞｼｯｸM-PRO" pitchFamily="50" charset="-128"/>
            </a:endParaRPr>
          </a:p>
        </p:txBody>
      </p:sp>
      <p:sp>
        <p:nvSpPr>
          <p:cNvPr id="6148" name="AutoShape 5"/>
          <p:cNvSpPr>
            <a:spLocks noChangeArrowheads="1"/>
          </p:cNvSpPr>
          <p:nvPr/>
        </p:nvSpPr>
        <p:spPr bwMode="auto">
          <a:xfrm>
            <a:off x="220663" y="836613"/>
            <a:ext cx="8815387" cy="5832475"/>
          </a:xfrm>
          <a:prstGeom prst="roundRect">
            <a:avLst>
              <a:gd name="adj" fmla="val 3083"/>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2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（１）定常作業における作業手順書</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2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a:t>
            </a:r>
            <a:r>
              <a:rPr lang="ja-JP" altLang="en-US" sz="2400" dirty="0">
                <a:latin typeface="HG丸ｺﾞｼｯｸM-PRO" pitchFamily="50" charset="-128"/>
                <a:ea typeface="HG丸ｺﾞｼｯｸM-PRO" pitchFamily="50" charset="-128"/>
              </a:rPr>
              <a:t>作業手順書作成の基本的流れ</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en-US" altLang="ja-JP" sz="2400" dirty="0">
                <a:latin typeface="HG丸ｺﾞｼｯｸM-PRO" pitchFamily="50" charset="-128"/>
                <a:ea typeface="HG丸ｺﾞｼｯｸM-PRO" pitchFamily="50" charset="-128"/>
              </a:rPr>
              <a:t>※</a:t>
            </a:r>
            <a:r>
              <a:rPr lang="ja-JP" altLang="en-US" sz="2400" dirty="0">
                <a:latin typeface="HG丸ｺﾞｼｯｸM-PRO" pitchFamily="50" charset="-128"/>
                <a:ea typeface="HG丸ｺﾞｼｯｸM-PRO" pitchFamily="50" charset="-128"/>
              </a:rPr>
              <a:t>「まとまり作業」</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「単位作業」</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「要素作業」</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「主な手順」の例</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（製品倉庫出荷輸送作業）</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は</a:t>
            </a:r>
            <a:r>
              <a:rPr lang="ja-JP" altLang="en-US" sz="2400" dirty="0">
                <a:solidFill>
                  <a:srgbClr val="FF0000"/>
                </a:solidFill>
                <a:latin typeface="HG丸ｺﾞｼｯｸM-PRO" pitchFamily="50" charset="-128"/>
                <a:ea typeface="HG丸ｺﾞｼｯｸM-PRO" pitchFamily="50" charset="-128"/>
              </a:rPr>
              <a:t>Ｐ１２１</a:t>
            </a:r>
            <a:r>
              <a:rPr lang="ja-JP" altLang="en-US" sz="2400" dirty="0">
                <a:latin typeface="HG丸ｺﾞｼｯｸM-PRO" pitchFamily="50" charset="-128"/>
                <a:ea typeface="HG丸ｺﾞｼｯｸM-PRO" pitchFamily="50" charset="-128"/>
              </a:rPr>
              <a:t>参照　　</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p>
          <a:p>
            <a:pPr eaLnBrk="1"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p:txBody>
      </p:sp>
      <p:grpSp>
        <p:nvGrpSpPr>
          <p:cNvPr id="6150" name="グループ化 10"/>
          <p:cNvGrpSpPr>
            <a:grpSpLocks/>
          </p:cNvGrpSpPr>
          <p:nvPr/>
        </p:nvGrpSpPr>
        <p:grpSpPr bwMode="auto">
          <a:xfrm>
            <a:off x="501809" y="1916832"/>
            <a:ext cx="8456612" cy="1173162"/>
            <a:chOff x="446268" y="1446938"/>
            <a:chExt cx="8457166" cy="1172665"/>
          </a:xfrm>
        </p:grpSpPr>
        <p:pic>
          <p:nvPicPr>
            <p:cNvPr id="61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268" y="1446938"/>
              <a:ext cx="1085850" cy="117266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446938"/>
              <a:ext cx="1076325" cy="117266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8172" y="1446938"/>
              <a:ext cx="1257300" cy="117266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5"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3709" y="1446938"/>
              <a:ext cx="1609725" cy="117266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6156" name="直線矢印コネクタ 3"/>
            <p:cNvCxnSpPr>
              <a:cxnSpLocks noChangeShapeType="1"/>
              <a:endCxn id="6153" idx="1"/>
            </p:cNvCxnSpPr>
            <p:nvPr/>
          </p:nvCxnSpPr>
          <p:spPr bwMode="auto">
            <a:xfrm>
              <a:off x="1511660" y="2031484"/>
              <a:ext cx="396044" cy="1786"/>
            </a:xfrm>
            <a:prstGeom prst="straightConnector1">
              <a:avLst/>
            </a:prstGeom>
            <a:noFill/>
            <a:ln w="508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157" name="直線矢印コネクタ 16"/>
            <p:cNvCxnSpPr>
              <a:cxnSpLocks noChangeShapeType="1"/>
              <a:endCxn id="6154" idx="1"/>
            </p:cNvCxnSpPr>
            <p:nvPr/>
          </p:nvCxnSpPr>
          <p:spPr bwMode="auto">
            <a:xfrm>
              <a:off x="2984029" y="2031484"/>
              <a:ext cx="344143" cy="1786"/>
            </a:xfrm>
            <a:prstGeom prst="straightConnector1">
              <a:avLst/>
            </a:prstGeom>
            <a:noFill/>
            <a:ln w="508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158" name="直線矢印コネクタ 17"/>
            <p:cNvCxnSpPr>
              <a:cxnSpLocks noChangeShapeType="1"/>
            </p:cNvCxnSpPr>
            <p:nvPr/>
          </p:nvCxnSpPr>
          <p:spPr bwMode="auto">
            <a:xfrm>
              <a:off x="4585472" y="2041168"/>
              <a:ext cx="346568" cy="1"/>
            </a:xfrm>
            <a:prstGeom prst="straightConnector1">
              <a:avLst/>
            </a:prstGeom>
            <a:noFill/>
            <a:ln w="508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159" name="直線矢印コネクタ 18"/>
            <p:cNvCxnSpPr>
              <a:cxnSpLocks noChangeShapeType="1"/>
              <a:endCxn id="6155" idx="1"/>
            </p:cNvCxnSpPr>
            <p:nvPr/>
          </p:nvCxnSpPr>
          <p:spPr bwMode="auto">
            <a:xfrm flipV="1">
              <a:off x="6903715" y="2033270"/>
              <a:ext cx="389994" cy="7899"/>
            </a:xfrm>
            <a:prstGeom prst="straightConnector1">
              <a:avLst/>
            </a:prstGeom>
            <a:noFill/>
            <a:ln w="508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616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1446939"/>
              <a:ext cx="2088232" cy="117266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6151"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5971" y="3261237"/>
            <a:ext cx="4362450" cy="329565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9" name="スライド番号プレースホルダー 3"/>
          <p:cNvSpPr txBox="1">
            <a:spLocks noGrp="1"/>
          </p:cNvSpPr>
          <p:nvPr/>
        </p:nvSpPr>
        <p:spPr bwMode="auto">
          <a:xfrm>
            <a:off x="8097838"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DFE9071C-F856-46B7-8BF5-ED13C5416DAE}" type="slidenum">
              <a:rPr lang="en-US" altLang="ja-JP" sz="1400">
                <a:ea typeface="ＭＳ Ｐゴシック" pitchFamily="50" charset="-128"/>
              </a:rPr>
              <a:pPr algn="r" eaLnBrk="1" hangingPunct="1">
                <a:spcBef>
                  <a:spcPct val="0"/>
                </a:spcBef>
                <a:buFontTx/>
                <a:buNone/>
              </a:pPr>
              <a:t>143</a:t>
            </a:fld>
            <a:endParaRPr lang="en-US" altLang="ja-JP" sz="1400" dirty="0">
              <a:ea typeface="ＭＳ Ｐゴシック" pitchFamily="50" charset="-128"/>
            </a:endParaRPr>
          </a:p>
        </p:txBody>
      </p:sp>
    </p:spTree>
    <p:extLst>
      <p:ext uri="{BB962C8B-B14F-4D97-AF65-F5344CB8AC3E}">
        <p14:creationId xmlns:p14="http://schemas.microsoft.com/office/powerpoint/2010/main" val="2095672105"/>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50482" y="101764"/>
            <a:ext cx="64008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３．作業手順書作成のポイント</a:t>
            </a:r>
          </a:p>
        </p:txBody>
      </p:sp>
      <p:sp>
        <p:nvSpPr>
          <p:cNvPr id="7171" name="Text Box 10"/>
          <p:cNvSpPr txBox="1">
            <a:spLocks noChangeArrowheads="1"/>
          </p:cNvSpPr>
          <p:nvPr/>
        </p:nvSpPr>
        <p:spPr bwMode="auto">
          <a:xfrm>
            <a:off x="6804025" y="304800"/>
            <a:ext cx="16891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P121</a:t>
            </a:r>
            <a:endParaRPr lang="ja-JP" altLang="en-US" sz="1600" dirty="0">
              <a:latin typeface="HG丸ｺﾞｼｯｸM-PRO" pitchFamily="50" charset="-128"/>
              <a:ea typeface="HG丸ｺﾞｼｯｸM-PRO" pitchFamily="50" charset="-128"/>
            </a:endParaRPr>
          </a:p>
        </p:txBody>
      </p:sp>
      <p:sp>
        <p:nvSpPr>
          <p:cNvPr id="7172" name="AutoShape 5"/>
          <p:cNvSpPr>
            <a:spLocks noChangeArrowheads="1"/>
          </p:cNvSpPr>
          <p:nvPr/>
        </p:nvSpPr>
        <p:spPr bwMode="auto">
          <a:xfrm>
            <a:off x="311907" y="687088"/>
            <a:ext cx="8707437" cy="6026150"/>
          </a:xfrm>
          <a:prstGeom prst="roundRect">
            <a:avLst>
              <a:gd name="adj" fmla="val 3083"/>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28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（２）作成の進め方</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a:t>
            </a:r>
            <a:endParaRPr lang="en-US" altLang="ja-JP" sz="22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2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2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200" dirty="0">
                <a:latin typeface="HG丸ｺﾞｼｯｸM-PRO" pitchFamily="50" charset="-128"/>
                <a:ea typeface="HG丸ｺﾞｼｯｸM-PRO" pitchFamily="50" charset="-128"/>
              </a:rPr>
              <a:t>　</a:t>
            </a:r>
          </a:p>
          <a:p>
            <a:pPr eaLnBrk="1" hangingPunct="1">
              <a:lnSpc>
                <a:spcPts val="3000"/>
              </a:lnSpc>
              <a:spcBef>
                <a:spcPct val="0"/>
              </a:spcBef>
              <a:buFontTx/>
              <a:buNone/>
            </a:pPr>
            <a:endParaRPr lang="ja-JP" altLang="en-US" sz="2200" dirty="0">
              <a:latin typeface="HG丸ｺﾞｼｯｸM-PRO" pitchFamily="50" charset="-128"/>
              <a:ea typeface="HG丸ｺﾞｼｯｸM-PRO" pitchFamily="50" charset="-128"/>
            </a:endParaRPr>
          </a:p>
        </p:txBody>
      </p:sp>
      <p:pic>
        <p:nvPicPr>
          <p:cNvPr id="2" name="図 1"/>
          <p:cNvPicPr>
            <a:picLocks noChangeAspect="1"/>
          </p:cNvPicPr>
          <p:nvPr/>
        </p:nvPicPr>
        <p:blipFill>
          <a:blip r:embed="rId2"/>
          <a:stretch>
            <a:fillRect/>
          </a:stretch>
        </p:blipFill>
        <p:spPr>
          <a:xfrm>
            <a:off x="582788" y="1202073"/>
            <a:ext cx="8165673" cy="5356219"/>
          </a:xfrm>
          <a:prstGeom prst="rect">
            <a:avLst/>
          </a:prstGeom>
        </p:spPr>
      </p:pic>
      <p:sp>
        <p:nvSpPr>
          <p:cNvPr id="7" name="下矢印 6"/>
          <p:cNvSpPr/>
          <p:nvPr/>
        </p:nvSpPr>
        <p:spPr bwMode="auto">
          <a:xfrm>
            <a:off x="2166546" y="2181088"/>
            <a:ext cx="216024" cy="360040"/>
          </a:xfrm>
          <a:prstGeom prst="downArrow">
            <a:avLst/>
          </a:prstGeom>
          <a:solidFill>
            <a:srgbClr val="FF0000"/>
          </a:solidFill>
          <a:ln w="38100" cap="flat" cmpd="sng" algn="ctr">
            <a:solidFill>
              <a:srgbClr val="FF0000"/>
            </a:solidFill>
            <a:prstDash val="solid"/>
            <a:round/>
            <a:headEnd type="none" w="med" len="med"/>
            <a:tailEnd type="none" w="med" len="med"/>
          </a:ln>
          <a:effectLst/>
        </p:spPr>
        <p:txBody>
          <a:bodyPr vert="eaVert" wrap="square" lIns="91440" tIns="45720" rIns="91440" bIns="45720" numCol="1" rtlCol="0" anchor="t" anchorCtr="0" compatLnSpc="1">
            <a:prstTxWarp prst="textNoShape">
              <a:avLst/>
            </a:prstTxWarp>
            <a:spAutoFit/>
          </a:bodyPr>
          <a:lstStyle/>
          <a:p>
            <a:pPr marL="0" marR="0" indent="0" algn="ctr" defTabSz="914400" rtl="0" eaLnBrk="1" fontAlgn="ctr"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ゴシック" pitchFamily="49" charset="-128"/>
            </a:endParaRPr>
          </a:p>
        </p:txBody>
      </p:sp>
      <p:sp>
        <p:nvSpPr>
          <p:cNvPr id="13" name="下矢印 12"/>
          <p:cNvSpPr/>
          <p:nvPr/>
        </p:nvSpPr>
        <p:spPr bwMode="auto">
          <a:xfrm>
            <a:off x="2166546" y="3520143"/>
            <a:ext cx="216024" cy="360040"/>
          </a:xfrm>
          <a:prstGeom prst="downArrow">
            <a:avLst/>
          </a:prstGeom>
          <a:solidFill>
            <a:srgbClr val="FF0000"/>
          </a:solidFill>
          <a:ln w="38100" cap="flat" cmpd="sng" algn="ctr">
            <a:solidFill>
              <a:srgbClr val="FF0000"/>
            </a:solidFill>
            <a:prstDash val="solid"/>
            <a:round/>
            <a:headEnd type="none" w="med" len="med"/>
            <a:tailEnd type="none" w="med" len="med"/>
          </a:ln>
          <a:effectLst/>
        </p:spPr>
        <p:txBody>
          <a:bodyPr vert="eaVert" wrap="square" lIns="91440" tIns="45720" rIns="91440" bIns="45720" numCol="1" rtlCol="0" anchor="t" anchorCtr="0" compatLnSpc="1">
            <a:prstTxWarp prst="textNoShape">
              <a:avLst/>
            </a:prstTxWarp>
            <a:spAutoFit/>
          </a:bodyPr>
          <a:lstStyle/>
          <a:p>
            <a:pPr marL="0" marR="0" indent="0" algn="ctr" defTabSz="914400" rtl="0" eaLnBrk="1" fontAlgn="ctr"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ゴシック" pitchFamily="49" charset="-128"/>
            </a:endParaRPr>
          </a:p>
        </p:txBody>
      </p:sp>
      <p:sp>
        <p:nvSpPr>
          <p:cNvPr id="14" name="下矢印 13"/>
          <p:cNvSpPr/>
          <p:nvPr/>
        </p:nvSpPr>
        <p:spPr bwMode="auto">
          <a:xfrm>
            <a:off x="2166546" y="4712522"/>
            <a:ext cx="216024" cy="360040"/>
          </a:xfrm>
          <a:prstGeom prst="downArrow">
            <a:avLst/>
          </a:prstGeom>
          <a:solidFill>
            <a:srgbClr val="FF0000"/>
          </a:solidFill>
          <a:ln w="38100" cap="flat" cmpd="sng" algn="ctr">
            <a:solidFill>
              <a:srgbClr val="FF0000"/>
            </a:solidFill>
            <a:prstDash val="solid"/>
            <a:round/>
            <a:headEnd type="none" w="med" len="med"/>
            <a:tailEnd type="none" w="med" len="med"/>
          </a:ln>
          <a:effectLst/>
        </p:spPr>
        <p:txBody>
          <a:bodyPr vert="eaVert" wrap="square" lIns="91440" tIns="45720" rIns="91440" bIns="45720" numCol="1" rtlCol="0" anchor="t" anchorCtr="0" compatLnSpc="1">
            <a:prstTxWarp prst="textNoShape">
              <a:avLst/>
            </a:prstTxWarp>
            <a:spAutoFit/>
          </a:bodyPr>
          <a:lstStyle/>
          <a:p>
            <a:pPr marL="0" marR="0" indent="0" algn="ctr" defTabSz="914400" rtl="0" eaLnBrk="1" fontAlgn="ctr"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ゴシック" pitchFamily="49" charset="-128"/>
            </a:endParaRPr>
          </a:p>
        </p:txBody>
      </p:sp>
      <p:sp>
        <p:nvSpPr>
          <p:cNvPr id="7173" name="スライド番号プレースホルダー 3"/>
          <p:cNvSpPr txBox="1">
            <a:spLocks noGrp="1"/>
          </p:cNvSpPr>
          <p:nvPr/>
        </p:nvSpPr>
        <p:spPr bwMode="auto">
          <a:xfrm>
            <a:off x="8098631" y="6288024"/>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F0102EA0-44E7-4B51-A425-73E747236870}" type="slidenum">
              <a:rPr lang="en-US" altLang="ja-JP" sz="1400">
                <a:ea typeface="ＭＳ Ｐゴシック" pitchFamily="50" charset="-128"/>
              </a:rPr>
              <a:pPr algn="r" eaLnBrk="1" hangingPunct="1">
                <a:spcBef>
                  <a:spcPct val="0"/>
                </a:spcBef>
                <a:buFontTx/>
                <a:buNone/>
              </a:pPr>
              <a:t>144</a:t>
            </a:fld>
            <a:endParaRPr lang="en-US" altLang="ja-JP" sz="1400" dirty="0">
              <a:ea typeface="ＭＳ Ｐゴシック" pitchFamily="50" charset="-128"/>
            </a:endParaRPr>
          </a:p>
        </p:txBody>
      </p:sp>
    </p:spTree>
    <p:extLst>
      <p:ext uri="{BB962C8B-B14F-4D97-AF65-F5344CB8AC3E}">
        <p14:creationId xmlns:p14="http://schemas.microsoft.com/office/powerpoint/2010/main" val="4047014280"/>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23528" y="155173"/>
            <a:ext cx="5544616"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３．作業手順書作成のポイント</a:t>
            </a:r>
          </a:p>
        </p:txBody>
      </p:sp>
      <p:sp>
        <p:nvSpPr>
          <p:cNvPr id="9219" name="Text Box 10"/>
          <p:cNvSpPr txBox="1">
            <a:spLocks noChangeArrowheads="1"/>
          </p:cNvSpPr>
          <p:nvPr/>
        </p:nvSpPr>
        <p:spPr bwMode="auto">
          <a:xfrm>
            <a:off x="7020271" y="304800"/>
            <a:ext cx="1472853"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P123</a:t>
            </a:r>
            <a:endParaRPr lang="ja-JP" altLang="en-US" sz="1600" dirty="0">
              <a:latin typeface="HG丸ｺﾞｼｯｸM-PRO" pitchFamily="50" charset="-128"/>
              <a:ea typeface="HG丸ｺﾞｼｯｸM-PRO" pitchFamily="50" charset="-128"/>
            </a:endParaRPr>
          </a:p>
        </p:txBody>
      </p:sp>
      <p:sp>
        <p:nvSpPr>
          <p:cNvPr id="9220" name="AutoShape 5"/>
          <p:cNvSpPr>
            <a:spLocks noChangeArrowheads="1"/>
          </p:cNvSpPr>
          <p:nvPr/>
        </p:nvSpPr>
        <p:spPr bwMode="auto">
          <a:xfrm>
            <a:off x="170982" y="784611"/>
            <a:ext cx="8707437" cy="5832475"/>
          </a:xfrm>
          <a:prstGeom prst="roundRect">
            <a:avLst>
              <a:gd name="adj" fmla="val 3083"/>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（３）作業手順書をつくるときに気を付けること</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2800"/>
              </a:lnSpc>
              <a:spcBef>
                <a:spcPct val="0"/>
              </a:spcBef>
              <a:buFontTx/>
              <a:buNone/>
            </a:pPr>
            <a:r>
              <a:rPr lang="ja-JP" altLang="en-US" sz="2000" dirty="0">
                <a:latin typeface="HG丸ｺﾞｼｯｸM-PRO" pitchFamily="50" charset="-128"/>
                <a:ea typeface="HG丸ｺﾞｼｯｸM-PRO" pitchFamily="50" charset="-128"/>
              </a:rPr>
              <a:t>　　　①「主な手順」と「急所」をつなぐと１つの文になるように心が</a:t>
            </a:r>
            <a:endParaRPr lang="en-US" altLang="ja-JP" sz="2000" dirty="0">
              <a:latin typeface="HG丸ｺﾞｼｯｸM-PRO" pitchFamily="50" charset="-128"/>
              <a:ea typeface="HG丸ｺﾞｼｯｸM-PRO" pitchFamily="50" charset="-128"/>
            </a:endParaRPr>
          </a:p>
          <a:p>
            <a:pPr eaLnBrk="1" fontAlgn="ctr" hangingPunct="1">
              <a:lnSpc>
                <a:spcPts val="2800"/>
              </a:lnSpc>
              <a:spcBef>
                <a:spcPct val="0"/>
              </a:spcBef>
              <a:buFontTx/>
              <a:buNone/>
            </a:pPr>
            <a:r>
              <a:rPr lang="ja-JP" altLang="en-US" sz="2000" dirty="0">
                <a:latin typeface="HG丸ｺﾞｼｯｸM-PRO" pitchFamily="50" charset="-128"/>
                <a:ea typeface="HG丸ｺﾞｼｯｸM-PRO" pitchFamily="50" charset="-128"/>
              </a:rPr>
              <a:t>　　　　ける。</a:t>
            </a:r>
            <a:endParaRPr lang="en-US" altLang="ja-JP" sz="2000" dirty="0">
              <a:latin typeface="HG丸ｺﾞｼｯｸM-PRO" pitchFamily="50" charset="-128"/>
              <a:ea typeface="HG丸ｺﾞｼｯｸM-PRO" pitchFamily="50" charset="-128"/>
            </a:endParaRPr>
          </a:p>
          <a:p>
            <a:pPr eaLnBrk="1" fontAlgn="ctr" hangingPunct="1">
              <a:lnSpc>
                <a:spcPts val="2800"/>
              </a:lnSpc>
              <a:spcBef>
                <a:spcPct val="0"/>
              </a:spcBef>
              <a:buFontTx/>
              <a:buNone/>
            </a:pPr>
            <a:r>
              <a:rPr lang="ja-JP" altLang="en-US" sz="2000" dirty="0">
                <a:latin typeface="HG丸ｺﾞｼｯｸM-PRO" pitchFamily="50" charset="-128"/>
                <a:ea typeface="HG丸ｺﾞｼｯｸM-PRO" pitchFamily="50" charset="-128"/>
              </a:rPr>
              <a:t>　　　②１つの手順書には、手順の数が１０個以下になるように、要素</a:t>
            </a:r>
            <a:endParaRPr lang="en-US" altLang="ja-JP" sz="2000" dirty="0">
              <a:latin typeface="HG丸ｺﾞｼｯｸM-PRO" pitchFamily="50" charset="-128"/>
              <a:ea typeface="HG丸ｺﾞｼｯｸM-PRO" pitchFamily="50" charset="-128"/>
            </a:endParaRPr>
          </a:p>
          <a:p>
            <a:pPr eaLnBrk="1" fontAlgn="ctr" hangingPunct="1">
              <a:lnSpc>
                <a:spcPts val="2800"/>
              </a:lnSpc>
              <a:spcBef>
                <a:spcPct val="0"/>
              </a:spcBef>
              <a:buFontTx/>
              <a:buNone/>
            </a:pPr>
            <a:r>
              <a:rPr lang="ja-JP" altLang="en-US" sz="2000" dirty="0">
                <a:latin typeface="HG丸ｺﾞｼｯｸM-PRO" pitchFamily="50" charset="-128"/>
                <a:ea typeface="HG丸ｺﾞｼｯｸM-PRO" pitchFamily="50" charset="-128"/>
              </a:rPr>
              <a:t>　　　　作業の範囲を区切ったほうが使いやすいものとなる。</a:t>
            </a:r>
            <a:endParaRPr lang="en-US" altLang="ja-JP" sz="2000" dirty="0">
              <a:latin typeface="HG丸ｺﾞｼｯｸM-PRO" pitchFamily="50" charset="-128"/>
              <a:ea typeface="HG丸ｺﾞｼｯｸM-PRO" pitchFamily="50" charset="-128"/>
            </a:endParaRPr>
          </a:p>
          <a:p>
            <a:pPr eaLnBrk="1" fontAlgn="ctr" hangingPunct="1">
              <a:lnSpc>
                <a:spcPts val="2800"/>
              </a:lnSpc>
              <a:spcBef>
                <a:spcPct val="0"/>
              </a:spcBef>
              <a:buNone/>
            </a:pPr>
            <a:r>
              <a:rPr lang="ja-JP" altLang="en-US" sz="2000" dirty="0">
                <a:latin typeface="HG丸ｺﾞｼｯｸM-PRO" pitchFamily="50" charset="-128"/>
                <a:ea typeface="HG丸ｺﾞｼｯｸM-PRO" pitchFamily="50" charset="-128"/>
              </a:rPr>
              <a:t>　　　</a:t>
            </a:r>
            <a:r>
              <a:rPr lang="en-US" altLang="ja-JP" sz="2000" dirty="0">
                <a:solidFill>
                  <a:schemeClr val="accent6"/>
                </a:solidFill>
                <a:latin typeface="HG丸ｺﾞｼｯｸM-PRO" pitchFamily="50" charset="-128"/>
                <a:ea typeface="HG丸ｺﾞｼｯｸM-PRO" pitchFamily="50" charset="-128"/>
              </a:rPr>
              <a:t>※</a:t>
            </a:r>
            <a:r>
              <a:rPr lang="ja-JP" altLang="en-US" sz="2000" dirty="0">
                <a:solidFill>
                  <a:schemeClr val="accent6"/>
                </a:solidFill>
                <a:latin typeface="HG丸ｺﾞｼｯｸM-PRO" pitchFamily="50" charset="-128"/>
                <a:ea typeface="HG丸ｺﾞｼｯｸM-PRO" pitchFamily="50" charset="-128"/>
              </a:rPr>
              <a:t>作業分解用紙例はＰ１２２を参照</a:t>
            </a:r>
            <a:endParaRPr lang="en-US" altLang="ja-JP" sz="2000" dirty="0">
              <a:solidFill>
                <a:schemeClr val="accent6"/>
              </a:solidFill>
              <a:latin typeface="HG丸ｺﾞｼｯｸM-PRO" pitchFamily="50" charset="-128"/>
              <a:ea typeface="HG丸ｺﾞｼｯｸM-PRO" pitchFamily="50" charset="-128"/>
            </a:endParaRPr>
          </a:p>
          <a:p>
            <a:pPr eaLnBrk="1" fontAlgn="ctr" hangingPunct="1">
              <a:lnSpc>
                <a:spcPts val="32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（４）非定常作業における作業手順書</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28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　　</a:t>
            </a:r>
            <a:r>
              <a:rPr lang="en-US" altLang="ja-JP" sz="2000" dirty="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定常的に行われる作業については、標準類や作業手順書が整</a:t>
            </a:r>
            <a:r>
              <a:rPr lang="ja-JP" altLang="en-US" sz="2000" dirty="0" err="1">
                <a:latin typeface="HG丸ｺﾞｼｯｸM-PRO" pitchFamily="50" charset="-128"/>
                <a:ea typeface="HG丸ｺﾞｼｯｸM-PRO" pitchFamily="50" charset="-128"/>
              </a:rPr>
              <a:t>っ</a:t>
            </a:r>
            <a:endParaRPr lang="en-US" altLang="ja-JP" sz="2000" dirty="0">
              <a:latin typeface="HG丸ｺﾞｼｯｸM-PRO" pitchFamily="50" charset="-128"/>
              <a:ea typeface="HG丸ｺﾞｼｯｸM-PRO" pitchFamily="50" charset="-128"/>
            </a:endParaRPr>
          </a:p>
          <a:p>
            <a:pPr eaLnBrk="1" fontAlgn="ctr"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て</a:t>
            </a:r>
            <a:r>
              <a:rPr lang="ja-JP" altLang="en-US" sz="2000" dirty="0">
                <a:latin typeface="HG丸ｺﾞｼｯｸM-PRO" pitchFamily="50" charset="-128"/>
                <a:ea typeface="HG丸ｺﾞｼｯｸM-PRO" pitchFamily="50" charset="-128"/>
              </a:rPr>
              <a:t>いるので、事故や災害の発生を未然に防止できる。しかし、</a:t>
            </a:r>
            <a:endParaRPr lang="en-US" altLang="ja-JP" sz="2000" dirty="0">
              <a:latin typeface="HG丸ｺﾞｼｯｸM-PRO" pitchFamily="50" charset="-128"/>
              <a:ea typeface="HG丸ｺﾞｼｯｸM-PRO" pitchFamily="50" charset="-128"/>
            </a:endParaRPr>
          </a:p>
          <a:p>
            <a:pPr eaLnBrk="1" fontAlgn="ctr" hangingPunct="1">
              <a:lnSpc>
                <a:spcPts val="2800"/>
              </a:lnSpc>
              <a:spcBef>
                <a:spcPct val="0"/>
              </a:spcBef>
              <a:buFontTx/>
              <a:buNone/>
            </a:pPr>
            <a:r>
              <a:rPr lang="ja-JP" altLang="en-US" sz="2000" dirty="0">
                <a:latin typeface="HG丸ｺﾞｼｯｸM-PRO" pitchFamily="50" charset="-128"/>
                <a:ea typeface="HG丸ｺﾞｼｯｸM-PRO" pitchFamily="50" charset="-128"/>
              </a:rPr>
              <a:t>　　　　故障の修理や部品交換のような保全作業では、時間の余裕も</a:t>
            </a:r>
            <a:r>
              <a:rPr lang="ja-JP" altLang="en-US" sz="2000" dirty="0" err="1">
                <a:latin typeface="HG丸ｺﾞｼｯｸM-PRO" pitchFamily="50" charset="-128"/>
                <a:ea typeface="HG丸ｺﾞｼｯｸM-PRO" pitchFamily="50" charset="-128"/>
              </a:rPr>
              <a:t>な</a:t>
            </a:r>
            <a:endParaRPr lang="en-US" altLang="ja-JP" sz="2000" dirty="0">
              <a:latin typeface="HG丸ｺﾞｼｯｸM-PRO" pitchFamily="50" charset="-128"/>
              <a:ea typeface="HG丸ｺﾞｼｯｸM-PRO" pitchFamily="50" charset="-128"/>
            </a:endParaRPr>
          </a:p>
          <a:p>
            <a:pPr eaLnBrk="1" fontAlgn="ctr" hangingPunct="1">
              <a:lnSpc>
                <a:spcPts val="2800"/>
              </a:lnSpc>
              <a:spcBef>
                <a:spcPct val="0"/>
              </a:spcBef>
              <a:buFontTx/>
              <a:buNone/>
            </a:pPr>
            <a:r>
              <a:rPr lang="ja-JP" altLang="en-US" sz="2000" dirty="0">
                <a:latin typeface="HG丸ｺﾞｼｯｸM-PRO" pitchFamily="50" charset="-128"/>
                <a:ea typeface="HG丸ｺﾞｼｯｸM-PRO" pitchFamily="50" charset="-128"/>
              </a:rPr>
              <a:t>　　　　く、事前に十分な検討や作業手順書を準備（作成）することは</a:t>
            </a:r>
            <a:endParaRPr lang="en-US" altLang="ja-JP" sz="2000" dirty="0">
              <a:latin typeface="HG丸ｺﾞｼｯｸM-PRO" pitchFamily="50" charset="-128"/>
              <a:ea typeface="HG丸ｺﾞｼｯｸM-PRO" pitchFamily="50" charset="-128"/>
            </a:endParaRPr>
          </a:p>
          <a:p>
            <a:pPr eaLnBrk="1" fontAlgn="ctr" hangingPunct="1">
              <a:lnSpc>
                <a:spcPts val="2800"/>
              </a:lnSpc>
              <a:spcBef>
                <a:spcPct val="0"/>
              </a:spcBef>
              <a:buFontTx/>
              <a:buNone/>
            </a:pPr>
            <a:r>
              <a:rPr lang="ja-JP" altLang="en-US" sz="2000" dirty="0">
                <a:latin typeface="HG丸ｺﾞｼｯｸM-PRO" pitchFamily="50" charset="-128"/>
                <a:ea typeface="HG丸ｺﾞｼｯｸM-PRO" pitchFamily="50" charset="-128"/>
              </a:rPr>
              <a:t>　　　　困難と思われる。このような非定常作業で災害が発生する割合</a:t>
            </a:r>
            <a:endParaRPr lang="en-US" altLang="ja-JP" sz="2000" dirty="0">
              <a:latin typeface="HG丸ｺﾞｼｯｸM-PRO" pitchFamily="50" charset="-128"/>
              <a:ea typeface="HG丸ｺﾞｼｯｸM-PRO" pitchFamily="50" charset="-128"/>
            </a:endParaRPr>
          </a:p>
          <a:p>
            <a:pPr eaLnBrk="1" fontAlgn="ctr" hangingPunct="1">
              <a:lnSpc>
                <a:spcPts val="2800"/>
              </a:lnSpc>
              <a:spcBef>
                <a:spcPct val="0"/>
              </a:spcBef>
              <a:buFontTx/>
              <a:buNone/>
            </a:pPr>
            <a:r>
              <a:rPr lang="ja-JP" altLang="en-US" sz="2000" dirty="0">
                <a:latin typeface="HG丸ｺﾞｼｯｸM-PRO" pitchFamily="50" charset="-128"/>
                <a:ea typeface="HG丸ｺﾞｼｯｸM-PRO" pitchFamily="50" charset="-128"/>
              </a:rPr>
              <a:t>　　　　が高いので次に示す対応が必要である。</a:t>
            </a:r>
            <a:endParaRPr lang="en-US" altLang="ja-JP" sz="2000" dirty="0">
              <a:latin typeface="HG丸ｺﾞｼｯｸM-PRO" pitchFamily="50" charset="-128"/>
              <a:ea typeface="HG丸ｺﾞｼｯｸM-PRO" pitchFamily="50" charset="-128"/>
            </a:endParaRPr>
          </a:p>
        </p:txBody>
      </p:sp>
      <p:sp>
        <p:nvSpPr>
          <p:cNvPr id="9221" name="スライド番号プレースホルダー 3"/>
          <p:cNvSpPr txBox="1">
            <a:spLocks noGrp="1"/>
          </p:cNvSpPr>
          <p:nvPr/>
        </p:nvSpPr>
        <p:spPr bwMode="auto">
          <a:xfrm>
            <a:off x="8097838"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B85EF0CB-9F07-425D-8610-1203EF2D07A2}" type="slidenum">
              <a:rPr lang="en-US" altLang="ja-JP" sz="1400">
                <a:ea typeface="ＭＳ Ｐゴシック" pitchFamily="50" charset="-128"/>
              </a:rPr>
              <a:pPr algn="r" eaLnBrk="1" hangingPunct="1">
                <a:spcBef>
                  <a:spcPct val="0"/>
                </a:spcBef>
                <a:buFontTx/>
                <a:buNone/>
              </a:pPr>
              <a:t>145</a:t>
            </a:fld>
            <a:endParaRPr lang="en-US" altLang="ja-JP" sz="1400">
              <a:ea typeface="ＭＳ Ｐゴシック" pitchFamily="50" charset="-128"/>
            </a:endParaRPr>
          </a:p>
        </p:txBody>
      </p:sp>
    </p:spTree>
    <p:extLst>
      <p:ext uri="{BB962C8B-B14F-4D97-AF65-F5344CB8AC3E}">
        <p14:creationId xmlns:p14="http://schemas.microsoft.com/office/powerpoint/2010/main" val="3372016844"/>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10"/>
          <p:cNvSpPr txBox="1">
            <a:spLocks noChangeArrowheads="1"/>
          </p:cNvSpPr>
          <p:nvPr/>
        </p:nvSpPr>
        <p:spPr bwMode="auto">
          <a:xfrm>
            <a:off x="6372225" y="304800"/>
            <a:ext cx="21209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P123</a:t>
            </a:r>
            <a:endParaRPr lang="ja-JP" altLang="en-US" sz="1600" dirty="0">
              <a:latin typeface="HG丸ｺﾞｼｯｸM-PRO" pitchFamily="50" charset="-128"/>
              <a:ea typeface="HG丸ｺﾞｼｯｸM-PRO" pitchFamily="50" charset="-128"/>
            </a:endParaRPr>
          </a:p>
        </p:txBody>
      </p:sp>
      <p:sp>
        <p:nvSpPr>
          <p:cNvPr id="11268" name="AutoShape 5"/>
          <p:cNvSpPr>
            <a:spLocks noChangeArrowheads="1"/>
          </p:cNvSpPr>
          <p:nvPr/>
        </p:nvSpPr>
        <p:spPr bwMode="auto">
          <a:xfrm>
            <a:off x="228600" y="762000"/>
            <a:ext cx="8709025" cy="5921375"/>
          </a:xfrm>
          <a:prstGeom prst="roundRect">
            <a:avLst>
              <a:gd name="adj" fmla="val 3083"/>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①ある程度事前に準備できる非定常作業の場合</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一定の周期で行われるような作業（点検、調整、注油、増締</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め、検査など）は、前回の作業を参考に、ある程度事前の準備</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が可能であり、基本的に、定常作業で使用している作業手順書</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を活用できることが多い。また、それぞれの特殊な作業ごとに、</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前回の状況を基に手順書をつくることも可能である。このよう</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な場合に留意することは、以下のとおりである。</a:t>
            </a: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endParaRPr lang="ja-JP" altLang="en-US" sz="2400" dirty="0">
              <a:latin typeface="HG丸ｺﾞｼｯｸM-PRO" pitchFamily="50" charset="-128"/>
              <a:ea typeface="HG丸ｺﾞｼｯｸM-PRO" pitchFamily="50" charset="-128"/>
            </a:endParaRPr>
          </a:p>
        </p:txBody>
      </p:sp>
      <p:sp>
        <p:nvSpPr>
          <p:cNvPr id="6" name="Text Box 8"/>
          <p:cNvSpPr txBox="1">
            <a:spLocks noChangeArrowheads="1"/>
          </p:cNvSpPr>
          <p:nvPr/>
        </p:nvSpPr>
        <p:spPr bwMode="auto">
          <a:xfrm>
            <a:off x="323528" y="155173"/>
            <a:ext cx="64008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３．作業手順書作成のポイント</a:t>
            </a:r>
          </a:p>
        </p:txBody>
      </p:sp>
      <p:pic>
        <p:nvPicPr>
          <p:cNvPr id="2" name="図 1"/>
          <p:cNvPicPr>
            <a:picLocks noChangeAspect="1"/>
          </p:cNvPicPr>
          <p:nvPr/>
        </p:nvPicPr>
        <p:blipFill>
          <a:blip r:embed="rId2"/>
          <a:stretch>
            <a:fillRect/>
          </a:stretch>
        </p:blipFill>
        <p:spPr>
          <a:xfrm>
            <a:off x="1043608" y="3698425"/>
            <a:ext cx="7776864" cy="2952328"/>
          </a:xfrm>
          <a:prstGeom prst="rect">
            <a:avLst/>
          </a:prstGeom>
        </p:spPr>
      </p:pic>
      <p:sp>
        <p:nvSpPr>
          <p:cNvPr id="11269" name="スライド番号プレースホルダー 3"/>
          <p:cNvSpPr txBox="1">
            <a:spLocks noGrp="1"/>
          </p:cNvSpPr>
          <p:nvPr/>
        </p:nvSpPr>
        <p:spPr bwMode="auto">
          <a:xfrm>
            <a:off x="8097838"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0E413756-8E4A-4BB6-B894-9268A4797AF1}" type="slidenum">
              <a:rPr lang="en-US" altLang="ja-JP" sz="1400">
                <a:ea typeface="ＭＳ Ｐゴシック" pitchFamily="50" charset="-128"/>
              </a:rPr>
              <a:pPr algn="r" eaLnBrk="1" hangingPunct="1">
                <a:spcBef>
                  <a:spcPct val="0"/>
                </a:spcBef>
                <a:buFontTx/>
                <a:buNone/>
              </a:pPr>
              <a:t>146</a:t>
            </a:fld>
            <a:endParaRPr lang="en-US" altLang="ja-JP" sz="1400" dirty="0">
              <a:ea typeface="ＭＳ Ｐゴシック" pitchFamily="50" charset="-128"/>
            </a:endParaRPr>
          </a:p>
        </p:txBody>
      </p:sp>
    </p:spTree>
    <p:extLst>
      <p:ext uri="{BB962C8B-B14F-4D97-AF65-F5344CB8AC3E}">
        <p14:creationId xmlns:p14="http://schemas.microsoft.com/office/powerpoint/2010/main" val="2038971178"/>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10"/>
          <p:cNvSpPr txBox="1">
            <a:spLocks noChangeArrowheads="1"/>
          </p:cNvSpPr>
          <p:nvPr/>
        </p:nvSpPr>
        <p:spPr bwMode="auto">
          <a:xfrm>
            <a:off x="7308304" y="304800"/>
            <a:ext cx="118482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P124</a:t>
            </a:r>
            <a:endParaRPr lang="ja-JP" altLang="en-US" sz="1600" dirty="0">
              <a:latin typeface="HG丸ｺﾞｼｯｸM-PRO" pitchFamily="50" charset="-128"/>
              <a:ea typeface="HG丸ｺﾞｼｯｸM-PRO" pitchFamily="50" charset="-128"/>
            </a:endParaRPr>
          </a:p>
        </p:txBody>
      </p:sp>
      <p:sp>
        <p:nvSpPr>
          <p:cNvPr id="12292" name="AutoShape 5"/>
          <p:cNvSpPr>
            <a:spLocks noChangeArrowheads="1"/>
          </p:cNvSpPr>
          <p:nvPr/>
        </p:nvSpPr>
        <p:spPr bwMode="auto">
          <a:xfrm>
            <a:off x="342408" y="658167"/>
            <a:ext cx="8709025" cy="5921375"/>
          </a:xfrm>
          <a:prstGeom prst="roundRect">
            <a:avLst>
              <a:gd name="adj" fmla="val 3083"/>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②予期しない故障の復旧、補修工事のような場合</a:t>
            </a:r>
          </a:p>
          <a:p>
            <a:pPr eaLnBrk="1" fontAlgn="ctr" hangingPunct="1">
              <a:lnSpc>
                <a:spcPts val="3000"/>
              </a:lnSpc>
              <a:spcBef>
                <a:spcPct val="0"/>
              </a:spcBef>
              <a:buFontTx/>
              <a:buNone/>
            </a:pPr>
            <a:r>
              <a:rPr lang="en-US" altLang="ja-JP" sz="2400" dirty="0">
                <a:latin typeface="HG丸ｺﾞｼｯｸM-PRO" pitchFamily="50" charset="-128"/>
                <a:ea typeface="HG丸ｺﾞｼｯｸM-PRO" pitchFamily="50" charset="-128"/>
              </a:rPr>
              <a:t>　　</a:t>
            </a: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2800"/>
              </a:lnSpc>
              <a:spcBef>
                <a:spcPct val="0"/>
              </a:spcBef>
              <a:buFontTx/>
              <a:buNone/>
            </a:pPr>
            <a:r>
              <a:rPr lang="ja-JP" altLang="en-US" sz="2000" dirty="0">
                <a:latin typeface="HG丸ｺﾞｼｯｸM-PRO" pitchFamily="50" charset="-128"/>
                <a:ea typeface="HG丸ｺﾞｼｯｸM-PRO" pitchFamily="50" charset="-128"/>
              </a:rPr>
              <a:t>　※作業手順例は</a:t>
            </a:r>
            <a:r>
              <a:rPr lang="en-US" altLang="ja-JP" sz="2000" dirty="0">
                <a:latin typeface="HG丸ｺﾞｼｯｸM-PRO" pitchFamily="50" charset="-128"/>
                <a:ea typeface="HG丸ｺﾞｼｯｸM-PRO" pitchFamily="50" charset="-128"/>
              </a:rPr>
              <a:t>P</a:t>
            </a:r>
            <a:r>
              <a:rPr lang="ja-JP" altLang="en-US" sz="2000" dirty="0">
                <a:latin typeface="HG丸ｺﾞｼｯｸM-PRO" pitchFamily="50" charset="-128"/>
                <a:ea typeface="HG丸ｺﾞｼｯｸM-PRO" pitchFamily="50" charset="-128"/>
              </a:rPr>
              <a:t>１２６参照。</a:t>
            </a:r>
          </a:p>
          <a:p>
            <a:pPr eaLnBrk="1" fontAlgn="ctr"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a:solidFill>
                  <a:srgbClr val="FF0000"/>
                </a:solidFill>
                <a:latin typeface="HG丸ｺﾞｼｯｸM-PRO" pitchFamily="50" charset="-128"/>
                <a:ea typeface="HG丸ｺﾞｼｯｸM-PRO" pitchFamily="50" charset="-128"/>
              </a:rPr>
              <a:t>※作業手順書をグループ討議による演習で作成して頂く</a:t>
            </a:r>
            <a:r>
              <a:rPr lang="ja-JP" altLang="en-US" sz="2400" dirty="0">
                <a:solidFill>
                  <a:srgbClr val="FF0000"/>
                </a:solidFill>
                <a:latin typeface="HG丸ｺﾞｼｯｸM-PRO" pitchFamily="50" charset="-128"/>
                <a:ea typeface="HG丸ｺﾞｼｯｸM-PRO" pitchFamily="50" charset="-128"/>
              </a:rPr>
              <a:t>。</a:t>
            </a:r>
          </a:p>
        </p:txBody>
      </p:sp>
      <p:sp>
        <p:nvSpPr>
          <p:cNvPr id="12293" name="スライド番号プレースホルダー 3"/>
          <p:cNvSpPr txBox="1">
            <a:spLocks noGrp="1"/>
          </p:cNvSpPr>
          <p:nvPr/>
        </p:nvSpPr>
        <p:spPr bwMode="auto">
          <a:xfrm>
            <a:off x="8097838"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B76B0BFA-38CE-425A-BC0E-4431621378CA}" type="slidenum">
              <a:rPr lang="en-US" altLang="ja-JP" sz="1400">
                <a:ea typeface="ＭＳ Ｐゴシック" pitchFamily="50" charset="-128"/>
              </a:rPr>
              <a:pPr algn="r" eaLnBrk="1" hangingPunct="1">
                <a:spcBef>
                  <a:spcPct val="0"/>
                </a:spcBef>
                <a:buFontTx/>
                <a:buNone/>
              </a:pPr>
              <a:t>147</a:t>
            </a:fld>
            <a:endParaRPr lang="en-US" altLang="ja-JP" sz="1400">
              <a:ea typeface="ＭＳ Ｐゴシック" pitchFamily="50" charset="-128"/>
            </a:endParaRPr>
          </a:p>
        </p:txBody>
      </p:sp>
      <p:sp>
        <p:nvSpPr>
          <p:cNvPr id="6" name="Text Box 8"/>
          <p:cNvSpPr txBox="1">
            <a:spLocks noChangeArrowheads="1"/>
          </p:cNvSpPr>
          <p:nvPr/>
        </p:nvSpPr>
        <p:spPr bwMode="auto">
          <a:xfrm>
            <a:off x="323276" y="102180"/>
            <a:ext cx="64008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３．作業手順書作成のポイント</a:t>
            </a:r>
          </a:p>
        </p:txBody>
      </p:sp>
      <p:pic>
        <p:nvPicPr>
          <p:cNvPr id="2" name="図 1"/>
          <p:cNvPicPr>
            <a:picLocks noChangeAspect="1"/>
          </p:cNvPicPr>
          <p:nvPr/>
        </p:nvPicPr>
        <p:blipFill>
          <a:blip r:embed="rId2"/>
          <a:stretch>
            <a:fillRect/>
          </a:stretch>
        </p:blipFill>
        <p:spPr>
          <a:xfrm>
            <a:off x="611559" y="1196752"/>
            <a:ext cx="8275265" cy="4542790"/>
          </a:xfrm>
          <a:prstGeom prst="rect">
            <a:avLst/>
          </a:prstGeom>
        </p:spPr>
      </p:pic>
    </p:spTree>
    <p:extLst>
      <p:ext uri="{BB962C8B-B14F-4D97-AF65-F5344CB8AC3E}">
        <p14:creationId xmlns:p14="http://schemas.microsoft.com/office/powerpoint/2010/main" val="691190867"/>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23528" y="172020"/>
            <a:ext cx="2952328"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４．教育と管理</a:t>
            </a:r>
          </a:p>
        </p:txBody>
      </p:sp>
      <p:sp>
        <p:nvSpPr>
          <p:cNvPr id="10243" name="Text Box 10"/>
          <p:cNvSpPr txBox="1">
            <a:spLocks noChangeArrowheads="1"/>
          </p:cNvSpPr>
          <p:nvPr/>
        </p:nvSpPr>
        <p:spPr bwMode="auto">
          <a:xfrm>
            <a:off x="7092279" y="304800"/>
            <a:ext cx="140084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P124</a:t>
            </a:r>
            <a:endParaRPr lang="ja-JP" altLang="en-US" sz="1600" dirty="0">
              <a:latin typeface="HG丸ｺﾞｼｯｸM-PRO" pitchFamily="50" charset="-128"/>
              <a:ea typeface="HG丸ｺﾞｼｯｸM-PRO" pitchFamily="50" charset="-128"/>
            </a:endParaRPr>
          </a:p>
        </p:txBody>
      </p:sp>
      <p:sp>
        <p:nvSpPr>
          <p:cNvPr id="10244" name="AutoShape 5"/>
          <p:cNvSpPr>
            <a:spLocks noChangeArrowheads="1"/>
          </p:cNvSpPr>
          <p:nvPr/>
        </p:nvSpPr>
        <p:spPr bwMode="auto">
          <a:xfrm>
            <a:off x="147749" y="783450"/>
            <a:ext cx="8709025" cy="5921375"/>
          </a:xfrm>
          <a:prstGeom prst="roundRect">
            <a:avLst>
              <a:gd name="adj" fmla="val 3083"/>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（１）新規就業者に対する教育</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初歩的な作業でも、新規作業者に「見</a:t>
            </a:r>
            <a:r>
              <a:rPr lang="ja-JP" altLang="en-US" sz="2000" dirty="0" err="1">
                <a:latin typeface="HG丸ｺﾞｼｯｸM-PRO" pitchFamily="50" charset="-128"/>
                <a:ea typeface="HG丸ｺﾞｼｯｸM-PRO" pitchFamily="50" charset="-128"/>
              </a:rPr>
              <a:t>よう</a:t>
            </a:r>
            <a:r>
              <a:rPr lang="ja-JP" altLang="en-US" sz="2000" dirty="0">
                <a:latin typeface="HG丸ｺﾞｼｯｸM-PRO" pitchFamily="50" charset="-128"/>
                <a:ea typeface="HG丸ｺﾞｼｯｸM-PRO" pitchFamily="50" charset="-128"/>
              </a:rPr>
              <a:t>見真似」で作業を覚</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えさせない。</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正しい作業方法を理解してもらうため、基本的ないくつかの要</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素作業を選んで手順書をつくり、それに基づいて教育を実施すれ</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ば、作業手順書の使い方も習得し、また教える人による個人差も</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なくなり、以後の教育も効果的に実施できる。</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（２）ベテラン作業者に対する教育</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何らかの問題が発生して、その作業の手順を変えたいときは、</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作業分解の段階から参画させて一緒に手順書を作成し、さらに、</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他のメンバーの教育まで担当してもらうような配慮をする。</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（３）管理</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・関係者の納得と上司の承認を受ける。</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・設備、原材料や技術標準の変化などに応じて、見直し・改善を</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図る。重要な作業は、期間を決めて定期的なチェックを行う。</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・見直しの際には、リスクアセスメントを実施する。</a:t>
            </a:r>
            <a:endParaRPr lang="en-US" altLang="ja-JP" sz="2400" dirty="0">
              <a:latin typeface="HG丸ｺﾞｼｯｸM-PRO" pitchFamily="50" charset="-128"/>
              <a:ea typeface="HG丸ｺﾞｼｯｸM-PRO" pitchFamily="50" charset="-128"/>
            </a:endParaRPr>
          </a:p>
        </p:txBody>
      </p:sp>
      <p:sp>
        <p:nvSpPr>
          <p:cNvPr id="10245" name="スライド番号プレースホルダー 3"/>
          <p:cNvSpPr txBox="1">
            <a:spLocks noGrp="1"/>
          </p:cNvSpPr>
          <p:nvPr/>
        </p:nvSpPr>
        <p:spPr bwMode="auto">
          <a:xfrm>
            <a:off x="8097838"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C11E92E8-5ECF-409C-BD63-3A59474CCD1F}" type="slidenum">
              <a:rPr lang="en-US" altLang="ja-JP" sz="1400">
                <a:ea typeface="ＭＳ Ｐゴシック" pitchFamily="50" charset="-128"/>
              </a:rPr>
              <a:pPr algn="r" eaLnBrk="1" hangingPunct="1">
                <a:spcBef>
                  <a:spcPct val="0"/>
                </a:spcBef>
                <a:buFontTx/>
                <a:buNone/>
              </a:pPr>
              <a:t>148</a:t>
            </a:fld>
            <a:endParaRPr lang="en-US" altLang="ja-JP" sz="1400">
              <a:ea typeface="ＭＳ Ｐゴシック" pitchFamily="50" charset="-128"/>
            </a:endParaRPr>
          </a:p>
        </p:txBody>
      </p:sp>
    </p:spTree>
    <p:extLst>
      <p:ext uri="{BB962C8B-B14F-4D97-AF65-F5344CB8AC3E}">
        <p14:creationId xmlns:p14="http://schemas.microsoft.com/office/powerpoint/2010/main" val="948320649"/>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lum bright="-12000" contrast="60000"/>
            <a:extLst>
              <a:ext uri="{28A0092B-C50C-407E-A947-70E740481C1C}">
                <a14:useLocalDpi xmlns:a14="http://schemas.microsoft.com/office/drawing/2010/main" val="0"/>
              </a:ext>
            </a:extLst>
          </a:blip>
          <a:srcRect/>
          <a:stretch>
            <a:fillRect/>
          </a:stretch>
        </p:blipFill>
        <p:spPr bwMode="auto">
          <a:xfrm>
            <a:off x="228600" y="126642"/>
            <a:ext cx="8715375"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5" name="Group 6"/>
          <p:cNvGrpSpPr>
            <a:grpSpLocks/>
          </p:cNvGrpSpPr>
          <p:nvPr/>
        </p:nvGrpSpPr>
        <p:grpSpPr bwMode="auto">
          <a:xfrm>
            <a:off x="838200" y="685800"/>
            <a:ext cx="2362200" cy="1447800"/>
            <a:chOff x="3474" y="1135"/>
            <a:chExt cx="4320" cy="2521"/>
          </a:xfrm>
        </p:grpSpPr>
        <p:sp>
          <p:nvSpPr>
            <p:cNvPr id="13319" name="Rectangle 7"/>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3320" name="Rectangle 8"/>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3321" name="Rectangle 9"/>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3322" name="Rectangle 10"/>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3323" name="Rectangle 11"/>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3324" name="Rectangle 12"/>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3325" name="Rectangle 13"/>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3326" name="Rectangle 14"/>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3327" name="Rectangle 15"/>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3328" name="Rectangle 16"/>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3329" name="Rectangle 17"/>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3330" name="Rectangle 18"/>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3331" name="Rectangle 19"/>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grpSp>
      <p:sp>
        <p:nvSpPr>
          <p:cNvPr id="13316" name="Text Box 20"/>
          <p:cNvSpPr txBox="1">
            <a:spLocks noChangeArrowheads="1"/>
          </p:cNvSpPr>
          <p:nvPr/>
        </p:nvSpPr>
        <p:spPr bwMode="auto">
          <a:xfrm>
            <a:off x="762000" y="5257800"/>
            <a:ext cx="7543800"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4000"/>
              </a:lnSpc>
              <a:spcBef>
                <a:spcPts val="0"/>
              </a:spcBef>
              <a:buFontTx/>
              <a:buNone/>
            </a:pPr>
            <a:r>
              <a:rPr lang="ja-JP" altLang="en-US" b="1" dirty="0">
                <a:latin typeface="HG丸ｺﾞｼｯｸM-PRO" pitchFamily="50" charset="-128"/>
                <a:ea typeface="HG丸ｺﾞｼｯｸM-PRO" pitchFamily="50" charset="-128"/>
              </a:rPr>
              <a:t>第７章．作業手順の定め方　終了</a:t>
            </a:r>
          </a:p>
        </p:txBody>
      </p:sp>
      <p:sp>
        <p:nvSpPr>
          <p:cNvPr id="2" name="スライド番号プレースホルダー 1"/>
          <p:cNvSpPr>
            <a:spLocks noGrp="1"/>
          </p:cNvSpPr>
          <p:nvPr>
            <p:ph type="sldNum" sz="quarter" idx="12"/>
          </p:nvPr>
        </p:nvSpPr>
        <p:spPr/>
        <p:txBody>
          <a:bodyPr/>
          <a:lstStyle/>
          <a:p>
            <a:pPr>
              <a:defRPr/>
            </a:pPr>
            <a:fld id="{F26CA169-9D00-4CCA-B0A7-2B1CF4AA8618}" type="slidenum">
              <a:rPr lang="en-US" altLang="ja-JP" smtClean="0"/>
              <a:pPr>
                <a:defRPr/>
              </a:pPr>
              <a:t>149</a:t>
            </a:fld>
            <a:endParaRPr lang="en-US" altLang="ja-JP"/>
          </a:p>
        </p:txBody>
      </p:sp>
      <p:sp>
        <p:nvSpPr>
          <p:cNvPr id="13318" name="Text Box 20"/>
          <p:cNvSpPr txBox="1">
            <a:spLocks noChangeArrowheads="1"/>
          </p:cNvSpPr>
          <p:nvPr/>
        </p:nvSpPr>
        <p:spPr bwMode="auto">
          <a:xfrm>
            <a:off x="854075" y="3082925"/>
            <a:ext cx="7464425"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4000"/>
              </a:lnSpc>
              <a:spcBef>
                <a:spcPts val="0"/>
              </a:spcBef>
              <a:buFontTx/>
              <a:buNone/>
            </a:pPr>
            <a:r>
              <a:rPr lang="ja-JP" altLang="en-US" b="1" dirty="0">
                <a:latin typeface="HG丸ｺﾞｼｯｸM-PRO" pitchFamily="50" charset="-128"/>
                <a:ea typeface="HG丸ｺﾞｼｯｸM-PRO" pitchFamily="50" charset="-128"/>
              </a:rPr>
              <a:t>第７章のまとめは　Ｐ１２７参照</a:t>
            </a:r>
          </a:p>
        </p:txBody>
      </p:sp>
    </p:spTree>
    <p:extLst>
      <p:ext uri="{BB962C8B-B14F-4D97-AF65-F5344CB8AC3E}">
        <p14:creationId xmlns:p14="http://schemas.microsoft.com/office/powerpoint/2010/main" val="289885222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46275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fontAlgn="ctr">
              <a:spcBef>
                <a:spcPct val="500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３．職長教育の教育事項</a:t>
            </a:r>
          </a:p>
        </p:txBody>
      </p:sp>
      <p:sp>
        <p:nvSpPr>
          <p:cNvPr id="20483" name="Text Box 10"/>
          <p:cNvSpPr txBox="1">
            <a:spLocks noChangeArrowheads="1"/>
          </p:cNvSpPr>
          <p:nvPr/>
        </p:nvSpPr>
        <p:spPr bwMode="auto">
          <a:xfrm>
            <a:off x="6804025" y="304800"/>
            <a:ext cx="17303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2000" dirty="0">
                <a:latin typeface="HG丸ｺﾞｼｯｸM-PRO" pitchFamily="50" charset="-128"/>
                <a:ea typeface="HG丸ｺﾞｼｯｸM-PRO" pitchFamily="50" charset="-128"/>
              </a:rPr>
              <a:t>P19</a:t>
            </a:r>
            <a:endParaRPr lang="ja-JP" altLang="en-US" sz="2000" dirty="0">
              <a:latin typeface="HG丸ｺﾞｼｯｸM-PRO" pitchFamily="50" charset="-128"/>
              <a:ea typeface="HG丸ｺﾞｼｯｸM-PRO" pitchFamily="50" charset="-128"/>
            </a:endParaRPr>
          </a:p>
        </p:txBody>
      </p:sp>
      <p:sp>
        <p:nvSpPr>
          <p:cNvPr id="20484" name="AutoShape 5"/>
          <p:cNvSpPr>
            <a:spLocks noChangeArrowheads="1"/>
          </p:cNvSpPr>
          <p:nvPr/>
        </p:nvSpPr>
        <p:spPr bwMode="auto">
          <a:xfrm>
            <a:off x="280988" y="736600"/>
            <a:ext cx="8683625" cy="5645150"/>
          </a:xfrm>
          <a:prstGeom prst="roundRect">
            <a:avLst>
              <a:gd name="adj" fmla="val 4384"/>
            </a:avLst>
          </a:prstGeom>
          <a:solidFill>
            <a:srgbClr val="FFFF99"/>
          </a:solidFill>
          <a:ln w="9525">
            <a:solidFill>
              <a:srgbClr val="FFFF99"/>
            </a:solidFill>
            <a:round/>
            <a:headEnd/>
            <a:tailEnd/>
          </a:ln>
        </p:spPr>
        <p:txBody>
          <a:bodyPr wrap="none"/>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b="1" dirty="0">
                <a:solidFill>
                  <a:srgbClr val="FF0000"/>
                </a:solidFill>
                <a:latin typeface="HG丸ｺﾞｼｯｸM-PRO" pitchFamily="50" charset="-128"/>
                <a:ea typeface="HG丸ｺﾞｼｯｸM-PRO" pitchFamily="50" charset="-128"/>
              </a:rPr>
              <a:t>（１）問題点を早期に見つけ、解決する技術の習得</a:t>
            </a:r>
            <a:endParaRPr lang="en-US" altLang="ja-JP" sz="2400" b="1" dirty="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・仕事を構成している「３要素（人・物・作業）と管理」</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について、職場の「不安全状態」や作業者の「不安全行</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動」を見逃さず、問題（異常）があれば早期に発見し、</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解決を図る技術を習得。⇒常に正常な状態のもとで生産</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活動が進められる。</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ts val="600"/>
              </a:spcBef>
              <a:buFontTx/>
              <a:buNone/>
            </a:pPr>
            <a:r>
              <a:rPr lang="ja-JP" altLang="en-US" sz="2400" dirty="0">
                <a:latin typeface="HG丸ｺﾞｼｯｸM-PRO" pitchFamily="50" charset="-128"/>
                <a:ea typeface="HG丸ｺﾞｼｯｸM-PRO" pitchFamily="50" charset="-128"/>
              </a:rPr>
              <a:t>　</a:t>
            </a:r>
            <a:r>
              <a:rPr lang="ja-JP" altLang="en-US" sz="2400" b="1" dirty="0">
                <a:solidFill>
                  <a:srgbClr val="FF0000"/>
                </a:solidFill>
                <a:latin typeface="HG丸ｺﾞｼｯｸM-PRO" pitchFamily="50" charset="-128"/>
                <a:ea typeface="HG丸ｺﾞｼｯｸM-PRO" pitchFamily="50" charset="-128"/>
              </a:rPr>
              <a:t>（２）リーダーシップ</a:t>
            </a:r>
            <a:endParaRPr lang="en-US" altLang="ja-JP" sz="2400" b="1" dirty="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b="1" dirty="0">
                <a:solidFill>
                  <a:srgbClr val="FF0000"/>
                </a:solidFill>
                <a:latin typeface="HG丸ｺﾞｼｯｸM-PRO" pitchFamily="50" charset="-128"/>
                <a:ea typeface="HG丸ｺﾞｼｯｸM-PRO" pitchFamily="50" charset="-128"/>
              </a:rPr>
              <a:t>　　　　　　能力の習得</a:t>
            </a:r>
            <a:endParaRPr lang="en-US" altLang="ja-JP" sz="2400" b="1" dirty="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・職場の問題を計画的・効</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率的に確実に解決する</a:t>
            </a:r>
            <a:r>
              <a:rPr lang="ja-JP" altLang="en-US" sz="2400" dirty="0" err="1">
                <a:latin typeface="HG丸ｺﾞｼｯｸM-PRO" pitchFamily="50" charset="-128"/>
                <a:ea typeface="HG丸ｺﾞｼｯｸM-PRO" pitchFamily="50" charset="-128"/>
              </a:rPr>
              <a:t>た</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めに「部下への動機づけ</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や、いかに部下を動かす</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か」等のリーダーシップ</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能力を習得する。　　</a:t>
            </a:r>
            <a:endParaRPr lang="en-US" altLang="ja-JP" sz="2400" dirty="0">
              <a:latin typeface="HG丸ｺﾞｼｯｸM-PRO" pitchFamily="50" charset="-128"/>
              <a:ea typeface="HG丸ｺﾞｼｯｸM-PRO" pitchFamily="50" charset="-128"/>
            </a:endParaRPr>
          </a:p>
          <a:p>
            <a:pPr eaLnBrk="1" fontAlgn="ctr" hangingPunct="1">
              <a:lnSpc>
                <a:spcPts val="3200"/>
              </a:lnSpc>
              <a:spcBef>
                <a:spcPct val="0"/>
              </a:spcBef>
              <a:buFontTx/>
              <a:buNone/>
            </a:pPr>
            <a:r>
              <a:rPr lang="ja-JP" altLang="en-US" sz="2400" dirty="0">
                <a:latin typeface="HG丸ｺﾞｼｯｸM-PRO" pitchFamily="50" charset="-128"/>
                <a:ea typeface="HG丸ｺﾞｼｯｸM-PRO" pitchFamily="50" charset="-128"/>
              </a:rPr>
              <a:t>　　　</a:t>
            </a:r>
            <a:endParaRPr lang="en-US" altLang="ja-JP" sz="2400" dirty="0">
              <a:latin typeface="HG丸ｺﾞｼｯｸM-PRO" pitchFamily="50" charset="-128"/>
              <a:ea typeface="HG丸ｺﾞｼｯｸM-PRO" pitchFamily="50" charset="-128"/>
            </a:endParaRPr>
          </a:p>
        </p:txBody>
      </p:sp>
      <p:pic>
        <p:nvPicPr>
          <p:cNvPr id="204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2800" y="2924175"/>
            <a:ext cx="4197350" cy="3313113"/>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6" name="スライド番号プレースホルダー 3"/>
          <p:cNvSpPr>
            <a:spLocks noGrp="1"/>
          </p:cNvSpPr>
          <p:nvPr>
            <p:ph type="sldNum" sz="quarter" idx="12"/>
          </p:nvPr>
        </p:nvSpPr>
        <p:spPr>
          <a:xfrm>
            <a:off x="7745413" y="6281738"/>
            <a:ext cx="788987" cy="387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C396B00C-C9E1-4EEB-9E1D-6EC9BA6A0811}" type="slidenum">
              <a:rPr lang="en-US" altLang="ja-JP" sz="1400" smtClean="0">
                <a:ea typeface="ＭＳ Ｐゴシック" pitchFamily="50" charset="-128"/>
              </a:rPr>
              <a:pPr algn="r" eaLnBrk="1" hangingPunct="1">
                <a:spcBef>
                  <a:spcPct val="0"/>
                </a:spcBef>
                <a:buFontTx/>
                <a:buNone/>
              </a:pPr>
              <a:t>15</a:t>
            </a:fld>
            <a:endParaRPr lang="en-US" altLang="ja-JP" sz="1400">
              <a:ea typeface="ＭＳ Ｐゴシック" pitchFamily="50" charset="-128"/>
            </a:endParaRPr>
          </a:p>
        </p:txBody>
      </p:sp>
    </p:spTree>
    <p:extLst>
      <p:ext uri="{BB962C8B-B14F-4D97-AF65-F5344CB8AC3E}">
        <p14:creationId xmlns:p14="http://schemas.microsoft.com/office/powerpoint/2010/main" val="2092141474"/>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4294967295"/>
          </p:nvPr>
        </p:nvSpPr>
        <p:spPr>
          <a:xfrm>
            <a:off x="538163" y="1981200"/>
            <a:ext cx="8382000" cy="4267200"/>
          </a:xfrm>
          <a:solidFill>
            <a:srgbClr val="00FF00">
              <a:alpha val="50195"/>
            </a:srgbClr>
          </a:solidFill>
        </p:spPr>
        <p:txBody>
          <a:bodyPr/>
          <a:lstStyle/>
          <a:p>
            <a:pPr marL="0" indent="0" eaLnBrk="1" hangingPunct="1">
              <a:lnSpc>
                <a:spcPts val="4500"/>
              </a:lnSpc>
              <a:spcBef>
                <a:spcPts val="1800"/>
              </a:spcBef>
              <a:buFontTx/>
              <a:buNone/>
            </a:pPr>
            <a:r>
              <a:rPr lang="ja-JP" altLang="en-US" sz="3600" dirty="0">
                <a:latin typeface="HG丸ｺﾞｼｯｸM-PRO" pitchFamily="50" charset="-128"/>
                <a:ea typeface="HG丸ｺﾞｼｯｸM-PRO" pitchFamily="50" charset="-128"/>
              </a:rPr>
              <a:t>１．改善の必要性</a:t>
            </a:r>
          </a:p>
          <a:p>
            <a:pPr marL="0" indent="0" eaLnBrk="1" hangingPunct="1">
              <a:spcBef>
                <a:spcPct val="10000"/>
              </a:spcBef>
              <a:buFontTx/>
              <a:buNone/>
            </a:pPr>
            <a:endParaRPr lang="ja-JP" altLang="en-US" sz="3600" dirty="0">
              <a:latin typeface="HG丸ｺﾞｼｯｸM-PRO" pitchFamily="50" charset="-128"/>
              <a:ea typeface="HG丸ｺﾞｼｯｸM-PRO" pitchFamily="50" charset="-128"/>
            </a:endParaRPr>
          </a:p>
          <a:p>
            <a:pPr marL="0" indent="0" eaLnBrk="1" hangingPunct="1">
              <a:lnSpc>
                <a:spcPts val="5000"/>
              </a:lnSpc>
              <a:spcBef>
                <a:spcPts val="0"/>
              </a:spcBef>
              <a:buFontTx/>
              <a:buNone/>
            </a:pPr>
            <a:r>
              <a:rPr lang="ja-JP" altLang="en-US" sz="3600" dirty="0">
                <a:latin typeface="HG丸ｺﾞｼｯｸM-PRO" pitchFamily="50" charset="-128"/>
                <a:ea typeface="HG丸ｺﾞｼｯｸM-PRO" pitchFamily="50" charset="-128"/>
              </a:rPr>
              <a:t>２．改善を進めるための４段階法</a:t>
            </a:r>
          </a:p>
          <a:p>
            <a:pPr marL="0" indent="0" eaLnBrk="1" hangingPunct="1">
              <a:lnSpc>
                <a:spcPts val="5000"/>
              </a:lnSpc>
              <a:spcBef>
                <a:spcPts val="0"/>
              </a:spcBef>
              <a:buFontTx/>
              <a:buNone/>
            </a:pPr>
            <a:r>
              <a:rPr lang="ja-JP" altLang="en-US" sz="3600" dirty="0">
                <a:latin typeface="HG丸ｺﾞｼｯｸM-PRO" pitchFamily="50" charset="-128"/>
                <a:ea typeface="HG丸ｺﾞｼｯｸM-PRO" pitchFamily="50" charset="-128"/>
              </a:rPr>
              <a:t>　（１）対象となる作業の選定</a:t>
            </a:r>
          </a:p>
          <a:p>
            <a:pPr marL="0" indent="0" eaLnBrk="1" hangingPunct="1">
              <a:lnSpc>
                <a:spcPts val="5000"/>
              </a:lnSpc>
              <a:spcBef>
                <a:spcPts val="0"/>
              </a:spcBef>
              <a:buFontTx/>
              <a:buNone/>
            </a:pPr>
            <a:r>
              <a:rPr lang="ja-JP" altLang="en-US" sz="3600" dirty="0">
                <a:latin typeface="HG丸ｺﾞｼｯｸM-PRO" pitchFamily="50" charset="-128"/>
                <a:ea typeface="HG丸ｺﾞｼｯｸM-PRO" pitchFamily="50" charset="-128"/>
              </a:rPr>
              <a:t>　（２）４段階法の概要</a:t>
            </a:r>
          </a:p>
          <a:p>
            <a:pPr marL="0" indent="0" eaLnBrk="1" hangingPunct="1">
              <a:lnSpc>
                <a:spcPts val="5000"/>
              </a:lnSpc>
              <a:spcBef>
                <a:spcPts val="0"/>
              </a:spcBef>
              <a:buFontTx/>
              <a:buNone/>
            </a:pPr>
            <a:r>
              <a:rPr lang="ja-JP" altLang="en-US" sz="3600" dirty="0">
                <a:latin typeface="HG丸ｺﾞｼｯｸM-PRO" pitchFamily="50" charset="-128"/>
                <a:ea typeface="HG丸ｺﾞｼｯｸM-PRO" pitchFamily="50" charset="-128"/>
              </a:rPr>
              <a:t>　（３）各段階ごとの説明</a:t>
            </a:r>
          </a:p>
        </p:txBody>
      </p:sp>
      <p:sp>
        <p:nvSpPr>
          <p:cNvPr id="3075" name="Rectangle 4"/>
          <p:cNvSpPr>
            <a:spLocks noGrp="1" noChangeArrowheads="1"/>
          </p:cNvSpPr>
          <p:nvPr>
            <p:ph type="title" idx="4294967295"/>
          </p:nvPr>
        </p:nvSpPr>
        <p:spPr>
          <a:xfrm>
            <a:off x="1823721" y="188913"/>
            <a:ext cx="6788150" cy="777875"/>
          </a:xfrm>
          <a:solidFill>
            <a:schemeClr val="accent2">
              <a:lumMod val="75000"/>
            </a:schemeClr>
          </a:solidFill>
        </p:spPr>
        <p:txBody>
          <a:bodyPr/>
          <a:lstStyle/>
          <a:p>
            <a:pPr eaLnBrk="1" hangingPunct="1">
              <a:lnSpc>
                <a:spcPts val="4000"/>
              </a:lnSpc>
              <a:defRPr/>
            </a:pPr>
            <a:r>
              <a:rPr lang="ja-JP" altLang="en-US" sz="3600" b="1" dirty="0">
                <a:solidFill>
                  <a:schemeClr val="bg1"/>
                </a:solidFill>
                <a:latin typeface="HG丸ｺﾞｼｯｸM-PRO" pitchFamily="50" charset="-128"/>
                <a:ea typeface="HG丸ｺﾞｼｯｸM-PRO" pitchFamily="50" charset="-128"/>
              </a:rPr>
              <a:t>第８章　作業方法の改善</a:t>
            </a:r>
          </a:p>
        </p:txBody>
      </p:sp>
      <p:sp>
        <p:nvSpPr>
          <p:cNvPr id="3076" name="AutoShape 5"/>
          <p:cNvSpPr>
            <a:spLocks noChangeArrowheads="1"/>
          </p:cNvSpPr>
          <p:nvPr/>
        </p:nvSpPr>
        <p:spPr bwMode="auto">
          <a:xfrm>
            <a:off x="1795145" y="1161662"/>
            <a:ext cx="3858687" cy="574675"/>
          </a:xfrm>
          <a:prstGeom prst="roundRect">
            <a:avLst>
              <a:gd name="adj" fmla="val 16667"/>
            </a:avLst>
          </a:prstGeom>
          <a:solidFill>
            <a:srgbClr val="FFFF99"/>
          </a:solidFill>
          <a:ln w="9525">
            <a:solidFill>
              <a:schemeClr val="tx1"/>
            </a:solidFill>
            <a:round/>
            <a:headEnd/>
            <a:tailEnd/>
          </a:ln>
        </p:spPr>
        <p:txBody>
          <a:bodyPr wrap="none" anchor="ct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この章でお話しすること</a:t>
            </a:r>
          </a:p>
        </p:txBody>
      </p:sp>
      <p:sp>
        <p:nvSpPr>
          <p:cNvPr id="5" name="スライド番号プレースホルダー 3"/>
          <p:cNvSpPr txBox="1">
            <a:spLocks noGrp="1"/>
          </p:cNvSpPr>
          <p:nvPr/>
        </p:nvSpPr>
        <p:spPr bwMode="auto">
          <a:xfrm>
            <a:off x="65532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defRPr/>
            </a:pPr>
            <a:fld id="{AED88C9F-38A5-427F-A29B-57D56F7E41B3}" type="slidenum">
              <a:rPr lang="en-US" altLang="ja-JP" sz="1400">
                <a:latin typeface="Times New Roman" pitchFamily="18" charset="0"/>
                <a:ea typeface="+mn-ea"/>
              </a:rPr>
              <a:pPr algn="r" fontAlgn="base">
                <a:spcBef>
                  <a:spcPct val="0"/>
                </a:spcBef>
                <a:defRPr/>
              </a:pPr>
              <a:t>150</a:t>
            </a:fld>
            <a:endParaRPr lang="en-US" altLang="ja-JP" sz="1400">
              <a:latin typeface="Times New Roman" pitchFamily="18" charset="0"/>
              <a:ea typeface="+mn-ea"/>
            </a:endParaRPr>
          </a:p>
        </p:txBody>
      </p:sp>
      <p:grpSp>
        <p:nvGrpSpPr>
          <p:cNvPr id="3078" name="Group 6"/>
          <p:cNvGrpSpPr>
            <a:grpSpLocks/>
          </p:cNvGrpSpPr>
          <p:nvPr/>
        </p:nvGrpSpPr>
        <p:grpSpPr bwMode="auto">
          <a:xfrm>
            <a:off x="338138" y="188913"/>
            <a:ext cx="1371600" cy="1135062"/>
            <a:chOff x="3474" y="1135"/>
            <a:chExt cx="4320" cy="2521"/>
          </a:xfrm>
        </p:grpSpPr>
        <p:sp>
          <p:nvSpPr>
            <p:cNvPr id="3079" name="Rectangle 7"/>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0" name="Rectangle 8"/>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1" name="Rectangle 9"/>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2" name="Rectangle 10"/>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3" name="Rectangle 11"/>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4" name="Rectangle 12"/>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5" name="Rectangle 13"/>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6" name="Rectangle 14"/>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7" name="Rectangle 15"/>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8" name="Rectangle 16"/>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9" name="Rectangle 17"/>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90" name="Rectangle 18"/>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91" name="Rectangle 19"/>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grpSp>
      <p:sp>
        <p:nvSpPr>
          <p:cNvPr id="20" name="正方形/長方形 19"/>
          <p:cNvSpPr/>
          <p:nvPr/>
        </p:nvSpPr>
        <p:spPr>
          <a:xfrm>
            <a:off x="5653833" y="1178412"/>
            <a:ext cx="3382664" cy="541174"/>
          </a:xfrm>
          <a:prstGeom prst="rect">
            <a:avLst/>
          </a:prstGeom>
        </p:spPr>
        <p:txBody>
          <a:bodyPr wrap="square">
            <a:spAutoFit/>
          </a:bodyPr>
          <a:lstStyle>
            <a:defPPr>
              <a:defRPr lang="ja-JP"/>
            </a:defPPr>
            <a:lvl1pPr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1pPr>
            <a:lvl2pPr marL="4572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2pPr>
            <a:lvl3pPr marL="9144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3pPr>
            <a:lvl4pPr marL="13716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4pPr>
            <a:lvl5pPr marL="18288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5pPr>
            <a:lvl6pPr marL="2286000" algn="l" defTabSz="914400" rtl="0" eaLnBrk="1" latinLnBrk="0" hangingPunct="1">
              <a:defRPr kumimoji="1" sz="1400" kern="1200">
                <a:solidFill>
                  <a:schemeClr val="tx1"/>
                </a:solidFill>
                <a:latin typeface="Times New Roman" pitchFamily="18" charset="0"/>
                <a:ea typeface="ＭＳ ゴシック" pitchFamily="49" charset="-128"/>
                <a:cs typeface="+mn-cs"/>
              </a:defRPr>
            </a:lvl6pPr>
            <a:lvl7pPr marL="2743200" algn="l" defTabSz="914400" rtl="0" eaLnBrk="1" latinLnBrk="0" hangingPunct="1">
              <a:defRPr kumimoji="1" sz="1400" kern="1200">
                <a:solidFill>
                  <a:schemeClr val="tx1"/>
                </a:solidFill>
                <a:latin typeface="Times New Roman" pitchFamily="18" charset="0"/>
                <a:ea typeface="ＭＳ ゴシック" pitchFamily="49" charset="-128"/>
                <a:cs typeface="+mn-cs"/>
              </a:defRPr>
            </a:lvl7pPr>
            <a:lvl8pPr marL="3200400" algn="l" defTabSz="914400" rtl="0" eaLnBrk="1" latinLnBrk="0" hangingPunct="1">
              <a:defRPr kumimoji="1" sz="1400" kern="1200">
                <a:solidFill>
                  <a:schemeClr val="tx1"/>
                </a:solidFill>
                <a:latin typeface="Times New Roman" pitchFamily="18" charset="0"/>
                <a:ea typeface="ＭＳ ゴシック" pitchFamily="49" charset="-128"/>
                <a:cs typeface="+mn-cs"/>
              </a:defRPr>
            </a:lvl8pPr>
            <a:lvl9pPr marL="3657600" algn="l" defTabSz="914400" rtl="0" eaLnBrk="1" latinLnBrk="0" hangingPunct="1">
              <a:defRPr kumimoji="1" sz="1400" kern="1200">
                <a:solidFill>
                  <a:schemeClr val="tx1"/>
                </a:solidFill>
                <a:latin typeface="Times New Roman" pitchFamily="18" charset="0"/>
                <a:ea typeface="ＭＳ ゴシック" pitchFamily="49" charset="-128"/>
                <a:cs typeface="+mn-cs"/>
              </a:defRPr>
            </a:lvl9pPr>
          </a:lstStyle>
          <a:p>
            <a:pPr algn="l">
              <a:lnSpc>
                <a:spcPts val="3500"/>
              </a:lnSpc>
            </a:pPr>
            <a:r>
              <a:rPr lang="ja-JP" altLang="en-US" sz="2400" dirty="0">
                <a:solidFill>
                  <a:schemeClr val="accent2"/>
                </a:solidFill>
                <a:latin typeface="HG丸ｺﾞｼｯｸM-PRO" pitchFamily="50" charset="-128"/>
                <a:ea typeface="HG丸ｺﾞｼｯｸM-PRO" pitchFamily="50" charset="-128"/>
              </a:rPr>
              <a:t>（</a:t>
            </a:r>
            <a:r>
              <a:rPr lang="en-US" altLang="ja-JP" sz="2400" dirty="0">
                <a:solidFill>
                  <a:schemeClr val="accent2"/>
                </a:solidFill>
                <a:latin typeface="HG丸ｺﾞｼｯｸM-PRO" pitchFamily="50" charset="-128"/>
                <a:ea typeface="HG丸ｺﾞｼｯｸM-PRO" pitchFamily="50" charset="-128"/>
              </a:rPr>
              <a:t>P</a:t>
            </a:r>
            <a:r>
              <a:rPr lang="ja-JP" altLang="en-US" sz="2400" dirty="0">
                <a:solidFill>
                  <a:schemeClr val="accent2"/>
                </a:solidFill>
                <a:latin typeface="HG丸ｺﾞｼｯｸM-PRO" pitchFamily="50" charset="-128"/>
                <a:ea typeface="HG丸ｺﾞｼｯｸM-PRO" pitchFamily="50" charset="-128"/>
              </a:rPr>
              <a:t>１２８～</a:t>
            </a:r>
            <a:r>
              <a:rPr lang="en-US" altLang="ja-JP" sz="2400" dirty="0">
                <a:solidFill>
                  <a:schemeClr val="accent2"/>
                </a:solidFill>
                <a:latin typeface="HG丸ｺﾞｼｯｸM-PRO" pitchFamily="50" charset="-128"/>
                <a:ea typeface="HG丸ｺﾞｼｯｸM-PRO" pitchFamily="50" charset="-128"/>
              </a:rPr>
              <a:t>P</a:t>
            </a:r>
            <a:r>
              <a:rPr lang="ja-JP" altLang="en-US" sz="2400" dirty="0">
                <a:solidFill>
                  <a:schemeClr val="accent2"/>
                </a:solidFill>
                <a:latin typeface="HG丸ｺﾞｼｯｸM-PRO" pitchFamily="50" charset="-128"/>
                <a:ea typeface="HG丸ｺﾞｼｯｸM-PRO" pitchFamily="50" charset="-128"/>
              </a:rPr>
              <a:t>１３３）</a:t>
            </a:r>
          </a:p>
        </p:txBody>
      </p:sp>
    </p:spTree>
    <p:extLst>
      <p:ext uri="{BB962C8B-B14F-4D97-AF65-F5344CB8AC3E}">
        <p14:creationId xmlns:p14="http://schemas.microsoft.com/office/powerpoint/2010/main" val="3841738154"/>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5275312"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１．改善の必要性</a:t>
            </a:r>
          </a:p>
        </p:txBody>
      </p:sp>
      <p:sp>
        <p:nvSpPr>
          <p:cNvPr id="4099" name="AutoShape 5"/>
          <p:cNvSpPr>
            <a:spLocks noChangeArrowheads="1"/>
          </p:cNvSpPr>
          <p:nvPr/>
        </p:nvSpPr>
        <p:spPr bwMode="auto">
          <a:xfrm>
            <a:off x="344488" y="831850"/>
            <a:ext cx="8515350" cy="58372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a:t>
            </a:r>
            <a:r>
              <a:rPr lang="en-US" altLang="ja-JP" sz="2400" dirty="0">
                <a:solidFill>
                  <a:srgbClr val="FF0000"/>
                </a:solidFill>
                <a:latin typeface="HG丸ｺﾞｼｯｸM-PRO" pitchFamily="50" charset="-128"/>
                <a:ea typeface="HG丸ｺﾞｼｯｸM-PRO" pitchFamily="50" charset="-128"/>
              </a:rPr>
              <a:t>※</a:t>
            </a:r>
            <a:r>
              <a:rPr lang="ja-JP" altLang="en-US" sz="2400" dirty="0">
                <a:solidFill>
                  <a:srgbClr val="FF0000"/>
                </a:solidFill>
                <a:latin typeface="HG丸ｺﾞｼｯｸM-PRO" pitchFamily="50" charset="-128"/>
                <a:ea typeface="HG丸ｺﾞｼｯｸM-PRO" pitchFamily="50" charset="-128"/>
              </a:rPr>
              <a:t>作業方法を改善する目的</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①事故やケガを未然に防ぐ</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職場で見つけた不安全行動は、すぐその場で是正することが</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必要であるが、「なぜそのような危険な行動をしているのだ</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ろうか」とその背景を深く考えれば、そこに作業方法の改善</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の必要性が見えてくる。</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②職場の人たちの「ヤル気」を引き出す</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日頃から不具合を感じている点が改善されれば、それまで習</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慣的やっていた作業の中にも、改善点があるのではと改めて</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作業を見直す気持ちが生まれ、それが職場の人達のヤル気を</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引き出す原動力となる。</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③作業能率や品質の向上に結びつく</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作業がより安全に、よりやりやすくなれば、当然能率も品質</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も向上する。</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a:t>
            </a:r>
            <a:r>
              <a:rPr lang="en-US" altLang="ja-JP" sz="2000" dirty="0">
                <a:solidFill>
                  <a:srgbClr val="FF0000"/>
                </a:solidFill>
                <a:latin typeface="HG丸ｺﾞｼｯｸM-PRO" pitchFamily="50" charset="-128"/>
                <a:ea typeface="HG丸ｺﾞｼｯｸM-PRO" pitchFamily="50" charset="-128"/>
              </a:rPr>
              <a:t>※</a:t>
            </a:r>
            <a:r>
              <a:rPr lang="ja-JP" altLang="en-US" sz="2000" dirty="0">
                <a:solidFill>
                  <a:srgbClr val="FF0000"/>
                </a:solidFill>
                <a:latin typeface="HG丸ｺﾞｼｯｸM-PRO" pitchFamily="50" charset="-128"/>
                <a:ea typeface="HG丸ｺﾞｼｯｸM-PRO" pitchFamily="50" charset="-128"/>
              </a:rPr>
              <a:t>日頃から問題意識を持つこと。問題意識がなければ、作業改</a:t>
            </a:r>
            <a:endParaRPr lang="en-US" altLang="ja-JP" sz="2000" dirty="0">
              <a:solidFill>
                <a:srgbClr val="FF0000"/>
              </a:solidFill>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善はありえない　　</a:t>
            </a:r>
            <a:endParaRPr lang="en-US" altLang="ja-JP" sz="2000" dirty="0">
              <a:solidFill>
                <a:srgbClr val="FF0000"/>
              </a:solidFill>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ja-JP" altLang="en-US" sz="2000" dirty="0">
              <a:latin typeface="HG丸ｺﾞｼｯｸM-PRO" pitchFamily="50" charset="-128"/>
              <a:ea typeface="HG丸ｺﾞｼｯｸM-PRO" pitchFamily="50" charset="-128"/>
            </a:endParaRPr>
          </a:p>
        </p:txBody>
      </p:sp>
      <p:sp>
        <p:nvSpPr>
          <p:cNvPr id="4100"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E83F9321-CED8-40EF-8CA6-EC04C7256310}" type="slidenum">
              <a:rPr lang="en-US" altLang="ja-JP" sz="1400">
                <a:ea typeface="ＭＳ Ｐゴシック" pitchFamily="50" charset="-128"/>
              </a:rPr>
              <a:pPr algn="r" eaLnBrk="1" hangingPunct="1">
                <a:spcBef>
                  <a:spcPct val="0"/>
                </a:spcBef>
                <a:buFontTx/>
                <a:buNone/>
              </a:pPr>
              <a:t>151</a:t>
            </a:fld>
            <a:endParaRPr lang="en-US" altLang="ja-JP" sz="1400">
              <a:ea typeface="ＭＳ Ｐゴシック" pitchFamily="50" charset="-128"/>
            </a:endParaRPr>
          </a:p>
        </p:txBody>
      </p:sp>
      <p:sp>
        <p:nvSpPr>
          <p:cNvPr id="4101" name="Text Box 10"/>
          <p:cNvSpPr txBox="1">
            <a:spLocks noChangeArrowheads="1"/>
          </p:cNvSpPr>
          <p:nvPr/>
        </p:nvSpPr>
        <p:spPr bwMode="auto">
          <a:xfrm>
            <a:off x="7165975" y="304800"/>
            <a:ext cx="17303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P128</a:t>
            </a:r>
            <a:endParaRPr kumimoji="0"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1087465766"/>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6139408"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２．改善を進めるための４段階法</a:t>
            </a:r>
          </a:p>
        </p:txBody>
      </p:sp>
      <p:sp>
        <p:nvSpPr>
          <p:cNvPr id="5123" name="AutoShape 5"/>
          <p:cNvSpPr>
            <a:spLocks noChangeArrowheads="1"/>
          </p:cNvSpPr>
          <p:nvPr/>
        </p:nvSpPr>
        <p:spPr bwMode="auto">
          <a:xfrm>
            <a:off x="401638" y="91440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（１）対象となる作業の選定</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①事故・災害が発生した作業</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②ヒヤリ・ハット活動で抽出された問題の作業</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③やりにくい作業</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④指示が徹底しない作業等（作業服装、保護具）</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⑤整理・整頓がよくない場所</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⑥ムリな姿勢で疲れる作業（位置、姿勢、動作）</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問題点の発掘方法は、</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①パトロール</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②職場安全衛生会議</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③安全日誌の記事</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④機械設備等の点検記録</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⑤休憩時間の会話　など</a:t>
            </a:r>
          </a:p>
        </p:txBody>
      </p:sp>
      <p:sp>
        <p:nvSpPr>
          <p:cNvPr id="5124" name="Text Box 10"/>
          <p:cNvSpPr txBox="1">
            <a:spLocks noChangeArrowheads="1"/>
          </p:cNvSpPr>
          <p:nvPr/>
        </p:nvSpPr>
        <p:spPr bwMode="auto">
          <a:xfrm>
            <a:off x="7524328" y="293688"/>
            <a:ext cx="1298997"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P129</a:t>
            </a:r>
            <a:endParaRPr kumimoji="0" lang="ja-JP" altLang="en-US" sz="1600" dirty="0">
              <a:latin typeface="HG丸ｺﾞｼｯｸM-PRO" pitchFamily="50" charset="-128"/>
              <a:ea typeface="HG丸ｺﾞｼｯｸM-PRO" pitchFamily="50" charset="-128"/>
            </a:endParaRPr>
          </a:p>
        </p:txBody>
      </p:sp>
      <p:sp>
        <p:nvSpPr>
          <p:cNvPr id="5125"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AEF27A86-E65C-4039-A25D-EB290491F591}" type="slidenum">
              <a:rPr lang="en-US" altLang="ja-JP" sz="1400">
                <a:ea typeface="ＭＳ Ｐゴシック" pitchFamily="50" charset="-128"/>
              </a:rPr>
              <a:pPr algn="r" eaLnBrk="1" hangingPunct="1">
                <a:spcBef>
                  <a:spcPct val="0"/>
                </a:spcBef>
                <a:buFontTx/>
                <a:buNone/>
              </a:pPr>
              <a:t>152</a:t>
            </a:fld>
            <a:endParaRPr lang="en-US" altLang="ja-JP" sz="1400">
              <a:ea typeface="ＭＳ Ｐゴシック" pitchFamily="50" charset="-128"/>
            </a:endParaRPr>
          </a:p>
        </p:txBody>
      </p:sp>
    </p:spTree>
    <p:extLst>
      <p:ext uri="{BB962C8B-B14F-4D97-AF65-F5344CB8AC3E}">
        <p14:creationId xmlns:p14="http://schemas.microsoft.com/office/powerpoint/2010/main" val="4033777264"/>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6139408"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２．改善を進めるための４段階法</a:t>
            </a:r>
          </a:p>
        </p:txBody>
      </p:sp>
      <p:sp>
        <p:nvSpPr>
          <p:cNvPr id="5123" name="AutoShape 5"/>
          <p:cNvSpPr>
            <a:spLocks noChangeArrowheads="1"/>
          </p:cNvSpPr>
          <p:nvPr/>
        </p:nvSpPr>
        <p:spPr bwMode="auto">
          <a:xfrm>
            <a:off x="401638" y="91440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●改善作業選定表（例）</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p>
        </p:txBody>
      </p:sp>
      <p:sp>
        <p:nvSpPr>
          <p:cNvPr id="5124" name="Text Box 10"/>
          <p:cNvSpPr txBox="1">
            <a:spLocks noChangeArrowheads="1"/>
          </p:cNvSpPr>
          <p:nvPr/>
        </p:nvSpPr>
        <p:spPr bwMode="auto">
          <a:xfrm>
            <a:off x="7095914" y="301664"/>
            <a:ext cx="1298997"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P129</a:t>
            </a:r>
            <a:endParaRPr kumimoji="0" lang="ja-JP" altLang="en-US" sz="1600" dirty="0">
              <a:latin typeface="HG丸ｺﾞｼｯｸM-PRO" pitchFamily="50" charset="-128"/>
              <a:ea typeface="HG丸ｺﾞｼｯｸM-PRO" pitchFamily="50" charset="-128"/>
            </a:endParaRPr>
          </a:p>
        </p:txBody>
      </p:sp>
      <p:pic>
        <p:nvPicPr>
          <p:cNvPr id="4" name="図 3"/>
          <p:cNvPicPr>
            <a:picLocks noChangeAspect="1"/>
          </p:cNvPicPr>
          <p:nvPr/>
        </p:nvPicPr>
        <p:blipFill>
          <a:blip r:embed="rId2"/>
          <a:stretch>
            <a:fillRect/>
          </a:stretch>
        </p:blipFill>
        <p:spPr>
          <a:xfrm>
            <a:off x="592698" y="1362631"/>
            <a:ext cx="8083758" cy="5246231"/>
          </a:xfrm>
          <a:prstGeom prst="rect">
            <a:avLst/>
          </a:prstGeom>
        </p:spPr>
      </p:pic>
      <p:sp>
        <p:nvSpPr>
          <p:cNvPr id="5125"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AEF27A86-E65C-4039-A25D-EB290491F591}" type="slidenum">
              <a:rPr lang="en-US" altLang="ja-JP" sz="1400">
                <a:ea typeface="ＭＳ Ｐゴシック" pitchFamily="50" charset="-128"/>
              </a:rPr>
              <a:pPr algn="r" eaLnBrk="1" hangingPunct="1">
                <a:spcBef>
                  <a:spcPct val="0"/>
                </a:spcBef>
                <a:buFontTx/>
                <a:buNone/>
              </a:pPr>
              <a:t>153</a:t>
            </a:fld>
            <a:endParaRPr lang="en-US" altLang="ja-JP" sz="1400" dirty="0">
              <a:ea typeface="ＭＳ Ｐゴシック" pitchFamily="50" charset="-128"/>
            </a:endParaRPr>
          </a:p>
        </p:txBody>
      </p:sp>
    </p:spTree>
    <p:extLst>
      <p:ext uri="{BB962C8B-B14F-4D97-AF65-F5344CB8AC3E}">
        <p14:creationId xmlns:p14="http://schemas.microsoft.com/office/powerpoint/2010/main" val="1481243540"/>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2419" y="203199"/>
            <a:ext cx="5853757"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２．改善を進めるための４段階法</a:t>
            </a:r>
          </a:p>
        </p:txBody>
      </p:sp>
      <p:sp>
        <p:nvSpPr>
          <p:cNvPr id="6147" name="AutoShape 5"/>
          <p:cNvSpPr>
            <a:spLocks noChangeArrowheads="1"/>
          </p:cNvSpPr>
          <p:nvPr/>
        </p:nvSpPr>
        <p:spPr bwMode="auto">
          <a:xfrm>
            <a:off x="304800" y="914400"/>
            <a:ext cx="8612188"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（２）４段階法の概要</a:t>
            </a:r>
          </a:p>
        </p:txBody>
      </p:sp>
      <p:sp>
        <p:nvSpPr>
          <p:cNvPr id="6148" name="Text Box 10"/>
          <p:cNvSpPr txBox="1">
            <a:spLocks noChangeArrowheads="1"/>
          </p:cNvSpPr>
          <p:nvPr/>
        </p:nvSpPr>
        <p:spPr bwMode="auto">
          <a:xfrm>
            <a:off x="7092950" y="293688"/>
            <a:ext cx="17303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P129</a:t>
            </a:r>
            <a:endParaRPr kumimoji="0" lang="ja-JP" altLang="en-US" sz="1600" dirty="0">
              <a:latin typeface="HG丸ｺﾞｼｯｸM-PRO" pitchFamily="50" charset="-128"/>
              <a:ea typeface="HG丸ｺﾞｼｯｸM-PRO" pitchFamily="50" charset="-128"/>
            </a:endParaRPr>
          </a:p>
        </p:txBody>
      </p:sp>
      <p:pic>
        <p:nvPicPr>
          <p:cNvPr id="614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484313"/>
            <a:ext cx="8355012" cy="49911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0"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0072342D-453A-44CD-B69A-A7EB147828B4}" type="slidenum">
              <a:rPr lang="en-US" altLang="ja-JP" sz="1400">
                <a:ea typeface="ＭＳ Ｐゴシック" pitchFamily="50" charset="-128"/>
              </a:rPr>
              <a:pPr algn="r" eaLnBrk="1" hangingPunct="1">
                <a:spcBef>
                  <a:spcPct val="0"/>
                </a:spcBef>
                <a:buFontTx/>
                <a:buNone/>
              </a:pPr>
              <a:t>154</a:t>
            </a:fld>
            <a:endParaRPr lang="en-US" altLang="ja-JP" sz="1400">
              <a:ea typeface="ＭＳ Ｐゴシック" pitchFamily="50" charset="-128"/>
            </a:endParaRPr>
          </a:p>
        </p:txBody>
      </p:sp>
    </p:spTree>
    <p:extLst>
      <p:ext uri="{BB962C8B-B14F-4D97-AF65-F5344CB8AC3E}">
        <p14:creationId xmlns:p14="http://schemas.microsoft.com/office/powerpoint/2010/main" val="2307992848"/>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5779368"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２．改善を進めるための４段階法</a:t>
            </a:r>
          </a:p>
        </p:txBody>
      </p:sp>
      <p:sp>
        <p:nvSpPr>
          <p:cNvPr id="7171" name="AutoShape 5"/>
          <p:cNvSpPr>
            <a:spLocks noChangeArrowheads="1"/>
          </p:cNvSpPr>
          <p:nvPr/>
        </p:nvSpPr>
        <p:spPr bwMode="auto">
          <a:xfrm>
            <a:off x="433388" y="90805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（３）各段階ごとの説明　　　　　　　　</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4000"/>
              </a:lnSpc>
              <a:spcBef>
                <a:spcPct val="0"/>
              </a:spcBef>
              <a:buFontTx/>
              <a:buNone/>
            </a:pPr>
            <a:r>
              <a:rPr kumimoji="0" lang="ja-JP" altLang="en-US" sz="2400" dirty="0">
                <a:latin typeface="HG丸ｺﾞｼｯｸM-PRO" pitchFamily="50" charset="-128"/>
                <a:ea typeface="HG丸ｺﾞｼｯｸM-PRO" pitchFamily="50" charset="-128"/>
              </a:rPr>
              <a:t>　　　第１段階　作業を手順ごとに分解する</a:t>
            </a:r>
          </a:p>
          <a:p>
            <a:pPr eaLnBrk="1"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「作業手順の定め方」とは異なり作業の手順を一つひとつ拾</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いあげていく。表現は作業の目的ではなく、「行動そのもの」</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を書く。例えば、「ネジを締める」ではなく「ドライバーを時</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計回りに回す」と表現する。</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次に、一つひとつの手順ごとにその手順を進めるための条件</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を拾い出す。この条件は、「作業手順の進め方」で急所として</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取り上げた「成否」「安全」「やりやすく」が大切なヒントと</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なる。さらに作業姿勢や量、頻度、距離など重要な項目である。</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この条件に拾いあげた項目こそが、第２段階以降の目の付け所</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となる。</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endParaRPr lang="en-US" altLang="ja-JP" sz="2000" dirty="0">
              <a:latin typeface="HG丸ｺﾞｼｯｸM-PRO" pitchFamily="50" charset="-128"/>
              <a:ea typeface="HG丸ｺﾞｼｯｸM-PRO" pitchFamily="50" charset="-128"/>
            </a:endParaRPr>
          </a:p>
        </p:txBody>
      </p:sp>
      <p:sp>
        <p:nvSpPr>
          <p:cNvPr id="7172" name="Text Box 10"/>
          <p:cNvSpPr txBox="1">
            <a:spLocks noChangeArrowheads="1"/>
          </p:cNvSpPr>
          <p:nvPr/>
        </p:nvSpPr>
        <p:spPr bwMode="auto">
          <a:xfrm>
            <a:off x="7524750" y="293688"/>
            <a:ext cx="12985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P130</a:t>
            </a:r>
            <a:endParaRPr kumimoji="0" lang="ja-JP" altLang="en-US" sz="1600" dirty="0">
              <a:latin typeface="HG丸ｺﾞｼｯｸM-PRO" pitchFamily="50" charset="-128"/>
              <a:ea typeface="HG丸ｺﾞｼｯｸM-PRO" pitchFamily="50" charset="-128"/>
            </a:endParaRPr>
          </a:p>
        </p:txBody>
      </p:sp>
      <p:sp>
        <p:nvSpPr>
          <p:cNvPr id="7173"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B5E48AEA-B615-4170-8FEF-9A83174D8C9B}" type="slidenum">
              <a:rPr lang="en-US" altLang="ja-JP" sz="1400">
                <a:ea typeface="ＭＳ Ｐゴシック" pitchFamily="50" charset="-128"/>
              </a:rPr>
              <a:pPr algn="r" eaLnBrk="1" hangingPunct="1">
                <a:spcBef>
                  <a:spcPct val="0"/>
                </a:spcBef>
                <a:buFontTx/>
                <a:buNone/>
              </a:pPr>
              <a:t>155</a:t>
            </a:fld>
            <a:endParaRPr lang="en-US" altLang="ja-JP" sz="1400">
              <a:ea typeface="ＭＳ Ｐゴシック" pitchFamily="50" charset="-128"/>
            </a:endParaRPr>
          </a:p>
        </p:txBody>
      </p:sp>
    </p:spTree>
    <p:extLst>
      <p:ext uri="{BB962C8B-B14F-4D97-AF65-F5344CB8AC3E}">
        <p14:creationId xmlns:p14="http://schemas.microsoft.com/office/powerpoint/2010/main" val="2995771000"/>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5779368"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２．改善を進めるための４段階法</a:t>
            </a:r>
          </a:p>
        </p:txBody>
      </p:sp>
      <p:sp>
        <p:nvSpPr>
          <p:cNvPr id="8195" name="AutoShape 5"/>
          <p:cNvSpPr>
            <a:spLocks noChangeArrowheads="1"/>
          </p:cNvSpPr>
          <p:nvPr/>
        </p:nvSpPr>
        <p:spPr bwMode="auto">
          <a:xfrm>
            <a:off x="304800" y="938883"/>
            <a:ext cx="8659813" cy="5761037"/>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第２段階　手順ごとに自問する。５</a:t>
            </a:r>
            <a:r>
              <a:rPr lang="en-US" altLang="ja-JP" sz="2400" dirty="0">
                <a:latin typeface="HG丸ｺﾞｼｯｸM-PRO" pitchFamily="50" charset="-128"/>
                <a:ea typeface="HG丸ｺﾞｼｯｸM-PRO" pitchFamily="50" charset="-128"/>
              </a:rPr>
              <a:t>W</a:t>
            </a:r>
            <a:r>
              <a:rPr lang="ja-JP" altLang="en-US" sz="2400" dirty="0">
                <a:latin typeface="HG丸ｺﾞｼｯｸM-PRO" pitchFamily="50" charset="-128"/>
                <a:ea typeface="HG丸ｺﾞｼｯｸM-PRO" pitchFamily="50" charset="-128"/>
              </a:rPr>
              <a:t>１</a:t>
            </a:r>
            <a:r>
              <a:rPr lang="en-US" altLang="ja-JP" sz="2400" dirty="0">
                <a:latin typeface="HG丸ｺﾞｼｯｸM-PRO" pitchFamily="50" charset="-128"/>
                <a:ea typeface="HG丸ｺﾞｼｯｸM-PRO" pitchFamily="50" charset="-128"/>
              </a:rPr>
              <a:t>H</a:t>
            </a:r>
            <a:r>
              <a:rPr lang="ja-JP" altLang="en-US" sz="2400" dirty="0">
                <a:latin typeface="HG丸ｺﾞｼｯｸM-PRO" pitchFamily="50" charset="-128"/>
                <a:ea typeface="HG丸ｺﾞｼｯｸM-PRO" pitchFamily="50" charset="-128"/>
              </a:rPr>
              <a:t>で自問して</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改善のヒントをつかむ</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endParaRPr lang="en-US" altLang="ja-JP" sz="2000" dirty="0">
              <a:latin typeface="HG丸ｺﾞｼｯｸM-PRO" pitchFamily="50" charset="-128"/>
              <a:ea typeface="HG丸ｺﾞｼｯｸM-PRO" pitchFamily="50" charset="-128"/>
            </a:endParaRPr>
          </a:p>
          <a:p>
            <a:pPr eaLnBrk="1" hangingPunct="1">
              <a:lnSpc>
                <a:spcPts val="3400"/>
              </a:lnSpc>
              <a:spcBef>
                <a:spcPct val="0"/>
              </a:spcBef>
              <a:buNone/>
            </a:pPr>
            <a:r>
              <a:rPr lang="ja-JP" altLang="en-US" sz="2000" dirty="0">
                <a:latin typeface="HG丸ｺﾞｼｯｸM-PRO" pitchFamily="50" charset="-128"/>
                <a:ea typeface="HG丸ｺﾞｼｯｸM-PRO" pitchFamily="50" charset="-128"/>
              </a:rPr>
              <a:t>　　　ア　Ｗｈｙ（</a:t>
            </a:r>
            <a:r>
              <a:rPr lang="ja-JP" altLang="en-US" sz="2000" u="sng" dirty="0">
                <a:solidFill>
                  <a:srgbClr val="FF0000"/>
                </a:solidFill>
                <a:latin typeface="HG丸ｺﾞｼｯｸM-PRO" pitchFamily="50" charset="-128"/>
                <a:ea typeface="HG丸ｺﾞｼｯｸM-PRO" pitchFamily="50" charset="-128"/>
              </a:rPr>
              <a:t>なぜ</a:t>
            </a:r>
            <a:r>
              <a:rPr lang="ja-JP" altLang="en-US" sz="2000" dirty="0">
                <a:latin typeface="HG丸ｺﾞｼｯｸM-PRO" pitchFamily="50" charset="-128"/>
                <a:ea typeface="HG丸ｺﾞｼｯｸM-PRO" pitchFamily="50" charset="-128"/>
              </a:rPr>
              <a:t>それが必要か）</a:t>
            </a:r>
            <a:endParaRPr lang="en-US" altLang="ja-JP" sz="2000" dirty="0">
              <a:latin typeface="HG丸ｺﾞｼｯｸM-PRO" pitchFamily="50" charset="-128"/>
              <a:ea typeface="HG丸ｺﾞｼｯｸM-PRO" pitchFamily="50" charset="-128"/>
            </a:endParaRPr>
          </a:p>
          <a:p>
            <a:pPr eaLnBrk="1" hangingPunct="1">
              <a:lnSpc>
                <a:spcPts val="3400"/>
              </a:lnSpc>
              <a:spcBef>
                <a:spcPct val="0"/>
              </a:spcBef>
              <a:buNone/>
            </a:pPr>
            <a:r>
              <a:rPr lang="ja-JP" altLang="en-US" sz="2000" dirty="0">
                <a:latin typeface="HG丸ｺﾞｼｯｸM-PRO" pitchFamily="50" charset="-128"/>
                <a:ea typeface="HG丸ｺﾞｼｯｸM-PRO" pitchFamily="50" charset="-128"/>
              </a:rPr>
              <a:t>　　　イ　</a:t>
            </a:r>
            <a:r>
              <a:rPr lang="en-US" altLang="ja-JP" sz="2000" dirty="0">
                <a:latin typeface="HG丸ｺﾞｼｯｸM-PRO" pitchFamily="50" charset="-128"/>
                <a:ea typeface="HG丸ｺﾞｼｯｸM-PRO" pitchFamily="50" charset="-128"/>
              </a:rPr>
              <a:t>W</a:t>
            </a:r>
            <a:r>
              <a:rPr lang="ja-JP" altLang="en-US" sz="2000" dirty="0">
                <a:latin typeface="HG丸ｺﾞｼｯｸM-PRO" pitchFamily="50" charset="-128"/>
                <a:ea typeface="HG丸ｺﾞｼｯｸM-PRO" pitchFamily="50" charset="-128"/>
              </a:rPr>
              <a:t>ｈａｔ（</a:t>
            </a:r>
            <a:r>
              <a:rPr lang="ja-JP" altLang="en-US" sz="2000" u="sng" dirty="0">
                <a:solidFill>
                  <a:srgbClr val="FF0000"/>
                </a:solidFill>
                <a:latin typeface="HG丸ｺﾞｼｯｸM-PRO" pitchFamily="50" charset="-128"/>
                <a:ea typeface="HG丸ｺﾞｼｯｸM-PRO" pitchFamily="50" charset="-128"/>
              </a:rPr>
              <a:t>なにを</a:t>
            </a:r>
            <a:r>
              <a:rPr lang="ja-JP" altLang="en-US" sz="2000" dirty="0">
                <a:latin typeface="HG丸ｺﾞｼｯｸM-PRO" pitchFamily="50" charset="-128"/>
                <a:ea typeface="HG丸ｺﾞｼｯｸM-PRO" pitchFamily="50" charset="-128"/>
              </a:rPr>
              <a:t>するのか）</a:t>
            </a:r>
            <a:endParaRPr lang="en-US" altLang="ja-JP" sz="2000" dirty="0">
              <a:latin typeface="HG丸ｺﾞｼｯｸM-PRO" pitchFamily="50" charset="-128"/>
              <a:ea typeface="HG丸ｺﾞｼｯｸM-PRO" pitchFamily="50" charset="-128"/>
            </a:endParaRPr>
          </a:p>
          <a:p>
            <a:pPr eaLnBrk="1" hangingPunct="1">
              <a:lnSpc>
                <a:spcPts val="3400"/>
              </a:lnSpc>
              <a:spcBef>
                <a:spcPct val="0"/>
              </a:spcBef>
              <a:buFontTx/>
              <a:buNone/>
            </a:pPr>
            <a:r>
              <a:rPr lang="ja-JP" altLang="en-US" sz="2000" dirty="0">
                <a:latin typeface="HG丸ｺﾞｼｯｸM-PRO" pitchFamily="50" charset="-128"/>
                <a:ea typeface="HG丸ｺﾞｼｯｸM-PRO" pitchFamily="50" charset="-128"/>
              </a:rPr>
              <a:t>　　　ウ　</a:t>
            </a:r>
            <a:r>
              <a:rPr lang="en-US" altLang="ja-JP" sz="2000" dirty="0">
                <a:latin typeface="HG丸ｺﾞｼｯｸM-PRO" pitchFamily="50" charset="-128"/>
                <a:ea typeface="HG丸ｺﾞｼｯｸM-PRO" pitchFamily="50" charset="-128"/>
              </a:rPr>
              <a:t>W</a:t>
            </a:r>
            <a:r>
              <a:rPr lang="ja-JP" altLang="en-US" sz="2000" dirty="0">
                <a:latin typeface="HG丸ｺﾞｼｯｸM-PRO" pitchFamily="50" charset="-128"/>
                <a:ea typeface="HG丸ｺﾞｼｯｸM-PRO" pitchFamily="50" charset="-128"/>
              </a:rPr>
              <a:t>ｈｅｒｅ（</a:t>
            </a:r>
            <a:r>
              <a:rPr lang="ja-JP" altLang="en-US" sz="2000" u="sng" dirty="0">
                <a:solidFill>
                  <a:srgbClr val="FF0000"/>
                </a:solidFill>
                <a:latin typeface="HG丸ｺﾞｼｯｸM-PRO" pitchFamily="50" charset="-128"/>
                <a:ea typeface="HG丸ｺﾞｼｯｸM-PRO" pitchFamily="50" charset="-128"/>
              </a:rPr>
              <a:t>どこで</a:t>
            </a:r>
            <a:r>
              <a:rPr lang="ja-JP" altLang="en-US" sz="2000" dirty="0">
                <a:latin typeface="HG丸ｺﾞｼｯｸM-PRO" pitchFamily="50" charset="-128"/>
                <a:ea typeface="HG丸ｺﾞｼｯｸM-PRO" pitchFamily="50" charset="-128"/>
              </a:rPr>
              <a:t>するのがよいか）</a:t>
            </a:r>
            <a:endParaRPr lang="en-US" altLang="ja-JP" sz="2000" dirty="0">
              <a:latin typeface="HG丸ｺﾞｼｯｸM-PRO" pitchFamily="50" charset="-128"/>
              <a:ea typeface="HG丸ｺﾞｼｯｸM-PRO" pitchFamily="50" charset="-128"/>
            </a:endParaRPr>
          </a:p>
          <a:p>
            <a:pPr eaLnBrk="1" hangingPunct="1">
              <a:lnSpc>
                <a:spcPts val="3400"/>
              </a:lnSpc>
              <a:spcBef>
                <a:spcPct val="0"/>
              </a:spcBef>
              <a:buFontTx/>
              <a:buNone/>
            </a:pPr>
            <a:r>
              <a:rPr lang="ja-JP" altLang="en-US" sz="2000" dirty="0">
                <a:latin typeface="HG丸ｺﾞｼｯｸM-PRO" pitchFamily="50" charset="-128"/>
                <a:ea typeface="HG丸ｺﾞｼｯｸM-PRO" pitchFamily="50" charset="-128"/>
              </a:rPr>
              <a:t>　　　エ　</a:t>
            </a:r>
            <a:r>
              <a:rPr lang="en-US" altLang="ja-JP" sz="2000" dirty="0">
                <a:latin typeface="HG丸ｺﾞｼｯｸM-PRO" pitchFamily="50" charset="-128"/>
                <a:ea typeface="HG丸ｺﾞｼｯｸM-PRO" pitchFamily="50" charset="-128"/>
              </a:rPr>
              <a:t>W</a:t>
            </a:r>
            <a:r>
              <a:rPr lang="ja-JP" altLang="en-US" sz="2000" dirty="0">
                <a:latin typeface="HG丸ｺﾞｼｯｸM-PRO" pitchFamily="50" charset="-128"/>
                <a:ea typeface="HG丸ｺﾞｼｯｸM-PRO" pitchFamily="50" charset="-128"/>
              </a:rPr>
              <a:t>ｈｅｎ（</a:t>
            </a:r>
            <a:r>
              <a:rPr lang="ja-JP" altLang="en-US" sz="2000" u="sng" dirty="0">
                <a:solidFill>
                  <a:srgbClr val="FF0000"/>
                </a:solidFill>
                <a:latin typeface="HG丸ｺﾞｼｯｸM-PRO" pitchFamily="50" charset="-128"/>
                <a:ea typeface="HG丸ｺﾞｼｯｸM-PRO" pitchFamily="50" charset="-128"/>
              </a:rPr>
              <a:t>いつ</a:t>
            </a:r>
            <a:r>
              <a:rPr lang="ja-JP" altLang="en-US" sz="2000" dirty="0">
                <a:latin typeface="HG丸ｺﾞｼｯｸM-PRO" pitchFamily="50" charset="-128"/>
                <a:ea typeface="HG丸ｺﾞｼｯｸM-PRO" pitchFamily="50" charset="-128"/>
              </a:rPr>
              <a:t>するのがよいか）</a:t>
            </a:r>
            <a:endParaRPr lang="en-US" altLang="ja-JP" sz="2000" dirty="0">
              <a:latin typeface="HG丸ｺﾞｼｯｸM-PRO" pitchFamily="50" charset="-128"/>
              <a:ea typeface="HG丸ｺﾞｼｯｸM-PRO" pitchFamily="50" charset="-128"/>
            </a:endParaRPr>
          </a:p>
          <a:p>
            <a:pPr eaLnBrk="1" hangingPunct="1">
              <a:lnSpc>
                <a:spcPts val="3400"/>
              </a:lnSpc>
              <a:spcBef>
                <a:spcPct val="0"/>
              </a:spcBef>
              <a:buNone/>
            </a:pPr>
            <a:r>
              <a:rPr lang="ja-JP" altLang="en-US" sz="2000" dirty="0">
                <a:latin typeface="HG丸ｺﾞｼｯｸM-PRO" pitchFamily="50" charset="-128"/>
                <a:ea typeface="HG丸ｺﾞｼｯｸM-PRO" pitchFamily="50" charset="-128"/>
              </a:rPr>
              <a:t>　　　オ　Ｗｈｏ ［Ｗｈｏｍ］（</a:t>
            </a:r>
            <a:r>
              <a:rPr lang="ja-JP" altLang="en-US" sz="2000" u="sng" dirty="0">
                <a:solidFill>
                  <a:srgbClr val="FF0000"/>
                </a:solidFill>
                <a:latin typeface="HG丸ｺﾞｼｯｸM-PRO" pitchFamily="50" charset="-128"/>
                <a:ea typeface="HG丸ｺﾞｼｯｸM-PRO" pitchFamily="50" charset="-128"/>
              </a:rPr>
              <a:t>だれが</a:t>
            </a:r>
            <a:r>
              <a:rPr lang="ja-JP" altLang="en-US" sz="2000" dirty="0">
                <a:latin typeface="HG丸ｺﾞｼｯｸM-PRO" pitchFamily="50" charset="-128"/>
                <a:ea typeface="HG丸ｺﾞｼｯｸM-PRO" pitchFamily="50" charset="-128"/>
              </a:rPr>
              <a:t>［だれに］するのがよいか）</a:t>
            </a:r>
            <a:endParaRPr lang="en-US" altLang="ja-JP" sz="2000" dirty="0">
              <a:latin typeface="HG丸ｺﾞｼｯｸM-PRO" pitchFamily="50" charset="-128"/>
              <a:ea typeface="HG丸ｺﾞｼｯｸM-PRO" pitchFamily="50" charset="-128"/>
            </a:endParaRPr>
          </a:p>
          <a:p>
            <a:pPr eaLnBrk="1" hangingPunct="1">
              <a:lnSpc>
                <a:spcPts val="3400"/>
              </a:lnSpc>
              <a:spcBef>
                <a:spcPct val="0"/>
              </a:spcBef>
              <a:buFontTx/>
              <a:buNone/>
            </a:pPr>
            <a:r>
              <a:rPr lang="ja-JP" altLang="en-US" sz="2000" dirty="0">
                <a:latin typeface="HG丸ｺﾞｼｯｸM-PRO" pitchFamily="50" charset="-128"/>
                <a:ea typeface="HG丸ｺﾞｼｯｸM-PRO" pitchFamily="50" charset="-128"/>
              </a:rPr>
              <a:t>　　　カ　Ｈｏｗ（</a:t>
            </a:r>
            <a:r>
              <a:rPr lang="ja-JP" altLang="en-US" sz="2000" u="sng" dirty="0">
                <a:solidFill>
                  <a:srgbClr val="FF0000"/>
                </a:solidFill>
                <a:latin typeface="HG丸ｺﾞｼｯｸM-PRO" pitchFamily="50" charset="-128"/>
                <a:ea typeface="HG丸ｺﾞｼｯｸM-PRO" pitchFamily="50" charset="-128"/>
              </a:rPr>
              <a:t>どんな</a:t>
            </a:r>
            <a:r>
              <a:rPr lang="ja-JP" altLang="en-US" sz="2000" dirty="0">
                <a:latin typeface="HG丸ｺﾞｼｯｸM-PRO" pitchFamily="50" charset="-128"/>
                <a:ea typeface="HG丸ｺﾞｼｯｸM-PRO" pitchFamily="50" charset="-128"/>
              </a:rPr>
              <a:t>方法がよいか）</a:t>
            </a:r>
            <a:endParaRPr lang="en-US" altLang="ja-JP" sz="2000" dirty="0">
              <a:latin typeface="HG丸ｺﾞｼｯｸM-PRO" pitchFamily="50" charset="-128"/>
              <a:ea typeface="HG丸ｺﾞｼｯｸM-PRO" pitchFamily="50" charset="-128"/>
            </a:endParaRPr>
          </a:p>
        </p:txBody>
      </p:sp>
      <p:sp>
        <p:nvSpPr>
          <p:cNvPr id="8196" name="Text Box 10"/>
          <p:cNvSpPr txBox="1">
            <a:spLocks noChangeArrowheads="1"/>
          </p:cNvSpPr>
          <p:nvPr/>
        </p:nvSpPr>
        <p:spPr bwMode="auto">
          <a:xfrm>
            <a:off x="7524750" y="293688"/>
            <a:ext cx="12985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P130</a:t>
            </a:r>
            <a:endParaRPr kumimoji="0" lang="ja-JP" altLang="en-US" sz="1600" dirty="0">
              <a:latin typeface="HG丸ｺﾞｼｯｸM-PRO" pitchFamily="50" charset="-128"/>
              <a:ea typeface="HG丸ｺﾞｼｯｸM-PRO" pitchFamily="50" charset="-128"/>
            </a:endParaRPr>
          </a:p>
        </p:txBody>
      </p:sp>
      <p:sp>
        <p:nvSpPr>
          <p:cNvPr id="8197"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C167C3A8-3A2E-4005-9D62-1CB1815E1DC0}" type="slidenum">
              <a:rPr lang="en-US" altLang="ja-JP" sz="1400">
                <a:ea typeface="ＭＳ Ｐゴシック" pitchFamily="50" charset="-128"/>
              </a:rPr>
              <a:pPr algn="r" eaLnBrk="1" hangingPunct="1">
                <a:spcBef>
                  <a:spcPct val="0"/>
                </a:spcBef>
                <a:buFontTx/>
                <a:buNone/>
              </a:pPr>
              <a:t>156</a:t>
            </a:fld>
            <a:endParaRPr lang="en-US" altLang="ja-JP" sz="1400">
              <a:ea typeface="ＭＳ Ｐゴシック" pitchFamily="50" charset="-128"/>
            </a:endParaRPr>
          </a:p>
        </p:txBody>
      </p:sp>
    </p:spTree>
    <p:extLst>
      <p:ext uri="{BB962C8B-B14F-4D97-AF65-F5344CB8AC3E}">
        <p14:creationId xmlns:p14="http://schemas.microsoft.com/office/powerpoint/2010/main" val="1090721493"/>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5779368"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２．改善を進めるための４段階法</a:t>
            </a:r>
          </a:p>
        </p:txBody>
      </p:sp>
      <p:sp>
        <p:nvSpPr>
          <p:cNvPr id="9219" name="AutoShape 5"/>
          <p:cNvSpPr>
            <a:spLocks noChangeArrowheads="1"/>
          </p:cNvSpPr>
          <p:nvPr/>
        </p:nvSpPr>
        <p:spPr bwMode="auto">
          <a:xfrm>
            <a:off x="279400" y="836613"/>
            <a:ext cx="8658225" cy="5832475"/>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第３段階　着想を展開する</a:t>
            </a:r>
            <a:r>
              <a:rPr lang="ja-JP" altLang="en-US" sz="2000" dirty="0">
                <a:latin typeface="HG丸ｺﾞｼｯｸM-PRO" pitchFamily="50" charset="-128"/>
                <a:ea typeface="HG丸ｺﾞｼｯｸM-PRO" pitchFamily="50" charset="-128"/>
              </a:rPr>
              <a:t>　</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第２段階の自問の段階は、次の第３段階に直結している。</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endParaRPr lang="en-US" altLang="ja-JP" sz="2000" dirty="0">
              <a:latin typeface="HG丸ｺﾞｼｯｸM-PRO" pitchFamily="50" charset="-128"/>
              <a:ea typeface="HG丸ｺﾞｼｯｸM-PRO" pitchFamily="50" charset="-128"/>
            </a:endParaRPr>
          </a:p>
        </p:txBody>
      </p:sp>
      <p:sp>
        <p:nvSpPr>
          <p:cNvPr id="9220" name="Text Box 10"/>
          <p:cNvSpPr txBox="1">
            <a:spLocks noChangeArrowheads="1"/>
          </p:cNvSpPr>
          <p:nvPr/>
        </p:nvSpPr>
        <p:spPr bwMode="auto">
          <a:xfrm>
            <a:off x="7092950" y="293688"/>
            <a:ext cx="17303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P130</a:t>
            </a:r>
            <a:endParaRPr kumimoji="0" lang="ja-JP" altLang="en-US" sz="1600" dirty="0">
              <a:latin typeface="HG丸ｺﾞｼｯｸM-PRO" pitchFamily="50" charset="-128"/>
              <a:ea typeface="HG丸ｺﾞｼｯｸM-PRO" pitchFamily="50" charset="-128"/>
            </a:endParaRPr>
          </a:p>
        </p:txBody>
      </p:sp>
      <p:sp>
        <p:nvSpPr>
          <p:cNvPr id="9221"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62C6E153-D1C3-4DC7-9640-BC1A03BE17DA}" type="slidenum">
              <a:rPr lang="en-US" altLang="ja-JP" sz="1400">
                <a:ea typeface="ＭＳ Ｐゴシック" pitchFamily="50" charset="-128"/>
              </a:rPr>
              <a:pPr algn="r" eaLnBrk="1" hangingPunct="1">
                <a:spcBef>
                  <a:spcPct val="0"/>
                </a:spcBef>
                <a:buFontTx/>
                <a:buNone/>
              </a:pPr>
              <a:t>157</a:t>
            </a:fld>
            <a:endParaRPr lang="en-US" altLang="ja-JP" sz="1400">
              <a:ea typeface="ＭＳ Ｐゴシック" pitchFamily="50" charset="-128"/>
            </a:endParaRPr>
          </a:p>
        </p:txBody>
      </p:sp>
      <p:pic>
        <p:nvPicPr>
          <p:cNvPr id="92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175" y="2384425"/>
            <a:ext cx="2382838" cy="5048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825" y="2997200"/>
            <a:ext cx="2384425" cy="34782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2955925"/>
            <a:ext cx="2195513" cy="34782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0150" y="2384425"/>
            <a:ext cx="3148013" cy="5048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6" name="右中かっこ 3"/>
          <p:cNvSpPr>
            <a:spLocks/>
          </p:cNvSpPr>
          <p:nvPr/>
        </p:nvSpPr>
        <p:spPr bwMode="auto">
          <a:xfrm>
            <a:off x="3924300" y="3357563"/>
            <a:ext cx="215900" cy="1150937"/>
          </a:xfrm>
          <a:prstGeom prst="rightBrace">
            <a:avLst>
              <a:gd name="adj1" fmla="val 8317"/>
              <a:gd name="adj2" fmla="val 50000"/>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charset="0"/>
            </a:endParaRPr>
          </a:p>
        </p:txBody>
      </p:sp>
      <p:sp>
        <p:nvSpPr>
          <p:cNvPr id="9227" name="右中かっこ 4"/>
          <p:cNvSpPr>
            <a:spLocks/>
          </p:cNvSpPr>
          <p:nvPr/>
        </p:nvSpPr>
        <p:spPr bwMode="auto">
          <a:xfrm>
            <a:off x="3578225" y="3043238"/>
            <a:ext cx="263525" cy="746125"/>
          </a:xfrm>
          <a:prstGeom prst="rightBrace">
            <a:avLst>
              <a:gd name="adj1" fmla="val 8337"/>
              <a:gd name="adj2" fmla="val 50000"/>
            </a:avLst>
          </a:prstGeom>
          <a:noFill/>
          <a:ln w="38100" algn="ctr">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charset="0"/>
            </a:endParaRPr>
          </a:p>
        </p:txBody>
      </p:sp>
      <p:cxnSp>
        <p:nvCxnSpPr>
          <p:cNvPr id="9228" name="直線矢印コネクタ 6"/>
          <p:cNvCxnSpPr>
            <a:cxnSpLocks noChangeShapeType="1"/>
          </p:cNvCxnSpPr>
          <p:nvPr/>
        </p:nvCxnSpPr>
        <p:spPr bwMode="auto">
          <a:xfrm>
            <a:off x="3976688" y="3416300"/>
            <a:ext cx="1531937" cy="0"/>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229" name="直線矢印コネクタ 20"/>
          <p:cNvCxnSpPr>
            <a:cxnSpLocks noChangeShapeType="1"/>
          </p:cNvCxnSpPr>
          <p:nvPr/>
        </p:nvCxnSpPr>
        <p:spPr bwMode="auto">
          <a:xfrm>
            <a:off x="3709988" y="2652713"/>
            <a:ext cx="1300162" cy="0"/>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230" name="直線矢印コネクタ 24"/>
          <p:cNvCxnSpPr>
            <a:cxnSpLocks noChangeShapeType="1"/>
          </p:cNvCxnSpPr>
          <p:nvPr/>
        </p:nvCxnSpPr>
        <p:spPr bwMode="auto">
          <a:xfrm>
            <a:off x="3721100" y="6251575"/>
            <a:ext cx="1787525" cy="0"/>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231" name="右中かっこ 27"/>
          <p:cNvSpPr>
            <a:spLocks/>
          </p:cNvSpPr>
          <p:nvPr/>
        </p:nvSpPr>
        <p:spPr bwMode="auto">
          <a:xfrm>
            <a:off x="3578225" y="4135438"/>
            <a:ext cx="263525" cy="1741487"/>
          </a:xfrm>
          <a:prstGeom prst="rightBrace">
            <a:avLst>
              <a:gd name="adj1" fmla="val 8322"/>
              <a:gd name="adj2" fmla="val 50000"/>
            </a:avLst>
          </a:prstGeom>
          <a:noFill/>
          <a:ln w="38100" algn="ctr">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charset="0"/>
            </a:endParaRPr>
          </a:p>
        </p:txBody>
      </p:sp>
      <p:cxnSp>
        <p:nvCxnSpPr>
          <p:cNvPr id="9232" name="直線矢印コネクタ 28"/>
          <p:cNvCxnSpPr>
            <a:cxnSpLocks noChangeShapeType="1"/>
          </p:cNvCxnSpPr>
          <p:nvPr/>
        </p:nvCxnSpPr>
        <p:spPr bwMode="auto">
          <a:xfrm flipV="1">
            <a:off x="3990975" y="4292600"/>
            <a:ext cx="1517650" cy="688975"/>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233" name="直線矢印コネクタ 30"/>
          <p:cNvCxnSpPr>
            <a:cxnSpLocks noChangeShapeType="1"/>
          </p:cNvCxnSpPr>
          <p:nvPr/>
        </p:nvCxnSpPr>
        <p:spPr bwMode="auto">
          <a:xfrm flipV="1">
            <a:off x="4032250" y="4735513"/>
            <a:ext cx="1476375" cy="271462"/>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812547174"/>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570736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２．改善を進めるための４段階法</a:t>
            </a:r>
          </a:p>
        </p:txBody>
      </p:sp>
      <p:sp>
        <p:nvSpPr>
          <p:cNvPr id="6147" name="AutoShape 5"/>
          <p:cNvSpPr>
            <a:spLocks noChangeArrowheads="1"/>
          </p:cNvSpPr>
          <p:nvPr/>
        </p:nvSpPr>
        <p:spPr bwMode="auto">
          <a:xfrm>
            <a:off x="279400" y="836613"/>
            <a:ext cx="8658225" cy="5832475"/>
          </a:xfrm>
          <a:prstGeom prst="roundRect">
            <a:avLst>
              <a:gd name="adj" fmla="val 4384"/>
            </a:avLst>
          </a:prstGeom>
          <a:solidFill>
            <a:srgbClr val="FFFF99"/>
          </a:solidFill>
          <a:ln w="9525">
            <a:solidFill>
              <a:srgbClr val="FFFF99"/>
            </a:solidFill>
            <a:round/>
            <a:headEnd/>
            <a:tailEnd/>
          </a:ln>
        </p:spPr>
        <p:txBody>
          <a:bodyPr wrap="none"/>
          <a:lstStyle/>
          <a:p>
            <a:pPr algn="l" fontAlgn="base">
              <a:lnSpc>
                <a:spcPts val="3000"/>
              </a:lnSpc>
              <a:spcBef>
                <a:spcPct val="0"/>
              </a:spcBef>
              <a:defRPr/>
            </a:pPr>
            <a:r>
              <a:rPr lang="ja-JP" altLang="en-US" dirty="0">
                <a:latin typeface="HG丸ｺﾞｼｯｸM-PRO" pitchFamily="50" charset="-128"/>
                <a:ea typeface="HG丸ｺﾞｼｯｸM-PRO" pitchFamily="50" charset="-128"/>
              </a:rPr>
              <a:t>　</a:t>
            </a:r>
            <a:r>
              <a:rPr lang="ja-JP" altLang="en-US" sz="2400" dirty="0">
                <a:latin typeface="HG丸ｺﾞｼｯｸM-PRO" pitchFamily="50" charset="-128"/>
                <a:ea typeface="HG丸ｺﾞｼｯｸM-PRO" pitchFamily="50" charset="-128"/>
              </a:rPr>
              <a:t>第４段階　新しい方法を実施する　</a:t>
            </a:r>
            <a:endParaRPr lang="en-US" altLang="ja-JP" sz="2400" dirty="0">
              <a:latin typeface="HG丸ｺﾞｼｯｸM-PRO" pitchFamily="50" charset="-128"/>
              <a:ea typeface="HG丸ｺﾞｼｯｸM-PRO" pitchFamily="50" charset="-128"/>
            </a:endParaRPr>
          </a:p>
          <a:p>
            <a:pPr algn="l" fontAlgn="base">
              <a:lnSpc>
                <a:spcPts val="2700"/>
              </a:lnSpc>
              <a:spcBef>
                <a:spcPct val="0"/>
              </a:spcBef>
              <a:defRPr/>
            </a:pPr>
            <a:r>
              <a:rPr lang="ja-JP" altLang="en-US" sz="2000" dirty="0">
                <a:latin typeface="HG丸ｺﾞｼｯｸM-PRO" pitchFamily="50" charset="-128"/>
                <a:ea typeface="HG丸ｺﾞｼｯｸM-PRO" pitchFamily="50" charset="-128"/>
              </a:rPr>
              <a:t>　　　</a:t>
            </a:r>
            <a:r>
              <a:rPr lang="en-US" altLang="ja-JP" sz="2000" dirty="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改善の目的を達成するための手順（安全確保、品質・能率向上）</a:t>
            </a:r>
            <a:endParaRPr lang="en-US" altLang="ja-JP" sz="2000" dirty="0">
              <a:latin typeface="HG丸ｺﾞｼｯｸM-PRO" pitchFamily="50" charset="-128"/>
              <a:ea typeface="HG丸ｺﾞｼｯｸM-PRO" pitchFamily="50" charset="-128"/>
            </a:endParaRPr>
          </a:p>
          <a:p>
            <a:pPr algn="l" fontAlgn="base">
              <a:lnSpc>
                <a:spcPts val="2700"/>
              </a:lnSpc>
              <a:spcBef>
                <a:spcPct val="0"/>
              </a:spcBef>
              <a:defRPr/>
            </a:pPr>
            <a:r>
              <a:rPr lang="ja-JP" altLang="en-US" sz="2000" dirty="0">
                <a:latin typeface="HG丸ｺﾞｼｯｸM-PRO" pitchFamily="50" charset="-128"/>
                <a:ea typeface="HG丸ｺﾞｼｯｸM-PRO" pitchFamily="50" charset="-128"/>
              </a:rPr>
              <a:t>　</a:t>
            </a:r>
            <a:r>
              <a:rPr lang="ja-JP" altLang="en-US" sz="2000" dirty="0">
                <a:solidFill>
                  <a:schemeClr val="accent6"/>
                </a:solidFill>
                <a:latin typeface="HG丸ｺﾞｼｯｸM-PRO" pitchFamily="50" charset="-128"/>
                <a:ea typeface="HG丸ｺﾞｼｯｸM-PRO" pitchFamily="50" charset="-128"/>
              </a:rPr>
              <a:t>　　　①関係者の了解を得る。</a:t>
            </a:r>
            <a:endParaRPr lang="en-US" altLang="ja-JP" sz="2000" dirty="0">
              <a:solidFill>
                <a:schemeClr val="accent6"/>
              </a:solidFill>
              <a:latin typeface="HG丸ｺﾞｼｯｸM-PRO" pitchFamily="50" charset="-128"/>
              <a:ea typeface="HG丸ｺﾞｼｯｸM-PRO" pitchFamily="50" charset="-128"/>
            </a:endParaRPr>
          </a:p>
          <a:p>
            <a:pPr algn="l" fontAlgn="base">
              <a:lnSpc>
                <a:spcPts val="2700"/>
              </a:lnSpc>
              <a:spcBef>
                <a:spcPct val="0"/>
              </a:spcBef>
              <a:defRPr/>
            </a:pPr>
            <a:r>
              <a:rPr lang="ja-JP" altLang="en-US" sz="2000" dirty="0">
                <a:latin typeface="HG丸ｺﾞｼｯｸM-PRO" pitchFamily="50" charset="-128"/>
                <a:ea typeface="HG丸ｺﾞｼｯｸM-PRO" pitchFamily="50" charset="-128"/>
              </a:rPr>
              <a:t>　　　　　直接携わる作業者、前後の工程で影響のある職場の人たち、</a:t>
            </a:r>
            <a:endParaRPr lang="en-US" altLang="ja-JP" sz="2000" dirty="0">
              <a:latin typeface="HG丸ｺﾞｼｯｸM-PRO" pitchFamily="50" charset="-128"/>
              <a:ea typeface="HG丸ｺﾞｼｯｸM-PRO" pitchFamily="50" charset="-128"/>
            </a:endParaRPr>
          </a:p>
          <a:p>
            <a:pPr algn="l" fontAlgn="base">
              <a:lnSpc>
                <a:spcPts val="2700"/>
              </a:lnSpc>
              <a:spcBef>
                <a:spcPct val="0"/>
              </a:spcBef>
              <a:defRPr/>
            </a:pPr>
            <a:r>
              <a:rPr lang="ja-JP" altLang="en-US" sz="2000" dirty="0">
                <a:latin typeface="HG丸ｺﾞｼｯｸM-PRO" pitchFamily="50" charset="-128"/>
                <a:ea typeface="HG丸ｺﾞｼｯｸM-PRO" pitchFamily="50" charset="-128"/>
              </a:rPr>
              <a:t>　　　　　設備の保全担当者などすべての関係者に了解を得ておく。</a:t>
            </a:r>
            <a:endParaRPr lang="en-US" altLang="ja-JP" sz="2000" dirty="0">
              <a:latin typeface="HG丸ｺﾞｼｯｸM-PRO" pitchFamily="50" charset="-128"/>
              <a:ea typeface="HG丸ｺﾞｼｯｸM-PRO" pitchFamily="50" charset="-128"/>
            </a:endParaRPr>
          </a:p>
          <a:p>
            <a:pPr algn="l" fontAlgn="base">
              <a:lnSpc>
                <a:spcPts val="2700"/>
              </a:lnSpc>
              <a:spcBef>
                <a:spcPct val="0"/>
              </a:spcBef>
              <a:defRPr/>
            </a:pPr>
            <a:r>
              <a:rPr lang="ja-JP" altLang="en-US" sz="2000" dirty="0">
                <a:solidFill>
                  <a:schemeClr val="accent6"/>
                </a:solidFill>
                <a:latin typeface="HG丸ｺﾞｼｯｸM-PRO" pitchFamily="50" charset="-128"/>
                <a:ea typeface="HG丸ｺﾞｼｯｸM-PRO" pitchFamily="50" charset="-128"/>
              </a:rPr>
              <a:t>　　　　②新しい方法を上司に説明し、承認を求める。</a:t>
            </a:r>
            <a:endParaRPr lang="en-US" altLang="ja-JP" sz="2000" dirty="0">
              <a:solidFill>
                <a:schemeClr val="accent6"/>
              </a:solidFill>
              <a:latin typeface="HG丸ｺﾞｼｯｸM-PRO" pitchFamily="50" charset="-128"/>
              <a:ea typeface="HG丸ｺﾞｼｯｸM-PRO" pitchFamily="50" charset="-128"/>
            </a:endParaRPr>
          </a:p>
          <a:p>
            <a:pPr algn="l" fontAlgn="base">
              <a:lnSpc>
                <a:spcPts val="2700"/>
              </a:lnSpc>
              <a:spcBef>
                <a:spcPct val="0"/>
              </a:spcBef>
              <a:defRPr/>
            </a:pPr>
            <a:r>
              <a:rPr lang="ja-JP" altLang="en-US" sz="2000" dirty="0">
                <a:latin typeface="HG丸ｺﾞｼｯｸM-PRO" pitchFamily="50" charset="-128"/>
                <a:ea typeface="HG丸ｺﾞｼｯｸM-PRO" pitchFamily="50" charset="-128"/>
              </a:rPr>
              <a:t>　　　　　新方法による利点を分解シートを利用して、明快な説明を</a:t>
            </a:r>
            <a:r>
              <a:rPr lang="ja-JP" altLang="en-US" sz="2000" dirty="0" err="1">
                <a:latin typeface="HG丸ｺﾞｼｯｸM-PRO" pitchFamily="50" charset="-128"/>
                <a:ea typeface="HG丸ｺﾞｼｯｸM-PRO" pitchFamily="50" charset="-128"/>
              </a:rPr>
              <a:t>す</a:t>
            </a:r>
            <a:endParaRPr lang="en-US" altLang="ja-JP" sz="2000" dirty="0">
              <a:latin typeface="HG丸ｺﾞｼｯｸM-PRO" pitchFamily="50" charset="-128"/>
              <a:ea typeface="HG丸ｺﾞｼｯｸM-PRO" pitchFamily="50" charset="-128"/>
            </a:endParaRPr>
          </a:p>
          <a:p>
            <a:pPr algn="l" fontAlgn="base">
              <a:lnSpc>
                <a:spcPts val="2700"/>
              </a:lnSpc>
              <a:spcBef>
                <a:spcPct val="0"/>
              </a:spcBef>
              <a:defRPr/>
            </a:pPr>
            <a:r>
              <a:rPr lang="ja-JP" altLang="en-US" sz="2000" dirty="0">
                <a:latin typeface="HG丸ｺﾞｼｯｸM-PRO" pitchFamily="50" charset="-128"/>
                <a:ea typeface="HG丸ｺﾞｼｯｸM-PRO" pitchFamily="50" charset="-128"/>
              </a:rPr>
              <a:t>　　　　　る。また、新方法の作業手順書なども準備する。</a:t>
            </a:r>
            <a:endParaRPr lang="en-US" altLang="ja-JP" sz="2000" dirty="0">
              <a:latin typeface="HG丸ｺﾞｼｯｸM-PRO" pitchFamily="50" charset="-128"/>
              <a:ea typeface="HG丸ｺﾞｼｯｸM-PRO" pitchFamily="50" charset="-128"/>
            </a:endParaRPr>
          </a:p>
          <a:p>
            <a:pPr algn="l" fontAlgn="base">
              <a:lnSpc>
                <a:spcPts val="2700"/>
              </a:lnSpc>
              <a:spcBef>
                <a:spcPct val="0"/>
              </a:spcBef>
              <a:defRPr/>
            </a:pPr>
            <a:r>
              <a:rPr lang="ja-JP" altLang="en-US" sz="2000" dirty="0">
                <a:latin typeface="HG丸ｺﾞｼｯｸM-PRO" pitchFamily="50" charset="-128"/>
                <a:ea typeface="HG丸ｺﾞｼｯｸM-PRO" pitchFamily="50" charset="-128"/>
              </a:rPr>
              <a:t>　</a:t>
            </a:r>
            <a:r>
              <a:rPr lang="ja-JP" altLang="en-US" sz="2000" dirty="0">
                <a:solidFill>
                  <a:schemeClr val="accent6"/>
                </a:solidFill>
                <a:latin typeface="HG丸ｺﾞｼｯｸM-PRO" pitchFamily="50" charset="-128"/>
                <a:ea typeface="HG丸ｺﾞｼｯｸM-PRO" pitchFamily="50" charset="-128"/>
              </a:rPr>
              <a:t>　　　③新しい方法を作業者に納得させる。</a:t>
            </a:r>
            <a:endParaRPr lang="en-US" altLang="ja-JP" sz="2000" dirty="0">
              <a:solidFill>
                <a:schemeClr val="accent6"/>
              </a:solidFill>
              <a:latin typeface="HG丸ｺﾞｼｯｸM-PRO" pitchFamily="50" charset="-128"/>
              <a:ea typeface="HG丸ｺﾞｼｯｸM-PRO" pitchFamily="50" charset="-128"/>
            </a:endParaRPr>
          </a:p>
          <a:p>
            <a:pPr algn="l" fontAlgn="base">
              <a:lnSpc>
                <a:spcPts val="2700"/>
              </a:lnSpc>
              <a:spcBef>
                <a:spcPct val="0"/>
              </a:spcBef>
              <a:defRPr/>
            </a:pPr>
            <a:r>
              <a:rPr lang="ja-JP" altLang="en-US" sz="2000" dirty="0">
                <a:latin typeface="HG丸ｺﾞｼｯｸM-PRO" pitchFamily="50" charset="-128"/>
                <a:ea typeface="HG丸ｺﾞｼｯｸM-PRO" pitchFamily="50" charset="-128"/>
              </a:rPr>
              <a:t>　　　　　これまでのやり方が一番良い作業方法だと考えている作業者</a:t>
            </a:r>
            <a:endParaRPr lang="en-US" altLang="ja-JP" sz="2000" dirty="0">
              <a:latin typeface="HG丸ｺﾞｼｯｸM-PRO" pitchFamily="50" charset="-128"/>
              <a:ea typeface="HG丸ｺﾞｼｯｸM-PRO" pitchFamily="50" charset="-128"/>
            </a:endParaRPr>
          </a:p>
          <a:p>
            <a:pPr algn="l" fontAlgn="base">
              <a:lnSpc>
                <a:spcPts val="2700"/>
              </a:lnSpc>
              <a:spcBef>
                <a:spcPct val="0"/>
              </a:spcBef>
              <a:defRPr/>
            </a:pPr>
            <a:r>
              <a:rPr lang="ja-JP" altLang="en-US" sz="2000" dirty="0">
                <a:latin typeface="HG丸ｺﾞｼｯｸM-PRO" pitchFamily="50" charset="-128"/>
                <a:ea typeface="HG丸ｺﾞｼｯｸM-PRO" pitchFamily="50" charset="-128"/>
              </a:rPr>
              <a:t>　　　　　に、新方法をついて良く説明して納得させる。</a:t>
            </a:r>
            <a:endParaRPr lang="en-US" altLang="ja-JP" sz="2000" dirty="0">
              <a:latin typeface="HG丸ｺﾞｼｯｸM-PRO" pitchFamily="50" charset="-128"/>
              <a:ea typeface="HG丸ｺﾞｼｯｸM-PRO" pitchFamily="50" charset="-128"/>
            </a:endParaRPr>
          </a:p>
          <a:p>
            <a:pPr algn="l" fontAlgn="base">
              <a:lnSpc>
                <a:spcPts val="2700"/>
              </a:lnSpc>
              <a:spcBef>
                <a:spcPct val="0"/>
              </a:spcBef>
              <a:defRPr/>
            </a:pPr>
            <a:r>
              <a:rPr lang="ja-JP" altLang="en-US" sz="2000" dirty="0">
                <a:latin typeface="HG丸ｺﾞｼｯｸM-PRO" pitchFamily="50" charset="-128"/>
                <a:ea typeface="HG丸ｺﾞｼｯｸM-PRO" pitchFamily="50" charset="-128"/>
              </a:rPr>
              <a:t>　</a:t>
            </a:r>
            <a:r>
              <a:rPr lang="ja-JP" altLang="en-US" sz="2000" dirty="0">
                <a:solidFill>
                  <a:schemeClr val="accent6"/>
                </a:solidFill>
                <a:latin typeface="HG丸ｺﾞｼｯｸM-PRO" pitchFamily="50" charset="-128"/>
                <a:ea typeface="HG丸ｺﾞｼｯｸM-PRO" pitchFamily="50" charset="-128"/>
              </a:rPr>
              <a:t>　　　④新しい方法を仕事に移す。</a:t>
            </a:r>
            <a:endParaRPr lang="en-US" altLang="ja-JP" sz="2000" dirty="0">
              <a:solidFill>
                <a:schemeClr val="accent6"/>
              </a:solidFill>
              <a:latin typeface="HG丸ｺﾞｼｯｸM-PRO" pitchFamily="50" charset="-128"/>
              <a:ea typeface="HG丸ｺﾞｼｯｸM-PRO" pitchFamily="50" charset="-128"/>
            </a:endParaRPr>
          </a:p>
          <a:p>
            <a:pPr algn="l" fontAlgn="base">
              <a:lnSpc>
                <a:spcPts val="2700"/>
              </a:lnSpc>
              <a:spcBef>
                <a:spcPct val="0"/>
              </a:spcBef>
              <a:defRPr/>
            </a:pPr>
            <a:r>
              <a:rPr lang="ja-JP" altLang="en-US" sz="2000" dirty="0">
                <a:latin typeface="HG丸ｺﾞｼｯｸM-PRO" pitchFamily="50" charset="-128"/>
                <a:ea typeface="HG丸ｺﾞｼｯｸM-PRO" pitchFamily="50" charset="-128"/>
              </a:rPr>
              <a:t>　　　　　関係者全員の納得を得て実施に移したら、その成果を定量的</a:t>
            </a:r>
            <a:endParaRPr lang="en-US" altLang="ja-JP" sz="2000" dirty="0">
              <a:latin typeface="HG丸ｺﾞｼｯｸM-PRO" pitchFamily="50" charset="-128"/>
              <a:ea typeface="HG丸ｺﾞｼｯｸM-PRO" pitchFamily="50" charset="-128"/>
            </a:endParaRPr>
          </a:p>
          <a:p>
            <a:pPr algn="l" fontAlgn="base">
              <a:lnSpc>
                <a:spcPts val="2700"/>
              </a:lnSpc>
              <a:spcBef>
                <a:spcPct val="0"/>
              </a:spcBef>
              <a:defRPr/>
            </a:pPr>
            <a:r>
              <a:rPr lang="ja-JP" altLang="en-US" sz="2000" dirty="0">
                <a:latin typeface="HG丸ｺﾞｼｯｸM-PRO" pitchFamily="50" charset="-128"/>
                <a:ea typeface="HG丸ｺﾞｼｯｸM-PRO" pitchFamily="50" charset="-128"/>
              </a:rPr>
              <a:t>　　　　　に把握して、機会をみて全員に報告する。</a:t>
            </a:r>
            <a:endParaRPr lang="en-US" altLang="ja-JP" sz="2000" dirty="0">
              <a:latin typeface="HG丸ｺﾞｼｯｸM-PRO" pitchFamily="50" charset="-128"/>
              <a:ea typeface="HG丸ｺﾞｼｯｸM-PRO" pitchFamily="50" charset="-128"/>
            </a:endParaRPr>
          </a:p>
          <a:p>
            <a:pPr algn="l" fontAlgn="base">
              <a:lnSpc>
                <a:spcPts val="2700"/>
              </a:lnSpc>
              <a:spcBef>
                <a:spcPct val="0"/>
              </a:spcBef>
              <a:defRPr/>
            </a:pPr>
            <a:endParaRPr lang="en-US" altLang="ja-JP" sz="2000" dirty="0">
              <a:latin typeface="HG丸ｺﾞｼｯｸM-PRO" pitchFamily="50" charset="-128"/>
              <a:ea typeface="HG丸ｺﾞｼｯｸM-PRO" pitchFamily="50" charset="-128"/>
            </a:endParaRPr>
          </a:p>
          <a:p>
            <a:pPr algn="l" fontAlgn="base">
              <a:lnSpc>
                <a:spcPts val="2700"/>
              </a:lnSpc>
              <a:spcBef>
                <a:spcPct val="0"/>
              </a:spcBef>
              <a:defRPr/>
            </a:pPr>
            <a:r>
              <a:rPr lang="ja-JP" altLang="en-US" sz="2000" dirty="0">
                <a:latin typeface="HG丸ｺﾞｼｯｸM-PRO" pitchFamily="50" charset="-128"/>
                <a:ea typeface="HG丸ｺﾞｼｯｸM-PRO" pitchFamily="50" charset="-128"/>
              </a:rPr>
              <a:t>　　　　　</a:t>
            </a:r>
            <a:r>
              <a:rPr lang="en-US" altLang="ja-JP" sz="2000" b="1" dirty="0">
                <a:solidFill>
                  <a:srgbClr val="FF0000"/>
                </a:solidFill>
                <a:latin typeface="HG丸ｺﾞｼｯｸM-PRO" pitchFamily="50" charset="-128"/>
                <a:ea typeface="HG丸ｺﾞｼｯｸM-PRO" pitchFamily="50" charset="-128"/>
              </a:rPr>
              <a:t>※</a:t>
            </a:r>
            <a:r>
              <a:rPr lang="ja-JP" altLang="en-US" sz="2000" b="1" dirty="0">
                <a:solidFill>
                  <a:srgbClr val="FF0000"/>
                </a:solidFill>
                <a:latin typeface="HG丸ｺﾞｼｯｸM-PRO" pitchFamily="50" charset="-128"/>
                <a:ea typeface="HG丸ｺﾞｼｯｸM-PRO" pitchFamily="50" charset="-128"/>
              </a:rPr>
              <a:t>　作業改善例は</a:t>
            </a:r>
            <a:r>
              <a:rPr lang="en-US" altLang="ja-JP" sz="2000" b="1" dirty="0">
                <a:solidFill>
                  <a:srgbClr val="FF0000"/>
                </a:solidFill>
                <a:latin typeface="HG丸ｺﾞｼｯｸM-PRO" pitchFamily="50" charset="-128"/>
                <a:ea typeface="HG丸ｺﾞｼｯｸM-PRO" pitchFamily="50" charset="-128"/>
              </a:rPr>
              <a:t>P</a:t>
            </a:r>
            <a:r>
              <a:rPr lang="ja-JP" altLang="en-US" sz="2000" b="1" dirty="0">
                <a:solidFill>
                  <a:srgbClr val="FF0000"/>
                </a:solidFill>
                <a:latin typeface="HG丸ｺﾞｼｯｸM-PRO" pitchFamily="50" charset="-128"/>
                <a:ea typeface="HG丸ｺﾞｼｯｸM-PRO" pitchFamily="50" charset="-128"/>
              </a:rPr>
              <a:t>１３２参照　</a:t>
            </a:r>
            <a:r>
              <a:rPr lang="ja-JP" altLang="en-US" sz="2000" dirty="0">
                <a:latin typeface="HG丸ｺﾞｼｯｸM-PRO" pitchFamily="50" charset="-128"/>
                <a:ea typeface="HG丸ｺﾞｼｯｸM-PRO" pitchFamily="50" charset="-128"/>
              </a:rPr>
              <a:t>　　　</a:t>
            </a:r>
            <a:endParaRPr lang="en-US" altLang="ja-JP" sz="2000" dirty="0">
              <a:latin typeface="HG丸ｺﾞｼｯｸM-PRO" pitchFamily="50" charset="-128"/>
              <a:ea typeface="HG丸ｺﾞｼｯｸM-PRO" pitchFamily="50" charset="-128"/>
            </a:endParaRPr>
          </a:p>
          <a:p>
            <a:pPr algn="l" fontAlgn="base">
              <a:lnSpc>
                <a:spcPts val="2700"/>
              </a:lnSpc>
              <a:spcBef>
                <a:spcPct val="0"/>
              </a:spcBef>
              <a:defRPr/>
            </a:pPr>
            <a:r>
              <a:rPr lang="ja-JP" altLang="en-US" sz="2000" dirty="0">
                <a:latin typeface="HG丸ｺﾞｼｯｸM-PRO" pitchFamily="50" charset="-128"/>
                <a:ea typeface="HG丸ｺﾞｼｯｸM-PRO" pitchFamily="50" charset="-128"/>
              </a:rPr>
              <a:t>　　　　　　　</a:t>
            </a:r>
            <a:endParaRPr lang="en-US" altLang="ja-JP" sz="2000" dirty="0">
              <a:latin typeface="HG丸ｺﾞｼｯｸM-PRO" pitchFamily="50" charset="-128"/>
              <a:ea typeface="HG丸ｺﾞｼｯｸM-PRO" pitchFamily="50" charset="-128"/>
            </a:endParaRPr>
          </a:p>
        </p:txBody>
      </p:sp>
      <p:sp>
        <p:nvSpPr>
          <p:cNvPr id="10244" name="Text Box 10"/>
          <p:cNvSpPr txBox="1">
            <a:spLocks noChangeArrowheads="1"/>
          </p:cNvSpPr>
          <p:nvPr/>
        </p:nvSpPr>
        <p:spPr bwMode="auto">
          <a:xfrm>
            <a:off x="7524750" y="293688"/>
            <a:ext cx="12985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P131</a:t>
            </a:r>
            <a:endParaRPr kumimoji="0" lang="ja-JP" altLang="en-US" sz="1600" dirty="0">
              <a:latin typeface="HG丸ｺﾞｼｯｸM-PRO" pitchFamily="50" charset="-128"/>
              <a:ea typeface="HG丸ｺﾞｼｯｸM-PRO" pitchFamily="50" charset="-128"/>
            </a:endParaRPr>
          </a:p>
        </p:txBody>
      </p:sp>
      <p:sp>
        <p:nvSpPr>
          <p:cNvPr id="10245"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8E74452A-1D96-4E6A-9345-AEC80F56A548}" type="slidenum">
              <a:rPr lang="en-US" altLang="ja-JP" sz="1400">
                <a:ea typeface="ＭＳ Ｐゴシック" pitchFamily="50" charset="-128"/>
              </a:rPr>
              <a:pPr algn="r" eaLnBrk="1" hangingPunct="1">
                <a:spcBef>
                  <a:spcPct val="0"/>
                </a:spcBef>
                <a:buFontTx/>
                <a:buNone/>
              </a:pPr>
              <a:t>158</a:t>
            </a:fld>
            <a:endParaRPr lang="en-US" altLang="ja-JP" sz="1400">
              <a:ea typeface="ＭＳ Ｐゴシック" pitchFamily="50" charset="-128"/>
            </a:endParaRPr>
          </a:p>
        </p:txBody>
      </p:sp>
      <p:sp>
        <p:nvSpPr>
          <p:cNvPr id="10246" name="右中かっこ 3"/>
          <p:cNvSpPr>
            <a:spLocks/>
          </p:cNvSpPr>
          <p:nvPr/>
        </p:nvSpPr>
        <p:spPr bwMode="auto">
          <a:xfrm>
            <a:off x="3924300" y="3357563"/>
            <a:ext cx="215900" cy="1150937"/>
          </a:xfrm>
          <a:prstGeom prst="rightBrace">
            <a:avLst>
              <a:gd name="adj1" fmla="val 8317"/>
              <a:gd name="adj2" fmla="val 50000"/>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charset="0"/>
            </a:endParaRPr>
          </a:p>
        </p:txBody>
      </p:sp>
    </p:spTree>
    <p:extLst>
      <p:ext uri="{BB962C8B-B14F-4D97-AF65-F5344CB8AC3E}">
        <p14:creationId xmlns:p14="http://schemas.microsoft.com/office/powerpoint/2010/main" val="3101536648"/>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2"/>
          </p:nvPr>
        </p:nvSpPr>
        <p:spPr/>
        <p:txBody>
          <a:bodyPr/>
          <a:lstStyle/>
          <a:p>
            <a:pPr>
              <a:defRPr/>
            </a:pPr>
            <a:fld id="{F644F7A8-EC09-4D03-97C8-BE1FB7EAB88E}" type="slidenum">
              <a:rPr lang="en-US" altLang="ja-JP"/>
              <a:pPr>
                <a:defRPr/>
              </a:pPr>
              <a:t>159</a:t>
            </a:fld>
            <a:endParaRPr lang="en-US" altLang="ja-JP" dirty="0"/>
          </a:p>
        </p:txBody>
      </p:sp>
      <p:sp>
        <p:nvSpPr>
          <p:cNvPr id="11267" name="Rectangle 3"/>
          <p:cNvSpPr txBox="1">
            <a:spLocks noChangeArrowheads="1"/>
          </p:cNvSpPr>
          <p:nvPr/>
        </p:nvSpPr>
        <p:spPr bwMode="auto">
          <a:xfrm>
            <a:off x="4500563" y="884238"/>
            <a:ext cx="4408487" cy="5256212"/>
          </a:xfrm>
          <a:prstGeom prst="rect">
            <a:avLst/>
          </a:prstGeom>
          <a:solidFill>
            <a:srgbClr val="FFFF00">
              <a:alpha val="27058"/>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4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（この作業方法の</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34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改善を研究しよう）</a:t>
            </a:r>
          </a:p>
          <a:p>
            <a:pPr eaLnBrk="1" hangingPunct="1">
              <a:lnSpc>
                <a:spcPts val="3400"/>
              </a:lnSpc>
              <a:spcBef>
                <a:spcPct val="0"/>
              </a:spcBef>
              <a:buFontTx/>
              <a:buNone/>
            </a:pPr>
            <a:r>
              <a:rPr lang="en-US" altLang="ja-JP" sz="2400" dirty="0">
                <a:solidFill>
                  <a:srgbClr val="FF0000"/>
                </a:solidFill>
                <a:latin typeface="HG丸ｺﾞｼｯｸM-PRO" pitchFamily="50" charset="-128"/>
                <a:ea typeface="HG丸ｺﾞｼｯｸM-PRO" pitchFamily="50" charset="-128"/>
              </a:rPr>
              <a:t>※</a:t>
            </a:r>
            <a:r>
              <a:rPr lang="ja-JP" altLang="en-US" sz="2400" dirty="0">
                <a:solidFill>
                  <a:srgbClr val="FF0000"/>
                </a:solidFill>
                <a:latin typeface="HG丸ｺﾞｼｯｸM-PRO" pitchFamily="50" charset="-128"/>
                <a:ea typeface="HG丸ｺﾞｼｯｸM-PRO" pitchFamily="50" charset="-128"/>
              </a:rPr>
              <a:t>災害事例</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3400"/>
              </a:lnSpc>
              <a:spcBef>
                <a:spcPct val="0"/>
              </a:spcBef>
              <a:buFontTx/>
              <a:buNone/>
            </a:pPr>
            <a:r>
              <a:rPr lang="ja-JP" altLang="en-US" sz="2400" dirty="0">
                <a:latin typeface="HG丸ｺﾞｼｯｸM-PRO" pitchFamily="50" charset="-128"/>
                <a:ea typeface="HG丸ｺﾞｼｯｸM-PRO" pitchFamily="50" charset="-128"/>
              </a:rPr>
              <a:t>　中２階の製品（段ボール箱</a:t>
            </a:r>
            <a:endParaRPr lang="en-US" altLang="ja-JP" sz="2400" dirty="0">
              <a:latin typeface="HG丸ｺﾞｼｯｸM-PRO" pitchFamily="50" charset="-128"/>
              <a:ea typeface="HG丸ｺﾞｼｯｸM-PRO" pitchFamily="50" charset="-128"/>
            </a:endParaRPr>
          </a:p>
          <a:p>
            <a:pPr eaLnBrk="1" hangingPunct="1">
              <a:lnSpc>
                <a:spcPts val="3400"/>
              </a:lnSpc>
              <a:spcBef>
                <a:spcPct val="0"/>
              </a:spcBef>
              <a:buFontTx/>
              <a:buNone/>
            </a:pPr>
            <a:r>
              <a:rPr lang="ja-JP" altLang="en-US" sz="2400" dirty="0">
                <a:latin typeface="HG丸ｺﾞｼｯｸM-PRO" pitchFamily="50" charset="-128"/>
                <a:ea typeface="HG丸ｺﾞｼｯｸM-PRO" pitchFamily="50" charset="-128"/>
              </a:rPr>
              <a:t>入　１箱４</a:t>
            </a:r>
            <a:r>
              <a:rPr lang="en-US" altLang="ja-JP" sz="2400" dirty="0">
                <a:latin typeface="HG丸ｺﾞｼｯｸM-PRO" pitchFamily="50" charset="-128"/>
                <a:ea typeface="HG丸ｺﾞｼｯｸM-PRO" pitchFamily="50" charset="-128"/>
              </a:rPr>
              <a:t>kg</a:t>
            </a:r>
            <a:r>
              <a:rPr lang="ja-JP" altLang="en-US" sz="2400" dirty="0">
                <a:latin typeface="HG丸ｺﾞｼｯｸM-PRO" pitchFamily="50" charset="-128"/>
                <a:ea typeface="HG丸ｺﾞｼｯｸM-PRO" pitchFamily="50" charset="-128"/>
              </a:rPr>
              <a:t>）２箱を持って</a:t>
            </a:r>
            <a:endParaRPr lang="en-US" altLang="ja-JP" sz="2400" dirty="0">
              <a:latin typeface="HG丸ｺﾞｼｯｸM-PRO" pitchFamily="50" charset="-128"/>
              <a:ea typeface="HG丸ｺﾞｼｯｸM-PRO" pitchFamily="50" charset="-128"/>
            </a:endParaRPr>
          </a:p>
          <a:p>
            <a:pPr eaLnBrk="1" hangingPunct="1">
              <a:lnSpc>
                <a:spcPts val="3400"/>
              </a:lnSpc>
              <a:spcBef>
                <a:spcPct val="0"/>
              </a:spcBef>
              <a:buFontTx/>
              <a:buNone/>
            </a:pPr>
            <a:r>
              <a:rPr lang="ja-JP" altLang="en-US" sz="2400" dirty="0">
                <a:latin typeface="HG丸ｺﾞｼｯｸM-PRO" pitchFamily="50" charset="-128"/>
                <a:ea typeface="HG丸ｺﾞｼｯｸM-PRO" pitchFamily="50" charset="-128"/>
              </a:rPr>
              <a:t>移動梯子（幅４０</a:t>
            </a:r>
            <a:r>
              <a:rPr lang="en-US" altLang="ja-JP" sz="2400" dirty="0">
                <a:latin typeface="HG丸ｺﾞｼｯｸM-PRO" pitchFamily="50" charset="-128"/>
                <a:ea typeface="HG丸ｺﾞｼｯｸM-PRO" pitchFamily="50" charset="-128"/>
              </a:rPr>
              <a:t>cm､</a:t>
            </a:r>
            <a:r>
              <a:rPr lang="ja-JP" altLang="en-US" sz="2400" dirty="0">
                <a:latin typeface="HG丸ｺﾞｼｯｸM-PRO" pitchFamily="50" charset="-128"/>
                <a:ea typeface="HG丸ｺﾞｼｯｸM-PRO" pitchFamily="50" charset="-128"/>
              </a:rPr>
              <a:t>階段の</a:t>
            </a:r>
            <a:endParaRPr lang="en-US" altLang="ja-JP" sz="2400" dirty="0">
              <a:latin typeface="HG丸ｺﾞｼｯｸM-PRO" pitchFamily="50" charset="-128"/>
              <a:ea typeface="HG丸ｺﾞｼｯｸM-PRO" pitchFamily="50" charset="-128"/>
            </a:endParaRPr>
          </a:p>
          <a:p>
            <a:pPr eaLnBrk="1" hangingPunct="1">
              <a:lnSpc>
                <a:spcPts val="3400"/>
              </a:lnSpc>
              <a:spcBef>
                <a:spcPct val="0"/>
              </a:spcBef>
              <a:buFontTx/>
              <a:buNone/>
            </a:pPr>
            <a:r>
              <a:rPr lang="ja-JP" altLang="en-US" sz="2400" dirty="0">
                <a:latin typeface="HG丸ｺﾞｼｯｸM-PRO" pitchFamily="50" charset="-128"/>
                <a:ea typeface="HG丸ｺﾞｼｯｸM-PRO" pitchFamily="50" charset="-128"/>
              </a:rPr>
              <a:t>間隔３０</a:t>
            </a:r>
            <a:r>
              <a:rPr lang="en-US" altLang="ja-JP" sz="2400" dirty="0">
                <a:latin typeface="HG丸ｺﾞｼｯｸM-PRO" pitchFamily="50" charset="-128"/>
                <a:ea typeface="HG丸ｺﾞｼｯｸM-PRO" pitchFamily="50" charset="-128"/>
              </a:rPr>
              <a:t>cm</a:t>
            </a:r>
            <a:r>
              <a:rPr lang="ja-JP" altLang="en-US" sz="2400" dirty="0">
                <a:latin typeface="HG丸ｺﾞｼｯｸM-PRO" pitchFamily="50" charset="-128"/>
                <a:ea typeface="HG丸ｺﾞｼｯｸM-PRO" pitchFamily="50" charset="-128"/>
              </a:rPr>
              <a:t>）を下りる途中、</a:t>
            </a:r>
            <a:endParaRPr lang="en-US" altLang="ja-JP" sz="2400" dirty="0">
              <a:latin typeface="HG丸ｺﾞｼｯｸM-PRO" pitchFamily="50" charset="-128"/>
              <a:ea typeface="HG丸ｺﾞｼｯｸM-PRO" pitchFamily="50" charset="-128"/>
            </a:endParaRPr>
          </a:p>
          <a:p>
            <a:pPr eaLnBrk="1" hangingPunct="1">
              <a:lnSpc>
                <a:spcPts val="3400"/>
              </a:lnSpc>
              <a:spcBef>
                <a:spcPct val="0"/>
              </a:spcBef>
              <a:buFontTx/>
              <a:buNone/>
            </a:pPr>
            <a:r>
              <a:rPr lang="ja-JP" altLang="en-US" sz="2400" dirty="0">
                <a:latin typeface="HG丸ｺﾞｼｯｸM-PRO" pitchFamily="50" charset="-128"/>
                <a:ea typeface="HG丸ｺﾞｼｯｸM-PRO" pitchFamily="50" charset="-128"/>
              </a:rPr>
              <a:t>踏み外して床面に転落、下肢</a:t>
            </a:r>
            <a:endParaRPr lang="en-US" altLang="ja-JP" sz="2400" dirty="0">
              <a:latin typeface="HG丸ｺﾞｼｯｸM-PRO" pitchFamily="50" charset="-128"/>
              <a:ea typeface="HG丸ｺﾞｼｯｸM-PRO" pitchFamily="50" charset="-128"/>
            </a:endParaRPr>
          </a:p>
          <a:p>
            <a:pPr eaLnBrk="1" hangingPunct="1">
              <a:lnSpc>
                <a:spcPts val="3400"/>
              </a:lnSpc>
              <a:spcBef>
                <a:spcPct val="0"/>
              </a:spcBef>
              <a:buFontTx/>
              <a:buNone/>
            </a:pPr>
            <a:r>
              <a:rPr lang="ja-JP" altLang="en-US" sz="2400" dirty="0">
                <a:latin typeface="HG丸ｺﾞｼｯｸM-PRO" pitchFamily="50" charset="-128"/>
                <a:ea typeface="HG丸ｺﾞｼｯｸM-PRO" pitchFamily="50" charset="-128"/>
              </a:rPr>
              <a:t>骨折、休業２か月の負傷災害</a:t>
            </a:r>
            <a:endParaRPr lang="en-US" altLang="ja-JP" sz="2400" dirty="0">
              <a:latin typeface="HG丸ｺﾞｼｯｸM-PRO" pitchFamily="50" charset="-128"/>
              <a:ea typeface="HG丸ｺﾞｼｯｸM-PRO" pitchFamily="50" charset="-128"/>
            </a:endParaRPr>
          </a:p>
          <a:p>
            <a:pPr eaLnBrk="1" hangingPunct="1">
              <a:lnSpc>
                <a:spcPts val="3400"/>
              </a:lnSpc>
              <a:spcBef>
                <a:spcPct val="0"/>
              </a:spcBef>
              <a:buFontTx/>
              <a:buNone/>
            </a:pPr>
            <a:r>
              <a:rPr lang="ja-JP" altLang="en-US" sz="2400" dirty="0">
                <a:latin typeface="HG丸ｺﾞｼｯｸM-PRO" pitchFamily="50" charset="-128"/>
                <a:ea typeface="HG丸ｺﾞｼｯｸM-PRO" pitchFamily="50" charset="-128"/>
              </a:rPr>
              <a:t>となった。（左図参照）</a:t>
            </a:r>
            <a:endParaRPr lang="en-US" altLang="ja-JP" sz="2400" dirty="0">
              <a:latin typeface="HG丸ｺﾞｼｯｸM-PRO" pitchFamily="50" charset="-128"/>
              <a:ea typeface="HG丸ｺﾞｼｯｸM-PRO" pitchFamily="50" charset="-128"/>
            </a:endParaRPr>
          </a:p>
          <a:p>
            <a:pPr eaLnBrk="1" hangingPunct="1">
              <a:lnSpc>
                <a:spcPts val="34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3400"/>
              </a:lnSpc>
              <a:spcBef>
                <a:spcPct val="0"/>
              </a:spcBef>
              <a:buFontTx/>
              <a:buNone/>
            </a:pPr>
            <a:endParaRPr lang="en-US" altLang="ja-JP" sz="2400" dirty="0">
              <a:latin typeface="HG丸ｺﾞｼｯｸM-PRO" pitchFamily="50" charset="-128"/>
              <a:ea typeface="HG丸ｺﾞｼｯｸM-PRO" pitchFamily="50" charset="-128"/>
            </a:endParaRPr>
          </a:p>
        </p:txBody>
      </p:sp>
      <p:sp>
        <p:nvSpPr>
          <p:cNvPr id="11268" name="右中かっこ 1"/>
          <p:cNvSpPr>
            <a:spLocks/>
          </p:cNvSpPr>
          <p:nvPr/>
        </p:nvSpPr>
        <p:spPr bwMode="auto">
          <a:xfrm>
            <a:off x="6227763" y="1700213"/>
            <a:ext cx="46037" cy="1223962"/>
          </a:xfrm>
          <a:prstGeom prst="rightBrace">
            <a:avLst>
              <a:gd name="adj1" fmla="val 8247"/>
              <a:gd name="adj2" fmla="val 50000"/>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charset="0"/>
            </a:endParaRPr>
          </a:p>
        </p:txBody>
      </p:sp>
      <p:sp>
        <p:nvSpPr>
          <p:cNvPr id="11269" name="右中かっこ 5"/>
          <p:cNvSpPr>
            <a:spLocks/>
          </p:cNvSpPr>
          <p:nvPr/>
        </p:nvSpPr>
        <p:spPr bwMode="auto">
          <a:xfrm>
            <a:off x="8459788" y="2451100"/>
            <a:ext cx="155575" cy="914400"/>
          </a:xfrm>
          <a:prstGeom prst="rightBrace">
            <a:avLst>
              <a:gd name="adj1" fmla="val 8327"/>
              <a:gd name="adj2" fmla="val 50000"/>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lgn="ctr">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charset="0"/>
            </a:endParaRPr>
          </a:p>
        </p:txBody>
      </p:sp>
      <p:sp>
        <p:nvSpPr>
          <p:cNvPr id="7" name="正方形/長方形 6"/>
          <p:cNvSpPr/>
          <p:nvPr/>
        </p:nvSpPr>
        <p:spPr>
          <a:xfrm>
            <a:off x="455613" y="188913"/>
            <a:ext cx="800100" cy="461962"/>
          </a:xfrm>
          <a:prstGeom prst="rect">
            <a:avLst/>
          </a:prstGeom>
        </p:spPr>
        <p:txBody>
          <a:bodyPr wrap="none">
            <a:spAutoFit/>
          </a:bodyPr>
          <a:lstStyle/>
          <a:p>
            <a:pPr algn="l">
              <a:spcBef>
                <a:spcPct val="500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参考</a:t>
            </a:r>
          </a:p>
        </p:txBody>
      </p:sp>
      <p:pic>
        <p:nvPicPr>
          <p:cNvPr id="1127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884238"/>
            <a:ext cx="4017963" cy="5256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2662253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スライド番号プレースホルダー 3"/>
          <p:cNvSpPr>
            <a:spLocks noGrp="1"/>
          </p:cNvSpPr>
          <p:nvPr>
            <p:ph type="sldNum" sz="quarter" idx="12"/>
          </p:nvPr>
        </p:nvSpPr>
        <p:spPr>
          <a:xfrm>
            <a:off x="8100392" y="6123410"/>
            <a:ext cx="722040" cy="3876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C396B00C-C9E1-4EEB-9E1D-6EC9BA6A0811}" type="slidenum">
              <a:rPr lang="en-US" altLang="ja-JP" sz="1400" smtClean="0">
                <a:ea typeface="ＭＳ Ｐゴシック" pitchFamily="50" charset="-128"/>
              </a:rPr>
              <a:pPr algn="r" eaLnBrk="1" hangingPunct="1">
                <a:spcBef>
                  <a:spcPct val="0"/>
                </a:spcBef>
                <a:buFontTx/>
                <a:buNone/>
              </a:pPr>
              <a:t>16</a:t>
            </a:fld>
            <a:endParaRPr lang="en-US" altLang="ja-JP" sz="1400">
              <a:ea typeface="ＭＳ Ｐゴシック" pitchFamily="50" charset="-128"/>
            </a:endParaRPr>
          </a:p>
        </p:txBody>
      </p:sp>
      <p:grpSp>
        <p:nvGrpSpPr>
          <p:cNvPr id="60" name="グループ化 59"/>
          <p:cNvGrpSpPr/>
          <p:nvPr/>
        </p:nvGrpSpPr>
        <p:grpSpPr>
          <a:xfrm>
            <a:off x="253335" y="294666"/>
            <a:ext cx="8317598" cy="6218262"/>
            <a:chOff x="253335" y="294666"/>
            <a:chExt cx="8317598" cy="6218262"/>
          </a:xfrm>
        </p:grpSpPr>
        <p:sp>
          <p:nvSpPr>
            <p:cNvPr id="104456" name="Text Box 8"/>
            <p:cNvSpPr txBox="1">
              <a:spLocks noChangeArrowheads="1"/>
            </p:cNvSpPr>
            <p:nvPr/>
          </p:nvSpPr>
          <p:spPr bwMode="auto">
            <a:xfrm>
              <a:off x="253335" y="294666"/>
              <a:ext cx="46275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fontAlgn="ctr">
                <a:spcBef>
                  <a:spcPct val="500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３．職長教育の教育事項</a:t>
              </a:r>
            </a:p>
          </p:txBody>
        </p:sp>
        <p:sp>
          <p:nvSpPr>
            <p:cNvPr id="20483" name="Text Box 10"/>
            <p:cNvSpPr txBox="1">
              <a:spLocks noChangeArrowheads="1"/>
            </p:cNvSpPr>
            <p:nvPr/>
          </p:nvSpPr>
          <p:spPr bwMode="auto">
            <a:xfrm>
              <a:off x="6752560" y="370866"/>
              <a:ext cx="17303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2000" dirty="0">
                  <a:latin typeface="HG丸ｺﾞｼｯｸM-PRO" pitchFamily="50" charset="-128"/>
                  <a:ea typeface="HG丸ｺﾞｼｯｸM-PRO" pitchFamily="50" charset="-128"/>
                </a:rPr>
                <a:t>P20</a:t>
              </a:r>
              <a:endParaRPr lang="ja-JP" altLang="en-US" sz="2000" dirty="0">
                <a:latin typeface="HG丸ｺﾞｼｯｸM-PRO" pitchFamily="50" charset="-128"/>
                <a:ea typeface="HG丸ｺﾞｼｯｸM-PRO" pitchFamily="50" charset="-128"/>
              </a:endParaRPr>
            </a:p>
          </p:txBody>
        </p:sp>
        <p:sp>
          <p:nvSpPr>
            <p:cNvPr id="2" name="正方形/長方形 1"/>
            <p:cNvSpPr/>
            <p:nvPr/>
          </p:nvSpPr>
          <p:spPr>
            <a:xfrm>
              <a:off x="534977" y="1734131"/>
              <a:ext cx="663964" cy="412934"/>
            </a:xfrm>
            <a:prstGeom prst="rect">
              <a:avLst/>
            </a:prstGeom>
            <a:ln w="12700">
              <a:solidFill>
                <a:schemeClr val="tx1"/>
              </a:solidFill>
            </a:ln>
          </p:spPr>
          <p:txBody>
            <a:bodyPr wrap="none">
              <a:spAutoFit/>
            </a:bodyPr>
            <a:lstStyle/>
            <a:p>
              <a:pPr algn="ctr">
                <a:lnSpc>
                  <a:spcPts val="2500"/>
                </a:lnSpc>
              </a:pPr>
              <a:r>
                <a:rPr lang="ja-JP" altLang="en-US" sz="1600" dirty="0">
                  <a:latin typeface="HG丸ｺﾞｼｯｸM-PRO" panose="020F0600000000000000" pitchFamily="50" charset="-128"/>
                  <a:ea typeface="HG丸ｺﾞｼｯｸM-PRO" panose="020F0600000000000000" pitchFamily="50" charset="-128"/>
                </a:rPr>
                <a:t>方針 </a:t>
              </a:r>
            </a:p>
          </p:txBody>
        </p:sp>
        <p:sp>
          <p:nvSpPr>
            <p:cNvPr id="3" name="正方形/長方形 2"/>
            <p:cNvSpPr/>
            <p:nvPr/>
          </p:nvSpPr>
          <p:spPr>
            <a:xfrm>
              <a:off x="534977" y="2575581"/>
              <a:ext cx="663964" cy="338554"/>
            </a:xfrm>
            <a:prstGeom prst="rect">
              <a:avLst/>
            </a:prstGeom>
            <a:ln w="12700">
              <a:solidFill>
                <a:schemeClr val="tx1"/>
              </a:solidFill>
            </a:ln>
          </p:spPr>
          <p:txBody>
            <a:bodyPr wrap="none">
              <a:spAutoFit/>
            </a:bodyPr>
            <a:lstStyle/>
            <a:p>
              <a:pPr algn="ctr"/>
              <a:r>
                <a:rPr lang="ja-JP" altLang="en-US" sz="1600" dirty="0">
                  <a:latin typeface="HG丸ｺﾞｼｯｸM-PRO" panose="020F0600000000000000" pitchFamily="50" charset="-128"/>
                  <a:ea typeface="HG丸ｺﾞｼｯｸM-PRO" panose="020F0600000000000000" pitchFamily="50" charset="-128"/>
                </a:rPr>
                <a:t>目標 </a:t>
              </a:r>
            </a:p>
          </p:txBody>
        </p:sp>
        <p:sp>
          <p:nvSpPr>
            <p:cNvPr id="4" name="正方形/長方形 3"/>
            <p:cNvSpPr/>
            <p:nvPr/>
          </p:nvSpPr>
          <p:spPr>
            <a:xfrm>
              <a:off x="319164" y="3401610"/>
              <a:ext cx="1110423" cy="733534"/>
            </a:xfrm>
            <a:prstGeom prst="rect">
              <a:avLst/>
            </a:prstGeom>
            <a:ln w="12700">
              <a:solidFill>
                <a:schemeClr val="tx1"/>
              </a:solidFill>
            </a:ln>
          </p:spPr>
          <p:txBody>
            <a:bodyPr wrap="square">
              <a:spAutoFit/>
            </a:bodyPr>
            <a:lstStyle/>
            <a:p>
              <a:pPr algn="ctr">
                <a:lnSpc>
                  <a:spcPts val="2500"/>
                </a:lnSpc>
              </a:pPr>
              <a:r>
                <a:rPr lang="ja-JP" altLang="en-US" sz="1600" dirty="0">
                  <a:latin typeface="HG丸ｺﾞｼｯｸM-PRO" panose="020F0600000000000000" pitchFamily="50" charset="-128"/>
                  <a:ea typeface="HG丸ｺﾞｼｯｸM-PRO" panose="020F0600000000000000" pitchFamily="50" charset="-128"/>
                </a:rPr>
                <a:t>生産計画</a:t>
              </a:r>
              <a:br>
                <a:rPr lang="ja-JP" altLang="en-US" sz="1600" dirty="0">
                  <a:latin typeface="HG丸ｺﾞｼｯｸM-PRO" panose="020F0600000000000000" pitchFamily="50" charset="-128"/>
                  <a:ea typeface="HG丸ｺﾞｼｯｸM-PRO" panose="020F0600000000000000" pitchFamily="50" charset="-128"/>
                </a:rPr>
              </a:br>
              <a:r>
                <a:rPr lang="ja-JP" altLang="en-US" sz="1600" dirty="0">
                  <a:latin typeface="HG丸ｺﾞｼｯｸM-PRO" panose="020F0600000000000000" pitchFamily="50" charset="-128"/>
                  <a:ea typeface="HG丸ｺﾞｼｯｸM-PRO" panose="020F0600000000000000" pitchFamily="50" charset="-128"/>
                </a:rPr>
                <a:t>工事計画 </a:t>
              </a:r>
            </a:p>
          </p:txBody>
        </p:sp>
        <p:sp>
          <p:nvSpPr>
            <p:cNvPr id="5" name="円/楕円 4"/>
            <p:cNvSpPr/>
            <p:nvPr/>
          </p:nvSpPr>
          <p:spPr bwMode="auto">
            <a:xfrm>
              <a:off x="2360618" y="1473088"/>
              <a:ext cx="2520280" cy="580663"/>
            </a:xfrm>
            <a:prstGeom prst="ellipse">
              <a:avLst/>
            </a:prstGeom>
            <a:solidFill>
              <a:srgbClr val="CC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ctr" latinLnBrk="0" hangingPunct="1">
                <a:lnSpc>
                  <a:spcPts val="2500"/>
                </a:lnSpc>
                <a:spcBef>
                  <a:spcPts val="0"/>
                </a:spcBef>
                <a:spcAft>
                  <a:spcPct val="0"/>
                </a:spcAft>
                <a:buClrTx/>
                <a:buSzTx/>
                <a:buFontTx/>
                <a:buNone/>
                <a:tabLst/>
              </a:pPr>
              <a:r>
                <a:rPr lang="ja-JP" altLang="en-US" sz="1600" dirty="0">
                  <a:latin typeface="HG丸ｺﾞｼｯｸM-PRO" panose="020F0600000000000000" pitchFamily="50" charset="-128"/>
                  <a:ea typeface="HG丸ｺﾞｼｯｸM-PRO" panose="020F0600000000000000" pitchFamily="50" charset="-128"/>
                </a:rPr>
                <a:t>仕事の構成要素</a:t>
              </a:r>
              <a:endParaRPr kumimoji="1" lang="ja-JP" altLang="en-US" sz="16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endParaRPr>
            </a:p>
          </p:txBody>
        </p:sp>
        <p:sp>
          <p:nvSpPr>
            <p:cNvPr id="8" name="角丸四角形 7"/>
            <p:cNvSpPr/>
            <p:nvPr/>
          </p:nvSpPr>
          <p:spPr bwMode="auto">
            <a:xfrm>
              <a:off x="5812654" y="1524222"/>
              <a:ext cx="2758279" cy="1166277"/>
            </a:xfrm>
            <a:prstGeom prst="roundRect">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ctr" latinLnBrk="0" hangingPunct="1">
                <a:lnSpc>
                  <a:spcPts val="2500"/>
                </a:lnSpc>
                <a:spcBef>
                  <a:spcPts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a:t>
              </a:r>
              <a:r>
                <a:rPr kumimoji="1" lang="ja-JP" altLang="en-US" sz="16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良い仕事の条件</a:t>
              </a:r>
              <a:r>
                <a:rPr kumimoji="1" lang="en-US" altLang="ja-JP" sz="16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a:t>
              </a:r>
            </a:p>
            <a:p>
              <a:pPr marL="0" marR="0" indent="0" algn="l" defTabSz="914400" rtl="0" eaLnBrk="1" fontAlgn="ctr" latinLnBrk="0" hangingPunct="1">
                <a:lnSpc>
                  <a:spcPts val="2500"/>
                </a:lnSpc>
                <a:spcBef>
                  <a:spcPts val="0"/>
                </a:spcBef>
                <a:spcAft>
                  <a:spcPct val="0"/>
                </a:spcAft>
                <a:buClrTx/>
                <a:buSzTx/>
                <a:buFontTx/>
                <a:buNone/>
                <a:tabLst/>
              </a:pPr>
              <a:r>
                <a:rPr lang="ja-JP" altLang="en-US" sz="1600" dirty="0">
                  <a:latin typeface="HG丸ｺﾞｼｯｸM-PRO" panose="020F0600000000000000" pitchFamily="50" charset="-128"/>
                  <a:ea typeface="HG丸ｺﾞｼｯｸM-PRO" panose="020F0600000000000000" pitchFamily="50" charset="-128"/>
                </a:rPr>
                <a:t>・安全、衛生、環境、防災</a:t>
              </a:r>
              <a:endParaRPr lang="en-US" altLang="ja-JP" sz="1600" dirty="0">
                <a:latin typeface="HG丸ｺﾞｼｯｸM-PRO" panose="020F0600000000000000" pitchFamily="50" charset="-128"/>
                <a:ea typeface="HG丸ｺﾞｼｯｸM-PRO" panose="020F0600000000000000" pitchFamily="50" charset="-128"/>
              </a:endParaRPr>
            </a:p>
            <a:p>
              <a:pPr marL="0" marR="0" indent="0" algn="l" defTabSz="914400" rtl="0" eaLnBrk="1" fontAlgn="ctr" latinLnBrk="0" hangingPunct="1">
                <a:lnSpc>
                  <a:spcPts val="2500"/>
                </a:lnSpc>
                <a:spcBef>
                  <a:spcPts val="0"/>
                </a:spcBef>
                <a:spcAft>
                  <a:spcPct val="0"/>
                </a:spcAft>
                <a:buClrTx/>
                <a:buSzTx/>
                <a:buFontTx/>
                <a:buNone/>
                <a:tabLst/>
              </a:pPr>
              <a:r>
                <a:rPr lang="ja-JP" altLang="en-US" sz="1600" dirty="0">
                  <a:latin typeface="HG丸ｺﾞｼｯｸM-PRO" panose="020F0600000000000000" pitchFamily="50" charset="-128"/>
                  <a:ea typeface="HG丸ｺﾞｼｯｸM-PRO" panose="020F0600000000000000" pitchFamily="50" charset="-128"/>
                </a:rPr>
                <a:t>・品質、能率、コスト</a:t>
              </a:r>
              <a:endParaRPr lang="en-US" altLang="ja-JP" sz="1600" dirty="0">
                <a:latin typeface="HG丸ｺﾞｼｯｸM-PRO" panose="020F0600000000000000" pitchFamily="50" charset="-128"/>
                <a:ea typeface="HG丸ｺﾞｼｯｸM-PRO" panose="020F0600000000000000" pitchFamily="50" charset="-128"/>
              </a:endParaRPr>
            </a:p>
          </p:txBody>
        </p:sp>
        <p:sp>
          <p:nvSpPr>
            <p:cNvPr id="14" name="正方形/長方形 13"/>
            <p:cNvSpPr/>
            <p:nvPr/>
          </p:nvSpPr>
          <p:spPr bwMode="auto">
            <a:xfrm>
              <a:off x="1860784" y="2175925"/>
              <a:ext cx="3744416" cy="2750368"/>
            </a:xfrm>
            <a:prstGeom prst="rect">
              <a:avLst/>
            </a:prstGeom>
            <a:solidFill>
              <a:srgbClr val="CCFFFF"/>
            </a:solidFill>
            <a:ln w="12700" cap="flat" cmpd="sng" algn="ctr">
              <a:solidFill>
                <a:schemeClr val="tx1"/>
              </a:solidFill>
              <a:prstDash val="solid"/>
              <a:round/>
              <a:headEnd type="none" w="med" len="med"/>
              <a:tailEnd type="none" w="med" len="med"/>
            </a:ln>
            <a:effectLst/>
          </p:spPr>
          <p:txBody>
            <a:bodyPr vert="eaVert" wrap="square" lIns="91440" tIns="45720" rIns="91440" bIns="45720" numCol="1" rtlCol="0" anchor="t" anchorCtr="0" compatLnSpc="1">
              <a:prstTxWarp prst="textNoShape">
                <a:avLst/>
              </a:prstTxWarp>
              <a:spAutoFit/>
            </a:bodyPr>
            <a:lstStyle/>
            <a:p>
              <a:pPr marL="0" marR="0" indent="0" algn="ctr" defTabSz="914400" rtl="0" eaLnBrk="1" fontAlgn="ctr"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ゴシック" pitchFamily="49" charset="-128"/>
              </a:endParaRPr>
            </a:p>
          </p:txBody>
        </p:sp>
        <p:sp>
          <p:nvSpPr>
            <p:cNvPr id="13" name="正方形/長方形 12"/>
            <p:cNvSpPr/>
            <p:nvPr/>
          </p:nvSpPr>
          <p:spPr>
            <a:xfrm>
              <a:off x="2075777" y="2690499"/>
              <a:ext cx="1316742" cy="598241"/>
            </a:xfrm>
            <a:prstGeom prst="rect">
              <a:avLst/>
            </a:prstGeom>
            <a:solidFill>
              <a:schemeClr val="bg1"/>
            </a:solidFill>
            <a:ln w="12700">
              <a:solidFill>
                <a:schemeClr val="tx1"/>
              </a:solidFill>
            </a:ln>
          </p:spPr>
          <p:txBody>
            <a:bodyPr wrap="square">
              <a:spAutoFit/>
            </a:bodyPr>
            <a:lstStyle/>
            <a:p>
              <a:pPr algn="ctr">
                <a:lnSpc>
                  <a:spcPts val="2100"/>
                </a:lnSpc>
              </a:pPr>
              <a:r>
                <a:rPr lang="ja-JP" altLang="en-US" sz="1600" dirty="0">
                  <a:latin typeface="HG丸ｺﾞｼｯｸM-PRO" panose="020F0600000000000000" pitchFamily="50" charset="-128"/>
                  <a:ea typeface="HG丸ｺﾞｼｯｸM-PRO" panose="020F0600000000000000" pitchFamily="50" charset="-128"/>
                </a:rPr>
                <a:t>作業者</a:t>
              </a:r>
              <a:br>
                <a:rPr lang="ja-JP" altLang="en-US" sz="1600" dirty="0">
                  <a:latin typeface="HG丸ｺﾞｼｯｸM-PRO" panose="020F0600000000000000" pitchFamily="50" charset="-128"/>
                  <a:ea typeface="HG丸ｺﾞｼｯｸM-PRO" panose="020F0600000000000000" pitchFamily="50" charset="-128"/>
                </a:rPr>
              </a:br>
              <a:r>
                <a:rPr lang="ja-JP" altLang="en-US" sz="1600" dirty="0">
                  <a:latin typeface="HG丸ｺﾞｼｯｸM-PRO" panose="020F0600000000000000" pitchFamily="50" charset="-128"/>
                  <a:ea typeface="HG丸ｺﾞｼｯｸM-PRO" panose="020F0600000000000000" pitchFamily="50" charset="-128"/>
                </a:rPr>
                <a:t>（</a:t>
              </a:r>
              <a:r>
                <a:rPr lang="en-US" altLang="ja-JP" sz="1600" dirty="0">
                  <a:latin typeface="HG丸ｺﾞｼｯｸM-PRO" panose="020F0600000000000000" pitchFamily="50" charset="-128"/>
                  <a:ea typeface="HG丸ｺﾞｼｯｸM-PRO" panose="020F0600000000000000" pitchFamily="50" charset="-128"/>
                </a:rPr>
                <a:t>Man</a:t>
              </a:r>
              <a:r>
                <a:rPr lang="ja-JP" altLang="en-US" sz="1600" dirty="0">
                  <a:latin typeface="HG丸ｺﾞｼｯｸM-PRO" panose="020F0600000000000000" pitchFamily="50" charset="-128"/>
                  <a:ea typeface="HG丸ｺﾞｼｯｸM-PRO" panose="020F0600000000000000" pitchFamily="50" charset="-128"/>
                </a:rPr>
                <a:t>）</a:t>
              </a:r>
              <a:r>
                <a:rPr lang="en-US" altLang="ja-JP" sz="1600" dirty="0">
                  <a:latin typeface="HG丸ｺﾞｼｯｸM-PRO" panose="020F0600000000000000" pitchFamily="50" charset="-128"/>
                  <a:ea typeface="HG丸ｺﾞｼｯｸM-PRO" panose="020F0600000000000000" pitchFamily="50" charset="-128"/>
                </a:rPr>
                <a:t> </a:t>
              </a:r>
              <a:endParaRPr lang="ja-JP" altLang="en-US" sz="1600" dirty="0">
                <a:latin typeface="HG丸ｺﾞｼｯｸM-PRO" panose="020F0600000000000000" pitchFamily="50" charset="-128"/>
                <a:ea typeface="HG丸ｺﾞｼｯｸM-PRO" panose="020F0600000000000000" pitchFamily="50" charset="-128"/>
              </a:endParaRPr>
            </a:p>
          </p:txBody>
        </p:sp>
        <p:sp>
          <p:nvSpPr>
            <p:cNvPr id="15" name="正方形/長方形 14"/>
            <p:cNvSpPr/>
            <p:nvPr/>
          </p:nvSpPr>
          <p:spPr>
            <a:xfrm>
              <a:off x="2075777" y="4041654"/>
              <a:ext cx="1778277" cy="733534"/>
            </a:xfrm>
            <a:prstGeom prst="rect">
              <a:avLst/>
            </a:prstGeom>
            <a:solidFill>
              <a:schemeClr val="bg1"/>
            </a:solidFill>
            <a:ln w="12700">
              <a:solidFill>
                <a:schemeClr val="tx1"/>
              </a:solidFill>
            </a:ln>
          </p:spPr>
          <p:txBody>
            <a:bodyPr wrap="square">
              <a:spAutoFit/>
            </a:bodyPr>
            <a:lstStyle/>
            <a:p>
              <a:pPr algn="ctr">
                <a:lnSpc>
                  <a:spcPts val="2500"/>
                </a:lnSpc>
              </a:pPr>
              <a:r>
                <a:rPr lang="ja-JP" altLang="en-US" sz="1600" dirty="0">
                  <a:latin typeface="HG丸ｺﾞｼｯｸM-PRO" panose="020F0600000000000000" pitchFamily="50" charset="-128"/>
                  <a:ea typeface="HG丸ｺﾞｼｯｸM-PRO" panose="020F0600000000000000" pitchFamily="50" charset="-128"/>
                </a:rPr>
                <a:t>設備、材料等</a:t>
              </a:r>
              <a:br>
                <a:rPr lang="ja-JP" altLang="en-US" sz="1600" dirty="0">
                  <a:latin typeface="HG丸ｺﾞｼｯｸM-PRO" panose="020F0600000000000000" pitchFamily="50" charset="-128"/>
                  <a:ea typeface="HG丸ｺﾞｼｯｸM-PRO" panose="020F0600000000000000" pitchFamily="50" charset="-128"/>
                </a:rPr>
              </a:br>
              <a:r>
                <a:rPr lang="ja-JP" altLang="en-US" sz="1600" dirty="0">
                  <a:latin typeface="HG丸ｺﾞｼｯｸM-PRO" panose="020F0600000000000000" pitchFamily="50" charset="-128"/>
                  <a:ea typeface="HG丸ｺﾞｼｯｸM-PRO" panose="020F0600000000000000" pitchFamily="50" charset="-128"/>
                </a:rPr>
                <a:t>（</a:t>
              </a:r>
              <a:r>
                <a:rPr lang="en-US" altLang="ja-JP" sz="1600" dirty="0">
                  <a:latin typeface="HG丸ｺﾞｼｯｸM-PRO" panose="020F0600000000000000" pitchFamily="50" charset="-128"/>
                  <a:ea typeface="HG丸ｺﾞｼｯｸM-PRO" panose="020F0600000000000000" pitchFamily="50" charset="-128"/>
                </a:rPr>
                <a:t>Machine</a:t>
              </a:r>
              <a:r>
                <a:rPr lang="ja-JP" altLang="en-US" sz="1600" dirty="0">
                  <a:latin typeface="HG丸ｺﾞｼｯｸM-PRO" panose="020F0600000000000000" pitchFamily="50" charset="-128"/>
                  <a:ea typeface="HG丸ｺﾞｼｯｸM-PRO" panose="020F0600000000000000" pitchFamily="50" charset="-128"/>
                </a:rPr>
                <a:t>）</a:t>
              </a:r>
              <a:r>
                <a:rPr lang="en-US" altLang="ja-JP" sz="1600" dirty="0">
                  <a:latin typeface="HG丸ｺﾞｼｯｸM-PRO" panose="020F0600000000000000" pitchFamily="50" charset="-128"/>
                  <a:ea typeface="HG丸ｺﾞｼｯｸM-PRO" panose="020F0600000000000000" pitchFamily="50" charset="-128"/>
                </a:rPr>
                <a:t> </a:t>
              </a:r>
              <a:endParaRPr lang="ja-JP" altLang="en-US" sz="1600" dirty="0">
                <a:latin typeface="HG丸ｺﾞｼｯｸM-PRO" panose="020F0600000000000000" pitchFamily="50" charset="-128"/>
                <a:ea typeface="HG丸ｺﾞｼｯｸM-PRO" panose="020F0600000000000000" pitchFamily="50" charset="-128"/>
              </a:endParaRPr>
            </a:p>
          </p:txBody>
        </p:sp>
        <p:sp>
          <p:nvSpPr>
            <p:cNvPr id="16" name="正方形/長方形 15"/>
            <p:cNvSpPr/>
            <p:nvPr/>
          </p:nvSpPr>
          <p:spPr>
            <a:xfrm>
              <a:off x="4074165" y="3071637"/>
              <a:ext cx="1349896" cy="1008609"/>
            </a:xfrm>
            <a:prstGeom prst="rect">
              <a:avLst/>
            </a:prstGeom>
            <a:solidFill>
              <a:schemeClr val="bg1"/>
            </a:solidFill>
            <a:ln w="12700">
              <a:solidFill>
                <a:schemeClr val="tx1"/>
              </a:solidFill>
            </a:ln>
          </p:spPr>
          <p:txBody>
            <a:bodyPr wrap="square">
              <a:spAutoFit/>
            </a:bodyPr>
            <a:lstStyle/>
            <a:p>
              <a:pPr algn="ctr">
                <a:lnSpc>
                  <a:spcPts val="2500"/>
                </a:lnSpc>
              </a:pPr>
              <a:r>
                <a:rPr lang="zh-TW" altLang="en-US" sz="1600" dirty="0">
                  <a:latin typeface="HG丸ｺﾞｼｯｸM-PRO" panose="020F0600000000000000" pitchFamily="50" charset="-128"/>
                  <a:ea typeface="HG丸ｺﾞｼｯｸM-PRO" panose="020F0600000000000000" pitchFamily="50" charset="-128"/>
                </a:rPr>
                <a:t>作業方法</a:t>
              </a:r>
              <a:br>
                <a:rPr lang="zh-TW" altLang="en-US" sz="1600" dirty="0">
                  <a:latin typeface="HG丸ｺﾞｼｯｸM-PRO" panose="020F0600000000000000" pitchFamily="50" charset="-128"/>
                  <a:ea typeface="HG丸ｺﾞｼｯｸM-PRO" panose="020F0600000000000000" pitchFamily="50" charset="-128"/>
                </a:rPr>
              </a:br>
              <a:r>
                <a:rPr lang="zh-TW" altLang="en-US" sz="1600" dirty="0">
                  <a:latin typeface="HG丸ｺﾞｼｯｸM-PRO" panose="020F0600000000000000" pitchFamily="50" charset="-128"/>
                  <a:ea typeface="HG丸ｺﾞｼｯｸM-PRO" panose="020F0600000000000000" pitchFamily="50" charset="-128"/>
                </a:rPr>
                <a:t>作業手順</a:t>
              </a:r>
              <a:br>
                <a:rPr lang="zh-TW" altLang="en-US" sz="1600" dirty="0">
                  <a:latin typeface="HG丸ｺﾞｼｯｸM-PRO" panose="020F0600000000000000" pitchFamily="50" charset="-128"/>
                  <a:ea typeface="HG丸ｺﾞｼｯｸM-PRO" panose="020F0600000000000000" pitchFamily="50" charset="-128"/>
                </a:rPr>
              </a:br>
              <a:r>
                <a:rPr lang="zh-TW" altLang="en-US" sz="1600" dirty="0">
                  <a:latin typeface="HG丸ｺﾞｼｯｸM-PRO" panose="020F0600000000000000" pitchFamily="50" charset="-128"/>
                  <a:ea typeface="HG丸ｺﾞｼｯｸM-PRO" panose="020F0600000000000000" pitchFamily="50" charset="-128"/>
                </a:rPr>
                <a:t>（</a:t>
              </a:r>
              <a:r>
                <a:rPr lang="en-US" altLang="zh-TW" sz="1600" dirty="0">
                  <a:latin typeface="HG丸ｺﾞｼｯｸM-PRO" panose="020F0600000000000000" pitchFamily="50" charset="-128"/>
                  <a:ea typeface="HG丸ｺﾞｼｯｸM-PRO" panose="020F0600000000000000" pitchFamily="50" charset="-128"/>
                </a:rPr>
                <a:t>Media</a:t>
              </a:r>
              <a:r>
                <a:rPr lang="zh-TW" altLang="en-US" sz="1600" dirty="0">
                  <a:latin typeface="HG丸ｺﾞｼｯｸM-PRO" panose="020F0600000000000000" pitchFamily="50" charset="-128"/>
                  <a:ea typeface="HG丸ｺﾞｼｯｸM-PRO" panose="020F0600000000000000" pitchFamily="50" charset="-128"/>
                </a:rPr>
                <a:t>） </a:t>
              </a:r>
              <a:endParaRPr lang="ja-JP" altLang="en-US" sz="1600" dirty="0">
                <a:latin typeface="HG丸ｺﾞｼｯｸM-PRO" panose="020F0600000000000000" pitchFamily="50" charset="-128"/>
                <a:ea typeface="HG丸ｺﾞｼｯｸM-PRO" panose="020F0600000000000000" pitchFamily="50" charset="-128"/>
              </a:endParaRPr>
            </a:p>
          </p:txBody>
        </p:sp>
        <p:sp>
          <p:nvSpPr>
            <p:cNvPr id="17" name="正方形/長方形 16"/>
            <p:cNvSpPr/>
            <p:nvPr/>
          </p:nvSpPr>
          <p:spPr>
            <a:xfrm>
              <a:off x="4584732" y="4564581"/>
              <a:ext cx="2167828" cy="688009"/>
            </a:xfrm>
            <a:prstGeom prst="rect">
              <a:avLst/>
            </a:prstGeom>
            <a:solidFill>
              <a:schemeClr val="bg1"/>
            </a:solidFill>
            <a:ln w="12700">
              <a:solidFill>
                <a:schemeClr val="tx1"/>
              </a:solidFill>
            </a:ln>
          </p:spPr>
          <p:txBody>
            <a:bodyPr wrap="square">
              <a:spAutoFit/>
            </a:bodyPr>
            <a:lstStyle/>
            <a:p>
              <a:pPr algn="ctr">
                <a:lnSpc>
                  <a:spcPts val="2500"/>
                </a:lnSpc>
              </a:pPr>
              <a:r>
                <a:rPr lang="ja-JP" altLang="en-US" sz="1600" dirty="0">
                  <a:latin typeface="HG丸ｺﾞｼｯｸM-PRO" panose="020F0600000000000000" pitchFamily="50" charset="-128"/>
                  <a:ea typeface="HG丸ｺﾞｼｯｸM-PRO" panose="020F0600000000000000" pitchFamily="50" charset="-128"/>
                </a:rPr>
                <a:t>管理</a:t>
              </a:r>
              <a:br>
                <a:rPr lang="ja-JP" altLang="en-US" sz="1600" dirty="0">
                  <a:latin typeface="HG丸ｺﾞｼｯｸM-PRO" panose="020F0600000000000000" pitchFamily="50" charset="-128"/>
                  <a:ea typeface="HG丸ｺﾞｼｯｸM-PRO" panose="020F0600000000000000" pitchFamily="50" charset="-128"/>
                </a:rPr>
              </a:br>
              <a:r>
                <a:rPr lang="ja-JP" altLang="en-US" sz="1600" dirty="0">
                  <a:latin typeface="HG丸ｺﾞｼｯｸM-PRO" panose="020F0600000000000000" pitchFamily="50" charset="-128"/>
                  <a:ea typeface="HG丸ｺﾞｼｯｸM-PRO" panose="020F0600000000000000" pitchFamily="50" charset="-128"/>
                </a:rPr>
                <a:t>（</a:t>
              </a:r>
              <a:r>
                <a:rPr lang="en-US" altLang="ja-JP" sz="1600" dirty="0">
                  <a:latin typeface="HG丸ｺﾞｼｯｸM-PRO" panose="020F0600000000000000" pitchFamily="50" charset="-128"/>
                  <a:ea typeface="HG丸ｺﾞｼｯｸM-PRO" panose="020F0600000000000000" pitchFamily="50" charset="-128"/>
                </a:rPr>
                <a:t>Management</a:t>
              </a:r>
              <a:r>
                <a:rPr lang="ja-JP" altLang="en-US" sz="1600" dirty="0">
                  <a:latin typeface="HG丸ｺﾞｼｯｸM-PRO" panose="020F0600000000000000" pitchFamily="50" charset="-128"/>
                  <a:ea typeface="HG丸ｺﾞｼｯｸM-PRO" panose="020F0600000000000000" pitchFamily="50" charset="-128"/>
                </a:rPr>
                <a:t>）</a:t>
              </a:r>
              <a:r>
                <a:rPr lang="en-US" altLang="ja-JP" sz="1600" dirty="0">
                  <a:latin typeface="HG丸ｺﾞｼｯｸM-PRO" panose="020F0600000000000000" pitchFamily="50" charset="-128"/>
                  <a:ea typeface="HG丸ｺﾞｼｯｸM-PRO" panose="020F0600000000000000" pitchFamily="50" charset="-128"/>
                </a:rPr>
                <a:t> </a:t>
              </a:r>
              <a:endParaRPr lang="ja-JP" altLang="en-US" sz="1600" dirty="0">
                <a:latin typeface="HG丸ｺﾞｼｯｸM-PRO" panose="020F0600000000000000" pitchFamily="50" charset="-128"/>
                <a:ea typeface="HG丸ｺﾞｼｯｸM-PRO" panose="020F0600000000000000" pitchFamily="50" charset="-128"/>
              </a:endParaRPr>
            </a:p>
          </p:txBody>
        </p:sp>
        <p:cxnSp>
          <p:nvCxnSpPr>
            <p:cNvPr id="20" name="直線矢印コネクタ 19"/>
            <p:cNvCxnSpPr>
              <a:stCxn id="2" idx="2"/>
              <a:endCxn id="3" idx="0"/>
            </p:cNvCxnSpPr>
            <p:nvPr/>
          </p:nvCxnSpPr>
          <p:spPr bwMode="auto">
            <a:xfrm>
              <a:off x="866959" y="2147065"/>
              <a:ext cx="0" cy="428516"/>
            </a:xfrm>
            <a:prstGeom prst="straightConnector1">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 name="直線矢印コネクタ 28"/>
            <p:cNvCxnSpPr/>
            <p:nvPr/>
          </p:nvCxnSpPr>
          <p:spPr bwMode="auto">
            <a:xfrm>
              <a:off x="875467" y="2958063"/>
              <a:ext cx="0" cy="456295"/>
            </a:xfrm>
            <a:prstGeom prst="straightConnector1">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5" name="正方形/長方形 24"/>
            <p:cNvSpPr/>
            <p:nvPr/>
          </p:nvSpPr>
          <p:spPr>
            <a:xfrm>
              <a:off x="6752560" y="3344642"/>
              <a:ext cx="930700" cy="412934"/>
            </a:xfrm>
            <a:prstGeom prst="rect">
              <a:avLst/>
            </a:prstGeom>
            <a:ln w="12700">
              <a:solidFill>
                <a:schemeClr val="tx1"/>
              </a:solidFill>
            </a:ln>
          </p:spPr>
          <p:txBody>
            <a:bodyPr wrap="square">
              <a:spAutoFit/>
            </a:bodyPr>
            <a:lstStyle/>
            <a:p>
              <a:pPr algn="ctr">
                <a:lnSpc>
                  <a:spcPts val="2500"/>
                </a:lnSpc>
              </a:pPr>
              <a:r>
                <a:rPr lang="ja-JP" altLang="en-US" sz="1600" dirty="0">
                  <a:latin typeface="HG丸ｺﾞｼｯｸM-PRO" panose="020F0600000000000000" pitchFamily="50" charset="-128"/>
                  <a:ea typeface="HG丸ｺﾞｼｯｸM-PRO" panose="020F0600000000000000" pitchFamily="50" charset="-128"/>
                </a:rPr>
                <a:t>仕　事 </a:t>
              </a:r>
            </a:p>
          </p:txBody>
        </p:sp>
        <p:sp>
          <p:nvSpPr>
            <p:cNvPr id="26" name="正方形/長方形 25"/>
            <p:cNvSpPr/>
            <p:nvPr/>
          </p:nvSpPr>
          <p:spPr>
            <a:xfrm>
              <a:off x="611560" y="5504319"/>
              <a:ext cx="7664160" cy="1008609"/>
            </a:xfrm>
            <a:prstGeom prst="rect">
              <a:avLst/>
            </a:prstGeom>
            <a:ln w="12700">
              <a:solidFill>
                <a:schemeClr val="tx1"/>
              </a:solidFill>
            </a:ln>
          </p:spPr>
          <p:txBody>
            <a:bodyPr wrap="square">
              <a:spAutoFit/>
            </a:bodyPr>
            <a:lstStyle/>
            <a:p>
              <a:pPr algn="l">
                <a:lnSpc>
                  <a:spcPts val="2500"/>
                </a:lnSpc>
              </a:pPr>
              <a:r>
                <a:rPr lang="ja-JP" altLang="en-US" sz="1600" dirty="0">
                  <a:latin typeface="HG丸ｺﾞｼｯｸM-PRO" panose="020F0600000000000000" pitchFamily="50" charset="-128"/>
                  <a:ea typeface="HG丸ｺﾞｼｯｸM-PRO" panose="020F0600000000000000" pitchFamily="50" charset="-128"/>
                </a:rPr>
                <a:t>　仕事を構成する４つの要素の欠陥により、事故・災害が発生する。</a:t>
              </a:r>
              <a:endParaRPr lang="en-US" altLang="ja-JP" sz="1600" dirty="0">
                <a:latin typeface="HG丸ｺﾞｼｯｸM-PRO" panose="020F0600000000000000" pitchFamily="50" charset="-128"/>
                <a:ea typeface="HG丸ｺﾞｼｯｸM-PRO" panose="020F0600000000000000" pitchFamily="50" charset="-128"/>
              </a:endParaRPr>
            </a:p>
            <a:p>
              <a:pPr algn="l">
                <a:lnSpc>
                  <a:spcPts val="2500"/>
                </a:lnSpc>
              </a:pPr>
              <a:r>
                <a:rPr lang="ja-JP" altLang="en-US" sz="1600" dirty="0">
                  <a:latin typeface="HG丸ｺﾞｼｯｸM-PRO" panose="020F0600000000000000" pitchFamily="50" charset="-128"/>
                  <a:ea typeface="HG丸ｺﾞｼｯｸM-PRO" panose="020F0600000000000000" pitchFamily="50" charset="-128"/>
                </a:rPr>
                <a:t>　　・直接原因　➡　人（作業者）、物（設備・材料等）、作業（方法・手順）</a:t>
              </a:r>
              <a:br>
                <a:rPr lang="ja-JP" altLang="en-US" sz="1600" dirty="0">
                  <a:latin typeface="HG丸ｺﾞｼｯｸM-PRO" panose="020F0600000000000000" pitchFamily="50" charset="-128"/>
                  <a:ea typeface="HG丸ｺﾞｼｯｸM-PRO" panose="020F0600000000000000" pitchFamily="50" charset="-128"/>
                </a:rPr>
              </a:br>
              <a:r>
                <a:rPr lang="ja-JP" altLang="en-US" sz="1600" dirty="0">
                  <a:latin typeface="HG丸ｺﾞｼｯｸM-PRO" panose="020F0600000000000000" pitchFamily="50" charset="-128"/>
                  <a:ea typeface="HG丸ｺﾞｼｯｸM-PRO" panose="020F0600000000000000" pitchFamily="50" charset="-128"/>
                </a:rPr>
                <a:t>　　・関節原因　➡　管理 </a:t>
              </a:r>
            </a:p>
          </p:txBody>
        </p:sp>
        <p:sp>
          <p:nvSpPr>
            <p:cNvPr id="37" name="Rectangle 4"/>
            <p:cNvSpPr txBox="1">
              <a:spLocks noChangeArrowheads="1"/>
            </p:cNvSpPr>
            <p:nvPr/>
          </p:nvSpPr>
          <p:spPr bwMode="auto">
            <a:xfrm>
              <a:off x="374521" y="912178"/>
              <a:ext cx="4290030" cy="4651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charset="0"/>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eaLnBrk="1" hangingPunct="1">
                <a:lnSpc>
                  <a:spcPts val="3500"/>
                </a:lnSpc>
              </a:pPr>
              <a:r>
                <a:rPr lang="ja-JP" altLang="en-US" sz="2800" b="1" kern="0" dirty="0">
                  <a:solidFill>
                    <a:srgbClr val="FFFF00"/>
                  </a:solidFill>
                  <a:latin typeface="HG丸ｺﾞｼｯｸM-PRO" panose="020F0600000000000000" pitchFamily="50" charset="-128"/>
                  <a:ea typeface="HG丸ｺﾞｼｯｸM-PRO" panose="020F0600000000000000" pitchFamily="50" charset="-128"/>
                </a:rPr>
                <a:t>仕事の構成要素（４Ｍ）</a:t>
              </a:r>
            </a:p>
          </p:txBody>
        </p:sp>
        <p:cxnSp>
          <p:nvCxnSpPr>
            <p:cNvPr id="33" name="直線矢印コネクタ 32"/>
            <p:cNvCxnSpPr>
              <a:stCxn id="4" idx="3"/>
            </p:cNvCxnSpPr>
            <p:nvPr/>
          </p:nvCxnSpPr>
          <p:spPr bwMode="auto">
            <a:xfrm>
              <a:off x="1429587" y="3768377"/>
              <a:ext cx="431197" cy="0"/>
            </a:xfrm>
            <a:prstGeom prst="straightConnector1">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6" name="下矢印 35"/>
            <p:cNvSpPr/>
            <p:nvPr/>
          </p:nvSpPr>
          <p:spPr bwMode="auto">
            <a:xfrm>
              <a:off x="6996780" y="2690500"/>
              <a:ext cx="390025" cy="654142"/>
            </a:xfrm>
            <a:prstGeom prst="downArrow">
              <a:avLst/>
            </a:prstGeom>
            <a:solidFill>
              <a:schemeClr val="bg1"/>
            </a:solidFill>
            <a:ln w="28575">
              <a:solidFill>
                <a:schemeClr val="tx1"/>
              </a:solidFill>
            </a:ln>
            <a:effectLst/>
          </p:spPr>
          <p:txBody>
            <a:bodyPr vert="eaVert" wrap="square" lIns="91440" tIns="45720" rIns="91440" bIns="45720" numCol="1" rtlCol="0" anchor="t" anchorCtr="0" compatLnSpc="1">
              <a:prstTxWarp prst="textNoShape">
                <a:avLst/>
              </a:prstTxWarp>
              <a:spAutoFit/>
            </a:bodyPr>
            <a:lstStyle/>
            <a:p>
              <a:pPr marL="0" marR="0" indent="0" algn="ctr" defTabSz="914400" rtl="0" eaLnBrk="1" fontAlgn="ctr"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ゴシック" pitchFamily="49" charset="-128"/>
              </a:endParaRPr>
            </a:p>
          </p:txBody>
        </p:sp>
        <p:cxnSp>
          <p:nvCxnSpPr>
            <p:cNvPr id="43" name="直線矢印コネクタ 42"/>
            <p:cNvCxnSpPr>
              <a:stCxn id="14" idx="3"/>
              <a:endCxn id="25" idx="1"/>
            </p:cNvCxnSpPr>
            <p:nvPr/>
          </p:nvCxnSpPr>
          <p:spPr bwMode="auto">
            <a:xfrm>
              <a:off x="5605200" y="3551109"/>
              <a:ext cx="1147360" cy="0"/>
            </a:xfrm>
            <a:prstGeom prst="straightConnector1">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Tree>
    <p:extLst>
      <p:ext uri="{BB962C8B-B14F-4D97-AF65-F5344CB8AC3E}">
        <p14:creationId xmlns:p14="http://schemas.microsoft.com/office/powerpoint/2010/main" val="147900239"/>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lum bright="-12000" contrast="60000"/>
            <a:extLst>
              <a:ext uri="{28A0092B-C50C-407E-A947-70E740481C1C}">
                <a14:useLocalDpi xmlns:a14="http://schemas.microsoft.com/office/drawing/2010/main" val="0"/>
              </a:ext>
            </a:extLst>
          </a:blip>
          <a:srcRect/>
          <a:stretch>
            <a:fillRect/>
          </a:stretch>
        </p:blipFill>
        <p:spPr bwMode="auto">
          <a:xfrm>
            <a:off x="228600" y="152400"/>
            <a:ext cx="8715375"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1" name="Group 6"/>
          <p:cNvGrpSpPr>
            <a:grpSpLocks/>
          </p:cNvGrpSpPr>
          <p:nvPr/>
        </p:nvGrpSpPr>
        <p:grpSpPr bwMode="auto">
          <a:xfrm>
            <a:off x="838200" y="685800"/>
            <a:ext cx="2590800" cy="1752600"/>
            <a:chOff x="3474" y="1135"/>
            <a:chExt cx="4320" cy="2521"/>
          </a:xfrm>
        </p:grpSpPr>
        <p:sp>
          <p:nvSpPr>
            <p:cNvPr id="12295" name="Rectangle 7"/>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2296" name="Rectangle 8"/>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2297" name="Rectangle 9"/>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2298" name="Rectangle 10"/>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2299" name="Rectangle 11"/>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2300" name="Rectangle 12"/>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2301" name="Rectangle 13"/>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2302" name="Rectangle 14"/>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2303" name="Rectangle 15"/>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2304" name="Rectangle 16"/>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2305" name="Rectangle 17"/>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2306" name="Rectangle 18"/>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2307" name="Rectangle 19"/>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grpSp>
      <p:sp>
        <p:nvSpPr>
          <p:cNvPr id="12292" name="Text Box 20"/>
          <p:cNvSpPr txBox="1">
            <a:spLocks noChangeArrowheads="1"/>
          </p:cNvSpPr>
          <p:nvPr/>
        </p:nvSpPr>
        <p:spPr bwMode="auto">
          <a:xfrm>
            <a:off x="814387" y="5101997"/>
            <a:ext cx="7543800"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4000"/>
              </a:lnSpc>
              <a:spcBef>
                <a:spcPts val="0"/>
              </a:spcBef>
              <a:buFontTx/>
              <a:buNone/>
            </a:pPr>
            <a:r>
              <a:rPr lang="ja-JP" altLang="en-US" b="1" dirty="0">
                <a:latin typeface="HG丸ｺﾞｼｯｸM-PRO" pitchFamily="50" charset="-128"/>
                <a:ea typeface="HG丸ｺﾞｼｯｸM-PRO" pitchFamily="50" charset="-128"/>
              </a:rPr>
              <a:t>第８章．作業方法の改善　終了</a:t>
            </a:r>
          </a:p>
        </p:txBody>
      </p:sp>
      <p:sp>
        <p:nvSpPr>
          <p:cNvPr id="2" name="スライド番号プレースホルダー 1"/>
          <p:cNvSpPr>
            <a:spLocks noGrp="1"/>
          </p:cNvSpPr>
          <p:nvPr>
            <p:ph type="sldNum" sz="quarter" idx="12"/>
          </p:nvPr>
        </p:nvSpPr>
        <p:spPr/>
        <p:txBody>
          <a:bodyPr/>
          <a:lstStyle/>
          <a:p>
            <a:pPr>
              <a:defRPr/>
            </a:pPr>
            <a:fld id="{8BF94B82-3E26-4AA5-90F6-B2B9DCD5652E}" type="slidenum">
              <a:rPr lang="en-US" altLang="ja-JP" smtClean="0"/>
              <a:pPr>
                <a:defRPr/>
              </a:pPr>
              <a:t>160</a:t>
            </a:fld>
            <a:endParaRPr lang="en-US" altLang="ja-JP"/>
          </a:p>
        </p:txBody>
      </p:sp>
      <p:sp>
        <p:nvSpPr>
          <p:cNvPr id="12294" name="Text Box 20"/>
          <p:cNvSpPr txBox="1">
            <a:spLocks noChangeArrowheads="1"/>
          </p:cNvSpPr>
          <p:nvPr/>
        </p:nvSpPr>
        <p:spPr bwMode="auto">
          <a:xfrm>
            <a:off x="909615" y="2913364"/>
            <a:ext cx="7464425"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lnSpc>
                <a:spcPts val="4000"/>
              </a:lnSpc>
              <a:spcBef>
                <a:spcPct val="0"/>
              </a:spcBef>
              <a:buFontTx/>
              <a:buNone/>
            </a:pPr>
            <a:r>
              <a:rPr kumimoji="0" lang="ja-JP" altLang="en-US" b="1" dirty="0">
                <a:latin typeface="HG丸ｺﾞｼｯｸM-PRO" pitchFamily="50" charset="-128"/>
                <a:ea typeface="HG丸ｺﾞｼｯｸM-PRO" pitchFamily="50" charset="-128"/>
              </a:rPr>
              <a:t>第８章のまとめは　Ｐ１３３参照</a:t>
            </a:r>
          </a:p>
        </p:txBody>
      </p:sp>
    </p:spTree>
    <p:extLst>
      <p:ext uri="{BB962C8B-B14F-4D97-AF65-F5344CB8AC3E}">
        <p14:creationId xmlns:p14="http://schemas.microsoft.com/office/powerpoint/2010/main" val="3910520026"/>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4294967295"/>
          </p:nvPr>
        </p:nvSpPr>
        <p:spPr>
          <a:xfrm>
            <a:off x="533400" y="1828800"/>
            <a:ext cx="8382000" cy="4267200"/>
          </a:xfrm>
          <a:solidFill>
            <a:srgbClr val="00FF00">
              <a:alpha val="50195"/>
            </a:srgbClr>
          </a:solidFill>
        </p:spPr>
        <p:txBody>
          <a:bodyPr/>
          <a:lstStyle/>
          <a:p>
            <a:pPr marL="0" indent="0" eaLnBrk="1" hangingPunct="1">
              <a:lnSpc>
                <a:spcPts val="4000"/>
              </a:lnSpc>
              <a:spcBef>
                <a:spcPts val="0"/>
              </a:spcBef>
              <a:buFontTx/>
              <a:buNone/>
            </a:pPr>
            <a:r>
              <a:rPr lang="ja-JP" altLang="en-US" dirty="0">
                <a:latin typeface="HG丸ｺﾞｼｯｸM-PRO" pitchFamily="50" charset="-128"/>
                <a:ea typeface="HG丸ｺﾞｼｯｸM-PRO" pitchFamily="50" charset="-128"/>
              </a:rPr>
              <a:t>１．異常時の措置</a:t>
            </a:r>
          </a:p>
          <a:p>
            <a:pPr marL="0" indent="0" eaLnBrk="1" hangingPunct="1">
              <a:lnSpc>
                <a:spcPts val="3200"/>
              </a:lnSpc>
              <a:spcBef>
                <a:spcPts val="0"/>
              </a:spcBef>
              <a:buFontTx/>
              <a:buNone/>
            </a:pPr>
            <a:r>
              <a:rPr lang="ja-JP" altLang="en-US" sz="2400" dirty="0">
                <a:latin typeface="HG丸ｺﾞｼｯｸM-PRO" pitchFamily="50" charset="-128"/>
                <a:ea typeface="HG丸ｺﾞｼｯｸM-PRO" pitchFamily="50" charset="-128"/>
              </a:rPr>
              <a:t>　　（１）異常とは</a:t>
            </a:r>
          </a:p>
          <a:p>
            <a:pPr marL="0" indent="0" eaLnBrk="1" hangingPunct="1">
              <a:lnSpc>
                <a:spcPts val="4000"/>
              </a:lnSpc>
              <a:spcBef>
                <a:spcPts val="0"/>
              </a:spcBef>
              <a:buFontTx/>
              <a:buNone/>
            </a:pPr>
            <a:r>
              <a:rPr lang="ja-JP" altLang="en-US" dirty="0">
                <a:latin typeface="HG丸ｺﾞｼｯｸM-PRO" pitchFamily="50" charset="-128"/>
                <a:ea typeface="HG丸ｺﾞｼｯｸM-PRO" pitchFamily="50" charset="-128"/>
              </a:rPr>
              <a:t>２．異常の例</a:t>
            </a:r>
          </a:p>
          <a:p>
            <a:pPr marL="0" indent="0" eaLnBrk="1" hangingPunct="1">
              <a:lnSpc>
                <a:spcPts val="3200"/>
              </a:lnSpc>
              <a:spcBef>
                <a:spcPts val="0"/>
              </a:spcBef>
              <a:buFontTx/>
              <a:buNone/>
            </a:pPr>
            <a:r>
              <a:rPr lang="ja-JP" altLang="en-US" sz="2400" dirty="0">
                <a:latin typeface="HG丸ｺﾞｼｯｸM-PRO" pitchFamily="50" charset="-128"/>
                <a:ea typeface="HG丸ｺﾞｼｯｸM-PRO" pitchFamily="50" charset="-128"/>
              </a:rPr>
              <a:t>　　（１）作業設備および作業環境の異常（不安全状態）</a:t>
            </a:r>
          </a:p>
          <a:p>
            <a:pPr marL="0" indent="0" eaLnBrk="1" hangingPunct="1">
              <a:lnSpc>
                <a:spcPts val="3200"/>
              </a:lnSpc>
              <a:spcBef>
                <a:spcPts val="0"/>
              </a:spcBef>
              <a:buFontTx/>
              <a:buNone/>
            </a:pPr>
            <a:r>
              <a:rPr lang="ja-JP" altLang="en-US" sz="2400" dirty="0">
                <a:latin typeface="HG丸ｺﾞｼｯｸM-PRO" pitchFamily="50" charset="-128"/>
                <a:ea typeface="HG丸ｺﾞｼｯｸM-PRO" pitchFamily="50" charset="-128"/>
              </a:rPr>
              <a:t>　　（２）作業者の行動の異常（不安全行動）　</a:t>
            </a:r>
          </a:p>
          <a:p>
            <a:pPr marL="0" indent="0" eaLnBrk="1" hangingPunct="1">
              <a:lnSpc>
                <a:spcPts val="4000"/>
              </a:lnSpc>
              <a:spcBef>
                <a:spcPts val="0"/>
              </a:spcBef>
              <a:buFontTx/>
              <a:buNone/>
            </a:pPr>
            <a:r>
              <a:rPr lang="ja-JP" altLang="en-US" dirty="0">
                <a:latin typeface="HG丸ｺﾞｼｯｸM-PRO" pitchFamily="50" charset="-128"/>
                <a:ea typeface="HG丸ｺﾞｼｯｸM-PRO" pitchFamily="50" charset="-128"/>
              </a:rPr>
              <a:t>３．異常の発見と措置</a:t>
            </a:r>
          </a:p>
          <a:p>
            <a:pPr marL="0" indent="0" eaLnBrk="1" hangingPunct="1">
              <a:lnSpc>
                <a:spcPts val="3200"/>
              </a:lnSpc>
              <a:spcBef>
                <a:spcPts val="0"/>
              </a:spcBef>
              <a:buFontTx/>
              <a:buNone/>
            </a:pPr>
            <a:r>
              <a:rPr lang="ja-JP" altLang="en-US" sz="2400" dirty="0">
                <a:latin typeface="HG丸ｺﾞｼｯｸM-PRO" pitchFamily="50" charset="-128"/>
                <a:ea typeface="HG丸ｺﾞｼｯｸM-PRO" pitchFamily="50" charset="-128"/>
              </a:rPr>
              <a:t>　　（１）異常の早期発見</a:t>
            </a:r>
          </a:p>
          <a:p>
            <a:pPr marL="0" indent="0" eaLnBrk="1" hangingPunct="1">
              <a:lnSpc>
                <a:spcPts val="3200"/>
              </a:lnSpc>
              <a:spcBef>
                <a:spcPts val="0"/>
              </a:spcBef>
              <a:buFontTx/>
              <a:buNone/>
            </a:pPr>
            <a:r>
              <a:rPr lang="ja-JP" altLang="en-US" sz="2400" dirty="0">
                <a:latin typeface="HG丸ｺﾞｼｯｸM-PRO" pitchFamily="50" charset="-128"/>
                <a:ea typeface="HG丸ｺﾞｼｯｸM-PRO" pitchFamily="50" charset="-128"/>
              </a:rPr>
              <a:t>　　（２）異常を発見したときの措置</a:t>
            </a:r>
          </a:p>
          <a:p>
            <a:pPr marL="0" indent="0" eaLnBrk="1" hangingPunct="1">
              <a:lnSpc>
                <a:spcPts val="3200"/>
              </a:lnSpc>
              <a:spcBef>
                <a:spcPts val="0"/>
              </a:spcBef>
              <a:buFontTx/>
              <a:buNone/>
            </a:pPr>
            <a:r>
              <a:rPr lang="ja-JP" altLang="en-US" sz="2400" dirty="0">
                <a:latin typeface="HG丸ｺﾞｼｯｸM-PRO" pitchFamily="50" charset="-128"/>
                <a:ea typeface="HG丸ｺﾞｼｯｸM-PRO" pitchFamily="50" charset="-128"/>
              </a:rPr>
              <a:t>　　（３）異常処理後の措置</a:t>
            </a:r>
          </a:p>
        </p:txBody>
      </p:sp>
      <p:sp>
        <p:nvSpPr>
          <p:cNvPr id="3075" name="Rectangle 4"/>
          <p:cNvSpPr>
            <a:spLocks noGrp="1" noChangeArrowheads="1"/>
          </p:cNvSpPr>
          <p:nvPr>
            <p:ph type="title" idx="4294967295"/>
          </p:nvPr>
        </p:nvSpPr>
        <p:spPr>
          <a:xfrm>
            <a:off x="1823721" y="228600"/>
            <a:ext cx="6996429" cy="777875"/>
          </a:xfrm>
          <a:solidFill>
            <a:schemeClr val="accent2">
              <a:lumMod val="75000"/>
            </a:schemeClr>
          </a:solidFill>
        </p:spPr>
        <p:txBody>
          <a:bodyPr/>
          <a:lstStyle/>
          <a:p>
            <a:pPr eaLnBrk="1" hangingPunct="1">
              <a:lnSpc>
                <a:spcPts val="4500"/>
              </a:lnSpc>
              <a:defRPr/>
            </a:pPr>
            <a:r>
              <a:rPr lang="ja-JP" altLang="en-US" sz="3600" dirty="0">
                <a:solidFill>
                  <a:schemeClr val="bg1"/>
                </a:solidFill>
                <a:latin typeface="HG丸ｺﾞｼｯｸM-PRO" pitchFamily="50" charset="-128"/>
                <a:ea typeface="HG丸ｺﾞｼｯｸM-PRO" pitchFamily="50" charset="-128"/>
              </a:rPr>
              <a:t>第９章　異常時における措置</a:t>
            </a:r>
          </a:p>
        </p:txBody>
      </p:sp>
      <p:sp>
        <p:nvSpPr>
          <p:cNvPr id="3076" name="AutoShape 5"/>
          <p:cNvSpPr>
            <a:spLocks noChangeArrowheads="1"/>
          </p:cNvSpPr>
          <p:nvPr/>
        </p:nvSpPr>
        <p:spPr bwMode="auto">
          <a:xfrm>
            <a:off x="1823721" y="1114425"/>
            <a:ext cx="3756391" cy="574675"/>
          </a:xfrm>
          <a:prstGeom prst="roundRect">
            <a:avLst>
              <a:gd name="adj" fmla="val 16667"/>
            </a:avLst>
          </a:prstGeom>
          <a:solidFill>
            <a:srgbClr val="FFFF99"/>
          </a:solidFill>
          <a:ln w="9525">
            <a:solidFill>
              <a:schemeClr val="tx1"/>
            </a:solidFill>
            <a:round/>
            <a:headEnd/>
            <a:tailEnd/>
          </a:ln>
        </p:spPr>
        <p:txBody>
          <a:bodyPr wrap="none" anchor="ct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この章でお話しすること</a:t>
            </a:r>
          </a:p>
        </p:txBody>
      </p:sp>
      <p:sp>
        <p:nvSpPr>
          <p:cNvPr id="5" name="スライド番号プレースホルダー 3"/>
          <p:cNvSpPr txBox="1">
            <a:spLocks noGrp="1"/>
          </p:cNvSpPr>
          <p:nvPr/>
        </p:nvSpPr>
        <p:spPr bwMode="auto">
          <a:xfrm>
            <a:off x="65532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defRPr/>
            </a:pPr>
            <a:fld id="{C663BCB6-B0CB-4525-8462-D420619BEAEB}" type="slidenum">
              <a:rPr lang="en-US" altLang="ja-JP" sz="1400">
                <a:ea typeface="+mn-ea"/>
              </a:rPr>
              <a:pPr algn="r" fontAlgn="base">
                <a:spcBef>
                  <a:spcPct val="0"/>
                </a:spcBef>
                <a:defRPr/>
              </a:pPr>
              <a:t>161</a:t>
            </a:fld>
            <a:endParaRPr lang="en-US" altLang="ja-JP" sz="1400">
              <a:ea typeface="+mn-ea"/>
            </a:endParaRPr>
          </a:p>
        </p:txBody>
      </p:sp>
      <p:grpSp>
        <p:nvGrpSpPr>
          <p:cNvPr id="3078" name="Group 6"/>
          <p:cNvGrpSpPr>
            <a:grpSpLocks/>
          </p:cNvGrpSpPr>
          <p:nvPr/>
        </p:nvGrpSpPr>
        <p:grpSpPr bwMode="auto">
          <a:xfrm>
            <a:off x="338138" y="303213"/>
            <a:ext cx="1371600" cy="1135062"/>
            <a:chOff x="3474" y="1135"/>
            <a:chExt cx="4320" cy="2521"/>
          </a:xfrm>
        </p:grpSpPr>
        <p:sp>
          <p:nvSpPr>
            <p:cNvPr id="3079" name="Rectangle 7"/>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0" name="Rectangle 8"/>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1" name="Rectangle 9"/>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2" name="Rectangle 10"/>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3" name="Rectangle 11"/>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4" name="Rectangle 12"/>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5" name="Rectangle 13"/>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6" name="Rectangle 14"/>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7" name="Rectangle 15"/>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8" name="Rectangle 16"/>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9" name="Rectangle 17"/>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90" name="Rectangle 18"/>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91" name="Rectangle 19"/>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grpSp>
      <p:sp>
        <p:nvSpPr>
          <p:cNvPr id="20" name="正方形/長方形 19"/>
          <p:cNvSpPr/>
          <p:nvPr/>
        </p:nvSpPr>
        <p:spPr>
          <a:xfrm>
            <a:off x="5610891" y="1145996"/>
            <a:ext cx="3425605" cy="541174"/>
          </a:xfrm>
          <a:prstGeom prst="rect">
            <a:avLst/>
          </a:prstGeom>
        </p:spPr>
        <p:txBody>
          <a:bodyPr wrap="square">
            <a:spAutoFit/>
          </a:bodyPr>
          <a:lstStyle>
            <a:defPPr>
              <a:defRPr lang="ja-JP"/>
            </a:defPPr>
            <a:lvl1pPr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1pPr>
            <a:lvl2pPr marL="4572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2pPr>
            <a:lvl3pPr marL="9144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3pPr>
            <a:lvl4pPr marL="13716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4pPr>
            <a:lvl5pPr marL="18288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5pPr>
            <a:lvl6pPr marL="2286000" algn="l" defTabSz="914400" rtl="0" eaLnBrk="1" latinLnBrk="0" hangingPunct="1">
              <a:defRPr kumimoji="1" sz="1400" kern="1200">
                <a:solidFill>
                  <a:schemeClr val="tx1"/>
                </a:solidFill>
                <a:latin typeface="Times New Roman" pitchFamily="18" charset="0"/>
                <a:ea typeface="ＭＳ ゴシック" pitchFamily="49" charset="-128"/>
                <a:cs typeface="+mn-cs"/>
              </a:defRPr>
            </a:lvl6pPr>
            <a:lvl7pPr marL="2743200" algn="l" defTabSz="914400" rtl="0" eaLnBrk="1" latinLnBrk="0" hangingPunct="1">
              <a:defRPr kumimoji="1" sz="1400" kern="1200">
                <a:solidFill>
                  <a:schemeClr val="tx1"/>
                </a:solidFill>
                <a:latin typeface="Times New Roman" pitchFamily="18" charset="0"/>
                <a:ea typeface="ＭＳ ゴシック" pitchFamily="49" charset="-128"/>
                <a:cs typeface="+mn-cs"/>
              </a:defRPr>
            </a:lvl7pPr>
            <a:lvl8pPr marL="3200400" algn="l" defTabSz="914400" rtl="0" eaLnBrk="1" latinLnBrk="0" hangingPunct="1">
              <a:defRPr kumimoji="1" sz="1400" kern="1200">
                <a:solidFill>
                  <a:schemeClr val="tx1"/>
                </a:solidFill>
                <a:latin typeface="Times New Roman" pitchFamily="18" charset="0"/>
                <a:ea typeface="ＭＳ ゴシック" pitchFamily="49" charset="-128"/>
                <a:cs typeface="+mn-cs"/>
              </a:defRPr>
            </a:lvl8pPr>
            <a:lvl9pPr marL="3657600" algn="l" defTabSz="914400" rtl="0" eaLnBrk="1" latinLnBrk="0" hangingPunct="1">
              <a:defRPr kumimoji="1" sz="1400" kern="1200">
                <a:solidFill>
                  <a:schemeClr val="tx1"/>
                </a:solidFill>
                <a:latin typeface="Times New Roman" pitchFamily="18" charset="0"/>
                <a:ea typeface="ＭＳ ゴシック" pitchFamily="49" charset="-128"/>
                <a:cs typeface="+mn-cs"/>
              </a:defRPr>
            </a:lvl9pPr>
          </a:lstStyle>
          <a:p>
            <a:pPr algn="ctr">
              <a:lnSpc>
                <a:spcPts val="3500"/>
              </a:lnSpc>
            </a:pPr>
            <a:r>
              <a:rPr lang="ja-JP" altLang="en-US" sz="2400" dirty="0">
                <a:solidFill>
                  <a:schemeClr val="accent2"/>
                </a:solidFill>
                <a:latin typeface="HG丸ｺﾞｼｯｸM-PRO" pitchFamily="50" charset="-128"/>
                <a:ea typeface="HG丸ｺﾞｼｯｸM-PRO" pitchFamily="50" charset="-128"/>
              </a:rPr>
              <a:t>（</a:t>
            </a:r>
            <a:r>
              <a:rPr lang="en-US" altLang="ja-JP" sz="2400" dirty="0">
                <a:solidFill>
                  <a:schemeClr val="accent2"/>
                </a:solidFill>
                <a:latin typeface="HG丸ｺﾞｼｯｸM-PRO" pitchFamily="50" charset="-128"/>
                <a:ea typeface="HG丸ｺﾞｼｯｸM-PRO" pitchFamily="50" charset="-128"/>
              </a:rPr>
              <a:t>P</a:t>
            </a:r>
            <a:r>
              <a:rPr lang="ja-JP" altLang="en-US" sz="2400" dirty="0">
                <a:solidFill>
                  <a:schemeClr val="accent2"/>
                </a:solidFill>
                <a:latin typeface="HG丸ｺﾞｼｯｸM-PRO" pitchFamily="50" charset="-128"/>
                <a:ea typeface="HG丸ｺﾞｼｯｸM-PRO" pitchFamily="50" charset="-128"/>
              </a:rPr>
              <a:t>１３４～</a:t>
            </a:r>
            <a:r>
              <a:rPr lang="en-US" altLang="ja-JP" sz="2400" dirty="0">
                <a:solidFill>
                  <a:schemeClr val="accent2"/>
                </a:solidFill>
                <a:latin typeface="HG丸ｺﾞｼｯｸM-PRO" pitchFamily="50" charset="-128"/>
                <a:ea typeface="HG丸ｺﾞｼｯｸM-PRO" pitchFamily="50" charset="-128"/>
              </a:rPr>
              <a:t>P</a:t>
            </a:r>
            <a:r>
              <a:rPr lang="ja-JP" altLang="en-US" sz="2400" dirty="0">
                <a:solidFill>
                  <a:schemeClr val="accent2"/>
                </a:solidFill>
                <a:latin typeface="HG丸ｺﾞｼｯｸM-PRO" pitchFamily="50" charset="-128"/>
                <a:ea typeface="HG丸ｺﾞｼｯｸM-PRO" pitchFamily="50" charset="-128"/>
              </a:rPr>
              <a:t>１３９）</a:t>
            </a:r>
          </a:p>
        </p:txBody>
      </p:sp>
    </p:spTree>
    <p:extLst>
      <p:ext uri="{BB962C8B-B14F-4D97-AF65-F5344CB8AC3E}">
        <p14:creationId xmlns:p14="http://schemas.microsoft.com/office/powerpoint/2010/main" val="3127063635"/>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3331096"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１．異常時の措置</a:t>
            </a:r>
          </a:p>
        </p:txBody>
      </p:sp>
      <p:sp>
        <p:nvSpPr>
          <p:cNvPr id="4099" name="AutoShape 5"/>
          <p:cNvSpPr>
            <a:spLocks noChangeArrowheads="1"/>
          </p:cNvSpPr>
          <p:nvPr/>
        </p:nvSpPr>
        <p:spPr bwMode="auto">
          <a:xfrm>
            <a:off x="179388" y="769938"/>
            <a:ext cx="8731250" cy="5854700"/>
          </a:xfrm>
          <a:prstGeom prst="roundRect">
            <a:avLst>
              <a:gd name="adj" fmla="val 7227"/>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（１）異常とは</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en-US" altLang="ja-JP" sz="2000" dirty="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職場における作業環境、作業設備、作業方法および作業者の</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行動が「一定の基準からはずれた状態」とされている。</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en-US" altLang="ja-JP" sz="2000" dirty="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一定の基準とは、法規、技術指針、社内規定、作業計画、作</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業命令、作業標準、職場の慣習および作業の常識などをいう。</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en-US" altLang="ja-JP" sz="2000" dirty="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異常な状態を放置すると基準のズレが大きくなり、事故や災</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害につながるおそれがある。また、事故や災害はある日、突</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然起こるものではなく、必ず何らかの前兆があり、これが異</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常として表れてくる。</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en-US" altLang="ja-JP" sz="2000" dirty="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この異常に早く気付いて、基準のズレに対処（措置）すれば、</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事故や災害は防げることになる。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p>
        </p:txBody>
      </p:sp>
      <p:sp>
        <p:nvSpPr>
          <p:cNvPr id="4100"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8DC51F13-67FE-4D48-A09F-0E35EB2109FB}" type="slidenum">
              <a:rPr lang="en-US" altLang="ja-JP" sz="1400">
                <a:ea typeface="ＭＳ Ｐゴシック" pitchFamily="50" charset="-128"/>
              </a:rPr>
              <a:pPr algn="r" eaLnBrk="1" hangingPunct="1">
                <a:spcBef>
                  <a:spcPct val="0"/>
                </a:spcBef>
                <a:buFontTx/>
                <a:buNone/>
              </a:pPr>
              <a:t>162</a:t>
            </a:fld>
            <a:endParaRPr lang="en-US" altLang="ja-JP" sz="1400">
              <a:ea typeface="ＭＳ Ｐゴシック" pitchFamily="50" charset="-128"/>
            </a:endParaRPr>
          </a:p>
        </p:txBody>
      </p:sp>
      <p:sp>
        <p:nvSpPr>
          <p:cNvPr id="4101" name="Text Box 10"/>
          <p:cNvSpPr txBox="1">
            <a:spLocks noChangeArrowheads="1"/>
          </p:cNvSpPr>
          <p:nvPr/>
        </p:nvSpPr>
        <p:spPr bwMode="auto">
          <a:xfrm>
            <a:off x="7019925" y="304800"/>
            <a:ext cx="15144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P134</a:t>
            </a:r>
            <a:endParaRPr kumimoji="0" lang="ja-JP" altLang="en-US" sz="1600" dirty="0">
              <a:latin typeface="HG丸ｺﾞｼｯｸM-PRO" pitchFamily="50" charset="-128"/>
              <a:ea typeface="HG丸ｺﾞｼｯｸM-PRO" pitchFamily="50" charset="-128"/>
            </a:endParaRPr>
          </a:p>
        </p:txBody>
      </p:sp>
      <p:sp>
        <p:nvSpPr>
          <p:cNvPr id="4102" name="Text Box 4"/>
          <p:cNvSpPr txBox="1">
            <a:spLocks noChangeArrowheads="1"/>
          </p:cNvSpPr>
          <p:nvPr/>
        </p:nvSpPr>
        <p:spPr bwMode="auto">
          <a:xfrm>
            <a:off x="1116012" y="5743575"/>
            <a:ext cx="7272411" cy="466725"/>
          </a:xfrm>
          <a:prstGeom prst="rect">
            <a:avLst/>
          </a:prstGeom>
          <a:solidFill>
            <a:schemeClr val="bg1"/>
          </a:solidFill>
          <a:ln w="9525">
            <a:solidFill>
              <a:schemeClr val="tx1"/>
            </a:solidFill>
            <a:miter lim="800000"/>
            <a:headEnd/>
            <a:tailEnd/>
          </a:ln>
        </p:spPr>
        <p:txBody>
          <a:bodyPr wrap="square">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spcBef>
                <a:spcPct val="50000"/>
              </a:spcBef>
              <a:buFontTx/>
              <a:buNone/>
            </a:pPr>
            <a:r>
              <a:rPr lang="ja-JP" altLang="en-US" sz="2400" b="1" dirty="0">
                <a:solidFill>
                  <a:srgbClr val="FF3300"/>
                </a:solidFill>
                <a:latin typeface="HG丸ｺﾞｼｯｸM-PRO" panose="020F0600000000000000" pitchFamily="50" charset="-128"/>
                <a:ea typeface="HG丸ｺﾞｼｯｸM-PRO" panose="020F0600000000000000" pitchFamily="50" charset="-128"/>
              </a:rPr>
              <a:t>事故：</a:t>
            </a:r>
            <a:r>
              <a:rPr lang="ja-JP" altLang="en-US" sz="2400" b="1" dirty="0">
                <a:latin typeface="HG丸ｺﾞｼｯｸM-PRO" panose="020F0600000000000000" pitchFamily="50" charset="-128"/>
                <a:ea typeface="HG丸ｺﾞｼｯｸM-PRO" panose="020F0600000000000000" pitchFamily="50" charset="-128"/>
              </a:rPr>
              <a:t>機械設備の破損、製品不良などをいう</a:t>
            </a:r>
          </a:p>
        </p:txBody>
      </p:sp>
      <p:sp>
        <p:nvSpPr>
          <p:cNvPr id="4103" name="Text Box 3"/>
          <p:cNvSpPr txBox="1">
            <a:spLocks noChangeArrowheads="1"/>
          </p:cNvSpPr>
          <p:nvPr/>
        </p:nvSpPr>
        <p:spPr bwMode="auto">
          <a:xfrm>
            <a:off x="1116012" y="5099050"/>
            <a:ext cx="7272412" cy="461665"/>
          </a:xfrm>
          <a:prstGeom prst="rect">
            <a:avLst/>
          </a:prstGeom>
          <a:solidFill>
            <a:schemeClr val="bg1"/>
          </a:solidFill>
          <a:ln w="9525">
            <a:solidFill>
              <a:schemeClr val="tx1"/>
            </a:solidFill>
            <a:miter lim="800000"/>
            <a:headEnd/>
            <a:tailEnd/>
          </a:ln>
        </p:spPr>
        <p:txBody>
          <a:bodyPr wrap="square">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spcBef>
                <a:spcPct val="50000"/>
              </a:spcBef>
              <a:buFontTx/>
              <a:buNone/>
            </a:pPr>
            <a:r>
              <a:rPr lang="ja-JP" altLang="en-US" sz="2400" b="1" dirty="0">
                <a:solidFill>
                  <a:srgbClr val="FF3300"/>
                </a:solidFill>
                <a:latin typeface="HG丸ｺﾞｼｯｸM-PRO" panose="020F0600000000000000" pitchFamily="50" charset="-128"/>
                <a:ea typeface="HG丸ｺﾞｼｯｸM-PRO" panose="020F0600000000000000" pitchFamily="50" charset="-128"/>
              </a:rPr>
              <a:t>災害：</a:t>
            </a:r>
            <a:r>
              <a:rPr lang="ja-JP" altLang="en-US" sz="2400" b="1" dirty="0">
                <a:latin typeface="HG丸ｺﾞｼｯｸM-PRO" panose="020F0600000000000000" pitchFamily="50" charset="-128"/>
                <a:ea typeface="HG丸ｺﾞｼｯｸM-PRO" panose="020F0600000000000000" pitchFamily="50" charset="-128"/>
              </a:rPr>
              <a:t>労働者が負傷（死亡含む）することをいう</a:t>
            </a:r>
          </a:p>
        </p:txBody>
      </p:sp>
    </p:spTree>
    <p:extLst>
      <p:ext uri="{BB962C8B-B14F-4D97-AF65-F5344CB8AC3E}">
        <p14:creationId xmlns:p14="http://schemas.microsoft.com/office/powerpoint/2010/main" val="488350667"/>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813675" y="6248400"/>
            <a:ext cx="644525" cy="457200"/>
          </a:xfrm>
        </p:spPr>
        <p:txBody>
          <a:bodyPr/>
          <a:lstStyle/>
          <a:p>
            <a:pPr>
              <a:defRPr/>
            </a:pPr>
            <a:fld id="{71B212BD-CEB3-4A15-B787-55E80C54038E}" type="slidenum">
              <a:rPr lang="en-US" altLang="ja-JP" smtClean="0"/>
              <a:pPr>
                <a:defRPr/>
              </a:pPr>
              <a:t>163</a:t>
            </a:fld>
            <a:endParaRPr lang="en-US" altLang="ja-JP"/>
          </a:p>
        </p:txBody>
      </p:sp>
      <p:sp>
        <p:nvSpPr>
          <p:cNvPr id="6" name="Text Box 8"/>
          <p:cNvSpPr txBox="1">
            <a:spLocks noChangeArrowheads="1"/>
          </p:cNvSpPr>
          <p:nvPr/>
        </p:nvSpPr>
        <p:spPr bwMode="auto">
          <a:xfrm>
            <a:off x="344487" y="317704"/>
            <a:ext cx="2670175"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２．異常の例</a:t>
            </a:r>
          </a:p>
        </p:txBody>
      </p:sp>
      <p:sp>
        <p:nvSpPr>
          <p:cNvPr id="5124" name="AutoShape 4"/>
          <p:cNvSpPr>
            <a:spLocks noChangeAspect="1" noChangeArrowheads="1"/>
          </p:cNvSpPr>
          <p:nvPr/>
        </p:nvSpPr>
        <p:spPr bwMode="auto">
          <a:xfrm>
            <a:off x="258763" y="771525"/>
            <a:ext cx="87122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grpSp>
        <p:nvGrpSpPr>
          <p:cNvPr id="5125" name="グループ化 2"/>
          <p:cNvGrpSpPr>
            <a:grpSpLocks/>
          </p:cNvGrpSpPr>
          <p:nvPr/>
        </p:nvGrpSpPr>
        <p:grpSpPr bwMode="auto">
          <a:xfrm>
            <a:off x="304800" y="1103313"/>
            <a:ext cx="8666163" cy="5565775"/>
            <a:chOff x="304800" y="1219200"/>
            <a:chExt cx="8666163" cy="5360988"/>
          </a:xfrm>
        </p:grpSpPr>
        <p:grpSp>
          <p:nvGrpSpPr>
            <p:cNvPr id="5127" name="グループ化 7"/>
            <p:cNvGrpSpPr>
              <a:grpSpLocks/>
            </p:cNvGrpSpPr>
            <p:nvPr/>
          </p:nvGrpSpPr>
          <p:grpSpPr bwMode="auto">
            <a:xfrm>
              <a:off x="304800" y="1219200"/>
              <a:ext cx="8666163" cy="5360988"/>
              <a:chOff x="270502" y="706294"/>
              <a:chExt cx="8666162" cy="5360987"/>
            </a:xfrm>
          </p:grpSpPr>
          <p:pic>
            <p:nvPicPr>
              <p:cNvPr id="5129" name="Picture 3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2727" y="866631"/>
                <a:ext cx="7373937" cy="47021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0" name="Picture 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377" y="5387831"/>
                <a:ext cx="1268412" cy="4476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1" name="Picture 1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377" y="4552806"/>
                <a:ext cx="1458912" cy="4603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2" name="Picture 1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4852" y="3819381"/>
                <a:ext cx="1831975" cy="5302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3" name="Picture 1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7564" y="4983019"/>
                <a:ext cx="3843338" cy="4714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4" name="Picture 1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502" y="1371456"/>
                <a:ext cx="2000250" cy="6191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5" name="Picture 10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0502" y="2724006"/>
                <a:ext cx="2000250" cy="10953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6" name="Picture 10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40839" y="2092181"/>
                <a:ext cx="1231900" cy="14859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7" name="Picture 1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75964" y="2262044"/>
                <a:ext cx="590550" cy="13160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8" name="Picture 1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68139" y="2450956"/>
                <a:ext cx="512763" cy="71596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39" name="Picture 1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17439" y="1833419"/>
                <a:ext cx="454025" cy="715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40" name="Picture 1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22180" y="4186093"/>
                <a:ext cx="349060" cy="5603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41" name="Picture 1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83464" y="5038581"/>
                <a:ext cx="534988" cy="10287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42" name="Picture 1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61877" y="5049694"/>
                <a:ext cx="509587" cy="10175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43" name="Picture 2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69689" y="4047981"/>
                <a:ext cx="596900" cy="6588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44" name="Picture 10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37564" y="706294"/>
                <a:ext cx="3411538" cy="8096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下矢印 3"/>
              <p:cNvSpPr/>
              <p:nvPr/>
            </p:nvSpPr>
            <p:spPr bwMode="auto">
              <a:xfrm>
                <a:off x="692777" y="2091649"/>
                <a:ext cx="952500" cy="457197"/>
              </a:xfrm>
              <a:prstGeom prst="downArrow">
                <a:avLst/>
              </a:prstGeom>
              <a:solidFill>
                <a:schemeClr val="accent6"/>
              </a:solidFill>
              <a:ln w="38100" cap="flat" cmpd="sng" algn="ctr">
                <a:solidFill>
                  <a:schemeClr val="accent6"/>
                </a:solidFill>
                <a:prstDash val="solid"/>
                <a:round/>
                <a:headEnd type="none" w="med" len="med"/>
                <a:tailEnd type="none" w="med" len="med"/>
              </a:ln>
              <a:effectLst/>
            </p:spPr>
            <p:txBody>
              <a:bodyPr vert="eaVert">
                <a:spAutoFit/>
              </a:bodyPr>
              <a:lstStyle/>
              <a:p>
                <a:pPr>
                  <a:defRPr/>
                </a:pPr>
                <a:endParaRPr lang="ja-JP" altLang="en-US"/>
              </a:p>
            </p:txBody>
          </p:sp>
          <p:cxnSp>
            <p:nvCxnSpPr>
              <p:cNvPr id="5146" name="直線矢印コネクタ 6"/>
              <p:cNvCxnSpPr>
                <a:cxnSpLocks noChangeShapeType="1"/>
                <a:stCxn id="5135" idx="2"/>
                <a:endCxn id="5131" idx="0"/>
              </p:cNvCxnSpPr>
              <p:nvPr/>
            </p:nvCxnSpPr>
            <p:spPr bwMode="auto">
              <a:xfrm>
                <a:off x="1270627" y="3819381"/>
                <a:ext cx="0" cy="733425"/>
              </a:xfrm>
              <a:prstGeom prst="straightConnector1">
                <a:avLst/>
              </a:prstGeom>
              <a:noFill/>
              <a:ln w="381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147" name="直線矢印コネクタ 18"/>
              <p:cNvCxnSpPr>
                <a:cxnSpLocks noChangeShapeType="1"/>
              </p:cNvCxnSpPr>
              <p:nvPr/>
            </p:nvCxnSpPr>
            <p:spPr bwMode="auto">
              <a:xfrm>
                <a:off x="1808789" y="5611669"/>
                <a:ext cx="574675" cy="0"/>
              </a:xfrm>
              <a:prstGeom prst="straightConnector1">
                <a:avLst/>
              </a:prstGeom>
              <a:noFill/>
              <a:ln w="38100" cap="rnd"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cxnSp>
          <p:nvCxnSpPr>
            <p:cNvPr id="5128" name="直線矢印コネクタ 51"/>
            <p:cNvCxnSpPr>
              <a:cxnSpLocks noChangeShapeType="1"/>
            </p:cNvCxnSpPr>
            <p:nvPr/>
          </p:nvCxnSpPr>
          <p:spPr bwMode="auto">
            <a:xfrm>
              <a:off x="5507038" y="3487881"/>
              <a:ext cx="403225" cy="0"/>
            </a:xfrm>
            <a:prstGeom prst="straightConnector1">
              <a:avLst/>
            </a:prstGeom>
            <a:noFill/>
            <a:ln w="38100" cap="rnd"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5126" name="Text Box 10"/>
          <p:cNvSpPr txBox="1">
            <a:spLocks noChangeArrowheads="1"/>
          </p:cNvSpPr>
          <p:nvPr/>
        </p:nvSpPr>
        <p:spPr bwMode="auto">
          <a:xfrm>
            <a:off x="7019925" y="304800"/>
            <a:ext cx="15144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P135</a:t>
            </a:r>
            <a:endParaRPr kumimoji="0"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540291464"/>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5"/>
          <p:cNvSpPr>
            <a:spLocks noChangeArrowheads="1"/>
          </p:cNvSpPr>
          <p:nvPr/>
        </p:nvSpPr>
        <p:spPr bwMode="auto">
          <a:xfrm>
            <a:off x="304800" y="747713"/>
            <a:ext cx="8591550" cy="5927725"/>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（１）作業設備および作業環境の異常（不安全な状態）</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p>
        </p:txBody>
      </p:sp>
      <p:pic>
        <p:nvPicPr>
          <p:cNvPr id="614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3" y="1341438"/>
            <a:ext cx="8353425" cy="523875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4456" name="Text Box 8"/>
          <p:cNvSpPr txBox="1">
            <a:spLocks noChangeArrowheads="1"/>
          </p:cNvSpPr>
          <p:nvPr/>
        </p:nvSpPr>
        <p:spPr bwMode="auto">
          <a:xfrm>
            <a:off x="304800" y="202842"/>
            <a:ext cx="2611016"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２．異常の例</a:t>
            </a:r>
          </a:p>
        </p:txBody>
      </p:sp>
      <p:sp>
        <p:nvSpPr>
          <p:cNvPr id="6149" name="Text Box 10"/>
          <p:cNvSpPr txBox="1">
            <a:spLocks noChangeArrowheads="1"/>
          </p:cNvSpPr>
          <p:nvPr/>
        </p:nvSpPr>
        <p:spPr bwMode="auto">
          <a:xfrm>
            <a:off x="7019925" y="304800"/>
            <a:ext cx="15144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P135</a:t>
            </a:r>
            <a:endParaRPr kumimoji="0" lang="ja-JP" altLang="en-US" sz="1600" dirty="0">
              <a:latin typeface="HG丸ｺﾞｼｯｸM-PRO" pitchFamily="50" charset="-128"/>
              <a:ea typeface="HG丸ｺﾞｼｯｸM-PRO" pitchFamily="50" charset="-128"/>
            </a:endParaRPr>
          </a:p>
        </p:txBody>
      </p:sp>
      <p:sp>
        <p:nvSpPr>
          <p:cNvPr id="6150" name="スライド番号プレースホルダー 3"/>
          <p:cNvSpPr txBox="1">
            <a:spLocks noGrp="1"/>
          </p:cNvSpPr>
          <p:nvPr/>
        </p:nvSpPr>
        <p:spPr bwMode="auto">
          <a:xfrm>
            <a:off x="8107363" y="61928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845A02E0-B297-4CDB-AC85-D769D40D5AD1}" type="slidenum">
              <a:rPr lang="en-US" altLang="ja-JP" sz="1400">
                <a:ea typeface="ＭＳ Ｐゴシック" pitchFamily="50" charset="-128"/>
              </a:rPr>
              <a:pPr algn="r" eaLnBrk="1" hangingPunct="1">
                <a:spcBef>
                  <a:spcPct val="0"/>
                </a:spcBef>
                <a:buFontTx/>
                <a:buNone/>
              </a:pPr>
              <a:t>164</a:t>
            </a:fld>
            <a:endParaRPr lang="en-US" altLang="ja-JP" sz="1400">
              <a:ea typeface="ＭＳ Ｐゴシック" pitchFamily="50" charset="-128"/>
            </a:endParaRPr>
          </a:p>
        </p:txBody>
      </p:sp>
    </p:spTree>
    <p:extLst>
      <p:ext uri="{BB962C8B-B14F-4D97-AF65-F5344CB8AC3E}">
        <p14:creationId xmlns:p14="http://schemas.microsoft.com/office/powerpoint/2010/main" val="3685982813"/>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2611016"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２．異常の例</a:t>
            </a:r>
          </a:p>
        </p:txBody>
      </p:sp>
      <p:sp>
        <p:nvSpPr>
          <p:cNvPr id="7171" name="AutoShape 5"/>
          <p:cNvSpPr>
            <a:spLocks noChangeArrowheads="1"/>
          </p:cNvSpPr>
          <p:nvPr/>
        </p:nvSpPr>
        <p:spPr bwMode="auto">
          <a:xfrm>
            <a:off x="381000" y="747713"/>
            <a:ext cx="8515350" cy="5927725"/>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a:latin typeface="HG丸ｺﾞｼｯｸM-PRO" pitchFamily="50" charset="-128"/>
                <a:ea typeface="HG丸ｺﾞｼｯｸM-PRO" pitchFamily="50" charset="-128"/>
              </a:rPr>
              <a:t>　</a:t>
            </a:r>
            <a:r>
              <a:rPr lang="ja-JP" altLang="en-US" sz="2400">
                <a:solidFill>
                  <a:srgbClr val="FF0000"/>
                </a:solidFill>
                <a:latin typeface="HG丸ｺﾞｼｯｸM-PRO" pitchFamily="50" charset="-128"/>
                <a:ea typeface="HG丸ｺﾞｼｯｸM-PRO" pitchFamily="50" charset="-128"/>
              </a:rPr>
              <a:t>（２）作業者の行動の異常（不安全な行動）</a:t>
            </a:r>
            <a:endParaRPr lang="en-US" altLang="ja-JP" sz="240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endParaRPr lang="en-US" altLang="ja-JP" sz="240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a:latin typeface="HG丸ｺﾞｼｯｸM-PRO" pitchFamily="50" charset="-128"/>
                <a:ea typeface="HG丸ｺﾞｼｯｸM-PRO" pitchFamily="50" charset="-128"/>
              </a:rPr>
              <a:t>　　　</a:t>
            </a:r>
          </a:p>
        </p:txBody>
      </p:sp>
      <p:sp>
        <p:nvSpPr>
          <p:cNvPr id="7172" name="Text Box 10"/>
          <p:cNvSpPr txBox="1">
            <a:spLocks noChangeArrowheads="1"/>
          </p:cNvSpPr>
          <p:nvPr/>
        </p:nvSpPr>
        <p:spPr bwMode="auto">
          <a:xfrm>
            <a:off x="7019925" y="304800"/>
            <a:ext cx="15144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P136</a:t>
            </a:r>
            <a:endParaRPr kumimoji="0" lang="ja-JP" altLang="en-US" sz="1600" dirty="0">
              <a:latin typeface="HG丸ｺﾞｼｯｸM-PRO" pitchFamily="50" charset="-128"/>
              <a:ea typeface="HG丸ｺﾞｼｯｸM-PRO" pitchFamily="50" charset="-128"/>
            </a:endParaRPr>
          </a:p>
        </p:txBody>
      </p:sp>
      <p:pic>
        <p:nvPicPr>
          <p:cNvPr id="71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1272257"/>
            <a:ext cx="8280400" cy="523875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4" name="スライド番号プレースホルダー 3"/>
          <p:cNvSpPr txBox="1">
            <a:spLocks noGrp="1"/>
          </p:cNvSpPr>
          <p:nvPr/>
        </p:nvSpPr>
        <p:spPr bwMode="auto">
          <a:xfrm>
            <a:off x="8107363" y="61928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4985584C-5643-48C4-8422-70DFC6F62150}" type="slidenum">
              <a:rPr lang="en-US" altLang="ja-JP" sz="1400">
                <a:ea typeface="ＭＳ Ｐゴシック" pitchFamily="50" charset="-128"/>
              </a:rPr>
              <a:pPr algn="r" eaLnBrk="1" hangingPunct="1">
                <a:spcBef>
                  <a:spcPct val="0"/>
                </a:spcBef>
                <a:buFontTx/>
                <a:buNone/>
              </a:pPr>
              <a:t>165</a:t>
            </a:fld>
            <a:endParaRPr lang="en-US" altLang="ja-JP" sz="1400">
              <a:ea typeface="ＭＳ Ｐゴシック" pitchFamily="50" charset="-128"/>
            </a:endParaRPr>
          </a:p>
        </p:txBody>
      </p:sp>
    </p:spTree>
    <p:extLst>
      <p:ext uri="{BB962C8B-B14F-4D97-AF65-F5344CB8AC3E}">
        <p14:creationId xmlns:p14="http://schemas.microsoft.com/office/powerpoint/2010/main" val="2644853075"/>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193925" y="1544638"/>
            <a:ext cx="5578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2400">
              <a:latin typeface="Times New Roman" pitchFamily="18" charset="0"/>
              <a:ea typeface="ＭＳ Ｐゴシック" pitchFamily="50" charset="-128"/>
            </a:endParaRPr>
          </a:p>
        </p:txBody>
      </p:sp>
      <p:sp>
        <p:nvSpPr>
          <p:cNvPr id="8195" name="Text Box 3"/>
          <p:cNvSpPr txBox="1">
            <a:spLocks noChangeArrowheads="1"/>
          </p:cNvSpPr>
          <p:nvPr/>
        </p:nvSpPr>
        <p:spPr bwMode="auto">
          <a:xfrm>
            <a:off x="265113" y="1063625"/>
            <a:ext cx="4162425"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4500"/>
              </a:lnSpc>
              <a:spcBef>
                <a:spcPct val="0"/>
              </a:spcBef>
              <a:buFontTx/>
              <a:buNone/>
            </a:pPr>
            <a:r>
              <a:rPr lang="ja-JP" altLang="en-US" b="1" dirty="0">
                <a:solidFill>
                  <a:srgbClr val="FF3300"/>
                </a:solidFill>
                <a:latin typeface="HG丸ｺﾞｼｯｸM-PRO" pitchFamily="50" charset="-128"/>
                <a:ea typeface="HG丸ｺﾞｼｯｸM-PRO" pitchFamily="50" charset="-128"/>
              </a:rPr>
              <a:t>・おれだけは</a:t>
            </a:r>
          </a:p>
          <a:p>
            <a:pPr eaLnBrk="1" hangingPunct="1">
              <a:lnSpc>
                <a:spcPts val="4500"/>
              </a:lnSpc>
              <a:spcBef>
                <a:spcPct val="0"/>
              </a:spcBef>
              <a:buFontTx/>
              <a:buNone/>
            </a:pPr>
            <a:r>
              <a:rPr lang="ja-JP" altLang="en-US" b="1" dirty="0">
                <a:solidFill>
                  <a:srgbClr val="FF3300"/>
                </a:solidFill>
                <a:latin typeface="HG丸ｺﾞｼｯｸM-PRO" pitchFamily="50" charset="-128"/>
                <a:ea typeface="HG丸ｺﾞｼｯｸM-PRO" pitchFamily="50" charset="-128"/>
              </a:rPr>
              <a:t>・これくらいは</a:t>
            </a:r>
          </a:p>
          <a:p>
            <a:pPr eaLnBrk="1" hangingPunct="1">
              <a:lnSpc>
                <a:spcPts val="4500"/>
              </a:lnSpc>
              <a:spcBef>
                <a:spcPct val="0"/>
              </a:spcBef>
              <a:buFontTx/>
              <a:buNone/>
            </a:pPr>
            <a:r>
              <a:rPr lang="ja-JP" altLang="en-US" b="1" dirty="0">
                <a:solidFill>
                  <a:srgbClr val="FF3300"/>
                </a:solidFill>
                <a:latin typeface="HG丸ｺﾞｼｯｸM-PRO" pitchFamily="50" charset="-128"/>
                <a:ea typeface="HG丸ｺﾞｼｯｸM-PRO" pitchFamily="50" charset="-128"/>
              </a:rPr>
              <a:t>・今回だけは　</a:t>
            </a:r>
            <a:r>
              <a:rPr lang="ja-JP" altLang="en-US" dirty="0">
                <a:solidFill>
                  <a:srgbClr val="FF3300"/>
                </a:solidFill>
                <a:latin typeface="HG丸ｺﾞｼｯｸM-PRO" pitchFamily="50" charset="-128"/>
                <a:ea typeface="HG丸ｺﾞｼｯｸM-PRO" pitchFamily="50" charset="-128"/>
              </a:rPr>
              <a:t>　</a:t>
            </a:r>
          </a:p>
          <a:p>
            <a:pPr eaLnBrk="1" hangingPunct="1">
              <a:lnSpc>
                <a:spcPts val="4500"/>
              </a:lnSpc>
              <a:spcBef>
                <a:spcPct val="0"/>
              </a:spcBef>
              <a:buFontTx/>
              <a:buNone/>
            </a:pPr>
            <a:r>
              <a:rPr lang="ja-JP" altLang="en-US" dirty="0">
                <a:latin typeface="HG丸ｺﾞｼｯｸM-PRO" pitchFamily="50" charset="-128"/>
                <a:ea typeface="HG丸ｺﾞｼｯｸM-PRO" pitchFamily="50" charset="-128"/>
              </a:rPr>
              <a:t>　大丈夫だと、問題</a:t>
            </a:r>
            <a:endParaRPr lang="en-US" altLang="ja-JP" dirty="0">
              <a:latin typeface="HG丸ｺﾞｼｯｸM-PRO" pitchFamily="50" charset="-128"/>
              <a:ea typeface="HG丸ｺﾞｼｯｸM-PRO" pitchFamily="50" charset="-128"/>
            </a:endParaRPr>
          </a:p>
          <a:p>
            <a:pPr eaLnBrk="1" hangingPunct="1">
              <a:lnSpc>
                <a:spcPts val="4500"/>
              </a:lnSpc>
              <a:spcBef>
                <a:spcPct val="0"/>
              </a:spcBef>
              <a:buFontTx/>
              <a:buNone/>
            </a:pPr>
            <a:r>
              <a:rPr lang="ja-JP" altLang="en-US" dirty="0">
                <a:latin typeface="HG丸ｺﾞｼｯｸM-PRO" pitchFamily="50" charset="-128"/>
                <a:ea typeface="HG丸ｺﾞｼｯｸM-PRO" pitchFamily="50" charset="-128"/>
              </a:rPr>
              <a:t>点にうかつに手を出</a:t>
            </a:r>
          </a:p>
          <a:p>
            <a:pPr eaLnBrk="1" hangingPunct="1">
              <a:lnSpc>
                <a:spcPts val="4500"/>
              </a:lnSpc>
              <a:spcBef>
                <a:spcPct val="0"/>
              </a:spcBef>
              <a:buFontTx/>
              <a:buNone/>
            </a:pPr>
            <a:r>
              <a:rPr lang="ja-JP" altLang="en-US" dirty="0">
                <a:latin typeface="HG丸ｺﾞｼｯｸM-PRO" pitchFamily="50" charset="-128"/>
                <a:ea typeface="HG丸ｺﾞｼｯｸM-PRO" pitchFamily="50" charset="-128"/>
              </a:rPr>
              <a:t>さないこと。</a:t>
            </a:r>
          </a:p>
          <a:p>
            <a:pPr eaLnBrk="1" hangingPunct="1">
              <a:lnSpc>
                <a:spcPts val="4500"/>
              </a:lnSpc>
              <a:spcBef>
                <a:spcPct val="0"/>
              </a:spcBef>
              <a:buFontTx/>
              <a:buNone/>
            </a:pPr>
            <a:r>
              <a:rPr lang="ja-JP" altLang="en-US" dirty="0">
                <a:latin typeface="HG丸ｺﾞｼｯｸM-PRO" pitchFamily="50" charset="-128"/>
                <a:ea typeface="HG丸ｺﾞｼｯｸM-PRO" pitchFamily="50" charset="-128"/>
              </a:rPr>
              <a:t>　これを行って大き</a:t>
            </a:r>
            <a:endParaRPr lang="en-US" altLang="ja-JP" dirty="0">
              <a:latin typeface="HG丸ｺﾞｼｯｸM-PRO" pitchFamily="50" charset="-128"/>
              <a:ea typeface="HG丸ｺﾞｼｯｸM-PRO" pitchFamily="50" charset="-128"/>
            </a:endParaRPr>
          </a:p>
          <a:p>
            <a:pPr eaLnBrk="1" hangingPunct="1">
              <a:lnSpc>
                <a:spcPts val="4500"/>
              </a:lnSpc>
              <a:spcBef>
                <a:spcPct val="0"/>
              </a:spcBef>
              <a:buFontTx/>
              <a:buNone/>
            </a:pPr>
            <a:r>
              <a:rPr lang="ja-JP" altLang="en-US" dirty="0">
                <a:latin typeface="HG丸ｺﾞｼｯｸM-PRO" pitchFamily="50" charset="-128"/>
                <a:ea typeface="HG丸ｺﾞｼｯｸM-PRO" pitchFamily="50" charset="-128"/>
              </a:rPr>
              <a:t>な怪我に遭遇した労</a:t>
            </a:r>
            <a:endParaRPr lang="en-US" altLang="ja-JP" dirty="0">
              <a:latin typeface="HG丸ｺﾞｼｯｸM-PRO" pitchFamily="50" charset="-128"/>
              <a:ea typeface="HG丸ｺﾞｼｯｸM-PRO" pitchFamily="50" charset="-128"/>
            </a:endParaRPr>
          </a:p>
          <a:p>
            <a:pPr eaLnBrk="1" hangingPunct="1">
              <a:lnSpc>
                <a:spcPts val="4500"/>
              </a:lnSpc>
              <a:spcBef>
                <a:spcPct val="0"/>
              </a:spcBef>
              <a:buFontTx/>
              <a:buNone/>
            </a:pPr>
            <a:r>
              <a:rPr lang="ja-JP" altLang="en-US" dirty="0">
                <a:latin typeface="HG丸ｺﾞｼｯｸM-PRO" pitchFamily="50" charset="-128"/>
                <a:ea typeface="HG丸ｺﾞｼｯｸM-PRO" pitchFamily="50" charset="-128"/>
              </a:rPr>
              <a:t>働者が多い。</a:t>
            </a:r>
          </a:p>
        </p:txBody>
      </p:sp>
      <p:sp>
        <p:nvSpPr>
          <p:cNvPr id="8196" name="Text Box 4"/>
          <p:cNvSpPr txBox="1">
            <a:spLocks noChangeArrowheads="1"/>
          </p:cNvSpPr>
          <p:nvPr/>
        </p:nvSpPr>
        <p:spPr bwMode="auto">
          <a:xfrm>
            <a:off x="265113" y="249238"/>
            <a:ext cx="3352800" cy="60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4500"/>
              </a:lnSpc>
              <a:spcBef>
                <a:spcPts val="0"/>
              </a:spcBef>
              <a:buFontTx/>
              <a:buNone/>
            </a:pPr>
            <a:r>
              <a:rPr lang="ja-JP" altLang="en-US" sz="3600" b="1" i="1" dirty="0">
                <a:solidFill>
                  <a:schemeClr val="accent2"/>
                </a:solidFill>
                <a:latin typeface="HG丸ｺﾞｼｯｸM-PRO" pitchFamily="50" charset="-128"/>
                <a:ea typeface="HG丸ｺﾞｼｯｸM-PRO" pitchFamily="50" charset="-128"/>
              </a:rPr>
              <a:t>安全３禁句</a:t>
            </a:r>
            <a:endParaRPr lang="ja-JP" altLang="en-US" sz="3600" b="1" dirty="0">
              <a:latin typeface="HG丸ｺﾞｼｯｸM-PRO" pitchFamily="50" charset="-128"/>
              <a:ea typeface="HG丸ｺﾞｼｯｸM-PRO" pitchFamily="50" charset="-128"/>
            </a:endParaRPr>
          </a:p>
        </p:txBody>
      </p:sp>
      <p:sp>
        <p:nvSpPr>
          <p:cNvPr id="8197" name="スライド番号プレースホルダー 1"/>
          <p:cNvSpPr>
            <a:spLocks noGrp="1"/>
          </p:cNvSpPr>
          <p:nvPr>
            <p:ph type="sldNum" sz="quarter" idx="12"/>
          </p:nvPr>
        </p:nvSpPr>
        <p:spPr>
          <a:xfrm>
            <a:off x="7524328" y="6248400"/>
            <a:ext cx="933872" cy="457200"/>
          </a:xfrm>
          <a:noFill/>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buFontTx/>
              <a:buNone/>
            </a:pPr>
            <a:fld id="{94FFB1E0-D44D-420E-8441-A533A7CF7935}" type="slidenum">
              <a:rPr lang="en-US" altLang="ja-JP" sz="1400" smtClean="0">
                <a:solidFill>
                  <a:srgbClr val="000000"/>
                </a:solidFill>
                <a:latin typeface="Times New Roman" pitchFamily="18" charset="0"/>
                <a:ea typeface="ＭＳ ゴシック" pitchFamily="49" charset="-128"/>
              </a:rPr>
              <a:pPr algn="r" eaLnBrk="1" hangingPunct="1">
                <a:buFontTx/>
                <a:buNone/>
              </a:pPr>
              <a:t>166</a:t>
            </a:fld>
            <a:endParaRPr lang="en-US" altLang="ja-JP" sz="1400" dirty="0">
              <a:solidFill>
                <a:srgbClr val="000000"/>
              </a:solidFill>
              <a:latin typeface="Times New Roman" pitchFamily="18" charset="0"/>
              <a:ea typeface="ＭＳ ゴシック" pitchFamily="49" charset="-128"/>
            </a:endParaRPr>
          </a:p>
        </p:txBody>
      </p:sp>
      <p:pic>
        <p:nvPicPr>
          <p:cNvPr id="8198" name="図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249238"/>
            <a:ext cx="4642545" cy="41878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199" name="Text Box 2"/>
          <p:cNvSpPr txBox="1">
            <a:spLocks noChangeArrowheads="1"/>
          </p:cNvSpPr>
          <p:nvPr/>
        </p:nvSpPr>
        <p:spPr bwMode="auto">
          <a:xfrm>
            <a:off x="4983162" y="4536822"/>
            <a:ext cx="361632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500"/>
              </a:lnSpc>
              <a:spcBef>
                <a:spcPct val="0"/>
              </a:spcBef>
              <a:buFontTx/>
              <a:buNone/>
            </a:pPr>
            <a:r>
              <a:rPr lang="ja-JP" altLang="en-US" sz="2800" i="1" u="sng" dirty="0">
                <a:solidFill>
                  <a:srgbClr val="FF0000"/>
                </a:solidFill>
                <a:latin typeface="HG丸ｺﾞｼｯｸM-PRO" pitchFamily="50" charset="-128"/>
                <a:ea typeface="HG丸ｺﾞｼｯｸM-PRO" pitchFamily="50" charset="-128"/>
              </a:rPr>
              <a:t>参考例：</a:t>
            </a:r>
            <a:endParaRPr lang="en-US" altLang="ja-JP" sz="2800" i="1" u="sng" dirty="0">
              <a:solidFill>
                <a:srgbClr val="FF0000"/>
              </a:solidFill>
              <a:latin typeface="HG丸ｺﾞｼｯｸM-PRO" pitchFamily="50" charset="-128"/>
              <a:ea typeface="HG丸ｺﾞｼｯｸM-PRO" pitchFamily="50" charset="-128"/>
            </a:endParaRPr>
          </a:p>
          <a:p>
            <a:pPr eaLnBrk="1" hangingPunct="1">
              <a:lnSpc>
                <a:spcPts val="3500"/>
              </a:lnSpc>
              <a:spcBef>
                <a:spcPct val="0"/>
              </a:spcBef>
              <a:buFontTx/>
              <a:buNone/>
            </a:pPr>
            <a:r>
              <a:rPr lang="ja-JP" altLang="en-US" sz="2800" i="1" u="sng" dirty="0">
                <a:solidFill>
                  <a:srgbClr val="FF0000"/>
                </a:solidFill>
                <a:latin typeface="HG丸ｺﾞｼｯｸM-PRO" pitchFamily="50" charset="-128"/>
                <a:ea typeface="HG丸ｺﾞｼｯｸM-PRO" pitchFamily="50" charset="-128"/>
              </a:rPr>
              <a:t>動いている機械は</a:t>
            </a:r>
            <a:endParaRPr lang="en-US" altLang="ja-JP" sz="2800" i="1" u="sng" dirty="0">
              <a:solidFill>
                <a:srgbClr val="FF0000"/>
              </a:solidFill>
              <a:latin typeface="HG丸ｺﾞｼｯｸM-PRO" pitchFamily="50" charset="-128"/>
              <a:ea typeface="HG丸ｺﾞｼｯｸM-PRO" pitchFamily="50" charset="-128"/>
            </a:endParaRPr>
          </a:p>
          <a:p>
            <a:pPr eaLnBrk="1" hangingPunct="1">
              <a:lnSpc>
                <a:spcPts val="3500"/>
              </a:lnSpc>
              <a:spcBef>
                <a:spcPct val="0"/>
              </a:spcBef>
              <a:buFontTx/>
              <a:buNone/>
            </a:pPr>
            <a:r>
              <a:rPr lang="ja-JP" altLang="en-US" sz="2800" i="1" u="sng" dirty="0">
                <a:solidFill>
                  <a:srgbClr val="FF0000"/>
                </a:solidFill>
                <a:latin typeface="HG丸ｺﾞｼｯｸM-PRO" pitchFamily="50" charset="-128"/>
                <a:ea typeface="HG丸ｺﾞｼｯｸM-PRO" pitchFamily="50" charset="-128"/>
              </a:rPr>
              <a:t>猛獣、手を出すな！</a:t>
            </a:r>
          </a:p>
        </p:txBody>
      </p:sp>
    </p:spTree>
    <p:extLst>
      <p:ext uri="{BB962C8B-B14F-4D97-AF65-F5344CB8AC3E}">
        <p14:creationId xmlns:p14="http://schemas.microsoft.com/office/powerpoint/2010/main" val="1537476600"/>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413579" y="176212"/>
            <a:ext cx="4086413"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３．異常の発見と措置</a:t>
            </a:r>
          </a:p>
        </p:txBody>
      </p:sp>
      <p:sp>
        <p:nvSpPr>
          <p:cNvPr id="9219" name="AutoShape 5"/>
          <p:cNvSpPr>
            <a:spLocks noChangeArrowheads="1"/>
          </p:cNvSpPr>
          <p:nvPr/>
        </p:nvSpPr>
        <p:spPr bwMode="auto">
          <a:xfrm>
            <a:off x="381000" y="747713"/>
            <a:ext cx="8515350" cy="5927725"/>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（１）異常の早期発見</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①職場をたえず巡回して問題がないか確認し、問題を早期に</a:t>
            </a:r>
            <a:endParaRPr lang="en-US" altLang="ja-JP" sz="2000" dirty="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発見し、処置しなければならない。</a:t>
            </a:r>
            <a:endParaRPr lang="en-US" altLang="ja-JP" sz="2000" dirty="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②作業者に「どんなことが異常か」をよく教えておく。正常</a:t>
            </a:r>
            <a:endParaRPr lang="en-US" altLang="ja-JP" sz="2000" dirty="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状態の判断基準は客観的（計器類によるデジタル表示等）</a:t>
            </a:r>
            <a:endParaRPr lang="en-US" altLang="ja-JP" sz="2000" dirty="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なものがよく、許容範囲をわかりやすく現場に明示して</a:t>
            </a:r>
            <a:r>
              <a:rPr lang="ja-JP" altLang="en-US" sz="2000" dirty="0" err="1">
                <a:latin typeface="HG丸ｺﾞｼｯｸM-PRO" pitchFamily="50" charset="-128"/>
                <a:ea typeface="HG丸ｺﾞｼｯｸM-PRO" pitchFamily="50" charset="-128"/>
              </a:rPr>
              <a:t>お</a:t>
            </a:r>
            <a:endParaRPr lang="en-US" altLang="ja-JP" sz="2000" dirty="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くとよい。</a:t>
            </a:r>
            <a:endParaRPr lang="en-US" altLang="ja-JP" sz="2000" dirty="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③異常を発見した場合の措置についても、異常の度合いに</a:t>
            </a:r>
            <a:r>
              <a:rPr lang="ja-JP" altLang="en-US" sz="2000" dirty="0" err="1">
                <a:latin typeface="HG丸ｺﾞｼｯｸM-PRO" pitchFamily="50" charset="-128"/>
                <a:ea typeface="HG丸ｺﾞｼｯｸM-PRO" pitchFamily="50" charset="-128"/>
              </a:rPr>
              <a:t>よ</a:t>
            </a:r>
            <a:endParaRPr lang="en-US" altLang="ja-JP" sz="2000" dirty="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り</a:t>
            </a:r>
            <a:r>
              <a:rPr lang="ja-JP" altLang="en-US" sz="2000" dirty="0">
                <a:latin typeface="HG丸ｺﾞｼｯｸM-PRO" pitchFamily="50" charset="-128"/>
                <a:ea typeface="HG丸ｺﾞｼｯｸM-PRO" pitchFamily="50" charset="-128"/>
              </a:rPr>
              <a:t>階級（フェーズ）分けして、それに応じた措置方法を徹</a:t>
            </a:r>
            <a:endParaRPr lang="en-US" altLang="ja-JP" sz="2000" dirty="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底して</a:t>
            </a:r>
            <a:r>
              <a:rPr lang="ja-JP" altLang="en-US" sz="2000" dirty="0">
                <a:latin typeface="HG丸ｺﾞｼｯｸM-PRO" pitchFamily="50" charset="-128"/>
                <a:ea typeface="HG丸ｺﾞｼｯｸM-PRO" pitchFamily="50" charset="-128"/>
              </a:rPr>
              <a:t>おく。</a:t>
            </a:r>
            <a:endParaRPr lang="en-US" altLang="ja-JP" sz="2000" dirty="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④異常を発見し、とるべき措置がわからないときは、職長や</a:t>
            </a:r>
            <a:endParaRPr lang="en-US" altLang="ja-JP" sz="2000" dirty="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責任者に必ず連絡するように規定し教育しておく。</a:t>
            </a:r>
            <a:endParaRPr lang="en-US" altLang="ja-JP" sz="2000" dirty="0">
              <a:latin typeface="HG丸ｺﾞｼｯｸM-PRO" pitchFamily="50" charset="-128"/>
              <a:ea typeface="HG丸ｺﾞｼｯｸM-PRO" pitchFamily="50" charset="-128"/>
            </a:endParaRPr>
          </a:p>
          <a:p>
            <a:pPr eaLnBrk="1" hangingPunct="1">
              <a:lnSpc>
                <a:spcPts val="2800"/>
              </a:lnSpc>
              <a:spcBef>
                <a:spcPct val="0"/>
              </a:spcBef>
              <a:buFontTx/>
              <a:buNone/>
            </a:pP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en-US" altLang="ja-JP" sz="2000" b="1" dirty="0">
                <a:solidFill>
                  <a:srgbClr val="FF0000"/>
                </a:solidFill>
                <a:latin typeface="HG丸ｺﾞｼｯｸM-PRO" pitchFamily="50" charset="-128"/>
                <a:ea typeface="HG丸ｺﾞｼｯｸM-PRO" pitchFamily="50" charset="-128"/>
              </a:rPr>
              <a:t>※</a:t>
            </a:r>
            <a:r>
              <a:rPr lang="ja-JP" altLang="en-US" sz="2000" b="1" dirty="0">
                <a:solidFill>
                  <a:srgbClr val="FF0000"/>
                </a:solidFill>
                <a:latin typeface="HG丸ｺﾞｼｯｸM-PRO" pitchFamily="50" charset="-128"/>
                <a:ea typeface="HG丸ｺﾞｼｯｸM-PRO" pitchFamily="50" charset="-128"/>
              </a:rPr>
              <a:t>異常発見の切口は</a:t>
            </a:r>
            <a:r>
              <a:rPr lang="en-US" altLang="ja-JP" sz="2000" b="1" dirty="0">
                <a:solidFill>
                  <a:srgbClr val="FF0000"/>
                </a:solidFill>
                <a:latin typeface="HG丸ｺﾞｼｯｸM-PRO" pitchFamily="50" charset="-128"/>
                <a:ea typeface="HG丸ｺﾞｼｯｸM-PRO" pitchFamily="50" charset="-128"/>
              </a:rPr>
              <a:t>P</a:t>
            </a:r>
            <a:r>
              <a:rPr lang="ja-JP" altLang="en-US" sz="2000" b="1" dirty="0">
                <a:solidFill>
                  <a:srgbClr val="FF0000"/>
                </a:solidFill>
                <a:latin typeface="HG丸ｺﾞｼｯｸM-PRO" pitchFamily="50" charset="-128"/>
                <a:ea typeface="HG丸ｺﾞｼｯｸM-PRO" pitchFamily="50" charset="-128"/>
              </a:rPr>
              <a:t>１３７参照</a:t>
            </a:r>
          </a:p>
        </p:txBody>
      </p:sp>
      <p:sp>
        <p:nvSpPr>
          <p:cNvPr id="9220" name="Text Box 10"/>
          <p:cNvSpPr txBox="1">
            <a:spLocks noChangeArrowheads="1"/>
          </p:cNvSpPr>
          <p:nvPr/>
        </p:nvSpPr>
        <p:spPr bwMode="auto">
          <a:xfrm>
            <a:off x="7019925" y="304800"/>
            <a:ext cx="15144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P136</a:t>
            </a:r>
            <a:endParaRPr kumimoji="0" lang="ja-JP" altLang="en-US" sz="1600" dirty="0">
              <a:latin typeface="HG丸ｺﾞｼｯｸM-PRO" pitchFamily="50" charset="-128"/>
              <a:ea typeface="HG丸ｺﾞｼｯｸM-PRO" pitchFamily="50" charset="-128"/>
            </a:endParaRPr>
          </a:p>
        </p:txBody>
      </p:sp>
      <p:sp>
        <p:nvSpPr>
          <p:cNvPr id="9221" name="スライド番号プレースホルダー 3"/>
          <p:cNvSpPr txBox="1">
            <a:spLocks noGrp="1"/>
          </p:cNvSpPr>
          <p:nvPr/>
        </p:nvSpPr>
        <p:spPr bwMode="auto">
          <a:xfrm>
            <a:off x="8107363" y="61928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CCCCB826-02FA-43C8-91CA-4DEBC47213EE}" type="slidenum">
              <a:rPr lang="en-US" altLang="ja-JP" sz="1400">
                <a:ea typeface="ＭＳ Ｐゴシック" pitchFamily="50" charset="-128"/>
              </a:rPr>
              <a:pPr algn="r" eaLnBrk="1" hangingPunct="1">
                <a:spcBef>
                  <a:spcPct val="0"/>
                </a:spcBef>
                <a:buFontTx/>
                <a:buNone/>
              </a:pPr>
              <a:t>167</a:t>
            </a:fld>
            <a:endParaRPr lang="en-US" altLang="ja-JP" sz="1400">
              <a:ea typeface="ＭＳ Ｐゴシック" pitchFamily="50" charset="-128"/>
            </a:endParaRPr>
          </a:p>
        </p:txBody>
      </p:sp>
    </p:spTree>
    <p:extLst>
      <p:ext uri="{BB962C8B-B14F-4D97-AF65-F5344CB8AC3E}">
        <p14:creationId xmlns:p14="http://schemas.microsoft.com/office/powerpoint/2010/main" val="1922342735"/>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3979168"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３．異常の発見と措置</a:t>
            </a:r>
          </a:p>
        </p:txBody>
      </p:sp>
      <p:sp>
        <p:nvSpPr>
          <p:cNvPr id="10243" name="AutoShape 5"/>
          <p:cNvSpPr>
            <a:spLocks noChangeArrowheads="1"/>
          </p:cNvSpPr>
          <p:nvPr/>
        </p:nvSpPr>
        <p:spPr bwMode="auto">
          <a:xfrm>
            <a:off x="304800" y="747713"/>
            <a:ext cx="8515350" cy="5927725"/>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（２）異常を発見したときの措置</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①異常を正確に把握する。</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異常がどの部分で発生し、どの段階であるか、時間的余裕が</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あるかなどを、５</a:t>
            </a:r>
            <a:r>
              <a:rPr lang="en-US" altLang="ja-JP" sz="2000" dirty="0">
                <a:latin typeface="HG丸ｺﾞｼｯｸM-PRO" pitchFamily="50" charset="-128"/>
                <a:ea typeface="HG丸ｺﾞｼｯｸM-PRO" pitchFamily="50" charset="-128"/>
              </a:rPr>
              <a:t>W</a:t>
            </a:r>
            <a:r>
              <a:rPr lang="ja-JP" altLang="en-US" sz="2000" dirty="0">
                <a:latin typeface="HG丸ｺﾞｼｯｸM-PRO" pitchFamily="50" charset="-128"/>
                <a:ea typeface="HG丸ｺﾞｼｯｸM-PRO" pitchFamily="50" charset="-128"/>
              </a:rPr>
              <a:t>１</a:t>
            </a:r>
            <a:r>
              <a:rPr lang="en-US" altLang="ja-JP" sz="2000" dirty="0">
                <a:latin typeface="HG丸ｺﾞｼｯｸM-PRO" pitchFamily="50" charset="-128"/>
                <a:ea typeface="HG丸ｺﾞｼｯｸM-PRO" pitchFamily="50" charset="-128"/>
              </a:rPr>
              <a:t>H</a:t>
            </a:r>
            <a:r>
              <a:rPr lang="ja-JP" altLang="en-US" sz="2000" dirty="0">
                <a:latin typeface="HG丸ｺﾞｼｯｸM-PRO" pitchFamily="50" charset="-128"/>
                <a:ea typeface="HG丸ｺﾞｼｯｸM-PRO" pitchFamily="50" charset="-128"/>
              </a:rPr>
              <a:t>を活用して正確に把握し、緊急連絡</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か、応急措置か、場合によっては待機かを判断する。</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p>
        </p:txBody>
      </p:sp>
      <p:sp>
        <p:nvSpPr>
          <p:cNvPr id="10244" name="Text Box 10"/>
          <p:cNvSpPr txBox="1">
            <a:spLocks noChangeArrowheads="1"/>
          </p:cNvSpPr>
          <p:nvPr/>
        </p:nvSpPr>
        <p:spPr bwMode="auto">
          <a:xfrm>
            <a:off x="6986588" y="228600"/>
            <a:ext cx="15144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P137</a:t>
            </a:r>
            <a:endParaRPr kumimoji="0" lang="ja-JP" altLang="en-US" sz="1600" dirty="0">
              <a:latin typeface="HG丸ｺﾞｼｯｸM-PRO" pitchFamily="50" charset="-128"/>
              <a:ea typeface="HG丸ｺﾞｼｯｸM-PRO" pitchFamily="50" charset="-128"/>
            </a:endParaRPr>
          </a:p>
        </p:txBody>
      </p:sp>
      <p:pic>
        <p:nvPicPr>
          <p:cNvPr id="22529" name="Picture 1"/>
          <p:cNvPicPr>
            <a:picLocks noChangeAspect="1" noChangeArrowheads="1"/>
          </p:cNvPicPr>
          <p:nvPr/>
        </p:nvPicPr>
        <p:blipFill>
          <a:blip r:embed="rId2"/>
          <a:srcRect/>
          <a:stretch>
            <a:fillRect/>
          </a:stretch>
        </p:blipFill>
        <p:spPr bwMode="auto">
          <a:xfrm>
            <a:off x="2124075" y="2781300"/>
            <a:ext cx="6376988" cy="3798888"/>
          </a:xfrm>
          <a:prstGeom prst="rect">
            <a:avLst/>
          </a:prstGeom>
          <a:noFill/>
          <a:ln w="3175" cap="flat" cmpd="sng">
            <a:solidFill>
              <a:schemeClr val="accent1">
                <a:lumMod val="60000"/>
                <a:lumOff val="40000"/>
              </a:schemeClr>
            </a:solidFill>
            <a:prstDash val="solid"/>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6" name="スライド番号プレースホルダー 3"/>
          <p:cNvSpPr txBox="1">
            <a:spLocks noGrp="1"/>
          </p:cNvSpPr>
          <p:nvPr/>
        </p:nvSpPr>
        <p:spPr bwMode="auto">
          <a:xfrm>
            <a:off x="8107363" y="61928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005724C4-5910-4434-B8AA-88FF12258B13}" type="slidenum">
              <a:rPr lang="en-US" altLang="ja-JP" sz="1400">
                <a:ea typeface="ＭＳ Ｐゴシック" pitchFamily="50" charset="-128"/>
              </a:rPr>
              <a:pPr algn="r" eaLnBrk="1" hangingPunct="1">
                <a:spcBef>
                  <a:spcPct val="0"/>
                </a:spcBef>
                <a:buFontTx/>
                <a:buNone/>
              </a:pPr>
              <a:t>168</a:t>
            </a:fld>
            <a:endParaRPr lang="en-US" altLang="ja-JP" sz="1400">
              <a:ea typeface="ＭＳ Ｐゴシック" pitchFamily="50" charset="-128"/>
            </a:endParaRPr>
          </a:p>
        </p:txBody>
      </p:sp>
    </p:spTree>
    <p:extLst>
      <p:ext uri="{BB962C8B-B14F-4D97-AF65-F5344CB8AC3E}">
        <p14:creationId xmlns:p14="http://schemas.microsoft.com/office/powerpoint/2010/main" val="2965443371"/>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4051176"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３．異常の発見と措置</a:t>
            </a:r>
          </a:p>
        </p:txBody>
      </p:sp>
      <p:sp>
        <p:nvSpPr>
          <p:cNvPr id="11267" name="AutoShape 5"/>
          <p:cNvSpPr>
            <a:spLocks noChangeArrowheads="1"/>
          </p:cNvSpPr>
          <p:nvPr/>
        </p:nvSpPr>
        <p:spPr bwMode="auto">
          <a:xfrm>
            <a:off x="179388" y="747713"/>
            <a:ext cx="8591550" cy="5927725"/>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（２）異常を発見したときの措置</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②異常を処理する（応急措置を含む）。</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・異常は、どんな小さなことも見逃さず、処理する。</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・ヒヤリハット報告は現場の異常情報源であり、速やかに処</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理し</a:t>
            </a:r>
            <a:r>
              <a:rPr lang="ja-JP" altLang="en-US" sz="2000" dirty="0">
                <a:latin typeface="HG丸ｺﾞｼｯｸM-PRO" pitchFamily="50" charset="-128"/>
                <a:ea typeface="HG丸ｺﾞｼｯｸM-PRO" pitchFamily="50" charset="-128"/>
              </a:rPr>
              <a:t>、内容を報告者に連絡して周知徹底を図る。</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・危険な異常状態では誰もが慌てる。そのため、実態に適合</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した修復措置ができにくくなる。例えば、</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○慌てて頭が混乱し、考えがまとまらない。</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○特定のことに注意力を奪われ、注意の配分ができない。</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○事実を確かめずカンで作業する。</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などある。このようなことから、「異常時の措置基準」を</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作成して、日頃から教育・訓練（疑似体験）をしておく。　</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（３）異常処理後の措置</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en-US" altLang="ja-JP" sz="2000" dirty="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異常事態、ヒヤリ・ハットは事故・災害と同じように原因を</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究明して、再発防止対策をとり、同種の異常事態を繰り返さ</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ないようにする。</a:t>
            </a:r>
          </a:p>
        </p:txBody>
      </p:sp>
      <p:sp>
        <p:nvSpPr>
          <p:cNvPr id="11268" name="Text Box 10"/>
          <p:cNvSpPr txBox="1">
            <a:spLocks noChangeArrowheads="1"/>
          </p:cNvSpPr>
          <p:nvPr/>
        </p:nvSpPr>
        <p:spPr bwMode="auto">
          <a:xfrm>
            <a:off x="6986588" y="228600"/>
            <a:ext cx="15144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P138</a:t>
            </a:r>
            <a:endParaRPr kumimoji="0" lang="ja-JP" altLang="en-US" sz="1600" dirty="0">
              <a:latin typeface="HG丸ｺﾞｼｯｸM-PRO" pitchFamily="50" charset="-128"/>
              <a:ea typeface="HG丸ｺﾞｼｯｸM-PRO" pitchFamily="50" charset="-128"/>
            </a:endParaRPr>
          </a:p>
        </p:txBody>
      </p:sp>
      <p:sp>
        <p:nvSpPr>
          <p:cNvPr id="11269" name="スライド番号プレースホルダー 3"/>
          <p:cNvSpPr txBox="1">
            <a:spLocks noGrp="1"/>
          </p:cNvSpPr>
          <p:nvPr/>
        </p:nvSpPr>
        <p:spPr bwMode="auto">
          <a:xfrm>
            <a:off x="8107363" y="61928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8C421F80-7430-44F6-8EF5-B9DD5533DB7C}" type="slidenum">
              <a:rPr lang="en-US" altLang="ja-JP" sz="1400">
                <a:ea typeface="ＭＳ Ｐゴシック" pitchFamily="50" charset="-128"/>
              </a:rPr>
              <a:pPr algn="r" eaLnBrk="1" hangingPunct="1">
                <a:spcBef>
                  <a:spcPct val="0"/>
                </a:spcBef>
                <a:buFontTx/>
                <a:buNone/>
              </a:pPr>
              <a:t>169</a:t>
            </a:fld>
            <a:endParaRPr lang="en-US" altLang="ja-JP" sz="1400">
              <a:ea typeface="ＭＳ Ｐゴシック" pitchFamily="50" charset="-128"/>
            </a:endParaRPr>
          </a:p>
        </p:txBody>
      </p:sp>
    </p:spTree>
    <p:extLst>
      <p:ext uri="{BB962C8B-B14F-4D97-AF65-F5344CB8AC3E}">
        <p14:creationId xmlns:p14="http://schemas.microsoft.com/office/powerpoint/2010/main" val="342462455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lum bright="-12000" contrast="60000"/>
            <a:extLst>
              <a:ext uri="{28A0092B-C50C-407E-A947-70E740481C1C}">
                <a14:useLocalDpi xmlns:a14="http://schemas.microsoft.com/office/drawing/2010/main" val="0"/>
              </a:ext>
            </a:extLst>
          </a:blip>
          <a:srcRect/>
          <a:stretch>
            <a:fillRect/>
          </a:stretch>
        </p:blipFill>
        <p:spPr bwMode="auto">
          <a:xfrm>
            <a:off x="228600" y="152400"/>
            <a:ext cx="8715375"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7" name="Group 6"/>
          <p:cNvGrpSpPr>
            <a:grpSpLocks/>
          </p:cNvGrpSpPr>
          <p:nvPr/>
        </p:nvGrpSpPr>
        <p:grpSpPr bwMode="auto">
          <a:xfrm>
            <a:off x="815975" y="434975"/>
            <a:ext cx="2590800" cy="1752600"/>
            <a:chOff x="3474" y="1135"/>
            <a:chExt cx="4320" cy="2521"/>
          </a:xfrm>
        </p:grpSpPr>
        <p:sp>
          <p:nvSpPr>
            <p:cNvPr id="21511" name="Rectangle 7"/>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21512" name="Rectangle 8"/>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21513" name="Rectangle 9"/>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21514" name="Rectangle 10"/>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21515" name="Rectangle 11"/>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21516" name="Rectangle 12"/>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21517" name="Rectangle 13"/>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21518" name="Rectangle 14"/>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21519" name="Rectangle 15"/>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21520" name="Rectangle 16"/>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21521" name="Rectangle 17"/>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21522" name="Rectangle 18"/>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21523" name="Rectangle 19"/>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grpSp>
      <p:sp>
        <p:nvSpPr>
          <p:cNvPr id="21508" name="Text Box 20"/>
          <p:cNvSpPr txBox="1">
            <a:spLocks noChangeArrowheads="1"/>
          </p:cNvSpPr>
          <p:nvPr/>
        </p:nvSpPr>
        <p:spPr bwMode="auto">
          <a:xfrm>
            <a:off x="814388" y="5300663"/>
            <a:ext cx="7543800" cy="53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3900"/>
              </a:lnSpc>
              <a:spcBef>
                <a:spcPts val="0"/>
              </a:spcBef>
              <a:buFontTx/>
              <a:buNone/>
            </a:pPr>
            <a:r>
              <a:rPr lang="ja-JP" altLang="en-US" b="1" dirty="0">
                <a:latin typeface="HG丸ｺﾞｼｯｸM-PRO" pitchFamily="50" charset="-128"/>
                <a:ea typeface="HG丸ｺﾞｼｯｸM-PRO" pitchFamily="50" charset="-128"/>
              </a:rPr>
              <a:t>第１編　職長の役割　終了</a:t>
            </a:r>
          </a:p>
        </p:txBody>
      </p:sp>
      <p:sp>
        <p:nvSpPr>
          <p:cNvPr id="2" name="スライド番号プレースホルダー 1"/>
          <p:cNvSpPr>
            <a:spLocks noGrp="1"/>
          </p:cNvSpPr>
          <p:nvPr>
            <p:ph type="sldNum" sz="quarter" idx="12"/>
          </p:nvPr>
        </p:nvSpPr>
        <p:spPr/>
        <p:txBody>
          <a:bodyPr/>
          <a:lstStyle/>
          <a:p>
            <a:pPr>
              <a:defRPr/>
            </a:pPr>
            <a:fld id="{8048C820-004C-4402-956B-0918A41E0D42}" type="slidenum">
              <a:rPr lang="en-US" altLang="ja-JP" smtClean="0"/>
              <a:pPr>
                <a:defRPr/>
              </a:pPr>
              <a:t>17</a:t>
            </a:fld>
            <a:endParaRPr lang="en-US" altLang="ja-JP"/>
          </a:p>
        </p:txBody>
      </p:sp>
      <p:sp>
        <p:nvSpPr>
          <p:cNvPr id="21510" name="Text Box 20"/>
          <p:cNvSpPr txBox="1">
            <a:spLocks noChangeArrowheads="1"/>
          </p:cNvSpPr>
          <p:nvPr/>
        </p:nvSpPr>
        <p:spPr bwMode="auto">
          <a:xfrm>
            <a:off x="854075" y="3082925"/>
            <a:ext cx="7464425" cy="53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3900"/>
              </a:lnSpc>
              <a:spcBef>
                <a:spcPts val="0"/>
              </a:spcBef>
              <a:buFontTx/>
              <a:buNone/>
            </a:pPr>
            <a:r>
              <a:rPr lang="ja-JP" altLang="en-US" b="1" dirty="0">
                <a:latin typeface="HG丸ｺﾞｼｯｸM-PRO" pitchFamily="50" charset="-128"/>
                <a:ea typeface="HG丸ｺﾞｼｯｸM-PRO" pitchFamily="50" charset="-128"/>
              </a:rPr>
              <a:t>第１編のまとめは　Ｐ２１参照</a:t>
            </a:r>
          </a:p>
        </p:txBody>
      </p:sp>
    </p:spTree>
    <p:extLst>
      <p:ext uri="{BB962C8B-B14F-4D97-AF65-F5344CB8AC3E}">
        <p14:creationId xmlns:p14="http://schemas.microsoft.com/office/powerpoint/2010/main" val="438863162"/>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lum bright="-12000" contrast="60000"/>
            <a:extLst>
              <a:ext uri="{28A0092B-C50C-407E-A947-70E740481C1C}">
                <a14:useLocalDpi xmlns:a14="http://schemas.microsoft.com/office/drawing/2010/main" val="0"/>
              </a:ext>
            </a:extLst>
          </a:blip>
          <a:srcRect/>
          <a:stretch>
            <a:fillRect/>
          </a:stretch>
        </p:blipFill>
        <p:spPr bwMode="auto">
          <a:xfrm>
            <a:off x="228599" y="150913"/>
            <a:ext cx="8715375"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1" name="Group 6"/>
          <p:cNvGrpSpPr>
            <a:grpSpLocks/>
          </p:cNvGrpSpPr>
          <p:nvPr/>
        </p:nvGrpSpPr>
        <p:grpSpPr bwMode="auto">
          <a:xfrm>
            <a:off x="838200" y="685800"/>
            <a:ext cx="2590800" cy="1752600"/>
            <a:chOff x="3474" y="1135"/>
            <a:chExt cx="4320" cy="2521"/>
          </a:xfrm>
        </p:grpSpPr>
        <p:sp>
          <p:nvSpPr>
            <p:cNvPr id="12295" name="Rectangle 7"/>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2296" name="Rectangle 8"/>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2297" name="Rectangle 9"/>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2298" name="Rectangle 10"/>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2299" name="Rectangle 11"/>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2300" name="Rectangle 12"/>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2301" name="Rectangle 13"/>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2302" name="Rectangle 14"/>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2303" name="Rectangle 15"/>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2304" name="Rectangle 16"/>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2305" name="Rectangle 17"/>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2306" name="Rectangle 18"/>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2307" name="Rectangle 19"/>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grpSp>
      <p:sp>
        <p:nvSpPr>
          <p:cNvPr id="12292" name="Text Box 20"/>
          <p:cNvSpPr txBox="1">
            <a:spLocks noChangeArrowheads="1"/>
          </p:cNvSpPr>
          <p:nvPr/>
        </p:nvSpPr>
        <p:spPr bwMode="auto">
          <a:xfrm>
            <a:off x="762000" y="5410200"/>
            <a:ext cx="7543800"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4000"/>
              </a:lnSpc>
              <a:spcBef>
                <a:spcPts val="0"/>
              </a:spcBef>
              <a:buFontTx/>
              <a:buNone/>
            </a:pPr>
            <a:r>
              <a:rPr lang="ja-JP" altLang="en-US" b="1" dirty="0">
                <a:latin typeface="HG丸ｺﾞｼｯｸM-PRO" pitchFamily="50" charset="-128"/>
                <a:ea typeface="HG丸ｺﾞｼｯｸM-PRO" pitchFamily="50" charset="-128"/>
              </a:rPr>
              <a:t>第９章．異常時における措置　終了</a:t>
            </a:r>
          </a:p>
        </p:txBody>
      </p:sp>
      <p:sp>
        <p:nvSpPr>
          <p:cNvPr id="2" name="スライド番号プレースホルダー 1"/>
          <p:cNvSpPr>
            <a:spLocks noGrp="1"/>
          </p:cNvSpPr>
          <p:nvPr>
            <p:ph type="sldNum" sz="quarter" idx="12"/>
          </p:nvPr>
        </p:nvSpPr>
        <p:spPr/>
        <p:txBody>
          <a:bodyPr/>
          <a:lstStyle/>
          <a:p>
            <a:pPr>
              <a:defRPr/>
            </a:pPr>
            <a:fld id="{EC42F610-00C3-4001-8E77-DBEE2D454233}" type="slidenum">
              <a:rPr lang="en-US" altLang="ja-JP" smtClean="0"/>
              <a:pPr>
                <a:defRPr/>
              </a:pPr>
              <a:t>170</a:t>
            </a:fld>
            <a:endParaRPr lang="en-US" altLang="ja-JP"/>
          </a:p>
        </p:txBody>
      </p:sp>
      <p:sp>
        <p:nvSpPr>
          <p:cNvPr id="12294" name="Text Box 20"/>
          <p:cNvSpPr txBox="1">
            <a:spLocks noChangeArrowheads="1"/>
          </p:cNvSpPr>
          <p:nvPr/>
        </p:nvSpPr>
        <p:spPr bwMode="auto">
          <a:xfrm>
            <a:off x="854075" y="3082925"/>
            <a:ext cx="7464425"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lnSpc>
                <a:spcPts val="4000"/>
              </a:lnSpc>
              <a:spcBef>
                <a:spcPct val="0"/>
              </a:spcBef>
              <a:buFontTx/>
              <a:buNone/>
            </a:pPr>
            <a:r>
              <a:rPr kumimoji="0" lang="ja-JP" altLang="en-US" b="1" dirty="0">
                <a:latin typeface="HG丸ｺﾞｼｯｸM-PRO" pitchFamily="50" charset="-128"/>
                <a:ea typeface="HG丸ｺﾞｼｯｸM-PRO" pitchFamily="50" charset="-128"/>
              </a:rPr>
              <a:t>第９章のまとめは　Ｐ１３９参照</a:t>
            </a:r>
          </a:p>
        </p:txBody>
      </p:sp>
    </p:spTree>
    <p:extLst>
      <p:ext uri="{BB962C8B-B14F-4D97-AF65-F5344CB8AC3E}">
        <p14:creationId xmlns:p14="http://schemas.microsoft.com/office/powerpoint/2010/main" val="1079039045"/>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4294967295"/>
          </p:nvPr>
        </p:nvSpPr>
        <p:spPr>
          <a:xfrm>
            <a:off x="593725" y="1941909"/>
            <a:ext cx="8382000" cy="4648200"/>
          </a:xfrm>
          <a:solidFill>
            <a:srgbClr val="00FF00">
              <a:alpha val="50195"/>
            </a:srgbClr>
          </a:solidFill>
        </p:spPr>
        <p:txBody>
          <a:bodyPr/>
          <a:lstStyle/>
          <a:p>
            <a:pPr marL="0" indent="0" eaLnBrk="1" hangingPunct="1">
              <a:lnSpc>
                <a:spcPts val="4000"/>
              </a:lnSpc>
              <a:spcBef>
                <a:spcPts val="0"/>
              </a:spcBef>
              <a:buFontTx/>
              <a:buNone/>
            </a:pPr>
            <a:r>
              <a:rPr lang="ja-JP" altLang="en-US" dirty="0">
                <a:latin typeface="HG丸ｺﾞｼｯｸM-PRO" pitchFamily="50" charset="-128"/>
                <a:ea typeface="HG丸ｺﾞｼｯｸM-PRO" pitchFamily="50" charset="-128"/>
              </a:rPr>
              <a:t>１．災害発生時の措置</a:t>
            </a:r>
          </a:p>
          <a:p>
            <a:pPr marL="0" indent="0" eaLnBrk="1" hangingPunct="1">
              <a:lnSpc>
                <a:spcPts val="3000"/>
              </a:lnSpc>
              <a:spcBef>
                <a:spcPts val="0"/>
              </a:spcBef>
              <a:buFontTx/>
              <a:buNone/>
            </a:pPr>
            <a:r>
              <a:rPr lang="ja-JP" altLang="en-US" sz="2400" dirty="0">
                <a:latin typeface="HG丸ｺﾞｼｯｸM-PRO" pitchFamily="50" charset="-128"/>
                <a:ea typeface="HG丸ｺﾞｼｯｸM-PRO" pitchFamily="50" charset="-128"/>
              </a:rPr>
              <a:t>　　（１）災害発生時の基本的な考え方</a:t>
            </a:r>
          </a:p>
          <a:p>
            <a:pPr marL="0" indent="0" eaLnBrk="1" hangingPunct="1">
              <a:lnSpc>
                <a:spcPts val="3000"/>
              </a:lnSpc>
              <a:spcBef>
                <a:spcPts val="0"/>
              </a:spcBef>
              <a:buFontTx/>
              <a:buNone/>
            </a:pPr>
            <a:r>
              <a:rPr lang="ja-JP" altLang="en-US" sz="2400" dirty="0">
                <a:latin typeface="HG丸ｺﾞｼｯｸM-PRO" pitchFamily="50" charset="-128"/>
                <a:ea typeface="HG丸ｺﾞｼｯｸM-PRO" pitchFamily="50" charset="-128"/>
              </a:rPr>
              <a:t>　　（２）非常停止と教育・訓練</a:t>
            </a:r>
          </a:p>
          <a:p>
            <a:pPr marL="0" indent="0" eaLnBrk="1" hangingPunct="1">
              <a:lnSpc>
                <a:spcPts val="3000"/>
              </a:lnSpc>
              <a:spcBef>
                <a:spcPts val="0"/>
              </a:spcBef>
              <a:buFontTx/>
              <a:buNone/>
            </a:pPr>
            <a:r>
              <a:rPr lang="ja-JP" altLang="en-US" sz="2400" dirty="0">
                <a:latin typeface="HG丸ｺﾞｼｯｸM-PRO" pitchFamily="50" charset="-128"/>
                <a:ea typeface="HG丸ｺﾞｼｯｸM-PRO" pitchFamily="50" charset="-128"/>
              </a:rPr>
              <a:t>　　（３）退避と点呼</a:t>
            </a:r>
            <a:endParaRPr lang="en-US" altLang="ja-JP" sz="2400" dirty="0">
              <a:latin typeface="HG丸ｺﾞｼｯｸM-PRO" pitchFamily="50" charset="-128"/>
              <a:ea typeface="HG丸ｺﾞｼｯｸM-PRO" pitchFamily="50" charset="-128"/>
            </a:endParaRPr>
          </a:p>
          <a:p>
            <a:pPr marL="0" indent="0" eaLnBrk="1" hangingPunct="1">
              <a:lnSpc>
                <a:spcPts val="4000"/>
              </a:lnSpc>
              <a:spcBef>
                <a:spcPts val="0"/>
              </a:spcBef>
              <a:buFontTx/>
              <a:buNone/>
            </a:pPr>
            <a:r>
              <a:rPr lang="ja-JP" altLang="en-US" dirty="0">
                <a:latin typeface="HG丸ｺﾞｼｯｸM-PRO" pitchFamily="50" charset="-128"/>
                <a:ea typeface="HG丸ｺﾞｼｯｸM-PRO" pitchFamily="50" charset="-128"/>
              </a:rPr>
              <a:t>２．救急救命処置</a:t>
            </a:r>
            <a:endParaRPr lang="en-US" altLang="ja-JP" dirty="0">
              <a:latin typeface="HG丸ｺﾞｼｯｸM-PRO" pitchFamily="50" charset="-128"/>
              <a:ea typeface="HG丸ｺﾞｼｯｸM-PRO" pitchFamily="50" charset="-128"/>
            </a:endParaRPr>
          </a:p>
          <a:p>
            <a:pPr marL="0" indent="0" eaLnBrk="1" hangingPunct="1">
              <a:lnSpc>
                <a:spcPts val="4000"/>
              </a:lnSpc>
              <a:spcBef>
                <a:spcPts val="0"/>
              </a:spcBef>
              <a:buFontTx/>
              <a:buNone/>
            </a:pPr>
            <a:r>
              <a:rPr lang="ja-JP" altLang="en-US" dirty="0">
                <a:latin typeface="HG丸ｺﾞｼｯｸM-PRO" pitchFamily="50" charset="-128"/>
                <a:ea typeface="HG丸ｺﾞｼｯｸM-PRO" pitchFamily="50" charset="-128"/>
              </a:rPr>
              <a:t>３．災害調査、分析、対策</a:t>
            </a:r>
          </a:p>
          <a:p>
            <a:pPr marL="0" indent="0" eaLnBrk="1" hangingPunct="1">
              <a:lnSpc>
                <a:spcPts val="3000"/>
              </a:lnSpc>
              <a:spcBef>
                <a:spcPts val="0"/>
              </a:spcBef>
              <a:buFontTx/>
              <a:buNone/>
            </a:pPr>
            <a:r>
              <a:rPr lang="ja-JP" altLang="en-US" sz="2400" dirty="0">
                <a:latin typeface="HG丸ｺﾞｼｯｸM-PRO" pitchFamily="50" charset="-128"/>
                <a:ea typeface="HG丸ｺﾞｼｯｸM-PRO" pitchFamily="50" charset="-128"/>
              </a:rPr>
              <a:t>　　（１）事実の確認</a:t>
            </a:r>
          </a:p>
          <a:p>
            <a:pPr marL="0" indent="0" eaLnBrk="1" hangingPunct="1">
              <a:lnSpc>
                <a:spcPts val="3000"/>
              </a:lnSpc>
              <a:spcBef>
                <a:spcPts val="0"/>
              </a:spcBef>
              <a:buFontTx/>
              <a:buNone/>
            </a:pPr>
            <a:r>
              <a:rPr lang="ja-JP" altLang="en-US" sz="2400" dirty="0">
                <a:latin typeface="HG丸ｺﾞｼｯｸM-PRO" pitchFamily="50" charset="-128"/>
                <a:ea typeface="HG丸ｺﾞｼｯｸM-PRO" pitchFamily="50" charset="-128"/>
              </a:rPr>
              <a:t>　　（２）問題点の摘出　</a:t>
            </a:r>
          </a:p>
          <a:p>
            <a:pPr marL="0" indent="0" eaLnBrk="1" hangingPunct="1">
              <a:lnSpc>
                <a:spcPts val="3000"/>
              </a:lnSpc>
              <a:spcBef>
                <a:spcPts val="0"/>
              </a:spcBef>
              <a:buFontTx/>
              <a:buNone/>
            </a:pPr>
            <a:r>
              <a:rPr lang="ja-JP" altLang="en-US" sz="2400" dirty="0">
                <a:latin typeface="HG丸ｺﾞｼｯｸM-PRO" pitchFamily="50" charset="-128"/>
                <a:ea typeface="HG丸ｺﾞｼｯｸM-PRO" pitchFamily="50" charset="-128"/>
              </a:rPr>
              <a:t>　　（３）原因の確定</a:t>
            </a:r>
          </a:p>
          <a:p>
            <a:pPr marL="0" indent="0" eaLnBrk="1" hangingPunct="1">
              <a:lnSpc>
                <a:spcPts val="3000"/>
              </a:lnSpc>
              <a:spcBef>
                <a:spcPts val="0"/>
              </a:spcBef>
              <a:buFontTx/>
              <a:buNone/>
            </a:pPr>
            <a:r>
              <a:rPr lang="ja-JP" altLang="en-US" sz="2400" dirty="0">
                <a:latin typeface="HG丸ｺﾞｼｯｸM-PRO" pitchFamily="50" charset="-128"/>
                <a:ea typeface="HG丸ｺﾞｼｯｸM-PRO" pitchFamily="50" charset="-128"/>
              </a:rPr>
              <a:t>　　（４）対策の樹立</a:t>
            </a:r>
          </a:p>
          <a:p>
            <a:pPr marL="0" indent="0" eaLnBrk="1" hangingPunct="1">
              <a:lnSpc>
                <a:spcPts val="3000"/>
              </a:lnSpc>
              <a:spcBef>
                <a:spcPts val="0"/>
              </a:spcBef>
              <a:buFontTx/>
              <a:buNone/>
            </a:pPr>
            <a:r>
              <a:rPr lang="ja-JP" altLang="en-US" sz="2400" dirty="0">
                <a:latin typeface="HG丸ｺﾞｼｯｸM-PRO" pitchFamily="50" charset="-128"/>
                <a:ea typeface="HG丸ｺﾞｼｯｸM-PRO" pitchFamily="50" charset="-128"/>
              </a:rPr>
              <a:t>　　（５）実施計画　</a:t>
            </a:r>
          </a:p>
        </p:txBody>
      </p:sp>
      <p:sp>
        <p:nvSpPr>
          <p:cNvPr id="3075" name="Rectangle 4"/>
          <p:cNvSpPr>
            <a:spLocks noGrp="1" noChangeArrowheads="1"/>
          </p:cNvSpPr>
          <p:nvPr>
            <p:ph type="title" idx="4294967295"/>
          </p:nvPr>
        </p:nvSpPr>
        <p:spPr>
          <a:xfrm>
            <a:off x="1717175" y="228600"/>
            <a:ext cx="7052175" cy="777875"/>
          </a:xfrm>
          <a:solidFill>
            <a:schemeClr val="accent6">
              <a:lumMod val="75000"/>
            </a:schemeClr>
          </a:solidFill>
        </p:spPr>
        <p:txBody>
          <a:bodyPr/>
          <a:lstStyle/>
          <a:p>
            <a:pPr eaLnBrk="1" hangingPunct="1">
              <a:lnSpc>
                <a:spcPts val="4000"/>
              </a:lnSpc>
              <a:defRPr/>
            </a:pPr>
            <a:r>
              <a:rPr lang="ja-JP" altLang="en-US" sz="3200" dirty="0">
                <a:solidFill>
                  <a:schemeClr val="bg1"/>
                </a:solidFill>
                <a:latin typeface="HG丸ｺﾞｼｯｸM-PRO" pitchFamily="50" charset="-128"/>
                <a:ea typeface="HG丸ｺﾞｼｯｸM-PRO" pitchFamily="50" charset="-128"/>
              </a:rPr>
              <a:t>第１０章　災害発生時における措置</a:t>
            </a:r>
          </a:p>
        </p:txBody>
      </p:sp>
      <p:sp>
        <p:nvSpPr>
          <p:cNvPr id="3076" name="AutoShape 5"/>
          <p:cNvSpPr>
            <a:spLocks noChangeArrowheads="1"/>
          </p:cNvSpPr>
          <p:nvPr/>
        </p:nvSpPr>
        <p:spPr bwMode="auto">
          <a:xfrm>
            <a:off x="1717175" y="1130300"/>
            <a:ext cx="3718921" cy="574675"/>
          </a:xfrm>
          <a:prstGeom prst="roundRect">
            <a:avLst>
              <a:gd name="adj" fmla="val 16667"/>
            </a:avLst>
          </a:prstGeom>
          <a:solidFill>
            <a:srgbClr val="FFFF99"/>
          </a:solidFill>
          <a:ln w="9525">
            <a:solidFill>
              <a:schemeClr val="tx1"/>
            </a:solidFill>
            <a:round/>
            <a:headEnd/>
            <a:tailEnd/>
          </a:ln>
        </p:spPr>
        <p:txBody>
          <a:bodyPr wrap="none" anchor="ct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この章でお話しすること</a:t>
            </a:r>
          </a:p>
        </p:txBody>
      </p:sp>
      <p:sp>
        <p:nvSpPr>
          <p:cNvPr id="5" name="スライド番号プレースホルダー 3"/>
          <p:cNvSpPr txBox="1">
            <a:spLocks noGrp="1"/>
          </p:cNvSpPr>
          <p:nvPr/>
        </p:nvSpPr>
        <p:spPr bwMode="auto">
          <a:xfrm>
            <a:off x="65532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defRPr/>
            </a:pPr>
            <a:fld id="{1B027B0D-C0D9-4328-90D2-51A5CC0E2A04}" type="slidenum">
              <a:rPr lang="en-US" altLang="ja-JP" sz="1400">
                <a:ea typeface="+mn-ea"/>
              </a:rPr>
              <a:pPr algn="r" fontAlgn="base">
                <a:spcBef>
                  <a:spcPct val="0"/>
                </a:spcBef>
                <a:defRPr/>
              </a:pPr>
              <a:t>171</a:t>
            </a:fld>
            <a:endParaRPr lang="en-US" altLang="ja-JP" sz="1400">
              <a:ea typeface="+mn-ea"/>
            </a:endParaRPr>
          </a:p>
        </p:txBody>
      </p:sp>
      <p:grpSp>
        <p:nvGrpSpPr>
          <p:cNvPr id="3078" name="Group 6"/>
          <p:cNvGrpSpPr>
            <a:grpSpLocks/>
          </p:cNvGrpSpPr>
          <p:nvPr/>
        </p:nvGrpSpPr>
        <p:grpSpPr bwMode="auto">
          <a:xfrm>
            <a:off x="250825" y="295275"/>
            <a:ext cx="1371600" cy="1135063"/>
            <a:chOff x="3474" y="1135"/>
            <a:chExt cx="4320" cy="2521"/>
          </a:xfrm>
        </p:grpSpPr>
        <p:sp>
          <p:nvSpPr>
            <p:cNvPr id="3079" name="Rectangle 7"/>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0" name="Rectangle 8"/>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1" name="Rectangle 9"/>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2" name="Rectangle 10"/>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3" name="Rectangle 11"/>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4" name="Rectangle 12"/>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5" name="Rectangle 13"/>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6" name="Rectangle 14"/>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7" name="Rectangle 15"/>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8" name="Rectangle 16"/>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9" name="Rectangle 17"/>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90" name="Rectangle 18"/>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91" name="Rectangle 19"/>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grpSp>
      <p:sp>
        <p:nvSpPr>
          <p:cNvPr id="20" name="正方形/長方形 19"/>
          <p:cNvSpPr/>
          <p:nvPr/>
        </p:nvSpPr>
        <p:spPr>
          <a:xfrm>
            <a:off x="5436096" y="1139994"/>
            <a:ext cx="3539629" cy="541174"/>
          </a:xfrm>
          <a:prstGeom prst="rect">
            <a:avLst/>
          </a:prstGeom>
        </p:spPr>
        <p:txBody>
          <a:bodyPr wrap="square">
            <a:spAutoFit/>
          </a:bodyPr>
          <a:lstStyle>
            <a:defPPr>
              <a:defRPr lang="ja-JP"/>
            </a:defPPr>
            <a:lvl1pPr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1pPr>
            <a:lvl2pPr marL="4572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2pPr>
            <a:lvl3pPr marL="9144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3pPr>
            <a:lvl4pPr marL="13716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4pPr>
            <a:lvl5pPr marL="18288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5pPr>
            <a:lvl6pPr marL="2286000" algn="l" defTabSz="914400" rtl="0" eaLnBrk="1" latinLnBrk="0" hangingPunct="1">
              <a:defRPr kumimoji="1" sz="1400" kern="1200">
                <a:solidFill>
                  <a:schemeClr val="tx1"/>
                </a:solidFill>
                <a:latin typeface="Times New Roman" pitchFamily="18" charset="0"/>
                <a:ea typeface="ＭＳ ゴシック" pitchFamily="49" charset="-128"/>
                <a:cs typeface="+mn-cs"/>
              </a:defRPr>
            </a:lvl6pPr>
            <a:lvl7pPr marL="2743200" algn="l" defTabSz="914400" rtl="0" eaLnBrk="1" latinLnBrk="0" hangingPunct="1">
              <a:defRPr kumimoji="1" sz="1400" kern="1200">
                <a:solidFill>
                  <a:schemeClr val="tx1"/>
                </a:solidFill>
                <a:latin typeface="Times New Roman" pitchFamily="18" charset="0"/>
                <a:ea typeface="ＭＳ ゴシック" pitchFamily="49" charset="-128"/>
                <a:cs typeface="+mn-cs"/>
              </a:defRPr>
            </a:lvl7pPr>
            <a:lvl8pPr marL="3200400" algn="l" defTabSz="914400" rtl="0" eaLnBrk="1" latinLnBrk="0" hangingPunct="1">
              <a:defRPr kumimoji="1" sz="1400" kern="1200">
                <a:solidFill>
                  <a:schemeClr val="tx1"/>
                </a:solidFill>
                <a:latin typeface="Times New Roman" pitchFamily="18" charset="0"/>
                <a:ea typeface="ＭＳ ゴシック" pitchFamily="49" charset="-128"/>
                <a:cs typeface="+mn-cs"/>
              </a:defRPr>
            </a:lvl8pPr>
            <a:lvl9pPr marL="3657600" algn="l" defTabSz="914400" rtl="0" eaLnBrk="1" latinLnBrk="0" hangingPunct="1">
              <a:defRPr kumimoji="1" sz="1400" kern="1200">
                <a:solidFill>
                  <a:schemeClr val="tx1"/>
                </a:solidFill>
                <a:latin typeface="Times New Roman" pitchFamily="18" charset="0"/>
                <a:ea typeface="ＭＳ ゴシック" pitchFamily="49" charset="-128"/>
                <a:cs typeface="+mn-cs"/>
              </a:defRPr>
            </a:lvl9pPr>
          </a:lstStyle>
          <a:p>
            <a:pPr algn="l">
              <a:lnSpc>
                <a:spcPts val="3500"/>
              </a:lnSpc>
            </a:pPr>
            <a:r>
              <a:rPr lang="ja-JP" altLang="en-US" sz="2400" dirty="0">
                <a:solidFill>
                  <a:schemeClr val="accent2"/>
                </a:solidFill>
                <a:latin typeface="HG丸ｺﾞｼｯｸM-PRO" pitchFamily="50" charset="-128"/>
                <a:ea typeface="HG丸ｺﾞｼｯｸM-PRO" pitchFamily="50" charset="-128"/>
              </a:rPr>
              <a:t>（</a:t>
            </a:r>
            <a:r>
              <a:rPr lang="en-US" altLang="ja-JP" sz="2400" dirty="0">
                <a:solidFill>
                  <a:schemeClr val="accent2"/>
                </a:solidFill>
                <a:latin typeface="HG丸ｺﾞｼｯｸM-PRO" pitchFamily="50" charset="-128"/>
                <a:ea typeface="HG丸ｺﾞｼｯｸM-PRO" pitchFamily="50" charset="-128"/>
              </a:rPr>
              <a:t>P</a:t>
            </a:r>
            <a:r>
              <a:rPr lang="ja-JP" altLang="en-US" sz="2400" dirty="0">
                <a:solidFill>
                  <a:schemeClr val="accent2"/>
                </a:solidFill>
                <a:latin typeface="HG丸ｺﾞｼｯｸM-PRO" pitchFamily="50" charset="-128"/>
                <a:ea typeface="HG丸ｺﾞｼｯｸM-PRO" pitchFamily="50" charset="-128"/>
              </a:rPr>
              <a:t>１４０～</a:t>
            </a:r>
            <a:r>
              <a:rPr lang="en-US" altLang="ja-JP" sz="2400" dirty="0">
                <a:solidFill>
                  <a:schemeClr val="accent2"/>
                </a:solidFill>
                <a:latin typeface="HG丸ｺﾞｼｯｸM-PRO" pitchFamily="50" charset="-128"/>
                <a:ea typeface="HG丸ｺﾞｼｯｸM-PRO" pitchFamily="50" charset="-128"/>
              </a:rPr>
              <a:t>P</a:t>
            </a:r>
            <a:r>
              <a:rPr lang="ja-JP" altLang="en-US" sz="2400" dirty="0">
                <a:solidFill>
                  <a:schemeClr val="accent2"/>
                </a:solidFill>
                <a:latin typeface="HG丸ｺﾞｼｯｸM-PRO" pitchFamily="50" charset="-128"/>
                <a:ea typeface="HG丸ｺﾞｼｯｸM-PRO" pitchFamily="50" charset="-128"/>
              </a:rPr>
              <a:t>１４５）</a:t>
            </a:r>
          </a:p>
        </p:txBody>
      </p:sp>
    </p:spTree>
    <p:extLst>
      <p:ext uri="{BB962C8B-B14F-4D97-AF65-F5344CB8AC3E}">
        <p14:creationId xmlns:p14="http://schemas.microsoft.com/office/powerpoint/2010/main" val="868042837"/>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23528" y="187489"/>
            <a:ext cx="4843264"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１．災害発生時の措置</a:t>
            </a:r>
          </a:p>
        </p:txBody>
      </p:sp>
      <p:sp>
        <p:nvSpPr>
          <p:cNvPr id="4100" name="Text Box 10"/>
          <p:cNvSpPr txBox="1">
            <a:spLocks noChangeArrowheads="1"/>
          </p:cNvSpPr>
          <p:nvPr/>
        </p:nvSpPr>
        <p:spPr bwMode="auto">
          <a:xfrm>
            <a:off x="6781800" y="228600"/>
            <a:ext cx="17303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P140</a:t>
            </a:r>
          </a:p>
          <a:p>
            <a:pPr algn="ctr">
              <a:spcBef>
                <a:spcPct val="0"/>
              </a:spcBef>
              <a:buFontTx/>
              <a:buNone/>
            </a:pPr>
            <a:endParaRPr kumimoji="0" lang="ja-JP" altLang="en-US" sz="1600" dirty="0">
              <a:latin typeface="HG丸ｺﾞｼｯｸM-PRO" pitchFamily="50" charset="-128"/>
              <a:ea typeface="HG丸ｺﾞｼｯｸM-PRO" pitchFamily="50" charset="-128"/>
            </a:endParaRPr>
          </a:p>
        </p:txBody>
      </p:sp>
      <p:pic>
        <p:nvPicPr>
          <p:cNvPr id="4101" name="Picture 5"/>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a:stretch>
            <a:fillRect/>
          </a:stretch>
        </p:blipFill>
        <p:spPr bwMode="auto">
          <a:xfrm>
            <a:off x="592342" y="728663"/>
            <a:ext cx="7965288" cy="507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AutoShape 8"/>
          <p:cNvSpPr>
            <a:spLocks noChangeArrowheads="1"/>
          </p:cNvSpPr>
          <p:nvPr/>
        </p:nvSpPr>
        <p:spPr bwMode="auto">
          <a:xfrm>
            <a:off x="4211960" y="814740"/>
            <a:ext cx="1447800" cy="490537"/>
          </a:xfrm>
          <a:prstGeom prst="roundRect">
            <a:avLst>
              <a:gd name="adj" fmla="val 16667"/>
            </a:avLst>
          </a:prstGeom>
          <a:solidFill>
            <a:srgbClr val="00CC00">
              <a:alpha val="50587"/>
            </a:srgbClr>
          </a:solidFill>
          <a:ln w="9525">
            <a:solidFill>
              <a:schemeClr val="tx1"/>
            </a:solidFill>
            <a:round/>
            <a:headEnd/>
            <a:tailEnd/>
          </a:ln>
        </p:spPr>
        <p:txBody>
          <a:bodyPr wrap="none" anchor="ct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r>
              <a:rPr lang="ja-JP" altLang="en-US" sz="2800" dirty="0">
                <a:latin typeface="HG丸ｺﾞｼｯｸM-PRO" panose="020F0600000000000000" pitchFamily="50" charset="-128"/>
                <a:ea typeface="HG丸ｺﾞｼｯｸM-PRO" panose="020F0600000000000000" pitchFamily="50" charset="-128"/>
              </a:rPr>
              <a:t>救　護</a:t>
            </a:r>
            <a:endParaRPr lang="ja-JP" altLang="en-US" sz="4000" dirty="0">
              <a:latin typeface="HG丸ｺﾞｼｯｸM-PRO" panose="020F0600000000000000" pitchFamily="50" charset="-128"/>
              <a:ea typeface="HG丸ｺﾞｼｯｸM-PRO" panose="020F0600000000000000" pitchFamily="50" charset="-128"/>
            </a:endParaRPr>
          </a:p>
        </p:txBody>
      </p:sp>
      <p:sp>
        <p:nvSpPr>
          <p:cNvPr id="4099" name="スライド番号プレースホルダー 3"/>
          <p:cNvSpPr txBox="1">
            <a:spLocks noGrp="1"/>
          </p:cNvSpPr>
          <p:nvPr/>
        </p:nvSpPr>
        <p:spPr bwMode="auto">
          <a:xfrm>
            <a:off x="8117681" y="6111652"/>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30F23358-62B3-4917-9982-532524D63ECE}" type="slidenum">
              <a:rPr lang="en-US" altLang="ja-JP" sz="1400">
                <a:ea typeface="ＭＳ Ｐゴシック" pitchFamily="50" charset="-128"/>
              </a:rPr>
              <a:pPr algn="r" eaLnBrk="1" hangingPunct="1">
                <a:spcBef>
                  <a:spcPct val="0"/>
                </a:spcBef>
                <a:buFontTx/>
                <a:buNone/>
              </a:pPr>
              <a:t>172</a:t>
            </a:fld>
            <a:endParaRPr lang="en-US" altLang="ja-JP" sz="1400" dirty="0">
              <a:ea typeface="ＭＳ Ｐゴシック" pitchFamily="50" charset="-128"/>
            </a:endParaRPr>
          </a:p>
        </p:txBody>
      </p:sp>
      <p:sp>
        <p:nvSpPr>
          <p:cNvPr id="7" name="AutoShape 18"/>
          <p:cNvSpPr>
            <a:spLocks noChangeArrowheads="1"/>
          </p:cNvSpPr>
          <p:nvPr/>
        </p:nvSpPr>
        <p:spPr bwMode="auto">
          <a:xfrm>
            <a:off x="323528" y="5673952"/>
            <a:ext cx="8644155" cy="1007840"/>
          </a:xfrm>
          <a:prstGeom prst="roundRect">
            <a:avLst>
              <a:gd name="adj" fmla="val 0"/>
            </a:avLst>
          </a:prstGeom>
          <a:noFill/>
          <a:ln w="9525">
            <a:solidFill>
              <a:schemeClr val="tx1"/>
            </a:solidFill>
            <a:round/>
            <a:headEnd/>
            <a:tailEnd/>
          </a:ln>
        </p:spPr>
        <p:txBody>
          <a:bodyPr wrap="none" anchor="ctr"/>
          <a:lstStyle>
            <a:defPPr>
              <a:defRPr lang="ja-JP"/>
            </a:defPPr>
            <a:lvl1pPr algn="ctr" rtl="0" fontAlgn="ctr">
              <a:spcBef>
                <a:spcPct val="20000"/>
              </a:spcBef>
              <a:spcAft>
                <a:spcPct val="0"/>
              </a:spcAft>
              <a:defRPr kumimoji="1" sz="2400" kern="1200">
                <a:solidFill>
                  <a:schemeClr val="tx1"/>
                </a:solidFill>
                <a:latin typeface="Times New Roman" pitchFamily="18" charset="0"/>
                <a:ea typeface="ＭＳ ゴシック" pitchFamily="49" charset="-128"/>
                <a:cs typeface="+mn-cs"/>
              </a:defRPr>
            </a:lvl1pPr>
            <a:lvl2pPr marL="457200" algn="ctr" rtl="0" fontAlgn="ctr">
              <a:spcBef>
                <a:spcPct val="20000"/>
              </a:spcBef>
              <a:spcAft>
                <a:spcPct val="0"/>
              </a:spcAft>
              <a:defRPr kumimoji="1" sz="2400" kern="1200">
                <a:solidFill>
                  <a:schemeClr val="tx1"/>
                </a:solidFill>
                <a:latin typeface="Times New Roman" pitchFamily="18" charset="0"/>
                <a:ea typeface="ＭＳ ゴシック" pitchFamily="49" charset="-128"/>
                <a:cs typeface="+mn-cs"/>
              </a:defRPr>
            </a:lvl2pPr>
            <a:lvl3pPr marL="914400" algn="ctr" rtl="0" fontAlgn="ctr">
              <a:spcBef>
                <a:spcPct val="20000"/>
              </a:spcBef>
              <a:spcAft>
                <a:spcPct val="0"/>
              </a:spcAft>
              <a:defRPr kumimoji="1" sz="2400" kern="1200">
                <a:solidFill>
                  <a:schemeClr val="tx1"/>
                </a:solidFill>
                <a:latin typeface="Times New Roman" pitchFamily="18" charset="0"/>
                <a:ea typeface="ＭＳ ゴシック" pitchFamily="49" charset="-128"/>
                <a:cs typeface="+mn-cs"/>
              </a:defRPr>
            </a:lvl3pPr>
            <a:lvl4pPr marL="1371600" algn="ctr" rtl="0" fontAlgn="ctr">
              <a:spcBef>
                <a:spcPct val="20000"/>
              </a:spcBef>
              <a:spcAft>
                <a:spcPct val="0"/>
              </a:spcAft>
              <a:defRPr kumimoji="1" sz="2400" kern="1200">
                <a:solidFill>
                  <a:schemeClr val="tx1"/>
                </a:solidFill>
                <a:latin typeface="Times New Roman" pitchFamily="18" charset="0"/>
                <a:ea typeface="ＭＳ ゴシック" pitchFamily="49" charset="-128"/>
                <a:cs typeface="+mn-cs"/>
              </a:defRPr>
            </a:lvl4pPr>
            <a:lvl5pPr marL="1828800" algn="ctr" rtl="0" fontAlgn="ctr">
              <a:spcBef>
                <a:spcPct val="20000"/>
              </a:spcBef>
              <a:spcAft>
                <a:spcPct val="0"/>
              </a:spcAft>
              <a:defRPr kumimoji="1" sz="2400" kern="1200">
                <a:solidFill>
                  <a:schemeClr val="tx1"/>
                </a:solidFill>
                <a:latin typeface="Times New Roman" pitchFamily="18" charset="0"/>
                <a:ea typeface="ＭＳ ゴシック" pitchFamily="49" charset="-128"/>
                <a:cs typeface="+mn-cs"/>
              </a:defRPr>
            </a:lvl5pPr>
            <a:lvl6pPr marL="2286000" algn="l" defTabSz="914400" rtl="0" eaLnBrk="1" latinLnBrk="0" hangingPunct="1">
              <a:defRPr kumimoji="1" sz="2400" kern="1200">
                <a:solidFill>
                  <a:schemeClr val="tx1"/>
                </a:solidFill>
                <a:latin typeface="Times New Roman" pitchFamily="18" charset="0"/>
                <a:ea typeface="ＭＳ ゴシック" pitchFamily="49" charset="-128"/>
                <a:cs typeface="+mn-cs"/>
              </a:defRPr>
            </a:lvl6pPr>
            <a:lvl7pPr marL="2743200" algn="l" defTabSz="914400" rtl="0" eaLnBrk="1" latinLnBrk="0" hangingPunct="1">
              <a:defRPr kumimoji="1" sz="2400" kern="1200">
                <a:solidFill>
                  <a:schemeClr val="tx1"/>
                </a:solidFill>
                <a:latin typeface="Times New Roman" pitchFamily="18" charset="0"/>
                <a:ea typeface="ＭＳ ゴシック" pitchFamily="49" charset="-128"/>
                <a:cs typeface="+mn-cs"/>
              </a:defRPr>
            </a:lvl7pPr>
            <a:lvl8pPr marL="3200400" algn="l" defTabSz="914400" rtl="0" eaLnBrk="1" latinLnBrk="0" hangingPunct="1">
              <a:defRPr kumimoji="1" sz="2400" kern="1200">
                <a:solidFill>
                  <a:schemeClr val="tx1"/>
                </a:solidFill>
                <a:latin typeface="Times New Roman" pitchFamily="18" charset="0"/>
                <a:ea typeface="ＭＳ ゴシック" pitchFamily="49" charset="-128"/>
                <a:cs typeface="+mn-cs"/>
              </a:defRPr>
            </a:lvl8pPr>
            <a:lvl9pPr marL="3657600" algn="l" defTabSz="914400" rtl="0" eaLnBrk="1" latinLnBrk="0" hangingPunct="1">
              <a:defRPr kumimoji="1" sz="2400" kern="1200">
                <a:solidFill>
                  <a:schemeClr val="tx1"/>
                </a:solidFill>
                <a:latin typeface="Times New Roman" pitchFamily="18" charset="0"/>
                <a:ea typeface="ＭＳ ゴシック" pitchFamily="49" charset="-128"/>
                <a:cs typeface="+mn-cs"/>
              </a:defRPr>
            </a:lvl9pPr>
          </a:lstStyle>
          <a:p>
            <a:pPr algn="l" eaLnBrk="1" hangingPunct="1">
              <a:spcBef>
                <a:spcPct val="0"/>
              </a:spcBef>
              <a:buFontTx/>
              <a:buNone/>
            </a:pPr>
            <a:r>
              <a:rPr lang="ja-JP" altLang="en-US" sz="1800" b="0" dirty="0">
                <a:latin typeface="HG丸ｺﾞｼｯｸM-PRO" pitchFamily="50" charset="-128"/>
                <a:ea typeface="HG丸ｺﾞｼｯｸM-PRO" pitchFamily="50" charset="-128"/>
              </a:rPr>
              <a:t>救急隊を呼ぶような災害発生時は必ず</a:t>
            </a:r>
            <a:r>
              <a:rPr lang="ja-JP" altLang="en-US" sz="1800" dirty="0">
                <a:latin typeface="HG丸ｺﾞｼｯｸM-PRO" pitchFamily="50" charset="-128"/>
                <a:ea typeface="HG丸ｺﾞｼｯｸM-PRO" pitchFamily="50" charset="-128"/>
              </a:rPr>
              <a:t>、労働基準監督署に速やかに連絡をする。</a:t>
            </a:r>
            <a:endParaRPr lang="en-US" altLang="ja-JP" sz="1800" dirty="0">
              <a:latin typeface="HG丸ｺﾞｼｯｸM-PRO" pitchFamily="50" charset="-128"/>
              <a:ea typeface="HG丸ｺﾞｼｯｸM-PRO" pitchFamily="50" charset="-128"/>
            </a:endParaRPr>
          </a:p>
          <a:p>
            <a:pPr algn="l" eaLnBrk="1" hangingPunct="1">
              <a:spcBef>
                <a:spcPct val="0"/>
              </a:spcBef>
              <a:buFontTx/>
              <a:buNone/>
            </a:pPr>
            <a:r>
              <a:rPr lang="ja-JP" altLang="en-US" sz="1800" dirty="0">
                <a:latin typeface="HG丸ｺﾞｼｯｸM-PRO" pitchFamily="50" charset="-128"/>
                <a:ea typeface="HG丸ｺﾞｼｯｸM-PRO" pitchFamily="50" charset="-128"/>
              </a:rPr>
              <a:t>厚木労働基準監督署　０４６－４０１－１９６０（安全衛生関係）</a:t>
            </a:r>
            <a:endParaRPr lang="en-US" altLang="ja-JP" sz="1800" dirty="0">
              <a:latin typeface="HG丸ｺﾞｼｯｸM-PRO" pitchFamily="50" charset="-128"/>
              <a:ea typeface="HG丸ｺﾞｼｯｸM-PRO" pitchFamily="50" charset="-128"/>
            </a:endParaRPr>
          </a:p>
          <a:p>
            <a:pPr algn="l" eaLnBrk="1" hangingPunct="1">
              <a:spcBef>
                <a:spcPct val="0"/>
              </a:spcBef>
              <a:buFontTx/>
              <a:buNone/>
            </a:pPr>
            <a:r>
              <a:rPr lang="ja-JP" altLang="en-US" sz="1800" dirty="0">
                <a:latin typeface="HG丸ｺﾞｼｯｸM-PRO" pitchFamily="50" charset="-128"/>
                <a:ea typeface="HG丸ｺﾞｼｯｸM-PRO" pitchFamily="50" charset="-128"/>
              </a:rPr>
              <a:t>　　　　　　　　　　０４６－４０１－１６４１（監督・労働条件関係）</a:t>
            </a:r>
            <a:endParaRPr lang="ja-JP" altLang="en-US" sz="1800" b="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418456309"/>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4483224"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１．災害発生時の措置</a:t>
            </a:r>
          </a:p>
        </p:txBody>
      </p:sp>
      <p:sp>
        <p:nvSpPr>
          <p:cNvPr id="5123" name="AutoShape 5"/>
          <p:cNvSpPr>
            <a:spLocks noChangeArrowheads="1"/>
          </p:cNvSpPr>
          <p:nvPr/>
        </p:nvSpPr>
        <p:spPr bwMode="auto">
          <a:xfrm>
            <a:off x="381000" y="91440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（１）災害発生時の基本的な考え方</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①人命尊重最優先、被災者を救出する。</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②設備の非常停止等により、被害の拡大と二次災害防止を図る。</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③上司、関係者および関係機関に緊急連絡する。</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④災害原因究明のため、極力現物保存に努める。</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⑤災害調査と原因分析を行い安全対策を講じる。</a:t>
            </a:r>
            <a:r>
              <a:rPr lang="ja-JP" altLang="en-US" sz="1800" dirty="0">
                <a:latin typeface="HG丸ｺﾞｼｯｸM-PRO" pitchFamily="50" charset="-128"/>
                <a:ea typeface="HG丸ｺﾞｼｯｸM-PRO" pitchFamily="50" charset="-128"/>
              </a:rPr>
              <a:t>（同種災害防止）</a:t>
            </a:r>
            <a:endParaRPr lang="en-US" altLang="ja-JP" sz="18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⑥事故やヒヤリ・ハットも⑤項に準じた原因の調査を行う。</a:t>
            </a:r>
          </a:p>
        </p:txBody>
      </p:sp>
      <p:sp>
        <p:nvSpPr>
          <p:cNvPr id="5124" name="Text Box 10"/>
          <p:cNvSpPr txBox="1">
            <a:spLocks noChangeArrowheads="1"/>
          </p:cNvSpPr>
          <p:nvPr/>
        </p:nvSpPr>
        <p:spPr bwMode="auto">
          <a:xfrm>
            <a:off x="7020272" y="228600"/>
            <a:ext cx="136815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P140</a:t>
            </a:r>
            <a:endParaRPr kumimoji="0" lang="ja-JP" altLang="en-US" sz="1600" dirty="0">
              <a:latin typeface="HG丸ｺﾞｼｯｸM-PRO" pitchFamily="50" charset="-128"/>
              <a:ea typeface="HG丸ｺﾞｼｯｸM-PRO" pitchFamily="50" charset="-128"/>
            </a:endParaRPr>
          </a:p>
        </p:txBody>
      </p:sp>
      <p:grpSp>
        <p:nvGrpSpPr>
          <p:cNvPr id="5125" name="Group 11"/>
          <p:cNvGrpSpPr>
            <a:grpSpLocks/>
          </p:cNvGrpSpPr>
          <p:nvPr/>
        </p:nvGrpSpPr>
        <p:grpSpPr bwMode="auto">
          <a:xfrm>
            <a:off x="588963" y="3829050"/>
            <a:ext cx="5711825" cy="2792413"/>
            <a:chOff x="340" y="572"/>
            <a:chExt cx="3901" cy="1759"/>
          </a:xfrm>
        </p:grpSpPr>
        <p:pic>
          <p:nvPicPr>
            <p:cNvPr id="5128" name="Picture 4"/>
            <p:cNvPicPr>
              <a:picLocks noChangeAspect="1" noChangeArrowheads="1"/>
            </p:cNvPicPr>
            <p:nvPr/>
          </p:nvPicPr>
          <p:blipFill>
            <a:blip r:embed="rId2">
              <a:lum bright="-18000" contrast="66000"/>
              <a:extLst>
                <a:ext uri="{28A0092B-C50C-407E-A947-70E740481C1C}">
                  <a14:useLocalDpi xmlns:a14="http://schemas.microsoft.com/office/drawing/2010/main" val="0"/>
                </a:ext>
              </a:extLst>
            </a:blip>
            <a:srcRect/>
            <a:stretch>
              <a:fillRect/>
            </a:stretch>
          </p:blipFill>
          <p:spPr bwMode="auto">
            <a:xfrm>
              <a:off x="385" y="572"/>
              <a:ext cx="1951" cy="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5"/>
            <p:cNvPicPr>
              <a:picLocks noChangeAspect="1" noChangeArrowheads="1"/>
            </p:cNvPicPr>
            <p:nvPr/>
          </p:nvPicPr>
          <p:blipFill>
            <a:blip r:embed="rId3">
              <a:lum bright="-12000" contrast="60000"/>
              <a:extLst>
                <a:ext uri="{28A0092B-C50C-407E-A947-70E740481C1C}">
                  <a14:useLocalDpi xmlns:a14="http://schemas.microsoft.com/office/drawing/2010/main" val="0"/>
                </a:ext>
              </a:extLst>
            </a:blip>
            <a:srcRect/>
            <a:stretch>
              <a:fillRect/>
            </a:stretch>
          </p:blipFill>
          <p:spPr bwMode="auto">
            <a:xfrm>
              <a:off x="2381" y="572"/>
              <a:ext cx="1678" cy="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Rectangle 9"/>
            <p:cNvSpPr>
              <a:spLocks noChangeArrowheads="1"/>
            </p:cNvSpPr>
            <p:nvPr/>
          </p:nvSpPr>
          <p:spPr bwMode="auto">
            <a:xfrm>
              <a:off x="340" y="572"/>
              <a:ext cx="3901" cy="1724"/>
            </a:xfrm>
            <a:prstGeom prst="rect">
              <a:avLst/>
            </a:prstGeom>
            <a:noFill/>
            <a:ln w="47625">
              <a:solidFill>
                <a:srgbClr val="00008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000" b="1">
                <a:latin typeface="Times New Roman" pitchFamily="18" charset="0"/>
              </a:endParaRPr>
            </a:p>
          </p:txBody>
        </p:sp>
      </p:grpSp>
      <p:pic>
        <p:nvPicPr>
          <p:cNvPr id="5126" name="Picture 6"/>
          <p:cNvPicPr>
            <a:picLocks noChangeAspect="1" noChangeArrowheads="1"/>
          </p:cNvPicPr>
          <p:nvPr/>
        </p:nvPicPr>
        <p:blipFill>
          <a:blip r:embed="rId4">
            <a:lum bright="-18000" contrast="30000"/>
            <a:extLst>
              <a:ext uri="{28A0092B-C50C-407E-A947-70E740481C1C}">
                <a14:useLocalDpi xmlns:a14="http://schemas.microsoft.com/office/drawing/2010/main" val="0"/>
              </a:ext>
            </a:extLst>
          </a:blip>
          <a:srcRect l="73390" t="8049" b="52364"/>
          <a:stretch>
            <a:fillRect/>
          </a:stretch>
        </p:blipFill>
        <p:spPr bwMode="auto">
          <a:xfrm>
            <a:off x="6381750" y="3902075"/>
            <a:ext cx="241458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D6F22905-2AF1-4952-A637-06DC7A7809E4}" type="slidenum">
              <a:rPr lang="en-US" altLang="ja-JP" sz="1400">
                <a:ea typeface="ＭＳ Ｐゴシック" pitchFamily="50" charset="-128"/>
              </a:rPr>
              <a:pPr algn="r" eaLnBrk="1" hangingPunct="1">
                <a:spcBef>
                  <a:spcPct val="0"/>
                </a:spcBef>
                <a:buFontTx/>
                <a:buNone/>
              </a:pPr>
              <a:t>173</a:t>
            </a:fld>
            <a:endParaRPr lang="en-US" altLang="ja-JP" sz="1400">
              <a:ea typeface="ＭＳ Ｐゴシック" pitchFamily="50" charset="-128"/>
            </a:endParaRPr>
          </a:p>
        </p:txBody>
      </p:sp>
    </p:spTree>
    <p:extLst>
      <p:ext uri="{BB962C8B-B14F-4D97-AF65-F5344CB8AC3E}">
        <p14:creationId xmlns:p14="http://schemas.microsoft.com/office/powerpoint/2010/main" val="3011229796"/>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3979168"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１．災害発生時の措置</a:t>
            </a:r>
          </a:p>
        </p:txBody>
      </p:sp>
      <p:sp>
        <p:nvSpPr>
          <p:cNvPr id="6147" name="AutoShape 5"/>
          <p:cNvSpPr>
            <a:spLocks noChangeArrowheads="1"/>
          </p:cNvSpPr>
          <p:nvPr/>
        </p:nvSpPr>
        <p:spPr bwMode="auto">
          <a:xfrm>
            <a:off x="381000" y="884238"/>
            <a:ext cx="8515350" cy="5761037"/>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（２）非常停止と教育・訓練</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en-US" altLang="ja-JP" sz="2000" dirty="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災害や事故発生の措置を適正かつ迅速に行うため「災害発生</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時の措置基準」を定めておくほか、日頃から作業者に対して</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教育・訓練を行っておく。下記の事項については、図表を作</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成して、関連場所に表示しておく。</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①配管や電源系統図の周知徹底</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②バルブ、コック等の位置および操作方法</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③電源の遮断方法（非常停止ボタンの位置、操作方法）</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④非常警報装置の種類、位置と使い方</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⑤緊急時の連絡先と連絡方法</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⑥災害発生時の緊急措置を迅速かつ的確に行えるように、日</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頃から必要な訓練</a:t>
            </a:r>
            <a:r>
              <a:rPr lang="ja-JP" altLang="en-US" sz="2000" dirty="0">
                <a:solidFill>
                  <a:srgbClr val="FF0000"/>
                </a:solidFill>
                <a:latin typeface="HG丸ｺﾞｼｯｸM-PRO" pitchFamily="50" charset="-128"/>
                <a:ea typeface="HG丸ｺﾞｼｯｸM-PRO" pitchFamily="50" charset="-128"/>
              </a:rPr>
              <a:t>（救急救命講習等含む）</a:t>
            </a:r>
            <a:r>
              <a:rPr lang="ja-JP" altLang="en-US" sz="2000" dirty="0">
                <a:latin typeface="HG丸ｺﾞｼｯｸM-PRO" pitchFamily="50" charset="-128"/>
                <a:ea typeface="HG丸ｺﾞｼｯｸM-PRO" pitchFamily="50" charset="-128"/>
              </a:rPr>
              <a:t>をしておく。</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b="1" dirty="0">
                <a:solidFill>
                  <a:srgbClr val="FF0000"/>
                </a:solidFill>
                <a:latin typeface="HG丸ｺﾞｼｯｸM-PRO" pitchFamily="50" charset="-128"/>
                <a:ea typeface="HG丸ｺﾞｼｯｸM-PRO" pitchFamily="50" charset="-128"/>
              </a:rPr>
              <a:t>　　　災害発生時の措置フロー図は</a:t>
            </a:r>
            <a:r>
              <a:rPr lang="en-US" altLang="ja-JP" sz="2000" b="1" dirty="0">
                <a:solidFill>
                  <a:srgbClr val="FF0000"/>
                </a:solidFill>
                <a:latin typeface="HG丸ｺﾞｼｯｸM-PRO" pitchFamily="50" charset="-128"/>
                <a:ea typeface="HG丸ｺﾞｼｯｸM-PRO" pitchFamily="50" charset="-128"/>
              </a:rPr>
              <a:t>P</a:t>
            </a:r>
            <a:r>
              <a:rPr lang="ja-JP" altLang="en-US" sz="2000" b="1" dirty="0">
                <a:solidFill>
                  <a:srgbClr val="FF0000"/>
                </a:solidFill>
                <a:latin typeface="HG丸ｺﾞｼｯｸM-PRO" pitchFamily="50" charset="-128"/>
                <a:ea typeface="HG丸ｺﾞｼｯｸM-PRO" pitchFamily="50" charset="-128"/>
              </a:rPr>
              <a:t>１４２参照</a:t>
            </a:r>
          </a:p>
        </p:txBody>
      </p:sp>
      <p:sp>
        <p:nvSpPr>
          <p:cNvPr id="6148"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AD34EAC1-0663-4CDA-9637-F7CC468F878A}" type="slidenum">
              <a:rPr lang="en-US" altLang="ja-JP" sz="1400">
                <a:ea typeface="ＭＳ Ｐゴシック" pitchFamily="50" charset="-128"/>
              </a:rPr>
              <a:pPr algn="r" eaLnBrk="1" hangingPunct="1">
                <a:spcBef>
                  <a:spcPct val="0"/>
                </a:spcBef>
                <a:buFontTx/>
                <a:buNone/>
              </a:pPr>
              <a:t>174</a:t>
            </a:fld>
            <a:endParaRPr lang="en-US" altLang="ja-JP" sz="1400">
              <a:ea typeface="ＭＳ Ｐゴシック" pitchFamily="50" charset="-128"/>
            </a:endParaRPr>
          </a:p>
        </p:txBody>
      </p:sp>
      <p:sp>
        <p:nvSpPr>
          <p:cNvPr id="6149" name="Text Box 10"/>
          <p:cNvSpPr txBox="1">
            <a:spLocks noChangeArrowheads="1"/>
          </p:cNvSpPr>
          <p:nvPr/>
        </p:nvSpPr>
        <p:spPr bwMode="auto">
          <a:xfrm>
            <a:off x="6781800" y="228600"/>
            <a:ext cx="17303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P141</a:t>
            </a:r>
            <a:endParaRPr kumimoji="0"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284767970"/>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467544" y="127082"/>
            <a:ext cx="4104456"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１．災害発生時の措置</a:t>
            </a:r>
          </a:p>
        </p:txBody>
      </p:sp>
      <p:sp>
        <p:nvSpPr>
          <p:cNvPr id="7171" name="AutoShape 5"/>
          <p:cNvSpPr>
            <a:spLocks noChangeArrowheads="1"/>
          </p:cNvSpPr>
          <p:nvPr/>
        </p:nvSpPr>
        <p:spPr bwMode="auto">
          <a:xfrm>
            <a:off x="235830" y="908050"/>
            <a:ext cx="8728658"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2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（３）退避と点呼</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000" dirty="0">
                <a:latin typeface="HG丸ｺﾞｼｯｸM-PRO" pitchFamily="50" charset="-128"/>
                <a:ea typeface="HG丸ｺﾞｼｯｸM-PRO" pitchFamily="50" charset="-128"/>
              </a:rPr>
              <a:t>　　　</a:t>
            </a:r>
            <a:r>
              <a:rPr lang="en-US" altLang="ja-JP" sz="2000" dirty="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　定められた退避基準に基づき、日頃から作業者に退避の</a:t>
            </a:r>
            <a:endParaRPr lang="en-US" altLang="ja-JP" sz="20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000" dirty="0">
                <a:latin typeface="HG丸ｺﾞｼｯｸM-PRO" pitchFamily="50" charset="-128"/>
                <a:ea typeface="HG丸ｺﾞｼｯｸM-PRO" pitchFamily="50" charset="-128"/>
              </a:rPr>
              <a:t>　　　　訓練をしておく。</a:t>
            </a:r>
            <a:endParaRPr lang="en-US" altLang="ja-JP" sz="20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000" dirty="0">
                <a:latin typeface="HG丸ｺﾞｼｯｸM-PRO" pitchFamily="50" charset="-128"/>
                <a:ea typeface="HG丸ｺﾞｼｯｸM-PRO" pitchFamily="50" charset="-128"/>
              </a:rPr>
              <a:t>　　　　　夜間の退避は、昼間よりも多くの配慮が必要である。</a:t>
            </a:r>
            <a:endParaRPr lang="en-US" altLang="ja-JP" sz="20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000" dirty="0">
                <a:latin typeface="HG丸ｺﾞｼｯｸM-PRO" pitchFamily="50" charset="-128"/>
                <a:ea typeface="HG丸ｺﾞｼｯｸM-PRO" pitchFamily="50" charset="-128"/>
              </a:rPr>
              <a:t>　　　　①出入口、通路、階段などに物を置かない。</a:t>
            </a:r>
            <a:endParaRPr lang="en-US" altLang="ja-JP" sz="20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000" dirty="0">
                <a:latin typeface="HG丸ｺﾞｼｯｸM-PRO" pitchFamily="50" charset="-128"/>
                <a:ea typeface="HG丸ｺﾞｼｯｸM-PRO" pitchFamily="50" charset="-128"/>
              </a:rPr>
              <a:t>　　　　②退避の合図および指揮者</a:t>
            </a:r>
            <a:endParaRPr lang="en-US" altLang="ja-JP" sz="20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000" dirty="0">
                <a:latin typeface="HG丸ｺﾞｼｯｸM-PRO" pitchFamily="50" charset="-128"/>
                <a:ea typeface="HG丸ｺﾞｼｯｸM-PRO" pitchFamily="50" charset="-128"/>
              </a:rPr>
              <a:t>　　　　　を定めておく。</a:t>
            </a:r>
            <a:endParaRPr lang="en-US" altLang="ja-JP" sz="20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000" dirty="0">
                <a:latin typeface="HG丸ｺﾞｼｯｸM-PRO" pitchFamily="50" charset="-128"/>
                <a:ea typeface="HG丸ｺﾞｼｯｸM-PRO" pitchFamily="50" charset="-128"/>
              </a:rPr>
              <a:t>　　　　③誘導の方法を定めておく。</a:t>
            </a:r>
            <a:endParaRPr lang="en-US" altLang="ja-JP" sz="20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000" dirty="0">
                <a:latin typeface="HG丸ｺﾞｼｯｸM-PRO" pitchFamily="50" charset="-128"/>
                <a:ea typeface="HG丸ｺﾞｼｯｸM-PRO" pitchFamily="50" charset="-128"/>
              </a:rPr>
              <a:t>　　　　④自然環境の変化に対して</a:t>
            </a:r>
            <a:endParaRPr lang="en-US" altLang="ja-JP" sz="20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000" dirty="0">
                <a:latin typeface="HG丸ｺﾞｼｯｸM-PRO" pitchFamily="50" charset="-128"/>
                <a:ea typeface="HG丸ｺﾞｼｯｸM-PRO" pitchFamily="50" charset="-128"/>
              </a:rPr>
              <a:t>　　　　　防護措置をするほか、作</a:t>
            </a:r>
            <a:endParaRPr lang="en-US" altLang="ja-JP" sz="20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000" dirty="0">
                <a:latin typeface="HG丸ｺﾞｼｯｸM-PRO" pitchFamily="50" charset="-128"/>
                <a:ea typeface="HG丸ｺﾞｼｯｸM-PRO" pitchFamily="50" charset="-128"/>
              </a:rPr>
              <a:t>　　　　　業中止基準などを決めて</a:t>
            </a:r>
            <a:endParaRPr lang="en-US" altLang="ja-JP" sz="20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000" dirty="0">
                <a:latin typeface="HG丸ｺﾞｼｯｸM-PRO" pitchFamily="50" charset="-128"/>
                <a:ea typeface="HG丸ｺﾞｼｯｸM-PRO" pitchFamily="50" charset="-128"/>
              </a:rPr>
              <a:t>　　　　　おく。</a:t>
            </a:r>
            <a:endParaRPr lang="en-US" altLang="ja-JP" sz="20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000" dirty="0">
                <a:latin typeface="HG丸ｺﾞｼｯｸM-PRO" pitchFamily="50" charset="-128"/>
                <a:ea typeface="HG丸ｺﾞｼｯｸM-PRO" pitchFamily="50" charset="-128"/>
              </a:rPr>
              <a:t>　　　　⑤退避後の集合場所を決め</a:t>
            </a:r>
            <a:endParaRPr lang="en-US" altLang="ja-JP" sz="20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000" dirty="0">
                <a:latin typeface="HG丸ｺﾞｼｯｸM-PRO" pitchFamily="50" charset="-128"/>
                <a:ea typeface="HG丸ｺﾞｼｯｸM-PRO" pitchFamily="50" charset="-128"/>
              </a:rPr>
              <a:t>　　　　　ておき、取り残された者</a:t>
            </a:r>
            <a:endParaRPr lang="en-US" altLang="ja-JP" sz="20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000" dirty="0">
                <a:latin typeface="HG丸ｺﾞｼｯｸM-PRO" pitchFamily="50" charset="-128"/>
                <a:ea typeface="HG丸ｺﾞｼｯｸM-PRO" pitchFamily="50" charset="-128"/>
              </a:rPr>
              <a:t>　　　　　がいないか確認する。</a:t>
            </a:r>
            <a:endParaRPr lang="ja-JP" altLang="en-US" sz="2400" dirty="0">
              <a:latin typeface="HG丸ｺﾞｼｯｸM-PRO" pitchFamily="50" charset="-128"/>
              <a:ea typeface="HG丸ｺﾞｼｯｸM-PRO" pitchFamily="50" charset="-128"/>
            </a:endParaRPr>
          </a:p>
        </p:txBody>
      </p:sp>
      <p:sp>
        <p:nvSpPr>
          <p:cNvPr id="7172" name="Text Box 10"/>
          <p:cNvSpPr txBox="1">
            <a:spLocks noChangeArrowheads="1"/>
          </p:cNvSpPr>
          <p:nvPr/>
        </p:nvSpPr>
        <p:spPr bwMode="auto">
          <a:xfrm>
            <a:off x="6781800" y="228600"/>
            <a:ext cx="17303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P143</a:t>
            </a:r>
            <a:endParaRPr kumimoji="0" lang="ja-JP" altLang="en-US" sz="1600" dirty="0">
              <a:latin typeface="HG丸ｺﾞｼｯｸM-PRO" pitchFamily="50" charset="-128"/>
              <a:ea typeface="HG丸ｺﾞｼｯｸM-PRO" pitchFamily="50" charset="-128"/>
            </a:endParaRPr>
          </a:p>
        </p:txBody>
      </p:sp>
      <p:pic>
        <p:nvPicPr>
          <p:cNvPr id="6151" name="Picture 1025"/>
          <p:cNvPicPr>
            <a:picLocks noChangeAspect="1" noChangeArrowheads="1"/>
          </p:cNvPicPr>
          <p:nvPr/>
        </p:nvPicPr>
        <p:blipFill>
          <a:blip r:embed="rId2"/>
          <a:srcRect/>
          <a:stretch>
            <a:fillRect/>
          </a:stretch>
        </p:blipFill>
        <p:spPr bwMode="auto">
          <a:xfrm>
            <a:off x="5292080" y="3089276"/>
            <a:ext cx="3484438" cy="3192462"/>
          </a:xfrm>
          <a:prstGeom prst="rect">
            <a:avLst/>
          </a:prstGeom>
          <a:noFill/>
          <a:ln w="6350">
            <a:solidFill>
              <a:schemeClr val="accent1">
                <a:lumMod val="75000"/>
              </a:schemeClr>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4"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1D950D9B-55CD-4E5D-8B2D-C1275F2DD8CC}" type="slidenum">
              <a:rPr lang="en-US" altLang="ja-JP" sz="1400">
                <a:ea typeface="ＭＳ Ｐゴシック" pitchFamily="50" charset="-128"/>
              </a:rPr>
              <a:pPr algn="r" eaLnBrk="1" hangingPunct="1">
                <a:spcBef>
                  <a:spcPct val="0"/>
                </a:spcBef>
                <a:buFontTx/>
                <a:buNone/>
              </a:pPr>
              <a:t>175</a:t>
            </a:fld>
            <a:endParaRPr lang="en-US" altLang="ja-JP" sz="1400">
              <a:ea typeface="ＭＳ Ｐゴシック" pitchFamily="50" charset="-128"/>
            </a:endParaRPr>
          </a:p>
        </p:txBody>
      </p:sp>
    </p:spTree>
    <p:extLst>
      <p:ext uri="{BB962C8B-B14F-4D97-AF65-F5344CB8AC3E}">
        <p14:creationId xmlns:p14="http://schemas.microsoft.com/office/powerpoint/2010/main" val="3174542940"/>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190031"/>
            <a:ext cx="354712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２．救急救命処置</a:t>
            </a:r>
          </a:p>
        </p:txBody>
      </p:sp>
      <p:sp>
        <p:nvSpPr>
          <p:cNvPr id="8195" name="AutoShape 5"/>
          <p:cNvSpPr>
            <a:spLocks noChangeArrowheads="1"/>
          </p:cNvSpPr>
          <p:nvPr/>
        </p:nvSpPr>
        <p:spPr bwMode="auto">
          <a:xfrm>
            <a:off x="107504" y="760441"/>
            <a:ext cx="8928992" cy="5881093"/>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en-US" altLang="ja-JP" sz="2000" dirty="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心肺停止状態の傷病者の命を救うために行う「心肺蘇生」「ＡＥＤ</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（自動体外除細動器）による除細動」「気道異物除去」の３つを合</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わせて「一次救命処置」という。</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職場で万一の事態に遭遇した際に、救命処置を実施することが重要</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となるので、一次救命処置が行えるよう、職場の作業者全員に訓練</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をしておく。</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a:solidFill>
                  <a:srgbClr val="FF0000"/>
                </a:solidFill>
                <a:latin typeface="HG丸ｺﾞｼｯｸM-PRO" pitchFamily="50" charset="-128"/>
                <a:ea typeface="HG丸ｺﾞｼｯｸM-PRO" pitchFamily="50" charset="-128"/>
              </a:rPr>
              <a:t> </a:t>
            </a:r>
            <a:r>
              <a:rPr lang="ja-JP" altLang="en-US" sz="2000" b="1" dirty="0">
                <a:solidFill>
                  <a:srgbClr val="FF0000"/>
                </a:solidFill>
                <a:latin typeface="HG丸ｺﾞｼｯｸM-PRO" pitchFamily="50" charset="-128"/>
                <a:ea typeface="HG丸ｺﾞｼｯｸM-PRO" pitchFamily="50" charset="-128"/>
              </a:rPr>
              <a:t>　　</a:t>
            </a:r>
            <a:endParaRPr lang="ja-JP" altLang="en-US" sz="2400" dirty="0">
              <a:latin typeface="HG丸ｺﾞｼｯｸM-PRO" pitchFamily="50" charset="-128"/>
              <a:ea typeface="HG丸ｺﾞｼｯｸM-PRO" pitchFamily="50" charset="-128"/>
            </a:endParaRPr>
          </a:p>
        </p:txBody>
      </p:sp>
      <p:sp>
        <p:nvSpPr>
          <p:cNvPr id="8197" name="Text Box 10"/>
          <p:cNvSpPr txBox="1">
            <a:spLocks noChangeArrowheads="1"/>
          </p:cNvSpPr>
          <p:nvPr/>
        </p:nvSpPr>
        <p:spPr bwMode="auto">
          <a:xfrm>
            <a:off x="6781800" y="228600"/>
            <a:ext cx="17303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P143</a:t>
            </a:r>
            <a:endParaRPr kumimoji="0" lang="ja-JP" altLang="en-US" sz="1600" dirty="0">
              <a:latin typeface="HG丸ｺﾞｼｯｸM-PRO" pitchFamily="50" charset="-128"/>
              <a:ea typeface="HG丸ｺﾞｼｯｸM-PRO" pitchFamily="50" charset="-128"/>
            </a:endParaRPr>
          </a:p>
        </p:txBody>
      </p:sp>
      <p:pic>
        <p:nvPicPr>
          <p:cNvPr id="2" name="図 1"/>
          <p:cNvPicPr>
            <a:picLocks noChangeAspect="1"/>
          </p:cNvPicPr>
          <p:nvPr/>
        </p:nvPicPr>
        <p:blipFill>
          <a:blip r:embed="rId2"/>
          <a:stretch>
            <a:fillRect/>
          </a:stretch>
        </p:blipFill>
        <p:spPr>
          <a:xfrm>
            <a:off x="3667524" y="2802255"/>
            <a:ext cx="5193327" cy="3673158"/>
          </a:xfrm>
          <a:prstGeom prst="rect">
            <a:avLst/>
          </a:prstGeom>
        </p:spPr>
      </p:pic>
      <p:sp>
        <p:nvSpPr>
          <p:cNvPr id="8196"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3ACAF2CB-0FFC-47FA-81D9-7969E645E57A}" type="slidenum">
              <a:rPr lang="en-US" altLang="ja-JP" sz="1400">
                <a:ea typeface="ＭＳ Ｐゴシック" pitchFamily="50" charset="-128"/>
              </a:rPr>
              <a:pPr algn="r" eaLnBrk="1" hangingPunct="1">
                <a:spcBef>
                  <a:spcPct val="0"/>
                </a:spcBef>
                <a:buFontTx/>
                <a:buNone/>
              </a:pPr>
              <a:t>176</a:t>
            </a:fld>
            <a:endParaRPr lang="en-US" altLang="ja-JP" sz="1400">
              <a:ea typeface="ＭＳ Ｐゴシック" pitchFamily="50" charset="-128"/>
            </a:endParaRPr>
          </a:p>
        </p:txBody>
      </p:sp>
      <p:sp>
        <p:nvSpPr>
          <p:cNvPr id="7" name="AutoShape 4"/>
          <p:cNvSpPr>
            <a:spLocks noChangeArrowheads="1"/>
          </p:cNvSpPr>
          <p:nvPr/>
        </p:nvSpPr>
        <p:spPr bwMode="auto">
          <a:xfrm>
            <a:off x="258950" y="3700988"/>
            <a:ext cx="3257128" cy="1875691"/>
          </a:xfrm>
          <a:prstGeom prst="roundRect">
            <a:avLst>
              <a:gd name="adj" fmla="val 16667"/>
            </a:avLst>
          </a:prstGeom>
          <a:noFill/>
          <a:ln w="9525">
            <a:noFill/>
            <a:round/>
            <a:headEnd/>
            <a:tailEnd/>
          </a:ln>
          <a:effectLst/>
        </p:spPr>
        <p:txBody>
          <a:bodyPr wrap="square" anchor="ctr">
            <a:spAutoFit/>
          </a:bodyPr>
          <a:lstStyle>
            <a:lvl1pPr>
              <a:defRPr kumimoji="1" sz="2000">
                <a:solidFill>
                  <a:schemeClr val="tx1"/>
                </a:solidFill>
                <a:latin typeface="Times New Roman" pitchFamily="18" charset="0"/>
                <a:ea typeface="ＭＳ ゴシック" pitchFamily="49" charset="-128"/>
              </a:defRPr>
            </a:lvl1pPr>
            <a:lvl2pPr marL="742950" indent="-285750">
              <a:defRPr kumimoji="1" sz="2000">
                <a:solidFill>
                  <a:schemeClr val="tx1"/>
                </a:solidFill>
                <a:latin typeface="Times New Roman" pitchFamily="18" charset="0"/>
                <a:ea typeface="ＭＳ ゴシック" pitchFamily="49" charset="-128"/>
              </a:defRPr>
            </a:lvl2pPr>
            <a:lvl3pPr marL="1143000" indent="-228600">
              <a:defRPr kumimoji="1" sz="2000">
                <a:solidFill>
                  <a:schemeClr val="tx1"/>
                </a:solidFill>
                <a:latin typeface="Times New Roman" pitchFamily="18" charset="0"/>
                <a:ea typeface="ＭＳ ゴシック" pitchFamily="49" charset="-128"/>
              </a:defRPr>
            </a:lvl3pPr>
            <a:lvl4pPr marL="1600200" indent="-228600">
              <a:defRPr kumimoji="1" sz="2000">
                <a:solidFill>
                  <a:schemeClr val="tx1"/>
                </a:solidFill>
                <a:latin typeface="Times New Roman" pitchFamily="18" charset="0"/>
                <a:ea typeface="ＭＳ ゴシック" pitchFamily="49" charset="-128"/>
              </a:defRPr>
            </a:lvl4pPr>
            <a:lvl5pPr marL="2057400" indent="-228600">
              <a:defRPr kumimoji="1" sz="2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a:solidFill>
                  <a:schemeClr val="tx1"/>
                </a:solidFill>
                <a:latin typeface="Times New Roman" pitchFamily="18" charset="0"/>
                <a:ea typeface="ＭＳ ゴシック" pitchFamily="49" charset="-128"/>
              </a:defRPr>
            </a:lvl9pPr>
          </a:lstStyle>
          <a:p>
            <a:pPr algn="l" eaLnBrk="1" hangingPunct="1">
              <a:lnSpc>
                <a:spcPts val="2500"/>
              </a:lnSpc>
              <a:spcBef>
                <a:spcPts val="0"/>
              </a:spcBef>
            </a:pPr>
            <a:r>
              <a:rPr lang="ja-JP" altLang="en-US" sz="1600" dirty="0">
                <a:solidFill>
                  <a:srgbClr val="FF0000"/>
                </a:solidFill>
                <a:latin typeface="HG丸ｺﾞｼｯｸM-PRO" pitchFamily="50" charset="-128"/>
                <a:ea typeface="HG丸ｺﾞｼｯｸM-PRO" pitchFamily="50" charset="-128"/>
              </a:rPr>
              <a:t>ＡＥＤ：</a:t>
            </a:r>
            <a:endParaRPr lang="en-US" altLang="ja-JP" sz="1600" dirty="0">
              <a:solidFill>
                <a:srgbClr val="FF0000"/>
              </a:solidFill>
              <a:latin typeface="HG丸ｺﾞｼｯｸM-PRO" pitchFamily="50" charset="-128"/>
              <a:ea typeface="HG丸ｺﾞｼｯｸM-PRO" pitchFamily="50" charset="-128"/>
            </a:endParaRPr>
          </a:p>
          <a:p>
            <a:pPr algn="l" eaLnBrk="1" hangingPunct="1">
              <a:lnSpc>
                <a:spcPts val="2500"/>
              </a:lnSpc>
              <a:spcBef>
                <a:spcPts val="0"/>
              </a:spcBef>
            </a:pPr>
            <a:r>
              <a:rPr lang="ja-JP" altLang="en-US" sz="1600" dirty="0">
                <a:solidFill>
                  <a:srgbClr val="FF0000"/>
                </a:solidFill>
                <a:latin typeface="HG丸ｺﾞｼｯｸM-PRO" pitchFamily="50" charset="-128"/>
                <a:ea typeface="HG丸ｺﾞｼｯｸM-PRO" pitchFamily="50" charset="-128"/>
              </a:rPr>
              <a:t>（自動体外式除細動装置）</a:t>
            </a:r>
            <a:endParaRPr lang="en-US" altLang="ja-JP" sz="1600" dirty="0">
              <a:solidFill>
                <a:srgbClr val="FF0000"/>
              </a:solidFill>
              <a:latin typeface="HG丸ｺﾞｼｯｸM-PRO" pitchFamily="50" charset="-128"/>
              <a:ea typeface="HG丸ｺﾞｼｯｸM-PRO" pitchFamily="50" charset="-128"/>
            </a:endParaRPr>
          </a:p>
          <a:p>
            <a:pPr algn="l" eaLnBrk="1" hangingPunct="1">
              <a:lnSpc>
                <a:spcPts val="2500"/>
              </a:lnSpc>
              <a:spcBef>
                <a:spcPts val="0"/>
              </a:spcBef>
            </a:pPr>
            <a:r>
              <a:rPr lang="ja-JP" altLang="en-US" sz="1600" dirty="0">
                <a:solidFill>
                  <a:srgbClr val="FF0000"/>
                </a:solidFill>
                <a:latin typeface="HG丸ｺﾞｼｯｸM-PRO" pitchFamily="50" charset="-128"/>
                <a:ea typeface="HG丸ｺﾞｼｯｸM-PRO" pitchFamily="50" charset="-128"/>
              </a:rPr>
              <a:t>Ａｕｔｏｍａｔｅｄ</a:t>
            </a:r>
            <a:endParaRPr lang="en-US" altLang="ja-JP" sz="1600" dirty="0">
              <a:solidFill>
                <a:srgbClr val="FF0000"/>
              </a:solidFill>
              <a:latin typeface="HG丸ｺﾞｼｯｸM-PRO" pitchFamily="50" charset="-128"/>
              <a:ea typeface="HG丸ｺﾞｼｯｸM-PRO" pitchFamily="50" charset="-128"/>
            </a:endParaRPr>
          </a:p>
          <a:p>
            <a:pPr algn="l" eaLnBrk="1" hangingPunct="1">
              <a:lnSpc>
                <a:spcPts val="2500"/>
              </a:lnSpc>
              <a:spcBef>
                <a:spcPts val="0"/>
              </a:spcBef>
            </a:pPr>
            <a:r>
              <a:rPr lang="ja-JP" altLang="en-US" sz="1600" dirty="0">
                <a:solidFill>
                  <a:srgbClr val="FF0000"/>
                </a:solidFill>
                <a:latin typeface="HG丸ｺﾞｼｯｸM-PRO" pitchFamily="50" charset="-128"/>
                <a:ea typeface="HG丸ｺﾞｼｯｸM-PRO" pitchFamily="50" charset="-128"/>
              </a:rPr>
              <a:t>Ｅｘｔｅｒｎａｌ</a:t>
            </a:r>
            <a:endParaRPr lang="en-US" altLang="ja-JP" sz="1600" dirty="0">
              <a:solidFill>
                <a:srgbClr val="FF0000"/>
              </a:solidFill>
              <a:latin typeface="HG丸ｺﾞｼｯｸM-PRO" pitchFamily="50" charset="-128"/>
              <a:ea typeface="HG丸ｺﾞｼｯｸM-PRO" pitchFamily="50" charset="-128"/>
            </a:endParaRPr>
          </a:p>
          <a:p>
            <a:pPr algn="l" eaLnBrk="1" hangingPunct="1">
              <a:lnSpc>
                <a:spcPts val="2500"/>
              </a:lnSpc>
              <a:spcBef>
                <a:spcPts val="0"/>
              </a:spcBef>
            </a:pPr>
            <a:r>
              <a:rPr lang="ja-JP" altLang="en-US" sz="1600" dirty="0">
                <a:solidFill>
                  <a:srgbClr val="FF0000"/>
                </a:solidFill>
                <a:latin typeface="HG丸ｺﾞｼｯｸM-PRO" pitchFamily="50" charset="-128"/>
                <a:ea typeface="HG丸ｺﾞｼｯｸM-PRO" pitchFamily="50" charset="-128"/>
              </a:rPr>
              <a:t>Ｄｅｆｉｂｒｉｌｌａｔｅｒ</a:t>
            </a:r>
            <a:endParaRPr lang="en-US" altLang="ja-JP" sz="1600" dirty="0" err="1">
              <a:solidFill>
                <a:srgbClr val="FF0000"/>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11572185"/>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4771256"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３．災害調査、分析、対策</a:t>
            </a:r>
          </a:p>
        </p:txBody>
      </p:sp>
      <p:sp>
        <p:nvSpPr>
          <p:cNvPr id="8195" name="AutoShape 5"/>
          <p:cNvSpPr>
            <a:spLocks noChangeArrowheads="1"/>
          </p:cNvSpPr>
          <p:nvPr/>
        </p:nvSpPr>
        <p:spPr bwMode="auto">
          <a:xfrm>
            <a:off x="381000" y="91440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100"/>
              </a:lnSpc>
              <a:spcBef>
                <a:spcPct val="0"/>
              </a:spcBef>
              <a:buFontTx/>
              <a:buNone/>
            </a:pPr>
            <a:r>
              <a:rPr lang="ja-JP" altLang="en-US" sz="2000" dirty="0">
                <a:latin typeface="HG丸ｺﾞｼｯｸM-PRO" pitchFamily="50" charset="-128"/>
                <a:ea typeface="HG丸ｺﾞｼｯｸM-PRO" pitchFamily="50" charset="-128"/>
              </a:rPr>
              <a:t>　</a:t>
            </a:r>
            <a:r>
              <a:rPr lang="en-US" altLang="ja-JP" sz="2000" dirty="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災害調査の目的は、その原因を突き止めることにより、それに</a:t>
            </a:r>
            <a:endParaRPr lang="en-US" altLang="ja-JP" sz="20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000" dirty="0">
                <a:latin typeface="HG丸ｺﾞｼｯｸM-PRO" pitchFamily="50" charset="-128"/>
                <a:ea typeface="HG丸ｺﾞｼｯｸM-PRO" pitchFamily="50" charset="-128"/>
              </a:rPr>
              <a:t>　　対応し対策を立て、二度と同じ災害が起こらないように災害を</a:t>
            </a:r>
            <a:endParaRPr lang="en-US" altLang="ja-JP" sz="20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000" dirty="0">
                <a:latin typeface="HG丸ｺﾞｼｯｸM-PRO" pitchFamily="50" charset="-128"/>
                <a:ea typeface="HG丸ｺﾞｼｯｸM-PRO" pitchFamily="50" charset="-128"/>
              </a:rPr>
              <a:t>　　防止することである。</a:t>
            </a:r>
            <a:endParaRPr lang="en-US" altLang="ja-JP" sz="20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a:solidFill>
                  <a:srgbClr val="FF0000"/>
                </a:solidFill>
                <a:latin typeface="HG丸ｺﾞｼｯｸM-PRO" pitchFamily="50" charset="-128"/>
                <a:ea typeface="HG丸ｺﾞｼｯｸM-PRO" pitchFamily="50" charset="-128"/>
              </a:rPr>
              <a:t>・災害調査は、関係者の責任を追及することではない。</a:t>
            </a:r>
            <a:endParaRPr lang="en-US" altLang="ja-JP" sz="2000" dirty="0">
              <a:solidFill>
                <a:srgbClr val="FF0000"/>
              </a:solidFill>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000" dirty="0">
                <a:latin typeface="HG丸ｺﾞｼｯｸM-PRO" pitchFamily="50" charset="-128"/>
                <a:ea typeface="HG丸ｺﾞｼｯｸM-PRO" pitchFamily="50" charset="-128"/>
              </a:rPr>
              <a:t>　　・事実だけを集める</a:t>
            </a:r>
            <a:endParaRPr lang="en-US" altLang="ja-JP" sz="20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000" dirty="0">
                <a:latin typeface="HG丸ｺﾞｼｯｸM-PRO" pitchFamily="50" charset="-128"/>
                <a:ea typeface="HG丸ｺﾞｼｯｸM-PRO" pitchFamily="50" charset="-128"/>
              </a:rPr>
              <a:t>　　　（⇒現場・証拠品の保存、写真撮影）</a:t>
            </a:r>
          </a:p>
          <a:p>
            <a:pPr eaLnBrk="1" fontAlgn="ctr" hangingPunct="1">
              <a:lnSpc>
                <a:spcPts val="3100"/>
              </a:lnSpc>
              <a:spcBef>
                <a:spcPct val="0"/>
              </a:spcBef>
              <a:buFontTx/>
              <a:buNone/>
            </a:pPr>
            <a:r>
              <a:rPr lang="ja-JP" altLang="en-US" sz="2000" dirty="0">
                <a:latin typeface="HG丸ｺﾞｼｯｸM-PRO" pitchFamily="50" charset="-128"/>
                <a:ea typeface="HG丸ｺﾞｼｯｸM-PRO" pitchFamily="50" charset="-128"/>
              </a:rPr>
              <a:t>　　・目撃者情報を集める</a:t>
            </a:r>
          </a:p>
          <a:p>
            <a:pPr eaLnBrk="1" fontAlgn="ctr" hangingPunct="1">
              <a:lnSpc>
                <a:spcPts val="3100"/>
              </a:lnSpc>
              <a:spcBef>
                <a:spcPct val="0"/>
              </a:spcBef>
              <a:buFontTx/>
              <a:buNone/>
            </a:pPr>
            <a:r>
              <a:rPr lang="ja-JP" altLang="en-US" sz="2000" dirty="0">
                <a:latin typeface="HG丸ｺﾞｼｯｸM-PRO" pitchFamily="50" charset="-128"/>
                <a:ea typeface="HG丸ｺﾞｼｯｸM-PRO" pitchFamily="50" charset="-128"/>
              </a:rPr>
              <a:t>　　・可能な限り被災者の話を聞く</a:t>
            </a:r>
            <a:endParaRPr lang="en-US" altLang="ja-JP" sz="20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b="1" dirty="0">
                <a:solidFill>
                  <a:srgbClr val="FF0000"/>
                </a:solidFill>
                <a:latin typeface="HG丸ｺﾞｼｯｸM-PRO" pitchFamily="50" charset="-128"/>
                <a:ea typeface="HG丸ｺﾞｼｯｸM-PRO" pitchFamily="50" charset="-128"/>
              </a:rPr>
              <a:t>ただし被災者が被告人とならない様に・・・</a:t>
            </a:r>
            <a:r>
              <a:rPr lang="ja-JP" altLang="en-US" sz="2000" dirty="0">
                <a:latin typeface="HG丸ｺﾞｼｯｸM-PRO" pitchFamily="50" charset="-128"/>
                <a:ea typeface="HG丸ｺﾞｼｯｸM-PRO" pitchFamily="50" charset="-128"/>
              </a:rPr>
              <a:t>）</a:t>
            </a:r>
            <a:endParaRPr lang="en-US" altLang="ja-JP" sz="20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000" dirty="0">
                <a:latin typeface="HG丸ｺﾞｼｯｸM-PRO" pitchFamily="50" charset="-128"/>
                <a:ea typeface="HG丸ｺﾞｼｯｸM-PRO" pitchFamily="50" charset="-128"/>
              </a:rPr>
              <a:t>　　調査方法のポイントは次の５点である。</a:t>
            </a:r>
            <a:endParaRPr lang="en-US" altLang="ja-JP" sz="20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000" dirty="0">
                <a:latin typeface="HG丸ｺﾞｼｯｸM-PRO" pitchFamily="50" charset="-128"/>
                <a:ea typeface="HG丸ｺﾞｼｯｸM-PRO" pitchFamily="50" charset="-128"/>
              </a:rPr>
              <a:t>　　</a:t>
            </a:r>
            <a:endParaRPr lang="en-US" altLang="ja-JP" sz="20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a:solidFill>
                  <a:srgbClr val="FF0000"/>
                </a:solidFill>
                <a:latin typeface="HG丸ｺﾞｼｯｸM-PRO" pitchFamily="50" charset="-128"/>
                <a:ea typeface="HG丸ｺﾞｼｯｸM-PRO" pitchFamily="50" charset="-128"/>
              </a:rPr>
              <a:t> </a:t>
            </a:r>
            <a:r>
              <a:rPr lang="ja-JP" altLang="en-US" sz="2000" b="1" dirty="0">
                <a:solidFill>
                  <a:srgbClr val="FF0000"/>
                </a:solidFill>
                <a:latin typeface="HG丸ｺﾞｼｯｸM-PRO" pitchFamily="50" charset="-128"/>
                <a:ea typeface="HG丸ｺﾞｼｯｸM-PRO" pitchFamily="50" charset="-128"/>
              </a:rPr>
              <a:t>　　※フォークリフトによる災害事例を</a:t>
            </a:r>
            <a:endParaRPr lang="en-US" altLang="ja-JP" sz="2000" b="1" dirty="0">
              <a:solidFill>
                <a:srgbClr val="FF0000"/>
              </a:solidFill>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000" b="1" dirty="0">
                <a:solidFill>
                  <a:srgbClr val="FF0000"/>
                </a:solidFill>
                <a:latin typeface="HG丸ｺﾞｼｯｸM-PRO" pitchFamily="50" charset="-128"/>
                <a:ea typeface="HG丸ｺﾞｼｯｸM-PRO" pitchFamily="50" charset="-128"/>
              </a:rPr>
              <a:t>　　　　　　グループ討議で対策を立てて頂く</a:t>
            </a:r>
            <a:endParaRPr lang="en-US" altLang="ja-JP" sz="2400" b="1" dirty="0">
              <a:latin typeface="HG丸ｺﾞｼｯｸM-PRO" pitchFamily="50" charset="-128"/>
              <a:ea typeface="HG丸ｺﾞｼｯｸM-PRO" pitchFamily="50" charset="-128"/>
            </a:endParaRPr>
          </a:p>
          <a:p>
            <a:pPr eaLnBrk="1"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p:txBody>
      </p:sp>
      <p:sp>
        <p:nvSpPr>
          <p:cNvPr id="8196"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3ACAF2CB-0FFC-47FA-81D9-7969E645E57A}" type="slidenum">
              <a:rPr lang="en-US" altLang="ja-JP" sz="1400">
                <a:ea typeface="ＭＳ Ｐゴシック" pitchFamily="50" charset="-128"/>
              </a:rPr>
              <a:pPr algn="r" eaLnBrk="1" hangingPunct="1">
                <a:spcBef>
                  <a:spcPct val="0"/>
                </a:spcBef>
                <a:buFontTx/>
                <a:buNone/>
              </a:pPr>
              <a:t>177</a:t>
            </a:fld>
            <a:endParaRPr lang="en-US" altLang="ja-JP" sz="1400">
              <a:ea typeface="ＭＳ Ｐゴシック" pitchFamily="50" charset="-128"/>
            </a:endParaRPr>
          </a:p>
        </p:txBody>
      </p:sp>
      <p:sp>
        <p:nvSpPr>
          <p:cNvPr id="8197" name="Text Box 10"/>
          <p:cNvSpPr txBox="1">
            <a:spLocks noChangeArrowheads="1"/>
          </p:cNvSpPr>
          <p:nvPr/>
        </p:nvSpPr>
        <p:spPr bwMode="auto">
          <a:xfrm>
            <a:off x="6781800" y="228600"/>
            <a:ext cx="17303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P144</a:t>
            </a:r>
            <a:endParaRPr kumimoji="0"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157113827"/>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4915272"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３．災害調査、分析、対策</a:t>
            </a:r>
          </a:p>
        </p:txBody>
      </p:sp>
      <p:sp>
        <p:nvSpPr>
          <p:cNvPr id="9219" name="AutoShape 5"/>
          <p:cNvSpPr>
            <a:spLocks noChangeArrowheads="1"/>
          </p:cNvSpPr>
          <p:nvPr/>
        </p:nvSpPr>
        <p:spPr bwMode="auto">
          <a:xfrm>
            <a:off x="381000" y="91440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（１）事実の確認</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①事実の確認では調査の幅を広くとる。</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人、物、管理、作業経過と４つの面から災害に関係のある</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事項を幅広く取り上げる。</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②事実は客観的なものとする。</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事実はその場で見る、聞く、調べるものであり、大つかみ</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の抽象的なものであってはならない。記録に当たっては具</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体的な表現にする。</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p:txBody>
      </p:sp>
      <p:sp>
        <p:nvSpPr>
          <p:cNvPr id="9220"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0D13DD89-B633-4156-92B6-2DE7AC46D618}" type="slidenum">
              <a:rPr lang="en-US" altLang="ja-JP" sz="1400">
                <a:ea typeface="ＭＳ Ｐゴシック" pitchFamily="50" charset="-128"/>
              </a:rPr>
              <a:pPr algn="r" eaLnBrk="1" hangingPunct="1">
                <a:spcBef>
                  <a:spcPct val="0"/>
                </a:spcBef>
                <a:buFontTx/>
                <a:buNone/>
              </a:pPr>
              <a:t>178</a:t>
            </a:fld>
            <a:endParaRPr lang="en-US" altLang="ja-JP" sz="1400">
              <a:ea typeface="ＭＳ Ｐゴシック" pitchFamily="50" charset="-128"/>
            </a:endParaRPr>
          </a:p>
        </p:txBody>
      </p:sp>
      <p:sp>
        <p:nvSpPr>
          <p:cNvPr id="9221" name="Text Box 10"/>
          <p:cNvSpPr txBox="1">
            <a:spLocks noChangeArrowheads="1"/>
          </p:cNvSpPr>
          <p:nvPr/>
        </p:nvSpPr>
        <p:spPr bwMode="auto">
          <a:xfrm>
            <a:off x="6781800" y="228600"/>
            <a:ext cx="17303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P144</a:t>
            </a:r>
            <a:endParaRPr kumimoji="0" lang="ja-JP" altLang="en-US" sz="1600" dirty="0">
              <a:latin typeface="HG丸ｺﾞｼｯｸM-PRO" pitchFamily="50" charset="-128"/>
              <a:ea typeface="HG丸ｺﾞｼｯｸM-PRO" pitchFamily="50" charset="-128"/>
            </a:endParaRPr>
          </a:p>
        </p:txBody>
      </p:sp>
      <p:pic>
        <p:nvPicPr>
          <p:cNvPr id="9222" name="Picture 4"/>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l="4135" t="52223" r="52068" b="6480"/>
          <a:stretch>
            <a:fillRect/>
          </a:stretch>
        </p:blipFill>
        <p:spPr bwMode="auto">
          <a:xfrm>
            <a:off x="4359275" y="4005263"/>
            <a:ext cx="377983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5230509"/>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4843264"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３．災害調査、分析、対策</a:t>
            </a:r>
          </a:p>
        </p:txBody>
      </p:sp>
      <p:sp>
        <p:nvSpPr>
          <p:cNvPr id="10243" name="AutoShape 5"/>
          <p:cNvSpPr>
            <a:spLocks noChangeArrowheads="1"/>
          </p:cNvSpPr>
          <p:nvPr/>
        </p:nvSpPr>
        <p:spPr bwMode="auto">
          <a:xfrm>
            <a:off x="381000" y="91440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1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（２）問題点の摘出</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①問題点は事実を基準に照らして評価し、基準からはずれた</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事実を問題点とする。</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②問題点を洗い出す過程では、問題点の重さ、軽さを評価し</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ない。重さ、軽さの価値基準は、原因の確定時点で行う。</a:t>
            </a:r>
            <a:endParaRPr lang="en-US" altLang="ja-JP" sz="20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（３）原因の確定</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①問題点の中で災害の直接原因（不安全な状態、不安全な行</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動）と間接原因（管理的欠陥）を確定する。</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②問題点の１つが１つの原因となることもあれば、いくつか</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の問題点が１つの原因となることもある。</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③原因の表現を抽象化しない。「監督指導不足」、「整理整</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頓の不備」など抽象化すると対策も抽象化し、対策の意味</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がなくなる。</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ja-JP" altLang="en-US" sz="2000" dirty="0">
              <a:latin typeface="HG丸ｺﾞｼｯｸM-PRO" pitchFamily="50" charset="-128"/>
              <a:ea typeface="HG丸ｺﾞｼｯｸM-PRO" pitchFamily="50" charset="-128"/>
            </a:endParaRPr>
          </a:p>
        </p:txBody>
      </p:sp>
      <p:sp>
        <p:nvSpPr>
          <p:cNvPr id="10244"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23E67ADD-BCBD-4E82-8DC0-A6ED995C3BC6}" type="slidenum">
              <a:rPr lang="en-US" altLang="ja-JP" sz="1400">
                <a:ea typeface="ＭＳ Ｐゴシック" pitchFamily="50" charset="-128"/>
              </a:rPr>
              <a:pPr algn="r" eaLnBrk="1" hangingPunct="1">
                <a:spcBef>
                  <a:spcPct val="0"/>
                </a:spcBef>
                <a:buFontTx/>
                <a:buNone/>
              </a:pPr>
              <a:t>179</a:t>
            </a:fld>
            <a:endParaRPr lang="en-US" altLang="ja-JP" sz="1400">
              <a:ea typeface="ＭＳ Ｐゴシック" pitchFamily="50" charset="-128"/>
            </a:endParaRPr>
          </a:p>
        </p:txBody>
      </p:sp>
      <p:sp>
        <p:nvSpPr>
          <p:cNvPr id="10245" name="Text Box 10"/>
          <p:cNvSpPr txBox="1">
            <a:spLocks noChangeArrowheads="1"/>
          </p:cNvSpPr>
          <p:nvPr/>
        </p:nvSpPr>
        <p:spPr bwMode="auto">
          <a:xfrm>
            <a:off x="6781800" y="228600"/>
            <a:ext cx="17303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P144</a:t>
            </a:r>
            <a:endParaRPr kumimoji="0"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114633457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4294967295"/>
          </p:nvPr>
        </p:nvSpPr>
        <p:spPr>
          <a:xfrm>
            <a:off x="410747" y="2012470"/>
            <a:ext cx="8505775" cy="4633994"/>
          </a:xfrm>
          <a:solidFill>
            <a:srgbClr val="00FF00">
              <a:alpha val="50195"/>
            </a:srgbClr>
          </a:solidFill>
        </p:spPr>
        <p:txBody>
          <a:bodyPr/>
          <a:lstStyle/>
          <a:p>
            <a:pPr marL="0" indent="0" eaLnBrk="1" hangingPunct="1">
              <a:lnSpc>
                <a:spcPts val="3500"/>
              </a:lnSpc>
              <a:spcBef>
                <a:spcPts val="0"/>
              </a:spcBef>
              <a:spcAft>
                <a:spcPts val="0"/>
              </a:spcAft>
              <a:buFontTx/>
              <a:buNone/>
            </a:pPr>
            <a:r>
              <a:rPr lang="ja-JP" altLang="en-US" sz="2800" dirty="0">
                <a:latin typeface="HG丸ｺﾞｼｯｸM-PRO" pitchFamily="50" charset="-128"/>
                <a:ea typeface="HG丸ｺﾞｼｯｸM-PRO" pitchFamily="50" charset="-128"/>
              </a:rPr>
              <a:t>１．指導および教育の目的と意義</a:t>
            </a:r>
          </a:p>
          <a:p>
            <a:pPr marL="0" indent="0" eaLnBrk="1" hangingPunct="1">
              <a:lnSpc>
                <a:spcPts val="3500"/>
              </a:lnSpc>
              <a:spcBef>
                <a:spcPts val="0"/>
              </a:spcBef>
              <a:spcAft>
                <a:spcPts val="0"/>
              </a:spcAft>
              <a:buNone/>
            </a:pPr>
            <a:r>
              <a:rPr lang="ja-JP" altLang="en-US" sz="2800" dirty="0">
                <a:latin typeface="HG丸ｺﾞｼｯｸM-PRO" pitchFamily="50" charset="-128"/>
                <a:ea typeface="HG丸ｺﾞｼｯｸM-PRO" pitchFamily="50" charset="-128"/>
              </a:rPr>
              <a:t>２．効果的な指導・教育を進めるための６つの手順</a:t>
            </a:r>
          </a:p>
          <a:p>
            <a:pPr marL="0" indent="0" eaLnBrk="1" hangingPunct="1">
              <a:lnSpc>
                <a:spcPts val="3000"/>
              </a:lnSpc>
              <a:spcBef>
                <a:spcPts val="0"/>
              </a:spcBef>
              <a:spcAft>
                <a:spcPts val="0"/>
              </a:spcAft>
              <a:buFontTx/>
              <a:buNone/>
            </a:pPr>
            <a:r>
              <a:rPr lang="ja-JP" altLang="en-US" sz="2400" dirty="0">
                <a:latin typeface="HG丸ｺﾞｼｯｸM-PRO" pitchFamily="50" charset="-128"/>
                <a:ea typeface="HG丸ｺﾞｼｯｸM-PRO" pitchFamily="50" charset="-128"/>
              </a:rPr>
              <a:t>　（１）必要性の把握</a:t>
            </a:r>
          </a:p>
          <a:p>
            <a:pPr marL="0" indent="0" eaLnBrk="1" hangingPunct="1">
              <a:lnSpc>
                <a:spcPts val="3000"/>
              </a:lnSpc>
              <a:spcBef>
                <a:spcPts val="0"/>
              </a:spcBef>
              <a:spcAft>
                <a:spcPts val="0"/>
              </a:spcAft>
              <a:buFontTx/>
              <a:buNone/>
            </a:pPr>
            <a:r>
              <a:rPr lang="ja-JP" altLang="en-US" sz="2400" dirty="0">
                <a:latin typeface="HG丸ｺﾞｼｯｸM-PRO" pitchFamily="50" charset="-128"/>
                <a:ea typeface="HG丸ｺﾞｼｯｸM-PRO" pitchFamily="50" charset="-128"/>
              </a:rPr>
              <a:t>　（２）目的・目標の明確化</a:t>
            </a:r>
          </a:p>
          <a:p>
            <a:pPr marL="0" indent="0" eaLnBrk="1" hangingPunct="1">
              <a:lnSpc>
                <a:spcPts val="3000"/>
              </a:lnSpc>
              <a:spcBef>
                <a:spcPts val="0"/>
              </a:spcBef>
              <a:spcAft>
                <a:spcPts val="0"/>
              </a:spcAft>
              <a:buFontTx/>
              <a:buNone/>
            </a:pPr>
            <a:r>
              <a:rPr lang="ja-JP" altLang="en-US" sz="2400" dirty="0">
                <a:latin typeface="HG丸ｺﾞｼｯｸM-PRO" pitchFamily="50" charset="-128"/>
                <a:ea typeface="HG丸ｺﾞｼｯｸM-PRO" pitchFamily="50" charset="-128"/>
              </a:rPr>
              <a:t>　（３）計画立案</a:t>
            </a:r>
          </a:p>
          <a:p>
            <a:pPr marL="0" indent="0" eaLnBrk="1" hangingPunct="1">
              <a:lnSpc>
                <a:spcPts val="3000"/>
              </a:lnSpc>
              <a:spcBef>
                <a:spcPts val="0"/>
              </a:spcBef>
              <a:spcAft>
                <a:spcPts val="0"/>
              </a:spcAft>
              <a:buFontTx/>
              <a:buNone/>
            </a:pPr>
            <a:r>
              <a:rPr lang="ja-JP" altLang="en-US" sz="2400" dirty="0">
                <a:latin typeface="HG丸ｺﾞｼｯｸM-PRO" pitchFamily="50" charset="-128"/>
                <a:ea typeface="HG丸ｺﾞｼｯｸM-PRO" pitchFamily="50" charset="-128"/>
              </a:rPr>
              <a:t>　（４）準備</a:t>
            </a:r>
          </a:p>
          <a:p>
            <a:pPr marL="0" indent="0" eaLnBrk="1" hangingPunct="1">
              <a:lnSpc>
                <a:spcPts val="3000"/>
              </a:lnSpc>
              <a:spcBef>
                <a:spcPts val="0"/>
              </a:spcBef>
              <a:spcAft>
                <a:spcPts val="0"/>
              </a:spcAft>
              <a:buFontTx/>
              <a:buNone/>
            </a:pPr>
            <a:r>
              <a:rPr lang="ja-JP" altLang="en-US" sz="2400" dirty="0">
                <a:latin typeface="HG丸ｺﾞｼｯｸM-PRO" pitchFamily="50" charset="-128"/>
                <a:ea typeface="HG丸ｺﾞｼｯｸM-PRO" pitchFamily="50" charset="-128"/>
              </a:rPr>
              <a:t>　（５）教育実施</a:t>
            </a:r>
          </a:p>
          <a:p>
            <a:pPr marL="0" indent="0" eaLnBrk="1" hangingPunct="1">
              <a:lnSpc>
                <a:spcPts val="3500"/>
              </a:lnSpc>
              <a:spcBef>
                <a:spcPts val="0"/>
              </a:spcBef>
              <a:spcAft>
                <a:spcPts val="0"/>
              </a:spcAft>
              <a:buFontTx/>
              <a:buNone/>
            </a:pPr>
            <a:r>
              <a:rPr lang="ja-JP" altLang="en-US" sz="2400" dirty="0">
                <a:latin typeface="HG丸ｺﾞｼｯｸM-PRO" pitchFamily="50" charset="-128"/>
                <a:ea typeface="HG丸ｺﾞｼｯｸM-PRO" pitchFamily="50" charset="-128"/>
              </a:rPr>
              <a:t>　（６）評価・改善</a:t>
            </a:r>
          </a:p>
          <a:p>
            <a:pPr marL="0" indent="0" eaLnBrk="1" hangingPunct="1">
              <a:lnSpc>
                <a:spcPts val="3500"/>
              </a:lnSpc>
              <a:spcBef>
                <a:spcPts val="0"/>
              </a:spcBef>
              <a:spcAft>
                <a:spcPts val="0"/>
              </a:spcAft>
              <a:buFontTx/>
              <a:buNone/>
            </a:pPr>
            <a:r>
              <a:rPr lang="ja-JP" altLang="en-US" sz="2800" dirty="0">
                <a:latin typeface="HG丸ｺﾞｼｯｸM-PRO" pitchFamily="50" charset="-128"/>
                <a:ea typeface="HG丸ｺﾞｼｯｸM-PRO" pitchFamily="50" charset="-128"/>
              </a:rPr>
              <a:t>３．ＯＪＴ　～技術習得を中心に～</a:t>
            </a:r>
            <a:endParaRPr lang="en-US" altLang="ja-JP" sz="2800" dirty="0">
              <a:latin typeface="HG丸ｺﾞｼｯｸM-PRO" pitchFamily="50" charset="-128"/>
              <a:ea typeface="HG丸ｺﾞｼｯｸM-PRO" pitchFamily="50" charset="-128"/>
            </a:endParaRPr>
          </a:p>
          <a:p>
            <a:pPr marL="0" indent="0" eaLnBrk="1" hangingPunct="1">
              <a:lnSpc>
                <a:spcPts val="3000"/>
              </a:lnSpc>
              <a:spcBef>
                <a:spcPts val="0"/>
              </a:spcBef>
              <a:spcAft>
                <a:spcPts val="0"/>
              </a:spcAft>
              <a:buFontTx/>
              <a:buNone/>
            </a:pPr>
            <a:r>
              <a:rPr lang="ja-JP" altLang="en-US" sz="2400" dirty="0">
                <a:latin typeface="HG丸ｺﾞｼｯｸM-PRO" pitchFamily="50" charset="-128"/>
                <a:ea typeface="HG丸ｺﾞｼｯｸM-PRO" pitchFamily="50" charset="-128"/>
              </a:rPr>
              <a:t>　（１）</a:t>
            </a:r>
            <a:r>
              <a:rPr lang="en-US" altLang="ja-JP" sz="2400" dirty="0">
                <a:latin typeface="HG丸ｺﾞｼｯｸM-PRO" pitchFamily="50" charset="-128"/>
                <a:ea typeface="HG丸ｺﾞｼｯｸM-PRO" pitchFamily="50" charset="-128"/>
              </a:rPr>
              <a:t>OJT</a:t>
            </a:r>
            <a:r>
              <a:rPr lang="ja-JP" altLang="en-US" sz="2400" dirty="0">
                <a:latin typeface="HG丸ｺﾞｼｯｸM-PRO" pitchFamily="50" charset="-128"/>
                <a:ea typeface="HG丸ｺﾞｼｯｸM-PRO" pitchFamily="50" charset="-128"/>
              </a:rPr>
              <a:t>の特徴</a:t>
            </a:r>
            <a:endParaRPr lang="en-US" altLang="ja-JP" sz="2400" dirty="0">
              <a:latin typeface="HG丸ｺﾞｼｯｸM-PRO" pitchFamily="50" charset="-128"/>
              <a:ea typeface="HG丸ｺﾞｼｯｸM-PRO" pitchFamily="50" charset="-128"/>
            </a:endParaRPr>
          </a:p>
          <a:p>
            <a:pPr marL="0" indent="0" eaLnBrk="1" hangingPunct="1">
              <a:lnSpc>
                <a:spcPts val="3500"/>
              </a:lnSpc>
              <a:spcBef>
                <a:spcPts val="0"/>
              </a:spcBef>
              <a:spcAft>
                <a:spcPts val="0"/>
              </a:spcAft>
              <a:buFontTx/>
              <a:buNone/>
            </a:pPr>
            <a:r>
              <a:rPr lang="ja-JP" altLang="en-US" sz="2400" dirty="0">
                <a:latin typeface="HG丸ｺﾞｼｯｸM-PRO" pitchFamily="50" charset="-128"/>
                <a:ea typeface="HG丸ｺﾞｼｯｸM-PRO" pitchFamily="50" charset="-128"/>
              </a:rPr>
              <a:t>　（２）</a:t>
            </a:r>
            <a:r>
              <a:rPr lang="en-US" altLang="ja-JP" sz="2400" dirty="0">
                <a:latin typeface="HG丸ｺﾞｼｯｸM-PRO" pitchFamily="50" charset="-128"/>
                <a:ea typeface="HG丸ｺﾞｼｯｸM-PRO" pitchFamily="50" charset="-128"/>
              </a:rPr>
              <a:t>OJT</a:t>
            </a:r>
            <a:r>
              <a:rPr lang="ja-JP" altLang="en-US" sz="2400" dirty="0">
                <a:latin typeface="HG丸ｺﾞｼｯｸM-PRO" pitchFamily="50" charset="-128"/>
                <a:ea typeface="HG丸ｺﾞｼｯｸM-PRO" pitchFamily="50" charset="-128"/>
              </a:rPr>
              <a:t>の機会</a:t>
            </a:r>
            <a:endParaRPr lang="ja-JP" altLang="en-US" sz="2400" dirty="0">
              <a:ea typeface="HG丸ｺﾞｼｯｸM-PRO" pitchFamily="50" charset="-128"/>
            </a:endParaRPr>
          </a:p>
        </p:txBody>
      </p:sp>
      <p:sp>
        <p:nvSpPr>
          <p:cNvPr id="3075" name="Rectangle 4"/>
          <p:cNvSpPr>
            <a:spLocks noGrp="1" noChangeArrowheads="1"/>
          </p:cNvSpPr>
          <p:nvPr>
            <p:ph type="title" idx="4294967295"/>
          </p:nvPr>
        </p:nvSpPr>
        <p:spPr>
          <a:xfrm>
            <a:off x="1851402" y="404813"/>
            <a:ext cx="6966119" cy="777875"/>
          </a:xfrm>
          <a:solidFill>
            <a:schemeClr val="accent2">
              <a:lumMod val="75000"/>
            </a:schemeClr>
          </a:solidFill>
        </p:spPr>
        <p:txBody>
          <a:bodyPr/>
          <a:lstStyle/>
          <a:p>
            <a:pPr eaLnBrk="1" hangingPunct="1">
              <a:lnSpc>
                <a:spcPts val="4500"/>
              </a:lnSpc>
              <a:defRPr/>
            </a:pPr>
            <a:r>
              <a:rPr lang="ja-JP" altLang="en-US" sz="2800" b="1" dirty="0">
                <a:solidFill>
                  <a:srgbClr val="FFFF00"/>
                </a:solidFill>
                <a:latin typeface="HG丸ｺﾞｼｯｸM-PRO" pitchFamily="50" charset="-128"/>
                <a:ea typeface="HG丸ｺﾞｼｯｸM-PRO" pitchFamily="50" charset="-128"/>
              </a:rPr>
              <a:t>第</a:t>
            </a:r>
            <a:r>
              <a:rPr lang="en-US" altLang="ja-JP" sz="2800" b="1" dirty="0">
                <a:solidFill>
                  <a:srgbClr val="FFFF00"/>
                </a:solidFill>
                <a:latin typeface="HG丸ｺﾞｼｯｸM-PRO" pitchFamily="50" charset="-128"/>
                <a:ea typeface="HG丸ｺﾞｼｯｸM-PRO" pitchFamily="50" charset="-128"/>
              </a:rPr>
              <a:t>2</a:t>
            </a:r>
            <a:r>
              <a:rPr lang="ja-JP" altLang="en-US" sz="2800" b="1" dirty="0">
                <a:solidFill>
                  <a:srgbClr val="FFFF00"/>
                </a:solidFill>
                <a:latin typeface="HG丸ｺﾞｼｯｸM-PRO" pitchFamily="50" charset="-128"/>
                <a:ea typeface="HG丸ｺﾞｼｯｸM-PRO" pitchFamily="50" charset="-128"/>
              </a:rPr>
              <a:t>編</a:t>
            </a:r>
            <a:r>
              <a:rPr lang="ja-JP" altLang="en-US" sz="2800" b="1" dirty="0">
                <a:solidFill>
                  <a:schemeClr val="bg1"/>
                </a:solidFill>
                <a:latin typeface="HG丸ｺﾞｼｯｸM-PRO" pitchFamily="50" charset="-128"/>
                <a:ea typeface="HG丸ｺﾞｼｯｸM-PRO" pitchFamily="50" charset="-128"/>
              </a:rPr>
              <a:t>　第１章　指導・教育の進め方</a:t>
            </a:r>
          </a:p>
        </p:txBody>
      </p:sp>
      <p:sp>
        <p:nvSpPr>
          <p:cNvPr id="3076" name="AutoShape 5"/>
          <p:cNvSpPr>
            <a:spLocks noChangeArrowheads="1"/>
          </p:cNvSpPr>
          <p:nvPr/>
        </p:nvSpPr>
        <p:spPr bwMode="auto">
          <a:xfrm>
            <a:off x="1856220" y="1252538"/>
            <a:ext cx="3859551" cy="574675"/>
          </a:xfrm>
          <a:prstGeom prst="roundRect">
            <a:avLst>
              <a:gd name="adj" fmla="val 16667"/>
            </a:avLst>
          </a:prstGeom>
          <a:solidFill>
            <a:srgbClr val="FFFF99"/>
          </a:solidFill>
          <a:ln w="9525">
            <a:solidFill>
              <a:schemeClr val="tx1"/>
            </a:solidFill>
            <a:round/>
            <a:headEnd/>
            <a:tailEnd/>
          </a:ln>
        </p:spPr>
        <p:txBody>
          <a:bodyPr wrap="none" anchor="ct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この章でお話しすること</a:t>
            </a:r>
          </a:p>
        </p:txBody>
      </p:sp>
      <p:sp>
        <p:nvSpPr>
          <p:cNvPr id="5" name="スライド番号プレースホルダー 3"/>
          <p:cNvSpPr txBox="1">
            <a:spLocks noGrp="1"/>
          </p:cNvSpPr>
          <p:nvPr/>
        </p:nvSpPr>
        <p:spPr bwMode="auto">
          <a:xfrm>
            <a:off x="65532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defRPr/>
            </a:pPr>
            <a:fld id="{F8C321B0-DFAB-48F1-AD35-0685CE76C3B8}" type="slidenum">
              <a:rPr lang="en-US" altLang="ja-JP" sz="1400">
                <a:ea typeface="+mn-ea"/>
              </a:rPr>
              <a:pPr algn="r" fontAlgn="base">
                <a:spcBef>
                  <a:spcPct val="0"/>
                </a:spcBef>
                <a:defRPr/>
              </a:pPr>
              <a:t>18</a:t>
            </a:fld>
            <a:endParaRPr lang="en-US" altLang="ja-JP" sz="1400">
              <a:ea typeface="+mn-ea"/>
            </a:endParaRPr>
          </a:p>
        </p:txBody>
      </p:sp>
      <p:grpSp>
        <p:nvGrpSpPr>
          <p:cNvPr id="3078" name="Group 6"/>
          <p:cNvGrpSpPr>
            <a:grpSpLocks/>
          </p:cNvGrpSpPr>
          <p:nvPr/>
        </p:nvGrpSpPr>
        <p:grpSpPr bwMode="auto">
          <a:xfrm>
            <a:off x="251520" y="404813"/>
            <a:ext cx="1371600" cy="1135063"/>
            <a:chOff x="3474" y="1135"/>
            <a:chExt cx="4320" cy="2521"/>
          </a:xfrm>
        </p:grpSpPr>
        <p:sp>
          <p:nvSpPr>
            <p:cNvPr id="3079" name="Rectangle 7"/>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0" name="Rectangle 8"/>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1" name="Rectangle 9"/>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2" name="Rectangle 10"/>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3" name="Rectangle 11"/>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4" name="Rectangle 12"/>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5" name="Rectangle 13"/>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6" name="Rectangle 14"/>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7" name="Rectangle 15"/>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8" name="Rectangle 16"/>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9" name="Rectangle 17"/>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90" name="Rectangle 18"/>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91" name="Rectangle 19"/>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grpSp>
      <p:sp>
        <p:nvSpPr>
          <p:cNvPr id="20" name="正方形/長方形 19"/>
          <p:cNvSpPr/>
          <p:nvPr/>
        </p:nvSpPr>
        <p:spPr>
          <a:xfrm>
            <a:off x="5786223" y="1323964"/>
            <a:ext cx="3130299" cy="541174"/>
          </a:xfrm>
          <a:prstGeom prst="rect">
            <a:avLst/>
          </a:prstGeom>
        </p:spPr>
        <p:txBody>
          <a:bodyPr wrap="square">
            <a:spAutoFit/>
          </a:bodyPr>
          <a:lstStyle>
            <a:defPPr>
              <a:defRPr lang="ja-JP"/>
            </a:defPPr>
            <a:lvl1pPr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1pPr>
            <a:lvl2pPr marL="4572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2pPr>
            <a:lvl3pPr marL="9144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3pPr>
            <a:lvl4pPr marL="13716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4pPr>
            <a:lvl5pPr marL="18288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5pPr>
            <a:lvl6pPr marL="2286000" algn="l" defTabSz="914400" rtl="0" eaLnBrk="1" latinLnBrk="0" hangingPunct="1">
              <a:defRPr kumimoji="1" sz="1400" kern="1200">
                <a:solidFill>
                  <a:schemeClr val="tx1"/>
                </a:solidFill>
                <a:latin typeface="Times New Roman" pitchFamily="18" charset="0"/>
                <a:ea typeface="ＭＳ ゴシック" pitchFamily="49" charset="-128"/>
                <a:cs typeface="+mn-cs"/>
              </a:defRPr>
            </a:lvl6pPr>
            <a:lvl7pPr marL="2743200" algn="l" defTabSz="914400" rtl="0" eaLnBrk="1" latinLnBrk="0" hangingPunct="1">
              <a:defRPr kumimoji="1" sz="1400" kern="1200">
                <a:solidFill>
                  <a:schemeClr val="tx1"/>
                </a:solidFill>
                <a:latin typeface="Times New Roman" pitchFamily="18" charset="0"/>
                <a:ea typeface="ＭＳ ゴシック" pitchFamily="49" charset="-128"/>
                <a:cs typeface="+mn-cs"/>
              </a:defRPr>
            </a:lvl7pPr>
            <a:lvl8pPr marL="3200400" algn="l" defTabSz="914400" rtl="0" eaLnBrk="1" latinLnBrk="0" hangingPunct="1">
              <a:defRPr kumimoji="1" sz="1400" kern="1200">
                <a:solidFill>
                  <a:schemeClr val="tx1"/>
                </a:solidFill>
                <a:latin typeface="Times New Roman" pitchFamily="18" charset="0"/>
                <a:ea typeface="ＭＳ ゴシック" pitchFamily="49" charset="-128"/>
                <a:cs typeface="+mn-cs"/>
              </a:defRPr>
            </a:lvl8pPr>
            <a:lvl9pPr marL="3657600" algn="l" defTabSz="914400" rtl="0" eaLnBrk="1" latinLnBrk="0" hangingPunct="1">
              <a:defRPr kumimoji="1" sz="1400" kern="1200">
                <a:solidFill>
                  <a:schemeClr val="tx1"/>
                </a:solidFill>
                <a:latin typeface="Times New Roman" pitchFamily="18" charset="0"/>
                <a:ea typeface="ＭＳ ゴシック" pitchFamily="49" charset="-128"/>
                <a:cs typeface="+mn-cs"/>
              </a:defRPr>
            </a:lvl9pPr>
          </a:lstStyle>
          <a:p>
            <a:pPr algn="ctr">
              <a:lnSpc>
                <a:spcPts val="3500"/>
              </a:lnSpc>
            </a:pPr>
            <a:r>
              <a:rPr lang="ja-JP" altLang="en-US" sz="2400" dirty="0">
                <a:solidFill>
                  <a:schemeClr val="accent2"/>
                </a:solidFill>
                <a:latin typeface="HG丸ｺﾞｼｯｸM-PRO" pitchFamily="50" charset="-128"/>
                <a:ea typeface="HG丸ｺﾞｼｯｸM-PRO" pitchFamily="50" charset="-128"/>
              </a:rPr>
              <a:t>（</a:t>
            </a:r>
            <a:r>
              <a:rPr lang="en-US" altLang="ja-JP" sz="2400" dirty="0">
                <a:solidFill>
                  <a:schemeClr val="accent2"/>
                </a:solidFill>
                <a:latin typeface="HG丸ｺﾞｼｯｸM-PRO" pitchFamily="50" charset="-128"/>
                <a:ea typeface="HG丸ｺﾞｼｯｸM-PRO" pitchFamily="50" charset="-128"/>
              </a:rPr>
              <a:t>P</a:t>
            </a:r>
            <a:r>
              <a:rPr lang="ja-JP" altLang="en-US" sz="2400" dirty="0">
                <a:solidFill>
                  <a:schemeClr val="accent2"/>
                </a:solidFill>
                <a:latin typeface="HG丸ｺﾞｼｯｸM-PRO" pitchFamily="50" charset="-128"/>
                <a:ea typeface="HG丸ｺﾞｼｯｸM-PRO" pitchFamily="50" charset="-128"/>
              </a:rPr>
              <a:t>２２～</a:t>
            </a:r>
            <a:r>
              <a:rPr lang="en-US" altLang="ja-JP" sz="2400" dirty="0">
                <a:solidFill>
                  <a:schemeClr val="accent2"/>
                </a:solidFill>
                <a:latin typeface="HG丸ｺﾞｼｯｸM-PRO" pitchFamily="50" charset="-128"/>
                <a:ea typeface="HG丸ｺﾞｼｯｸM-PRO" pitchFamily="50" charset="-128"/>
              </a:rPr>
              <a:t>P</a:t>
            </a:r>
            <a:r>
              <a:rPr lang="ja-JP" altLang="en-US" sz="2400" dirty="0">
                <a:solidFill>
                  <a:schemeClr val="accent2"/>
                </a:solidFill>
                <a:latin typeface="HG丸ｺﾞｼｯｸM-PRO" pitchFamily="50" charset="-128"/>
                <a:ea typeface="HG丸ｺﾞｼｯｸM-PRO" pitchFamily="50" charset="-128"/>
              </a:rPr>
              <a:t>３２）</a:t>
            </a:r>
          </a:p>
        </p:txBody>
      </p:sp>
    </p:spTree>
    <p:extLst>
      <p:ext uri="{BB962C8B-B14F-4D97-AF65-F5344CB8AC3E}">
        <p14:creationId xmlns:p14="http://schemas.microsoft.com/office/powerpoint/2010/main" val="2810430646"/>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4771256"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３．災害調査、分析、対策</a:t>
            </a:r>
          </a:p>
        </p:txBody>
      </p:sp>
      <p:sp>
        <p:nvSpPr>
          <p:cNvPr id="11267" name="AutoShape 5"/>
          <p:cNvSpPr>
            <a:spLocks noChangeArrowheads="1"/>
          </p:cNvSpPr>
          <p:nvPr/>
        </p:nvSpPr>
        <p:spPr bwMode="auto">
          <a:xfrm>
            <a:off x="381000" y="747713"/>
            <a:ext cx="8515350" cy="5927725"/>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1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（４）対策の樹立</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①対策は、影響の大きいものから優先順位を決め、必要性、</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可能性を考えて原因のすべてに対策を立てる。</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②対策は、一つひとつ具体的で、“何を”“どのように”を</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明確にし、</a:t>
            </a:r>
            <a:r>
              <a:rPr lang="ja-JP" altLang="en-US" sz="2000" b="1" u="sng" dirty="0">
                <a:solidFill>
                  <a:srgbClr val="FF0000"/>
                </a:solidFill>
                <a:latin typeface="HG丸ｺﾞｼｯｸM-PRO" pitchFamily="50" charset="-128"/>
                <a:ea typeface="HG丸ｺﾞｼｯｸM-PRO" pitchFamily="50" charset="-128"/>
              </a:rPr>
              <a:t>“誰が責任者か”</a:t>
            </a:r>
            <a:r>
              <a:rPr lang="ja-JP" altLang="en-US" sz="2000" dirty="0">
                <a:latin typeface="HG丸ｺﾞｼｯｸM-PRO" pitchFamily="50" charset="-128"/>
                <a:ea typeface="HG丸ｺﾞｼｯｸM-PRO" pitchFamily="50" charset="-128"/>
              </a:rPr>
              <a:t>をも明確にする。</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en-US" altLang="ja-JP" sz="2000" dirty="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一般に基準からはずれた状態を問題点として捉え、原因究</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明と対策を考えるが、災害分析状況によっては「基準の変</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更」も視野に入れておく。その場合はリスクアセスメント</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を実施する。</a:t>
            </a:r>
            <a:endParaRPr lang="en-US" altLang="ja-JP" sz="20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（５）実施計画</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①実施計画は５</a:t>
            </a:r>
            <a:r>
              <a:rPr lang="en-US" altLang="ja-JP" sz="2000" dirty="0">
                <a:latin typeface="HG丸ｺﾞｼｯｸM-PRO" pitchFamily="50" charset="-128"/>
                <a:ea typeface="HG丸ｺﾞｼｯｸM-PRO" pitchFamily="50" charset="-128"/>
              </a:rPr>
              <a:t>W</a:t>
            </a:r>
            <a:r>
              <a:rPr lang="ja-JP" altLang="en-US" sz="2000" dirty="0">
                <a:latin typeface="HG丸ｺﾞｼｯｸM-PRO" pitchFamily="50" charset="-128"/>
                <a:ea typeface="HG丸ｺﾞｼｯｸM-PRO" pitchFamily="50" charset="-128"/>
              </a:rPr>
              <a:t>１</a:t>
            </a:r>
            <a:r>
              <a:rPr lang="en-US" altLang="ja-JP" sz="2000" dirty="0">
                <a:latin typeface="HG丸ｺﾞｼｯｸM-PRO" pitchFamily="50" charset="-128"/>
                <a:ea typeface="HG丸ｺﾞｼｯｸM-PRO" pitchFamily="50" charset="-128"/>
              </a:rPr>
              <a:t>H</a:t>
            </a:r>
            <a:r>
              <a:rPr lang="ja-JP" altLang="en-US" sz="2000" dirty="0">
                <a:latin typeface="HG丸ｺﾞｼｯｸM-PRO" pitchFamily="50" charset="-128"/>
                <a:ea typeface="HG丸ｺﾞｼｯｸM-PRO" pitchFamily="50" charset="-128"/>
              </a:rPr>
              <a:t>を生かし、まず、主旨を明らかにし、</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責任の所在、方法を具体的に表現する。</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②事実の確認⇒対策、実施計画の一連の手順において作業の</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流れをわかりやすく表現する。</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p>
        </p:txBody>
      </p:sp>
      <p:sp>
        <p:nvSpPr>
          <p:cNvPr id="11268"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9D28BBDE-841D-4702-BE13-954B7CFB90C3}" type="slidenum">
              <a:rPr lang="en-US" altLang="ja-JP" sz="1400">
                <a:ea typeface="ＭＳ Ｐゴシック" pitchFamily="50" charset="-128"/>
              </a:rPr>
              <a:pPr algn="r" eaLnBrk="1" hangingPunct="1">
                <a:spcBef>
                  <a:spcPct val="0"/>
                </a:spcBef>
                <a:buFontTx/>
                <a:buNone/>
              </a:pPr>
              <a:t>180</a:t>
            </a:fld>
            <a:endParaRPr lang="en-US" altLang="ja-JP" sz="1400">
              <a:ea typeface="ＭＳ Ｐゴシック" pitchFamily="50" charset="-128"/>
            </a:endParaRPr>
          </a:p>
        </p:txBody>
      </p:sp>
      <p:sp>
        <p:nvSpPr>
          <p:cNvPr id="11269" name="Text Box 10"/>
          <p:cNvSpPr txBox="1">
            <a:spLocks noChangeArrowheads="1"/>
          </p:cNvSpPr>
          <p:nvPr/>
        </p:nvSpPr>
        <p:spPr bwMode="auto">
          <a:xfrm>
            <a:off x="6781800" y="228600"/>
            <a:ext cx="17303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P145</a:t>
            </a:r>
            <a:endParaRPr kumimoji="0"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459022105"/>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番号プレースホルダー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buFontTx/>
              <a:buNone/>
            </a:pPr>
            <a:fld id="{27887E82-79A4-4EF2-B669-3B73BB0AC820}" type="slidenum">
              <a:rPr lang="en-US" altLang="ja-JP" sz="1400" smtClean="0">
                <a:ea typeface="ＭＳ Ｐゴシック" pitchFamily="50" charset="-128"/>
              </a:rPr>
              <a:pPr algn="r" eaLnBrk="1" hangingPunct="1">
                <a:buFontTx/>
                <a:buNone/>
              </a:pPr>
              <a:t>181</a:t>
            </a:fld>
            <a:endParaRPr lang="en-US" altLang="ja-JP" sz="1400">
              <a:ea typeface="ＭＳ Ｐゴシック" pitchFamily="50" charset="-128"/>
            </a:endParaRPr>
          </a:p>
        </p:txBody>
      </p:sp>
      <p:sp>
        <p:nvSpPr>
          <p:cNvPr id="12291" name="Rectangle 3"/>
          <p:cNvSpPr>
            <a:spLocks noGrp="1" noChangeArrowheads="1"/>
          </p:cNvSpPr>
          <p:nvPr>
            <p:ph type="body" idx="4294967295"/>
          </p:nvPr>
        </p:nvSpPr>
        <p:spPr>
          <a:xfrm>
            <a:off x="4038600" y="990600"/>
            <a:ext cx="4325938" cy="2209800"/>
          </a:xfrm>
        </p:spPr>
        <p:txBody>
          <a:bodyPr/>
          <a:lstStyle/>
          <a:p>
            <a:pPr eaLnBrk="1" hangingPunct="1">
              <a:lnSpc>
                <a:spcPts val="3500"/>
              </a:lnSpc>
              <a:spcBef>
                <a:spcPts val="600"/>
              </a:spcBef>
            </a:pPr>
            <a:r>
              <a:rPr lang="ja-JP" altLang="en-US" sz="2800" dirty="0">
                <a:latin typeface="HG丸ｺﾞｼｯｸM-PRO" pitchFamily="50" charset="-128"/>
                <a:ea typeface="HG丸ｺﾞｼｯｸM-PRO" pitchFamily="50" charset="-128"/>
              </a:rPr>
              <a:t>災害原因の分析</a:t>
            </a:r>
          </a:p>
          <a:p>
            <a:pPr eaLnBrk="1" hangingPunct="1">
              <a:lnSpc>
                <a:spcPts val="3500"/>
              </a:lnSpc>
              <a:spcBef>
                <a:spcPts val="600"/>
              </a:spcBef>
              <a:buFontTx/>
              <a:buNone/>
            </a:pPr>
            <a:r>
              <a:rPr lang="ja-JP" altLang="en-US" sz="2800" dirty="0">
                <a:latin typeface="HG丸ｺﾞｼｯｸM-PRO" pitchFamily="50" charset="-128"/>
                <a:ea typeface="HG丸ｺﾞｼｯｸM-PRO" pitchFamily="50" charset="-128"/>
              </a:rPr>
              <a:t>　</a:t>
            </a:r>
            <a:r>
              <a:rPr lang="ja-JP" altLang="en-US" sz="2800" dirty="0">
                <a:solidFill>
                  <a:srgbClr val="CC0099"/>
                </a:solidFill>
                <a:latin typeface="HG丸ｺﾞｼｯｸM-PRO" pitchFamily="50" charset="-128"/>
                <a:ea typeface="HG丸ｺﾞｼｯｸM-PRO" pitchFamily="50" charset="-128"/>
              </a:rPr>
              <a:t>災害を起こす引き金</a:t>
            </a:r>
          </a:p>
          <a:p>
            <a:pPr eaLnBrk="1" hangingPunct="1">
              <a:lnSpc>
                <a:spcPts val="3500"/>
              </a:lnSpc>
              <a:spcBef>
                <a:spcPts val="600"/>
              </a:spcBef>
              <a:buFontTx/>
              <a:buNone/>
            </a:pPr>
            <a:r>
              <a:rPr lang="ja-JP" altLang="en-US" sz="2800" dirty="0">
                <a:solidFill>
                  <a:srgbClr val="FF0000"/>
                </a:solidFill>
                <a:latin typeface="HG丸ｺﾞｼｯｸM-PRO" pitchFamily="50" charset="-128"/>
                <a:ea typeface="HG丸ｺﾞｼｯｸM-PRO" pitchFamily="50" charset="-128"/>
              </a:rPr>
              <a:t>・不安全状態</a:t>
            </a:r>
          </a:p>
          <a:p>
            <a:pPr eaLnBrk="1" hangingPunct="1">
              <a:lnSpc>
                <a:spcPts val="3500"/>
              </a:lnSpc>
              <a:spcBef>
                <a:spcPts val="600"/>
              </a:spcBef>
              <a:buFontTx/>
              <a:buNone/>
            </a:pPr>
            <a:r>
              <a:rPr lang="ja-JP" altLang="en-US" sz="2800" dirty="0">
                <a:solidFill>
                  <a:srgbClr val="FF0000"/>
                </a:solidFill>
                <a:latin typeface="HG丸ｺﾞｼｯｸM-PRO" pitchFamily="50" charset="-128"/>
                <a:ea typeface="HG丸ｺﾞｼｯｸM-PRO" pitchFamily="50" charset="-128"/>
              </a:rPr>
              <a:t>・不安全行動</a:t>
            </a:r>
          </a:p>
        </p:txBody>
      </p:sp>
      <p:pic>
        <p:nvPicPr>
          <p:cNvPr id="12292" name="Picture 4"/>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l="4135" t="52223" r="52068" b="6480"/>
          <a:stretch>
            <a:fillRect/>
          </a:stretch>
        </p:blipFill>
        <p:spPr bwMode="auto">
          <a:xfrm>
            <a:off x="228600" y="914400"/>
            <a:ext cx="377983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AutoShape 5"/>
          <p:cNvSpPr>
            <a:spLocks noChangeArrowheads="1"/>
          </p:cNvSpPr>
          <p:nvPr/>
        </p:nvSpPr>
        <p:spPr bwMode="auto">
          <a:xfrm>
            <a:off x="971550" y="188913"/>
            <a:ext cx="3887788" cy="576262"/>
          </a:xfrm>
          <a:prstGeom prst="roundRect">
            <a:avLst>
              <a:gd name="adj" fmla="val 16667"/>
            </a:avLst>
          </a:prstGeom>
          <a:solidFill>
            <a:srgbClr val="CC99FF"/>
          </a:solidFill>
          <a:ln w="9525">
            <a:solidFill>
              <a:schemeClr val="tx1"/>
            </a:solidFill>
            <a:round/>
            <a:headEnd/>
            <a:tailEnd/>
          </a:ln>
        </p:spPr>
        <p:txBody>
          <a:bodyPr wrap="none" anchor="ct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3500"/>
              </a:lnSpc>
              <a:spcBef>
                <a:spcPts val="0"/>
              </a:spcBef>
              <a:buFontTx/>
              <a:buNone/>
            </a:pPr>
            <a:r>
              <a:rPr lang="ja-JP" altLang="en-US" sz="2800" dirty="0">
                <a:solidFill>
                  <a:schemeClr val="bg1"/>
                </a:solidFill>
                <a:latin typeface="HG丸ｺﾞｼｯｸM-PRO" pitchFamily="50" charset="-128"/>
                <a:ea typeface="HG丸ｺﾞｼｯｸM-PRO" pitchFamily="50" charset="-128"/>
              </a:rPr>
              <a:t>災害原因の分析</a:t>
            </a:r>
          </a:p>
        </p:txBody>
      </p:sp>
      <p:sp>
        <p:nvSpPr>
          <p:cNvPr id="12294" name="AutoShape 11"/>
          <p:cNvSpPr>
            <a:spLocks/>
          </p:cNvSpPr>
          <p:nvPr/>
        </p:nvSpPr>
        <p:spPr bwMode="auto">
          <a:xfrm>
            <a:off x="6429868" y="2071967"/>
            <a:ext cx="287337" cy="863600"/>
          </a:xfrm>
          <a:prstGeom prst="rightBrace">
            <a:avLst>
              <a:gd name="adj1" fmla="val 25046"/>
              <a:gd name="adj2" fmla="val 51139"/>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000" b="1">
              <a:latin typeface="Times New Roman" pitchFamily="18" charset="0"/>
            </a:endParaRPr>
          </a:p>
        </p:txBody>
      </p:sp>
      <p:sp>
        <p:nvSpPr>
          <p:cNvPr id="12295" name="Text Box 12"/>
          <p:cNvSpPr txBox="1">
            <a:spLocks noChangeArrowheads="1"/>
          </p:cNvSpPr>
          <p:nvPr/>
        </p:nvSpPr>
        <p:spPr bwMode="auto">
          <a:xfrm>
            <a:off x="6775450" y="2286000"/>
            <a:ext cx="1606550"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600"/>
              </a:lnSpc>
              <a:spcBef>
                <a:spcPts val="0"/>
              </a:spcBef>
              <a:buFontTx/>
              <a:buNone/>
            </a:pPr>
            <a:r>
              <a:rPr lang="ja-JP" altLang="en-US" sz="2000" dirty="0">
                <a:latin typeface="HG丸ｺﾞｼｯｸM-PRO" pitchFamily="50" charset="-128"/>
                <a:ea typeface="HG丸ｺﾞｼｯｸM-PRO" pitchFamily="50" charset="-128"/>
              </a:rPr>
              <a:t>見逃さない</a:t>
            </a:r>
          </a:p>
        </p:txBody>
      </p:sp>
      <p:sp>
        <p:nvSpPr>
          <p:cNvPr id="12296" name="Rectangle 9"/>
          <p:cNvSpPr>
            <a:spLocks noChangeArrowheads="1"/>
          </p:cNvSpPr>
          <p:nvPr/>
        </p:nvSpPr>
        <p:spPr bwMode="auto">
          <a:xfrm>
            <a:off x="4419600" y="3494088"/>
            <a:ext cx="3962400" cy="2667000"/>
          </a:xfrm>
          <a:prstGeom prst="rect">
            <a:avLst/>
          </a:prstGeom>
          <a:solidFill>
            <a:schemeClr val="tx2">
              <a:alpha val="76077"/>
            </a:schemeClr>
          </a:solidFill>
          <a:ln>
            <a:noFill/>
          </a:ln>
        </p:spPr>
        <p:txBody>
          <a:bodyPr/>
          <a:lstStyle>
            <a:lvl1pPr marL="342900" indent="-342900"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500"/>
              </a:lnSpc>
              <a:spcBef>
                <a:spcPts val="600"/>
              </a:spcBef>
            </a:pPr>
            <a:r>
              <a:rPr lang="ja-JP" altLang="en-US" sz="2800" dirty="0">
                <a:solidFill>
                  <a:schemeClr val="bg1"/>
                </a:solidFill>
                <a:latin typeface="HG丸ｺﾞｼｯｸM-PRO" pitchFamily="50" charset="-128"/>
                <a:ea typeface="HG丸ｺﾞｼｯｸM-PRO" pitchFamily="50" charset="-128"/>
              </a:rPr>
              <a:t>災害原因の分類</a:t>
            </a:r>
          </a:p>
          <a:p>
            <a:pPr eaLnBrk="1" fontAlgn="ctr" hangingPunct="1">
              <a:lnSpc>
                <a:spcPts val="3500"/>
              </a:lnSpc>
              <a:spcBef>
                <a:spcPts val="600"/>
              </a:spcBef>
              <a:buFontTx/>
              <a:buNone/>
            </a:pPr>
            <a:r>
              <a:rPr lang="ja-JP" altLang="en-US" sz="2800" dirty="0">
                <a:latin typeface="HG丸ｺﾞｼｯｸM-PRO" pitchFamily="50" charset="-128"/>
                <a:ea typeface="HG丸ｺﾞｼｯｸM-PRO" pitchFamily="50" charset="-128"/>
              </a:rPr>
              <a:t>　</a:t>
            </a:r>
            <a:r>
              <a:rPr lang="ja-JP" altLang="en-US" sz="2800" dirty="0">
                <a:solidFill>
                  <a:schemeClr val="bg1"/>
                </a:solidFill>
                <a:latin typeface="HG丸ｺﾞｼｯｸM-PRO" pitchFamily="50" charset="-128"/>
                <a:ea typeface="HG丸ｺﾞｼｯｸM-PRO" pitchFamily="50" charset="-128"/>
              </a:rPr>
              <a:t>①　事故の型</a:t>
            </a:r>
          </a:p>
          <a:p>
            <a:pPr eaLnBrk="1" fontAlgn="ctr" hangingPunct="1">
              <a:lnSpc>
                <a:spcPts val="3500"/>
              </a:lnSpc>
              <a:spcBef>
                <a:spcPts val="600"/>
              </a:spcBef>
              <a:buFontTx/>
              <a:buNone/>
            </a:pPr>
            <a:r>
              <a:rPr lang="ja-JP" altLang="en-US" sz="2800" dirty="0">
                <a:solidFill>
                  <a:schemeClr val="bg1"/>
                </a:solidFill>
                <a:latin typeface="HG丸ｺﾞｼｯｸM-PRO" pitchFamily="50" charset="-128"/>
                <a:ea typeface="HG丸ｺﾞｼｯｸM-PRO" pitchFamily="50" charset="-128"/>
              </a:rPr>
              <a:t>　②　起因物</a:t>
            </a:r>
          </a:p>
          <a:p>
            <a:pPr eaLnBrk="1" fontAlgn="ctr" hangingPunct="1">
              <a:lnSpc>
                <a:spcPts val="3500"/>
              </a:lnSpc>
              <a:spcBef>
                <a:spcPts val="600"/>
              </a:spcBef>
              <a:buFontTx/>
              <a:buNone/>
            </a:pPr>
            <a:r>
              <a:rPr lang="ja-JP" altLang="en-US" sz="2800" dirty="0">
                <a:solidFill>
                  <a:schemeClr val="bg1"/>
                </a:solidFill>
                <a:latin typeface="HG丸ｺﾞｼｯｸM-PRO" pitchFamily="50" charset="-128"/>
                <a:ea typeface="HG丸ｺﾞｼｯｸM-PRO" pitchFamily="50" charset="-128"/>
              </a:rPr>
              <a:t>　③　不安全状態</a:t>
            </a:r>
          </a:p>
          <a:p>
            <a:pPr eaLnBrk="1" fontAlgn="ctr" hangingPunct="1">
              <a:lnSpc>
                <a:spcPts val="3500"/>
              </a:lnSpc>
              <a:spcBef>
                <a:spcPts val="600"/>
              </a:spcBef>
              <a:buFontTx/>
              <a:buNone/>
            </a:pPr>
            <a:r>
              <a:rPr lang="ja-JP" altLang="en-US" sz="2800" dirty="0">
                <a:solidFill>
                  <a:schemeClr val="bg1"/>
                </a:solidFill>
                <a:latin typeface="HG丸ｺﾞｼｯｸM-PRO" pitchFamily="50" charset="-128"/>
                <a:ea typeface="HG丸ｺﾞｼｯｸM-PRO" pitchFamily="50" charset="-128"/>
              </a:rPr>
              <a:t>　④　不安全行動</a:t>
            </a:r>
            <a:endParaRPr lang="ja-JP" altLang="en-US" sz="2800" dirty="0">
              <a:solidFill>
                <a:srgbClr val="FF0000"/>
              </a:solidFill>
              <a:latin typeface="HG丸ｺﾞｼｯｸM-PRO" pitchFamily="50" charset="-128"/>
              <a:ea typeface="HG丸ｺﾞｼｯｸM-PRO" pitchFamily="50" charset="-128"/>
            </a:endParaRPr>
          </a:p>
        </p:txBody>
      </p:sp>
      <p:sp>
        <p:nvSpPr>
          <p:cNvPr id="12297" name="AutoShape 14"/>
          <p:cNvSpPr>
            <a:spLocks noChangeArrowheads="1"/>
          </p:cNvSpPr>
          <p:nvPr/>
        </p:nvSpPr>
        <p:spPr bwMode="auto">
          <a:xfrm>
            <a:off x="252413" y="3352800"/>
            <a:ext cx="3946525" cy="576263"/>
          </a:xfrm>
          <a:prstGeom prst="roundRect">
            <a:avLst>
              <a:gd name="adj" fmla="val 16667"/>
            </a:avLst>
          </a:prstGeom>
          <a:solidFill>
            <a:srgbClr val="FFCC00">
              <a:alpha val="76077"/>
            </a:srgbClr>
          </a:solidFill>
          <a:ln w="9525">
            <a:solidFill>
              <a:schemeClr val="tx1"/>
            </a:solidFill>
            <a:round/>
            <a:headEnd/>
            <a:tailEnd/>
          </a:ln>
        </p:spPr>
        <p:txBody>
          <a:bodyPr wrap="none" anchor="ct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600"/>
              </a:lnSpc>
              <a:spcBef>
                <a:spcPts val="0"/>
              </a:spcBef>
              <a:buFontTx/>
              <a:buNone/>
            </a:pPr>
            <a:r>
              <a:rPr lang="ja-JP" altLang="en-US" sz="2000" dirty="0">
                <a:latin typeface="HG丸ｺﾞｼｯｸM-PRO" pitchFamily="50" charset="-128"/>
                <a:ea typeface="HG丸ｺﾞｼｯｸM-PRO" pitchFamily="50" charset="-128"/>
              </a:rPr>
              <a:t>直接原因の背後にある根本原因</a:t>
            </a:r>
          </a:p>
        </p:txBody>
      </p:sp>
      <p:sp>
        <p:nvSpPr>
          <p:cNvPr id="12298" name="AutoShape 15"/>
          <p:cNvSpPr>
            <a:spLocks noChangeArrowheads="1"/>
          </p:cNvSpPr>
          <p:nvPr/>
        </p:nvSpPr>
        <p:spPr bwMode="auto">
          <a:xfrm>
            <a:off x="774700" y="4071938"/>
            <a:ext cx="3054350" cy="431800"/>
          </a:xfrm>
          <a:prstGeom prst="roundRect">
            <a:avLst>
              <a:gd name="adj" fmla="val 16667"/>
            </a:avLst>
          </a:prstGeom>
          <a:solidFill>
            <a:srgbClr val="FFCC00">
              <a:alpha val="76077"/>
            </a:srgbClr>
          </a:solidFill>
          <a:ln w="9525">
            <a:solidFill>
              <a:schemeClr val="tx1"/>
            </a:solidFill>
            <a:round/>
            <a:headEnd/>
            <a:tailEnd/>
          </a:ln>
        </p:spPr>
        <p:txBody>
          <a:bodyPr wrap="none" anchor="ct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600"/>
              </a:lnSpc>
              <a:spcBef>
                <a:spcPts val="0"/>
              </a:spcBef>
              <a:buFontTx/>
              <a:buNone/>
            </a:pPr>
            <a:r>
              <a:rPr lang="ja-JP" altLang="en-US" sz="2000" dirty="0">
                <a:latin typeface="HG丸ｺﾞｼｯｸM-PRO" pitchFamily="50" charset="-128"/>
                <a:ea typeface="HG丸ｺﾞｼｯｸM-PRO" pitchFamily="50" charset="-128"/>
              </a:rPr>
              <a:t>人間的要因</a:t>
            </a:r>
          </a:p>
        </p:txBody>
      </p:sp>
      <p:sp>
        <p:nvSpPr>
          <p:cNvPr id="12299" name="AutoShape 16"/>
          <p:cNvSpPr>
            <a:spLocks noChangeArrowheads="1"/>
          </p:cNvSpPr>
          <p:nvPr/>
        </p:nvSpPr>
        <p:spPr bwMode="auto">
          <a:xfrm>
            <a:off x="774700" y="4648200"/>
            <a:ext cx="3054350" cy="360363"/>
          </a:xfrm>
          <a:prstGeom prst="roundRect">
            <a:avLst>
              <a:gd name="adj" fmla="val 16667"/>
            </a:avLst>
          </a:prstGeom>
          <a:solidFill>
            <a:srgbClr val="FFCC00">
              <a:alpha val="76077"/>
            </a:srgbClr>
          </a:solidFill>
          <a:ln w="9525">
            <a:solidFill>
              <a:schemeClr val="tx1"/>
            </a:solidFill>
            <a:round/>
            <a:headEnd/>
            <a:tailEnd/>
          </a:ln>
        </p:spPr>
        <p:txBody>
          <a:bodyPr wrap="none" anchor="ct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600"/>
              </a:lnSpc>
              <a:spcBef>
                <a:spcPts val="0"/>
              </a:spcBef>
              <a:buFontTx/>
              <a:buNone/>
            </a:pPr>
            <a:r>
              <a:rPr lang="ja-JP" altLang="en-US" sz="2000" dirty="0">
                <a:latin typeface="HG丸ｺﾞｼｯｸM-PRO" pitchFamily="50" charset="-128"/>
                <a:ea typeface="HG丸ｺﾞｼｯｸM-PRO" pitchFamily="50" charset="-128"/>
              </a:rPr>
              <a:t>機械・設備的要因</a:t>
            </a:r>
          </a:p>
        </p:txBody>
      </p:sp>
      <p:sp>
        <p:nvSpPr>
          <p:cNvPr id="12300" name="AutoShape 17"/>
          <p:cNvSpPr>
            <a:spLocks noChangeArrowheads="1"/>
          </p:cNvSpPr>
          <p:nvPr/>
        </p:nvSpPr>
        <p:spPr bwMode="auto">
          <a:xfrm>
            <a:off x="774700" y="5153025"/>
            <a:ext cx="3054350" cy="431800"/>
          </a:xfrm>
          <a:prstGeom prst="roundRect">
            <a:avLst>
              <a:gd name="adj" fmla="val 16667"/>
            </a:avLst>
          </a:prstGeom>
          <a:solidFill>
            <a:srgbClr val="FFCC00">
              <a:alpha val="76077"/>
            </a:srgbClr>
          </a:solidFill>
          <a:ln w="9525">
            <a:solidFill>
              <a:schemeClr val="tx1"/>
            </a:solidFill>
            <a:round/>
            <a:headEnd/>
            <a:tailEnd/>
          </a:ln>
        </p:spPr>
        <p:txBody>
          <a:bodyPr wrap="none" anchor="ct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600"/>
              </a:lnSpc>
              <a:spcBef>
                <a:spcPts val="0"/>
              </a:spcBef>
              <a:buFontTx/>
              <a:buNone/>
            </a:pPr>
            <a:r>
              <a:rPr lang="ja-JP" altLang="en-US" sz="2000" dirty="0">
                <a:latin typeface="HG丸ｺﾞｼｯｸM-PRO" pitchFamily="50" charset="-128"/>
                <a:ea typeface="HG丸ｺﾞｼｯｸM-PRO" pitchFamily="50" charset="-128"/>
              </a:rPr>
              <a:t>作業的要因</a:t>
            </a:r>
          </a:p>
        </p:txBody>
      </p:sp>
      <p:sp>
        <p:nvSpPr>
          <p:cNvPr id="12301" name="AutoShape 18"/>
          <p:cNvSpPr>
            <a:spLocks noChangeArrowheads="1"/>
          </p:cNvSpPr>
          <p:nvPr/>
        </p:nvSpPr>
        <p:spPr bwMode="auto">
          <a:xfrm>
            <a:off x="774700" y="5729288"/>
            <a:ext cx="3054350" cy="431800"/>
          </a:xfrm>
          <a:prstGeom prst="roundRect">
            <a:avLst>
              <a:gd name="adj" fmla="val 16667"/>
            </a:avLst>
          </a:prstGeom>
          <a:solidFill>
            <a:srgbClr val="FFCC00">
              <a:alpha val="76077"/>
            </a:srgbClr>
          </a:solidFill>
          <a:ln w="9525">
            <a:solidFill>
              <a:schemeClr val="tx1"/>
            </a:solidFill>
            <a:round/>
            <a:headEnd/>
            <a:tailEnd/>
          </a:ln>
        </p:spPr>
        <p:txBody>
          <a:bodyPr wrap="none" anchor="ct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600"/>
              </a:lnSpc>
              <a:spcBef>
                <a:spcPts val="0"/>
              </a:spcBef>
              <a:buFontTx/>
              <a:buNone/>
            </a:pPr>
            <a:r>
              <a:rPr lang="ja-JP" altLang="en-US" sz="2000" dirty="0">
                <a:latin typeface="HG丸ｺﾞｼｯｸM-PRO" pitchFamily="50" charset="-128"/>
                <a:ea typeface="HG丸ｺﾞｼｯｸM-PRO" pitchFamily="50" charset="-128"/>
              </a:rPr>
              <a:t>管理的要因</a:t>
            </a:r>
          </a:p>
        </p:txBody>
      </p:sp>
    </p:spTree>
    <p:extLst>
      <p:ext uri="{BB962C8B-B14F-4D97-AF65-F5344CB8AC3E}">
        <p14:creationId xmlns:p14="http://schemas.microsoft.com/office/powerpoint/2010/main" val="40808353"/>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lum bright="-12000" contrast="60000"/>
            <a:extLst>
              <a:ext uri="{28A0092B-C50C-407E-A947-70E740481C1C}">
                <a14:useLocalDpi xmlns:a14="http://schemas.microsoft.com/office/drawing/2010/main" val="0"/>
              </a:ext>
            </a:extLst>
          </a:blip>
          <a:srcRect/>
          <a:stretch>
            <a:fillRect/>
          </a:stretch>
        </p:blipFill>
        <p:spPr bwMode="auto">
          <a:xfrm>
            <a:off x="228600" y="152400"/>
            <a:ext cx="8715375"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5" name="Group 6"/>
          <p:cNvGrpSpPr>
            <a:grpSpLocks/>
          </p:cNvGrpSpPr>
          <p:nvPr/>
        </p:nvGrpSpPr>
        <p:grpSpPr bwMode="auto">
          <a:xfrm>
            <a:off x="838200" y="685800"/>
            <a:ext cx="2590800" cy="1752600"/>
            <a:chOff x="3474" y="1135"/>
            <a:chExt cx="4320" cy="2521"/>
          </a:xfrm>
        </p:grpSpPr>
        <p:sp>
          <p:nvSpPr>
            <p:cNvPr id="13319" name="Rectangle 7"/>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3320" name="Rectangle 8"/>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3321" name="Rectangle 9"/>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3322" name="Rectangle 10"/>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3323" name="Rectangle 11"/>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3324" name="Rectangle 12"/>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3325" name="Rectangle 13"/>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3326" name="Rectangle 14"/>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3327" name="Rectangle 15"/>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3328" name="Rectangle 16"/>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3329" name="Rectangle 17"/>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3330" name="Rectangle 18"/>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3331" name="Rectangle 19"/>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grpSp>
      <p:sp>
        <p:nvSpPr>
          <p:cNvPr id="13316" name="Text Box 20"/>
          <p:cNvSpPr txBox="1">
            <a:spLocks noChangeArrowheads="1"/>
          </p:cNvSpPr>
          <p:nvPr/>
        </p:nvSpPr>
        <p:spPr bwMode="auto">
          <a:xfrm>
            <a:off x="609600" y="5410200"/>
            <a:ext cx="8153400"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4000"/>
              </a:lnSpc>
              <a:spcBef>
                <a:spcPts val="0"/>
              </a:spcBef>
              <a:buFontTx/>
              <a:buNone/>
            </a:pPr>
            <a:r>
              <a:rPr lang="ja-JP" altLang="en-US" b="1" dirty="0">
                <a:latin typeface="HG丸ｺﾞｼｯｸM-PRO" pitchFamily="50" charset="-128"/>
                <a:ea typeface="HG丸ｺﾞｼｯｸM-PRO" pitchFamily="50" charset="-128"/>
              </a:rPr>
              <a:t>第１０章．災害発生時における措置　終了</a:t>
            </a:r>
          </a:p>
        </p:txBody>
      </p:sp>
      <p:sp>
        <p:nvSpPr>
          <p:cNvPr id="2" name="スライド番号プレースホルダー 1"/>
          <p:cNvSpPr>
            <a:spLocks noGrp="1"/>
          </p:cNvSpPr>
          <p:nvPr>
            <p:ph type="sldNum" sz="quarter" idx="12"/>
          </p:nvPr>
        </p:nvSpPr>
        <p:spPr/>
        <p:txBody>
          <a:bodyPr/>
          <a:lstStyle/>
          <a:p>
            <a:pPr>
              <a:defRPr/>
            </a:pPr>
            <a:fld id="{D4D47669-B1FA-4CC6-AC42-6DCCBE30D742}" type="slidenum">
              <a:rPr lang="en-US" altLang="ja-JP" smtClean="0"/>
              <a:pPr>
                <a:defRPr/>
              </a:pPr>
              <a:t>182</a:t>
            </a:fld>
            <a:endParaRPr lang="en-US" altLang="ja-JP"/>
          </a:p>
        </p:txBody>
      </p:sp>
      <p:sp>
        <p:nvSpPr>
          <p:cNvPr id="13318" name="Text Box 20"/>
          <p:cNvSpPr txBox="1">
            <a:spLocks noChangeArrowheads="1"/>
          </p:cNvSpPr>
          <p:nvPr/>
        </p:nvSpPr>
        <p:spPr bwMode="auto">
          <a:xfrm>
            <a:off x="854075" y="3082925"/>
            <a:ext cx="7464425"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lnSpc>
                <a:spcPts val="4000"/>
              </a:lnSpc>
              <a:spcBef>
                <a:spcPct val="0"/>
              </a:spcBef>
              <a:buFontTx/>
              <a:buNone/>
            </a:pPr>
            <a:r>
              <a:rPr kumimoji="0" lang="ja-JP" altLang="en-US" b="1" dirty="0">
                <a:latin typeface="HG丸ｺﾞｼｯｸM-PRO" pitchFamily="50" charset="-128"/>
                <a:ea typeface="HG丸ｺﾞｼｯｸM-PRO" pitchFamily="50" charset="-128"/>
              </a:rPr>
              <a:t>第１０章のまとめは　Ｐ１４６参照</a:t>
            </a:r>
          </a:p>
        </p:txBody>
      </p:sp>
    </p:spTree>
    <p:extLst>
      <p:ext uri="{BB962C8B-B14F-4D97-AF65-F5344CB8AC3E}">
        <p14:creationId xmlns:p14="http://schemas.microsoft.com/office/powerpoint/2010/main" val="3418145353"/>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4294967295"/>
          </p:nvPr>
        </p:nvSpPr>
        <p:spPr>
          <a:xfrm>
            <a:off x="533400" y="2636838"/>
            <a:ext cx="8382000" cy="3916362"/>
          </a:xfrm>
          <a:solidFill>
            <a:srgbClr val="00FF00">
              <a:alpha val="50195"/>
            </a:srgbClr>
          </a:solidFill>
        </p:spPr>
        <p:txBody>
          <a:bodyPr/>
          <a:lstStyle/>
          <a:p>
            <a:pPr marL="0" indent="0" eaLnBrk="1" hangingPunct="1">
              <a:lnSpc>
                <a:spcPts val="3700"/>
              </a:lnSpc>
              <a:spcBef>
                <a:spcPct val="0"/>
              </a:spcBef>
              <a:buFontTx/>
              <a:buNone/>
            </a:pPr>
            <a:r>
              <a:rPr lang="ja-JP" altLang="en-US" sz="2800" dirty="0">
                <a:latin typeface="HG丸ｺﾞｼｯｸM-PRO" pitchFamily="50" charset="-128"/>
                <a:ea typeface="HG丸ｺﾞｼｯｸM-PRO" pitchFamily="50" charset="-128"/>
              </a:rPr>
              <a:t>１．ヒューマンファクター</a:t>
            </a:r>
          </a:p>
          <a:p>
            <a:pPr marL="0" indent="0" eaLnBrk="1" hangingPunct="1">
              <a:lnSpc>
                <a:spcPts val="3700"/>
              </a:lnSpc>
              <a:spcBef>
                <a:spcPct val="0"/>
              </a:spcBef>
              <a:buFontTx/>
              <a:buNone/>
            </a:pPr>
            <a:r>
              <a:rPr lang="ja-JP" altLang="en-US" sz="2800" dirty="0">
                <a:latin typeface="HG丸ｺﾞｼｯｸM-PRO" pitchFamily="50" charset="-128"/>
                <a:ea typeface="HG丸ｺﾞｼｯｸM-PRO" pitchFamily="50" charset="-128"/>
              </a:rPr>
              <a:t>２．労働災害防止についての動機づけ</a:t>
            </a:r>
          </a:p>
          <a:p>
            <a:pPr marL="0" indent="0" eaLnBrk="1" hangingPunct="1">
              <a:lnSpc>
                <a:spcPts val="3700"/>
              </a:lnSpc>
              <a:spcBef>
                <a:spcPct val="0"/>
              </a:spcBef>
              <a:buFontTx/>
              <a:buNone/>
            </a:pPr>
            <a:r>
              <a:rPr lang="ja-JP" altLang="en-US" sz="2800" dirty="0">
                <a:latin typeface="HG丸ｺﾞｼｯｸM-PRO" pitchFamily="50" charset="-128"/>
                <a:ea typeface="HG丸ｺﾞｼｯｸM-PRO" pitchFamily="50" charset="-128"/>
              </a:rPr>
              <a:t>３．安全衛生活動の進め方</a:t>
            </a:r>
          </a:p>
          <a:p>
            <a:pPr marL="0" indent="0" eaLnBrk="1" hangingPunct="1">
              <a:lnSpc>
                <a:spcPts val="3700"/>
              </a:lnSpc>
              <a:spcBef>
                <a:spcPct val="0"/>
              </a:spcBef>
              <a:buFontTx/>
              <a:buNone/>
            </a:pPr>
            <a:r>
              <a:rPr lang="ja-JP" altLang="en-US" sz="2800" dirty="0">
                <a:latin typeface="HG丸ｺﾞｼｯｸM-PRO" pitchFamily="50" charset="-128"/>
                <a:ea typeface="HG丸ｺﾞｼｯｸM-PRO" pitchFamily="50" charset="-128"/>
              </a:rPr>
              <a:t>４．創意工夫の必要性</a:t>
            </a:r>
          </a:p>
          <a:p>
            <a:pPr marL="0" indent="0" eaLnBrk="1" hangingPunct="1">
              <a:lnSpc>
                <a:spcPts val="3700"/>
              </a:lnSpc>
              <a:spcBef>
                <a:spcPct val="0"/>
              </a:spcBef>
              <a:buFontTx/>
              <a:buNone/>
            </a:pPr>
            <a:r>
              <a:rPr lang="ja-JP" altLang="en-US" sz="2800" dirty="0">
                <a:latin typeface="HG丸ｺﾞｼｯｸM-PRO" pitchFamily="50" charset="-128"/>
                <a:ea typeface="HG丸ｺﾞｼｯｸM-PRO" pitchFamily="50" charset="-128"/>
              </a:rPr>
              <a:t>５．職場の創意工夫を高める雰囲気づくり</a:t>
            </a:r>
          </a:p>
          <a:p>
            <a:pPr marL="0" indent="0" eaLnBrk="1" hangingPunct="1">
              <a:lnSpc>
                <a:spcPts val="3700"/>
              </a:lnSpc>
              <a:spcBef>
                <a:spcPct val="0"/>
              </a:spcBef>
              <a:buFontTx/>
              <a:buNone/>
            </a:pPr>
            <a:r>
              <a:rPr lang="ja-JP" altLang="en-US" sz="2800" dirty="0">
                <a:latin typeface="HG丸ｺﾞｼｯｸM-PRO" pitchFamily="50" charset="-128"/>
                <a:ea typeface="HG丸ｺﾞｼｯｸM-PRO" pitchFamily="50" charset="-128"/>
              </a:rPr>
              <a:t>　　　　　　　　（⇒グループの活性化）</a:t>
            </a:r>
          </a:p>
          <a:p>
            <a:pPr marL="0" indent="0" eaLnBrk="1" hangingPunct="1">
              <a:lnSpc>
                <a:spcPts val="3700"/>
              </a:lnSpc>
              <a:spcBef>
                <a:spcPct val="0"/>
              </a:spcBef>
              <a:buFontTx/>
              <a:buNone/>
            </a:pPr>
            <a:r>
              <a:rPr lang="ja-JP" altLang="en-US" sz="2800" dirty="0">
                <a:latin typeface="HG丸ｺﾞｼｯｸM-PRO" pitchFamily="50" charset="-128"/>
                <a:ea typeface="HG丸ｺﾞｼｯｸM-PRO" pitchFamily="50" charset="-128"/>
              </a:rPr>
              <a:t>６．作業者一人ひとりの創造力を高める方法</a:t>
            </a:r>
            <a:endParaRPr lang="en-US" altLang="ja-JP" sz="2800" dirty="0">
              <a:latin typeface="HG丸ｺﾞｼｯｸM-PRO" pitchFamily="50" charset="-128"/>
              <a:ea typeface="HG丸ｺﾞｼｯｸM-PRO" pitchFamily="50" charset="-128"/>
            </a:endParaRPr>
          </a:p>
          <a:p>
            <a:pPr marL="0" indent="0" eaLnBrk="1" hangingPunct="1">
              <a:lnSpc>
                <a:spcPts val="3700"/>
              </a:lnSpc>
              <a:spcBef>
                <a:spcPct val="0"/>
              </a:spcBef>
              <a:buFontTx/>
              <a:buNone/>
            </a:pPr>
            <a:r>
              <a:rPr lang="ja-JP" altLang="en-US" sz="2800" dirty="0">
                <a:latin typeface="HG丸ｺﾞｼｯｸM-PRO" pitchFamily="50" charset="-128"/>
                <a:ea typeface="HG丸ｺﾞｼｯｸM-PRO" pitchFamily="50" charset="-128"/>
              </a:rPr>
              <a:t>　　　　　　　　（⇒個人個人の活性化）　</a:t>
            </a:r>
          </a:p>
        </p:txBody>
      </p:sp>
      <p:sp>
        <p:nvSpPr>
          <p:cNvPr id="3075" name="Rectangle 4"/>
          <p:cNvSpPr>
            <a:spLocks noGrp="1" noChangeArrowheads="1"/>
          </p:cNvSpPr>
          <p:nvPr>
            <p:ph type="title" idx="4294967295"/>
          </p:nvPr>
        </p:nvSpPr>
        <p:spPr>
          <a:xfrm>
            <a:off x="1771333" y="228600"/>
            <a:ext cx="7144067" cy="1471613"/>
          </a:xfrm>
          <a:solidFill>
            <a:schemeClr val="accent2">
              <a:lumMod val="75000"/>
            </a:schemeClr>
          </a:solidFill>
        </p:spPr>
        <p:txBody>
          <a:bodyPr/>
          <a:lstStyle/>
          <a:p>
            <a:pPr eaLnBrk="1" hangingPunct="1">
              <a:lnSpc>
                <a:spcPts val="3500"/>
              </a:lnSpc>
              <a:spcBef>
                <a:spcPts val="0"/>
              </a:spcBef>
              <a:defRPr/>
            </a:pPr>
            <a:r>
              <a:rPr lang="ja-JP" altLang="en-US" sz="2800" b="1" dirty="0">
                <a:solidFill>
                  <a:schemeClr val="bg1"/>
                </a:solidFill>
                <a:latin typeface="HG丸ｺﾞｼｯｸM-PRO" pitchFamily="50" charset="-128"/>
                <a:ea typeface="HG丸ｺﾞｼｯｸM-PRO" pitchFamily="50" charset="-128"/>
              </a:rPr>
              <a:t>第</a:t>
            </a:r>
            <a:r>
              <a:rPr lang="en-US" altLang="ja-JP" sz="2800" b="1" dirty="0">
                <a:solidFill>
                  <a:schemeClr val="bg1"/>
                </a:solidFill>
                <a:latin typeface="HG丸ｺﾞｼｯｸM-PRO" pitchFamily="50" charset="-128"/>
                <a:ea typeface="HG丸ｺﾞｼｯｸM-PRO" pitchFamily="50" charset="-128"/>
              </a:rPr>
              <a:t>12</a:t>
            </a:r>
            <a:r>
              <a:rPr lang="ja-JP" altLang="en-US" sz="2800" b="1" dirty="0">
                <a:solidFill>
                  <a:schemeClr val="bg1"/>
                </a:solidFill>
                <a:latin typeface="HG丸ｺﾞｼｯｸM-PRO" pitchFamily="50" charset="-128"/>
                <a:ea typeface="HG丸ｺﾞｼｯｸM-PRO" pitchFamily="50" charset="-128"/>
              </a:rPr>
              <a:t>章　</a:t>
            </a:r>
            <a:br>
              <a:rPr lang="en-US" altLang="ja-JP" sz="2800" b="1" dirty="0">
                <a:solidFill>
                  <a:schemeClr val="bg1"/>
                </a:solidFill>
                <a:latin typeface="HG丸ｺﾞｼｯｸM-PRO" pitchFamily="50" charset="-128"/>
                <a:ea typeface="HG丸ｺﾞｼｯｸM-PRO" pitchFamily="50" charset="-128"/>
              </a:rPr>
            </a:br>
            <a:r>
              <a:rPr lang="ja-JP" altLang="en-US" sz="2800" b="1" dirty="0">
                <a:solidFill>
                  <a:schemeClr val="bg1"/>
                </a:solidFill>
                <a:latin typeface="HG丸ｺﾞｼｯｸM-PRO" pitchFamily="50" charset="-128"/>
                <a:ea typeface="HG丸ｺﾞｼｯｸM-PRO" pitchFamily="50" charset="-128"/>
              </a:rPr>
              <a:t>労働災害防止についての関心の保持</a:t>
            </a:r>
            <a:br>
              <a:rPr lang="en-US" altLang="ja-JP" sz="2800" b="1" dirty="0">
                <a:solidFill>
                  <a:schemeClr val="bg1"/>
                </a:solidFill>
                <a:latin typeface="HG丸ｺﾞｼｯｸM-PRO" pitchFamily="50" charset="-128"/>
                <a:ea typeface="HG丸ｺﾞｼｯｸM-PRO" pitchFamily="50" charset="-128"/>
              </a:rPr>
            </a:br>
            <a:r>
              <a:rPr lang="ja-JP" altLang="en-US" sz="2800" b="1" dirty="0">
                <a:solidFill>
                  <a:schemeClr val="bg1"/>
                </a:solidFill>
                <a:latin typeface="HG丸ｺﾞｼｯｸM-PRO" pitchFamily="50" charset="-128"/>
                <a:ea typeface="HG丸ｺﾞｼｯｸM-PRO" pitchFamily="50" charset="-128"/>
              </a:rPr>
              <a:t>および労働者の創意工夫を引き出す方法</a:t>
            </a:r>
          </a:p>
        </p:txBody>
      </p:sp>
      <p:sp>
        <p:nvSpPr>
          <p:cNvPr id="3076" name="AutoShape 5"/>
          <p:cNvSpPr>
            <a:spLocks noChangeArrowheads="1"/>
          </p:cNvSpPr>
          <p:nvPr/>
        </p:nvSpPr>
        <p:spPr bwMode="auto">
          <a:xfrm>
            <a:off x="1713866" y="1829867"/>
            <a:ext cx="3808779" cy="574675"/>
          </a:xfrm>
          <a:prstGeom prst="roundRect">
            <a:avLst>
              <a:gd name="adj" fmla="val 16667"/>
            </a:avLst>
          </a:prstGeom>
          <a:solidFill>
            <a:srgbClr val="FFFF99"/>
          </a:solidFill>
          <a:ln w="9525">
            <a:solidFill>
              <a:schemeClr val="tx1"/>
            </a:solidFill>
            <a:round/>
            <a:headEnd/>
            <a:tailEnd/>
          </a:ln>
        </p:spPr>
        <p:txBody>
          <a:bodyPr wrap="none" anchor="ct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この章でお話しすること</a:t>
            </a:r>
          </a:p>
        </p:txBody>
      </p:sp>
      <p:sp>
        <p:nvSpPr>
          <p:cNvPr id="5" name="スライド番号プレースホルダー 3"/>
          <p:cNvSpPr txBox="1">
            <a:spLocks noGrp="1"/>
          </p:cNvSpPr>
          <p:nvPr/>
        </p:nvSpPr>
        <p:spPr bwMode="auto">
          <a:xfrm>
            <a:off x="6781800" y="61722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defRPr/>
            </a:pPr>
            <a:fld id="{1C30A8A4-427C-4050-8277-D59882F9500C}" type="slidenum">
              <a:rPr lang="en-US" altLang="ja-JP" sz="1400">
                <a:ea typeface="+mn-ea"/>
              </a:rPr>
              <a:pPr algn="r" fontAlgn="base">
                <a:spcBef>
                  <a:spcPct val="0"/>
                </a:spcBef>
                <a:defRPr/>
              </a:pPr>
              <a:t>183</a:t>
            </a:fld>
            <a:endParaRPr lang="en-US" altLang="ja-JP" sz="1400">
              <a:ea typeface="+mn-ea"/>
            </a:endParaRPr>
          </a:p>
        </p:txBody>
      </p:sp>
      <p:grpSp>
        <p:nvGrpSpPr>
          <p:cNvPr id="3078" name="Group 6"/>
          <p:cNvGrpSpPr>
            <a:grpSpLocks/>
          </p:cNvGrpSpPr>
          <p:nvPr/>
        </p:nvGrpSpPr>
        <p:grpSpPr bwMode="auto">
          <a:xfrm>
            <a:off x="342900" y="236538"/>
            <a:ext cx="1371600" cy="1135062"/>
            <a:chOff x="3474" y="1135"/>
            <a:chExt cx="4320" cy="2521"/>
          </a:xfrm>
        </p:grpSpPr>
        <p:sp>
          <p:nvSpPr>
            <p:cNvPr id="3079" name="Rectangle 7"/>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0" name="Rectangle 8"/>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1" name="Rectangle 9"/>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2" name="Rectangle 10"/>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3" name="Rectangle 11"/>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4" name="Rectangle 12"/>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5" name="Rectangle 13"/>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6" name="Rectangle 14"/>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7" name="Rectangle 15"/>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8" name="Rectangle 16"/>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9" name="Rectangle 17"/>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90" name="Rectangle 18"/>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91" name="Rectangle 19"/>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grpSp>
      <p:sp>
        <p:nvSpPr>
          <p:cNvPr id="20" name="正方形/長方形 19"/>
          <p:cNvSpPr/>
          <p:nvPr/>
        </p:nvSpPr>
        <p:spPr>
          <a:xfrm>
            <a:off x="5522645" y="1842723"/>
            <a:ext cx="3392755" cy="541174"/>
          </a:xfrm>
          <a:prstGeom prst="rect">
            <a:avLst/>
          </a:prstGeom>
        </p:spPr>
        <p:txBody>
          <a:bodyPr wrap="square">
            <a:spAutoFit/>
          </a:bodyPr>
          <a:lstStyle>
            <a:defPPr>
              <a:defRPr lang="ja-JP"/>
            </a:defPPr>
            <a:lvl1pPr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1pPr>
            <a:lvl2pPr marL="4572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2pPr>
            <a:lvl3pPr marL="9144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3pPr>
            <a:lvl4pPr marL="13716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4pPr>
            <a:lvl5pPr marL="18288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5pPr>
            <a:lvl6pPr marL="2286000" algn="l" defTabSz="914400" rtl="0" eaLnBrk="1" latinLnBrk="0" hangingPunct="1">
              <a:defRPr kumimoji="1" sz="1400" kern="1200">
                <a:solidFill>
                  <a:schemeClr val="tx1"/>
                </a:solidFill>
                <a:latin typeface="Times New Roman" pitchFamily="18" charset="0"/>
                <a:ea typeface="ＭＳ ゴシック" pitchFamily="49" charset="-128"/>
                <a:cs typeface="+mn-cs"/>
              </a:defRPr>
            </a:lvl6pPr>
            <a:lvl7pPr marL="2743200" algn="l" defTabSz="914400" rtl="0" eaLnBrk="1" latinLnBrk="0" hangingPunct="1">
              <a:defRPr kumimoji="1" sz="1400" kern="1200">
                <a:solidFill>
                  <a:schemeClr val="tx1"/>
                </a:solidFill>
                <a:latin typeface="Times New Roman" pitchFamily="18" charset="0"/>
                <a:ea typeface="ＭＳ ゴシック" pitchFamily="49" charset="-128"/>
                <a:cs typeface="+mn-cs"/>
              </a:defRPr>
            </a:lvl7pPr>
            <a:lvl8pPr marL="3200400" algn="l" defTabSz="914400" rtl="0" eaLnBrk="1" latinLnBrk="0" hangingPunct="1">
              <a:defRPr kumimoji="1" sz="1400" kern="1200">
                <a:solidFill>
                  <a:schemeClr val="tx1"/>
                </a:solidFill>
                <a:latin typeface="Times New Roman" pitchFamily="18" charset="0"/>
                <a:ea typeface="ＭＳ ゴシック" pitchFamily="49" charset="-128"/>
                <a:cs typeface="+mn-cs"/>
              </a:defRPr>
            </a:lvl8pPr>
            <a:lvl9pPr marL="3657600" algn="l" defTabSz="914400" rtl="0" eaLnBrk="1" latinLnBrk="0" hangingPunct="1">
              <a:defRPr kumimoji="1" sz="1400" kern="1200">
                <a:solidFill>
                  <a:schemeClr val="tx1"/>
                </a:solidFill>
                <a:latin typeface="Times New Roman" pitchFamily="18" charset="0"/>
                <a:ea typeface="ＭＳ ゴシック" pitchFamily="49" charset="-128"/>
                <a:cs typeface="+mn-cs"/>
              </a:defRPr>
            </a:lvl9pPr>
          </a:lstStyle>
          <a:p>
            <a:pPr algn="l">
              <a:lnSpc>
                <a:spcPts val="3500"/>
              </a:lnSpc>
            </a:pPr>
            <a:r>
              <a:rPr lang="ja-JP" altLang="en-US" sz="2400" dirty="0">
                <a:solidFill>
                  <a:schemeClr val="accent2"/>
                </a:solidFill>
                <a:latin typeface="HG丸ｺﾞｼｯｸM-PRO" pitchFamily="50" charset="-128"/>
                <a:ea typeface="HG丸ｺﾞｼｯｸM-PRO" pitchFamily="50" charset="-128"/>
              </a:rPr>
              <a:t>（</a:t>
            </a:r>
            <a:r>
              <a:rPr lang="en-US" altLang="ja-JP" sz="2400" dirty="0">
                <a:solidFill>
                  <a:schemeClr val="accent2"/>
                </a:solidFill>
                <a:latin typeface="HG丸ｺﾞｼｯｸM-PRO" pitchFamily="50" charset="-128"/>
                <a:ea typeface="HG丸ｺﾞｼｯｸM-PRO" pitchFamily="50" charset="-128"/>
              </a:rPr>
              <a:t>P</a:t>
            </a:r>
            <a:r>
              <a:rPr lang="ja-JP" altLang="en-US" sz="2400" dirty="0">
                <a:solidFill>
                  <a:schemeClr val="accent2"/>
                </a:solidFill>
                <a:latin typeface="HG丸ｺﾞｼｯｸM-PRO" pitchFamily="50" charset="-128"/>
                <a:ea typeface="HG丸ｺﾞｼｯｸM-PRO" pitchFamily="50" charset="-128"/>
              </a:rPr>
              <a:t>１６９～</a:t>
            </a:r>
            <a:r>
              <a:rPr lang="en-US" altLang="ja-JP" sz="2400" dirty="0">
                <a:solidFill>
                  <a:schemeClr val="accent2"/>
                </a:solidFill>
                <a:latin typeface="HG丸ｺﾞｼｯｸM-PRO" pitchFamily="50" charset="-128"/>
                <a:ea typeface="HG丸ｺﾞｼｯｸM-PRO" pitchFamily="50" charset="-128"/>
              </a:rPr>
              <a:t>P</a:t>
            </a:r>
            <a:r>
              <a:rPr lang="ja-JP" altLang="en-US" sz="2400" dirty="0">
                <a:solidFill>
                  <a:schemeClr val="accent2"/>
                </a:solidFill>
                <a:latin typeface="HG丸ｺﾞｼｯｸM-PRO" pitchFamily="50" charset="-128"/>
                <a:ea typeface="HG丸ｺﾞｼｯｸM-PRO" pitchFamily="50" charset="-128"/>
              </a:rPr>
              <a:t>１７６）</a:t>
            </a:r>
          </a:p>
        </p:txBody>
      </p:sp>
    </p:spTree>
    <p:extLst>
      <p:ext uri="{BB962C8B-B14F-4D97-AF65-F5344CB8AC3E}">
        <p14:creationId xmlns:p14="http://schemas.microsoft.com/office/powerpoint/2010/main" val="5977265"/>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4771256"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１．ヒューマンファクター</a:t>
            </a:r>
          </a:p>
        </p:txBody>
      </p:sp>
      <p:sp>
        <p:nvSpPr>
          <p:cNvPr id="4099" name="AutoShape 5"/>
          <p:cNvSpPr>
            <a:spLocks noChangeArrowheads="1"/>
          </p:cNvSpPr>
          <p:nvPr/>
        </p:nvSpPr>
        <p:spPr bwMode="auto">
          <a:xfrm>
            <a:off x="304800" y="914400"/>
            <a:ext cx="85915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a:t>
            </a:r>
            <a:r>
              <a:rPr lang="en-US" altLang="ja-JP" sz="2000" dirty="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作業現場を</a:t>
            </a:r>
            <a:r>
              <a:rPr lang="ja-JP" altLang="en-US" sz="2000" dirty="0">
                <a:solidFill>
                  <a:srgbClr val="FF0000"/>
                </a:solidFill>
                <a:latin typeface="HG丸ｺﾞｼｯｸM-PRO" pitchFamily="50" charset="-128"/>
                <a:ea typeface="HG丸ｺﾞｼｯｸM-PRO" pitchFamily="50" charset="-128"/>
              </a:rPr>
              <a:t>「人」</a:t>
            </a:r>
            <a:r>
              <a:rPr lang="ja-JP" altLang="en-US" sz="2000" dirty="0">
                <a:latin typeface="HG丸ｺﾞｼｯｸM-PRO" pitchFamily="50" charset="-128"/>
                <a:ea typeface="HG丸ｺﾞｼｯｸM-PRO" pitchFamily="50" charset="-128"/>
              </a:rPr>
              <a:t>と</a:t>
            </a:r>
            <a:r>
              <a:rPr lang="ja-JP" altLang="en-US" sz="2000" dirty="0">
                <a:solidFill>
                  <a:srgbClr val="FF0000"/>
                </a:solidFill>
                <a:latin typeface="HG丸ｺﾞｼｯｸM-PRO" pitchFamily="50" charset="-128"/>
                <a:ea typeface="HG丸ｺﾞｼｯｸM-PRO" pitchFamily="50" charset="-128"/>
              </a:rPr>
              <a:t>「機械設備」</a:t>
            </a:r>
            <a:r>
              <a:rPr lang="ja-JP" altLang="en-US" sz="2000" dirty="0">
                <a:latin typeface="HG丸ｺﾞｼｯｸM-PRO" pitchFamily="50" charset="-128"/>
                <a:ea typeface="HG丸ｺﾞｼｯｸM-PRO" pitchFamily="50" charset="-128"/>
              </a:rPr>
              <a:t>の組み合わせとして考えたと</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き、人の役割や要因を</a:t>
            </a:r>
            <a:r>
              <a:rPr lang="ja-JP" altLang="en-US" sz="2000" dirty="0">
                <a:solidFill>
                  <a:srgbClr val="FF0000"/>
                </a:solidFill>
                <a:latin typeface="HG丸ｺﾞｼｯｸM-PRO" pitchFamily="50" charset="-128"/>
                <a:ea typeface="HG丸ｺﾞｼｯｸM-PRO" pitchFamily="50" charset="-128"/>
              </a:rPr>
              <a:t>ヒューマンファクター</a:t>
            </a:r>
            <a:r>
              <a:rPr lang="ja-JP" altLang="en-US" sz="2000" dirty="0">
                <a:latin typeface="HG丸ｺﾞｼｯｸM-PRO" pitchFamily="50" charset="-128"/>
                <a:ea typeface="HG丸ｺﾞｼｯｸM-PRO" pitchFamily="50" charset="-128"/>
              </a:rPr>
              <a:t>といい、特に意図</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しない行動の結果、異常な状態、事故、災害につながった人に</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係る要因を</a:t>
            </a:r>
            <a:r>
              <a:rPr lang="ja-JP" altLang="en-US" sz="2000" dirty="0">
                <a:solidFill>
                  <a:srgbClr val="FF0000"/>
                </a:solidFill>
                <a:latin typeface="HG丸ｺﾞｼｯｸM-PRO" pitchFamily="50" charset="-128"/>
                <a:ea typeface="HG丸ｺﾞｼｯｸM-PRO" pitchFamily="50" charset="-128"/>
              </a:rPr>
              <a:t>ヒューマンエラー</a:t>
            </a:r>
            <a:r>
              <a:rPr lang="ja-JP" altLang="en-US" sz="2000" dirty="0">
                <a:latin typeface="HG丸ｺﾞｼｯｸM-PRO" pitchFamily="50" charset="-128"/>
                <a:ea typeface="HG丸ｺﾞｼｯｸM-PRO" pitchFamily="50" charset="-128"/>
              </a:rPr>
              <a:t>という。</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p>
        </p:txBody>
      </p:sp>
      <p:sp>
        <p:nvSpPr>
          <p:cNvPr id="4100" name="Text Box 10"/>
          <p:cNvSpPr txBox="1">
            <a:spLocks noChangeArrowheads="1"/>
          </p:cNvSpPr>
          <p:nvPr/>
        </p:nvSpPr>
        <p:spPr bwMode="auto">
          <a:xfrm>
            <a:off x="6804025" y="304800"/>
            <a:ext cx="17303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P169</a:t>
            </a:r>
            <a:endParaRPr kumimoji="0" lang="ja-JP" altLang="en-US" sz="1600" dirty="0">
              <a:latin typeface="HG丸ｺﾞｼｯｸM-PRO" pitchFamily="50" charset="-128"/>
              <a:ea typeface="HG丸ｺﾞｼｯｸM-PRO" pitchFamily="50" charset="-128"/>
            </a:endParaRPr>
          </a:p>
        </p:txBody>
      </p:sp>
      <p:pic>
        <p:nvPicPr>
          <p:cNvPr id="410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852738"/>
            <a:ext cx="8207375" cy="36226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2"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CBF15F07-6834-4555-9681-693ABE4785DA}" type="slidenum">
              <a:rPr lang="en-US" altLang="ja-JP" sz="1400">
                <a:ea typeface="ＭＳ Ｐゴシック" pitchFamily="50" charset="-128"/>
              </a:rPr>
              <a:pPr algn="r" eaLnBrk="1" hangingPunct="1">
                <a:spcBef>
                  <a:spcPct val="0"/>
                </a:spcBef>
                <a:buFontTx/>
                <a:buNone/>
              </a:pPr>
              <a:t>184</a:t>
            </a:fld>
            <a:endParaRPr lang="en-US" altLang="ja-JP" sz="1400">
              <a:ea typeface="ＭＳ Ｐゴシック" pitchFamily="50" charset="-128"/>
            </a:endParaRPr>
          </a:p>
        </p:txBody>
      </p:sp>
    </p:spTree>
    <p:extLst>
      <p:ext uri="{BB962C8B-B14F-4D97-AF65-F5344CB8AC3E}">
        <p14:creationId xmlns:p14="http://schemas.microsoft.com/office/powerpoint/2010/main" val="1438021820"/>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4771256"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１．ヒューマンファクター</a:t>
            </a:r>
          </a:p>
        </p:txBody>
      </p:sp>
      <p:sp>
        <p:nvSpPr>
          <p:cNvPr id="5123" name="AutoShape 5"/>
          <p:cNvSpPr>
            <a:spLocks noChangeArrowheads="1"/>
          </p:cNvSpPr>
          <p:nvPr/>
        </p:nvSpPr>
        <p:spPr bwMode="auto">
          <a:xfrm>
            <a:off x="381000" y="747713"/>
            <a:ext cx="8515350" cy="5927725"/>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（１）「ヒューマンエラー」の発生形態</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en-US" altLang="ja-JP" sz="2000" dirty="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事故や災害が発生した場合、</a:t>
            </a:r>
            <a:r>
              <a:rPr lang="ja-JP" altLang="en-US" sz="2000" dirty="0">
                <a:solidFill>
                  <a:srgbClr val="FF0000"/>
                </a:solidFill>
                <a:latin typeface="HG丸ｺﾞｼｯｸM-PRO" pitchFamily="50" charset="-128"/>
                <a:ea typeface="HG丸ｺﾞｼｯｸM-PRO" pitchFamily="50" charset="-128"/>
              </a:rPr>
              <a:t>「人」</a:t>
            </a:r>
            <a:r>
              <a:rPr lang="ja-JP" altLang="en-US" sz="2000" dirty="0">
                <a:latin typeface="HG丸ｺﾞｼｯｸM-PRO" pitchFamily="50" charset="-128"/>
                <a:ea typeface="HG丸ｺﾞｼｯｸM-PRO" pitchFamily="50" charset="-128"/>
              </a:rPr>
              <a:t>の側の問題点として「</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知らなかった」「できなかった」「やらなかった」という</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問題がある。もう１つ大きな問題として</a:t>
            </a:r>
            <a:r>
              <a:rPr lang="ja-JP" altLang="en-US" sz="2000" dirty="0">
                <a:solidFill>
                  <a:srgbClr val="FF0000"/>
                </a:solidFill>
                <a:latin typeface="HG丸ｺﾞｼｯｸM-PRO" pitchFamily="50" charset="-128"/>
                <a:ea typeface="HG丸ｺﾞｼｯｸM-PRO" pitchFamily="50" charset="-128"/>
              </a:rPr>
              <a:t>「ついウッカリ」</a:t>
            </a:r>
            <a:endParaRPr lang="en-US" altLang="ja-JP" sz="2000" dirty="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というものがある。この「ウッカリ」することは人間特性</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であり、完全になくす</a:t>
            </a:r>
            <a:r>
              <a:rPr lang="ja-JP" altLang="en-US" sz="2000" dirty="0" err="1">
                <a:latin typeface="HG丸ｺﾞｼｯｸM-PRO" pitchFamily="50" charset="-128"/>
                <a:ea typeface="HG丸ｺﾞｼｯｸM-PRO" pitchFamily="50" charset="-128"/>
              </a:rPr>
              <a:t>こ</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とは不可能である。しか</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し、それは、どんなもの</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か、どんな時に起きや</a:t>
            </a:r>
            <a:r>
              <a:rPr lang="ja-JP" altLang="en-US" sz="2000" dirty="0" err="1">
                <a:latin typeface="HG丸ｺﾞｼｯｸM-PRO" pitchFamily="50" charset="-128"/>
                <a:ea typeface="HG丸ｺﾞｼｯｸM-PRO" pitchFamily="50" charset="-128"/>
              </a:rPr>
              <a:t>す</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いかなどを知り、適切な</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対応をとれば</a:t>
            </a:r>
            <a:r>
              <a:rPr lang="ja-JP" altLang="en-US" sz="2000" dirty="0">
                <a:solidFill>
                  <a:srgbClr val="FF0000"/>
                </a:solidFill>
                <a:latin typeface="HG丸ｺﾞｼｯｸM-PRO" pitchFamily="50" charset="-128"/>
                <a:ea typeface="HG丸ｺﾞｼｯｸM-PRO" pitchFamily="50" charset="-128"/>
              </a:rPr>
              <a:t>「ウッカリ</a:t>
            </a:r>
            <a:endParaRPr lang="en-US" altLang="ja-JP" sz="2000" dirty="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a:solidFill>
                  <a:srgbClr val="FF0000"/>
                </a:solidFill>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を少なくすることは可</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能である。　　</a:t>
            </a:r>
            <a:endParaRPr lang="ja-JP" altLang="en-US" sz="2400" dirty="0">
              <a:latin typeface="HG丸ｺﾞｼｯｸM-PRO" pitchFamily="50" charset="-128"/>
              <a:ea typeface="HG丸ｺﾞｼｯｸM-PRO" pitchFamily="50" charset="-128"/>
            </a:endParaRPr>
          </a:p>
        </p:txBody>
      </p:sp>
      <p:sp>
        <p:nvSpPr>
          <p:cNvPr id="5124" name="Text Box 10"/>
          <p:cNvSpPr txBox="1">
            <a:spLocks noChangeArrowheads="1"/>
          </p:cNvSpPr>
          <p:nvPr/>
        </p:nvSpPr>
        <p:spPr bwMode="auto">
          <a:xfrm>
            <a:off x="6804025" y="304800"/>
            <a:ext cx="17303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P170</a:t>
            </a:r>
            <a:endParaRPr kumimoji="0" lang="ja-JP" altLang="en-US" sz="1600" dirty="0">
              <a:latin typeface="HG丸ｺﾞｼｯｸM-PRO" pitchFamily="50" charset="-128"/>
              <a:ea typeface="HG丸ｺﾞｼｯｸM-PRO" pitchFamily="50" charset="-128"/>
            </a:endParaRPr>
          </a:p>
        </p:txBody>
      </p:sp>
      <p:pic>
        <p:nvPicPr>
          <p:cNvPr id="7" name="Picture 6"/>
          <p:cNvPicPr>
            <a:picLocks noChangeAspect="1" noChangeArrowheads="1"/>
          </p:cNvPicPr>
          <p:nvPr/>
        </p:nvPicPr>
        <p:blipFill>
          <a:blip r:embed="rId2"/>
          <a:srcRect/>
          <a:stretch>
            <a:fillRect/>
          </a:stretch>
        </p:blipFill>
        <p:spPr bwMode="auto">
          <a:xfrm>
            <a:off x="4859338" y="3038475"/>
            <a:ext cx="3890962" cy="3436938"/>
          </a:xfrm>
          <a:prstGeom prst="rect">
            <a:avLst/>
          </a:prstGeom>
          <a:noFill/>
          <a:ln w="6350">
            <a:solidFill>
              <a:schemeClr val="accent1">
                <a:lumMod val="60000"/>
                <a:lumOff val="40000"/>
              </a:schemeClr>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6"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FABD246D-617D-4F4B-B86E-C76CAADD5E98}" type="slidenum">
              <a:rPr lang="en-US" altLang="ja-JP" sz="1400">
                <a:ea typeface="ＭＳ Ｐゴシック" pitchFamily="50" charset="-128"/>
              </a:rPr>
              <a:pPr algn="r" eaLnBrk="1" hangingPunct="1">
                <a:spcBef>
                  <a:spcPct val="0"/>
                </a:spcBef>
                <a:buFontTx/>
                <a:buNone/>
              </a:pPr>
              <a:t>185</a:t>
            </a:fld>
            <a:endParaRPr lang="en-US" altLang="ja-JP" sz="1400">
              <a:ea typeface="ＭＳ Ｐゴシック" pitchFamily="50" charset="-128"/>
            </a:endParaRPr>
          </a:p>
        </p:txBody>
      </p:sp>
    </p:spTree>
    <p:extLst>
      <p:ext uri="{BB962C8B-B14F-4D97-AF65-F5344CB8AC3E}">
        <p14:creationId xmlns:p14="http://schemas.microsoft.com/office/powerpoint/2010/main" val="1388838215"/>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64770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１．ヒューマンファクター</a:t>
            </a:r>
          </a:p>
        </p:txBody>
      </p:sp>
      <p:sp>
        <p:nvSpPr>
          <p:cNvPr id="6147" name="AutoShape 5"/>
          <p:cNvSpPr>
            <a:spLocks noChangeArrowheads="1"/>
          </p:cNvSpPr>
          <p:nvPr/>
        </p:nvSpPr>
        <p:spPr bwMode="auto">
          <a:xfrm>
            <a:off x="179512" y="776404"/>
            <a:ext cx="8515350" cy="5927725"/>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　</a:t>
            </a:r>
            <a:r>
              <a:rPr lang="ja-JP" altLang="en-US" sz="2000" dirty="0">
                <a:solidFill>
                  <a:srgbClr val="FF0000"/>
                </a:solidFill>
                <a:latin typeface="HG丸ｺﾞｼｯｸM-PRO" pitchFamily="50" charset="-128"/>
                <a:ea typeface="HG丸ｺﾞｼｯｸM-PRO" pitchFamily="50" charset="-128"/>
              </a:rPr>
              <a:t>「人」</a:t>
            </a:r>
            <a:r>
              <a:rPr lang="ja-JP" altLang="en-US" sz="2000" dirty="0">
                <a:latin typeface="HG丸ｺﾞｼｯｸM-PRO" pitchFamily="50" charset="-128"/>
                <a:ea typeface="HG丸ｺﾞｼｯｸM-PRO" pitchFamily="50" charset="-128"/>
              </a:rPr>
              <a:t>がこれらのヒューマンエラーを</a:t>
            </a:r>
            <a:r>
              <a:rPr lang="ja-JP" altLang="en-US" sz="2000" dirty="0">
                <a:solidFill>
                  <a:srgbClr val="FF0000"/>
                </a:solidFill>
                <a:latin typeface="HG丸ｺﾞｼｯｸM-PRO" pitchFamily="50" charset="-128"/>
                <a:ea typeface="HG丸ｺﾞｼｯｸM-PRO" pitchFamily="50" charset="-128"/>
              </a:rPr>
              <a:t>「つい」</a:t>
            </a:r>
            <a:r>
              <a:rPr lang="ja-JP" altLang="en-US" sz="2000" dirty="0">
                <a:latin typeface="HG丸ｺﾞｼｯｸM-PRO" pitchFamily="50" charset="-128"/>
                <a:ea typeface="HG丸ｺﾞｼｯｸM-PRO" pitchFamily="50" charset="-128"/>
              </a:rPr>
              <a:t>犯してしま</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うのは、次のようなときである。</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①「判断の甘さ」⇒この程度なら大丈夫だと思った</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②「習慣的な動作」⇒反射的に手を出した。いつものよう</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に安易に行動した</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③「注意転換の遅れ」⇒あることに集中しすぎて、他の危</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険に気付かなかった</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④「思い込み省略」⇒いつものことと思い確認しなかった</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⑤「情報処理の誤り」⇒読み違い、聞き違い、早合点、勘</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違い</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このようなエラーは熟練作業者に多く見かける。</a:t>
            </a:r>
          </a:p>
          <a:p>
            <a:pPr eaLnBrk="1" hangingPunct="1">
              <a:lnSpc>
                <a:spcPts val="3000"/>
              </a:lnSpc>
              <a:spcBef>
                <a:spcPct val="0"/>
              </a:spcBef>
              <a:buFontTx/>
              <a:buNone/>
            </a:pPr>
            <a:endParaRPr lang="ja-JP" altLang="en-US"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b="1" dirty="0">
                <a:solidFill>
                  <a:srgbClr val="FF0000"/>
                </a:solidFill>
                <a:latin typeface="HG丸ｺﾞｼｯｸM-PRO" pitchFamily="50" charset="-128"/>
                <a:ea typeface="HG丸ｺﾞｼｯｸM-PRO" pitchFamily="50" charset="-128"/>
              </a:rPr>
              <a:t>　　※ヒューマンエラー防止対策にも役立つ、危険予知訓練</a:t>
            </a:r>
          </a:p>
          <a:p>
            <a:pPr eaLnBrk="1" hangingPunct="1">
              <a:lnSpc>
                <a:spcPts val="3000"/>
              </a:lnSpc>
              <a:spcBef>
                <a:spcPct val="0"/>
              </a:spcBef>
              <a:buFontTx/>
              <a:buNone/>
            </a:pPr>
            <a:r>
              <a:rPr lang="ja-JP" altLang="en-US" sz="2000" b="1" dirty="0">
                <a:solidFill>
                  <a:srgbClr val="FF0000"/>
                </a:solidFill>
                <a:latin typeface="HG丸ｺﾞｼｯｸM-PRO" pitchFamily="50" charset="-128"/>
                <a:ea typeface="HG丸ｺﾞｼｯｸM-PRO" pitchFamily="50" charset="-128"/>
              </a:rPr>
              <a:t>　　　４ラウンド法の実技を予定している。</a:t>
            </a:r>
          </a:p>
        </p:txBody>
      </p:sp>
      <p:sp>
        <p:nvSpPr>
          <p:cNvPr id="6148" name="Text Box 10"/>
          <p:cNvSpPr txBox="1">
            <a:spLocks noChangeArrowheads="1"/>
          </p:cNvSpPr>
          <p:nvPr/>
        </p:nvSpPr>
        <p:spPr bwMode="auto">
          <a:xfrm>
            <a:off x="6804025" y="304800"/>
            <a:ext cx="17303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P170</a:t>
            </a:r>
            <a:endParaRPr kumimoji="0" lang="ja-JP" altLang="en-US" sz="1600" dirty="0">
              <a:latin typeface="HG丸ｺﾞｼｯｸM-PRO" pitchFamily="50" charset="-128"/>
              <a:ea typeface="HG丸ｺﾞｼｯｸM-PRO" pitchFamily="50" charset="-128"/>
            </a:endParaRPr>
          </a:p>
        </p:txBody>
      </p:sp>
      <p:sp>
        <p:nvSpPr>
          <p:cNvPr id="6149"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20E5976A-4C81-4073-96D7-099699D9F76D}" type="slidenum">
              <a:rPr lang="en-US" altLang="ja-JP" sz="1400">
                <a:ea typeface="ＭＳ Ｐゴシック" pitchFamily="50" charset="-128"/>
              </a:rPr>
              <a:pPr algn="r" eaLnBrk="1" hangingPunct="1">
                <a:spcBef>
                  <a:spcPct val="0"/>
                </a:spcBef>
                <a:buFontTx/>
                <a:buNone/>
              </a:pPr>
              <a:t>186</a:t>
            </a:fld>
            <a:endParaRPr lang="en-US" altLang="ja-JP" sz="1400">
              <a:ea typeface="ＭＳ Ｐゴシック" pitchFamily="50" charset="-128"/>
            </a:endParaRPr>
          </a:p>
        </p:txBody>
      </p:sp>
    </p:spTree>
    <p:extLst>
      <p:ext uri="{BB962C8B-B14F-4D97-AF65-F5344CB8AC3E}">
        <p14:creationId xmlns:p14="http://schemas.microsoft.com/office/powerpoint/2010/main" val="1558492905"/>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64770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１．ヒューマンファクター</a:t>
            </a:r>
          </a:p>
        </p:txBody>
      </p:sp>
      <p:sp>
        <p:nvSpPr>
          <p:cNvPr id="7171" name="AutoShape 5"/>
          <p:cNvSpPr>
            <a:spLocks noChangeArrowheads="1"/>
          </p:cNvSpPr>
          <p:nvPr/>
        </p:nvSpPr>
        <p:spPr bwMode="auto">
          <a:xfrm>
            <a:off x="381000" y="91440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（２）ヒューマンエラー対策</a:t>
            </a:r>
            <a:r>
              <a:rPr lang="ja-JP" altLang="en-US" sz="2400" dirty="0">
                <a:latin typeface="HG丸ｺﾞｼｯｸM-PRO" pitchFamily="50" charset="-128"/>
                <a:ea typeface="HG丸ｺﾞｼｯｸM-PRO" pitchFamily="50" charset="-128"/>
              </a:rPr>
              <a:t>（４つの</a:t>
            </a:r>
            <a:r>
              <a:rPr lang="en-US" altLang="ja-JP" sz="2400" dirty="0">
                <a:latin typeface="HG丸ｺﾞｼｯｸM-PRO" pitchFamily="50" charset="-128"/>
                <a:ea typeface="HG丸ｺﾞｼｯｸM-PRO" pitchFamily="50" charset="-128"/>
              </a:rPr>
              <a:t>M</a:t>
            </a:r>
            <a:r>
              <a:rPr lang="ja-JP" altLang="en-US" sz="2400" dirty="0">
                <a:latin typeface="HG丸ｺﾞｼｯｸM-PRO" pitchFamily="50" charset="-128"/>
                <a:ea typeface="HG丸ｺﾞｼｯｸM-PRO" pitchFamily="50" charset="-128"/>
              </a:rPr>
              <a:t>を強化）</a:t>
            </a:r>
            <a:endParaRPr lang="en-US" altLang="ja-JP" sz="2400" dirty="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u="sng" dirty="0">
                <a:solidFill>
                  <a:srgbClr val="FF0000"/>
                </a:solidFill>
                <a:latin typeface="HG丸ｺﾞｼｯｸM-PRO" pitchFamily="50" charset="-128"/>
                <a:ea typeface="HG丸ｺﾞｼｯｸM-PRO" pitchFamily="50" charset="-128"/>
              </a:rPr>
              <a:t>①Ｍａｎ（人間関係）の強化</a:t>
            </a:r>
          </a:p>
          <a:p>
            <a:pPr eaLnBrk="1" hangingPunct="1">
              <a:lnSpc>
                <a:spcPts val="2800"/>
              </a:lnSpc>
              <a:spcBef>
                <a:spcPct val="0"/>
              </a:spcBef>
              <a:buFontTx/>
              <a:buNone/>
            </a:pPr>
            <a:r>
              <a:rPr lang="en-US" altLang="ja-JP" sz="20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仕事に関する指示を通りやすくし、話し合いをよくするなど</a:t>
            </a: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職場の人間関係を良くしてヒューマンエラーの防止に努める。</a:t>
            </a: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u="sng" dirty="0">
                <a:solidFill>
                  <a:srgbClr val="FF0000"/>
                </a:solidFill>
                <a:latin typeface="HG丸ｺﾞｼｯｸM-PRO" pitchFamily="50" charset="-128"/>
                <a:ea typeface="HG丸ｺﾞｼｯｸM-PRO" pitchFamily="50" charset="-128"/>
              </a:rPr>
              <a:t>②Ｍａｃｈｉｎｅ（機械設備や設備環境）について</a:t>
            </a:r>
            <a:endParaRPr lang="en-US" altLang="ja-JP" sz="2000" u="sng" dirty="0">
              <a:solidFill>
                <a:srgbClr val="FF0000"/>
              </a:solidFill>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使いやすく間違いにくいものに改善する。</a:t>
            </a: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u="sng" dirty="0">
                <a:solidFill>
                  <a:srgbClr val="FF0000"/>
                </a:solidFill>
                <a:latin typeface="HG丸ｺﾞｼｯｸM-PRO" pitchFamily="50" charset="-128"/>
                <a:ea typeface="HG丸ｺﾞｼｯｸM-PRO" pitchFamily="50" charset="-128"/>
              </a:rPr>
              <a:t>③Ｍｅｄｉａ（仕事のやり方や連絡の方法など）について</a:t>
            </a:r>
          </a:p>
          <a:p>
            <a:pPr eaLnBrk="1" hangingPunct="1">
              <a:lnSpc>
                <a:spcPts val="2800"/>
              </a:lnSpc>
              <a:spcBef>
                <a:spcPct val="0"/>
              </a:spcBef>
              <a:buFontTx/>
              <a:buNone/>
            </a:pPr>
            <a:r>
              <a:rPr lang="en-US" altLang="ja-JP" sz="20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危険に気づく仕組みを強化する。作業指示書や手順書を積極</a:t>
            </a: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的に活用して、作業の中の危険の存在を明確にして、ツール・</a:t>
            </a: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ボックス・ミーティングなどの活発化を図る。</a:t>
            </a: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a:solidFill>
                  <a:srgbClr val="FF0000"/>
                </a:solidFill>
                <a:latin typeface="HG丸ｺﾞｼｯｸM-PRO" pitchFamily="50" charset="-128"/>
                <a:ea typeface="HG丸ｺﾞｼｯｸM-PRO" pitchFamily="50" charset="-128"/>
              </a:rPr>
              <a:t>　</a:t>
            </a:r>
            <a:r>
              <a:rPr lang="ja-JP" altLang="en-US" sz="2000" u="sng" dirty="0">
                <a:solidFill>
                  <a:srgbClr val="FF0000"/>
                </a:solidFill>
                <a:latin typeface="HG丸ｺﾞｼｯｸM-PRO" pitchFamily="50" charset="-128"/>
                <a:ea typeface="HG丸ｺﾞｼｯｸM-PRO" pitchFamily="50" charset="-128"/>
              </a:rPr>
              <a:t>④Ｍａｎａｇｅｍｅｎｔ（安全管理を進める仕組み）の強化</a:t>
            </a:r>
            <a:endParaRPr lang="en-US" altLang="ja-JP" sz="2000" u="sng" dirty="0">
              <a:solidFill>
                <a:srgbClr val="FF0000"/>
              </a:solidFill>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職場の一人ひとりの役割分担を明らかにして監督指示、計画</a:t>
            </a: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的な教育の実施と職場の問題点を解決する具体的な安全活動</a:t>
            </a: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をＰ（計画）Ｄ（実施）Ｃ（チェック）Ａ（改善）の管理サ</a:t>
            </a: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イクルを確実に実行することにより、活性化を図る。</a:t>
            </a:r>
            <a:r>
              <a:rPr lang="ja-JP" altLang="en-US" sz="2400" dirty="0">
                <a:latin typeface="HG丸ｺﾞｼｯｸM-PRO" pitchFamily="50" charset="-128"/>
                <a:ea typeface="HG丸ｺﾞｼｯｸM-PRO" pitchFamily="50" charset="-128"/>
              </a:rPr>
              <a:t>　　</a:t>
            </a:r>
          </a:p>
        </p:txBody>
      </p:sp>
      <p:sp>
        <p:nvSpPr>
          <p:cNvPr id="7172"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21797C7F-983A-49FB-9A9D-B2C2ED41B553}" type="slidenum">
              <a:rPr lang="en-US" altLang="ja-JP" sz="1400">
                <a:ea typeface="ＭＳ Ｐゴシック" pitchFamily="50" charset="-128"/>
              </a:rPr>
              <a:pPr algn="r" eaLnBrk="1" hangingPunct="1">
                <a:spcBef>
                  <a:spcPct val="0"/>
                </a:spcBef>
                <a:buFontTx/>
                <a:buNone/>
              </a:pPr>
              <a:t>187</a:t>
            </a:fld>
            <a:endParaRPr lang="en-US" altLang="ja-JP" sz="1400">
              <a:ea typeface="ＭＳ Ｐゴシック" pitchFamily="50" charset="-128"/>
            </a:endParaRPr>
          </a:p>
        </p:txBody>
      </p:sp>
      <p:sp>
        <p:nvSpPr>
          <p:cNvPr id="7173" name="Text Box 10"/>
          <p:cNvSpPr txBox="1">
            <a:spLocks noChangeArrowheads="1"/>
          </p:cNvSpPr>
          <p:nvPr/>
        </p:nvSpPr>
        <p:spPr bwMode="auto">
          <a:xfrm>
            <a:off x="6804025" y="304800"/>
            <a:ext cx="17303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P170</a:t>
            </a:r>
            <a:endParaRPr kumimoji="0"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834126024"/>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図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25" y="333375"/>
            <a:ext cx="4265613" cy="4102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195" name="正方形/長方形 3"/>
          <p:cNvSpPr>
            <a:spLocks noChangeArrowheads="1"/>
          </p:cNvSpPr>
          <p:nvPr/>
        </p:nvSpPr>
        <p:spPr bwMode="auto">
          <a:xfrm>
            <a:off x="355354" y="4550832"/>
            <a:ext cx="8497888" cy="192616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fontAlgn="ctr">
              <a:lnSpc>
                <a:spcPts val="2500"/>
              </a:lnSpc>
              <a:spcBef>
                <a:spcPts val="600"/>
              </a:spcBef>
              <a:buFontTx/>
              <a:buNone/>
            </a:pPr>
            <a:r>
              <a:rPr lang="ja-JP" altLang="ja-JP" sz="2000" dirty="0">
                <a:latin typeface="HG丸ｺﾞｼｯｸM-PRO" pitchFamily="50" charset="-128"/>
                <a:ea typeface="HG丸ｺﾞｼｯｸM-PRO" pitchFamily="50" charset="-128"/>
              </a:rPr>
              <a:t>「人間はミスする動物である」。安全は機械・設備の本質安全化が基本</a:t>
            </a:r>
            <a:endParaRPr lang="en-US" altLang="ja-JP" sz="2000" dirty="0">
              <a:latin typeface="HG丸ｺﾞｼｯｸM-PRO" pitchFamily="50" charset="-128"/>
              <a:ea typeface="HG丸ｺﾞｼｯｸM-PRO" pitchFamily="50" charset="-128"/>
            </a:endParaRPr>
          </a:p>
          <a:p>
            <a:pPr fontAlgn="ctr">
              <a:lnSpc>
                <a:spcPts val="2500"/>
              </a:lnSpc>
              <a:spcBef>
                <a:spcPts val="600"/>
              </a:spcBef>
              <a:buFontTx/>
              <a:buNone/>
            </a:pPr>
            <a:r>
              <a:rPr lang="ja-JP" altLang="ja-JP" sz="2000" dirty="0">
                <a:latin typeface="HG丸ｺﾞｼｯｸM-PRO" pitchFamily="50" charset="-128"/>
                <a:ea typeface="HG丸ｺﾞｼｯｸM-PRO" pitchFamily="50" charset="-128"/>
              </a:rPr>
              <a:t>であるが、すべてを本質安全化はできない。残された危険に対しては、</a:t>
            </a:r>
            <a:endParaRPr lang="en-US" altLang="ja-JP" sz="2000" dirty="0">
              <a:latin typeface="HG丸ｺﾞｼｯｸM-PRO" pitchFamily="50" charset="-128"/>
              <a:ea typeface="HG丸ｺﾞｼｯｸM-PRO" pitchFamily="50" charset="-128"/>
            </a:endParaRPr>
          </a:p>
          <a:p>
            <a:pPr fontAlgn="ctr">
              <a:lnSpc>
                <a:spcPts val="2500"/>
              </a:lnSpc>
              <a:spcBef>
                <a:spcPts val="600"/>
              </a:spcBef>
              <a:buFontTx/>
              <a:buNone/>
            </a:pPr>
            <a:r>
              <a:rPr lang="ja-JP" altLang="ja-JP" sz="2000" dirty="0">
                <a:latin typeface="HG丸ｺﾞｼｯｸM-PRO" pitchFamily="50" charset="-128"/>
                <a:ea typeface="HG丸ｺﾞｼｯｸM-PRO" pitchFamily="50" charset="-128"/>
              </a:rPr>
              <a:t>人側の感受性と作業後との安全行動に頼るしかない。</a:t>
            </a:r>
          </a:p>
          <a:p>
            <a:pPr fontAlgn="ctr">
              <a:lnSpc>
                <a:spcPts val="2500"/>
              </a:lnSpc>
              <a:spcBef>
                <a:spcPts val="600"/>
              </a:spcBef>
              <a:buFontTx/>
              <a:buNone/>
            </a:pPr>
            <a:r>
              <a:rPr lang="ja-JP" altLang="ja-JP" sz="2000" dirty="0">
                <a:latin typeface="HG丸ｺﾞｼｯｸM-PRO" pitchFamily="50" charset="-128"/>
                <a:ea typeface="HG丸ｺﾞｼｯｸM-PRO" pitchFamily="50" charset="-128"/>
              </a:rPr>
              <a:t>「３種の神器」は１人ひとりにゆだねられた安全確保の最終手段でもあ</a:t>
            </a:r>
            <a:r>
              <a:rPr lang="ja-JP" altLang="en-US" sz="2000" dirty="0">
                <a:latin typeface="HG丸ｺﾞｼｯｸM-PRO" pitchFamily="50" charset="-128"/>
                <a:ea typeface="HG丸ｺﾞｼｯｸM-PRO" pitchFamily="50" charset="-128"/>
              </a:rPr>
              <a:t>り、それぞれの作業に活かすことが大事である。</a:t>
            </a:r>
            <a:endParaRPr lang="ja-JP" altLang="ja-JP" sz="2000" dirty="0">
              <a:latin typeface="HG丸ｺﾞｼｯｸM-PRO" pitchFamily="50" charset="-128"/>
              <a:ea typeface="HG丸ｺﾞｼｯｸM-PRO" pitchFamily="50" charset="-128"/>
            </a:endParaRPr>
          </a:p>
        </p:txBody>
      </p:sp>
      <p:sp>
        <p:nvSpPr>
          <p:cNvPr id="8196" name="AutoShape 7"/>
          <p:cNvSpPr>
            <a:spLocks noChangeArrowheads="1"/>
          </p:cNvSpPr>
          <p:nvPr/>
        </p:nvSpPr>
        <p:spPr bwMode="auto">
          <a:xfrm>
            <a:off x="611188" y="652463"/>
            <a:ext cx="3382962" cy="609600"/>
          </a:xfrm>
          <a:prstGeom prst="roundRect">
            <a:avLst>
              <a:gd name="adj" fmla="val 16667"/>
            </a:avLst>
          </a:prstGeom>
          <a:solidFill>
            <a:schemeClr val="accent1"/>
          </a:solidFill>
          <a:ln w="9525">
            <a:solidFill>
              <a:schemeClr val="tx1"/>
            </a:solidFill>
            <a:round/>
            <a:headEnd/>
            <a:tailEnd/>
          </a:ln>
        </p:spPr>
        <p:txBody>
          <a:bodyPr wrap="none" anchor="ct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3000"/>
              </a:lnSpc>
              <a:spcBef>
                <a:spcPts val="0"/>
              </a:spcBef>
              <a:buFontTx/>
              <a:buNone/>
            </a:pPr>
            <a:r>
              <a:rPr lang="ja-JP" altLang="en-US" sz="2400" dirty="0">
                <a:latin typeface="HG丸ｺﾞｼｯｸM-PRO" pitchFamily="50" charset="-128"/>
                <a:ea typeface="HG丸ｺﾞｼｯｸM-PRO" pitchFamily="50" charset="-128"/>
              </a:rPr>
              <a:t>安全　３種の神器</a:t>
            </a:r>
          </a:p>
        </p:txBody>
      </p:sp>
      <p:sp>
        <p:nvSpPr>
          <p:cNvPr id="8197" name="Text Box 9"/>
          <p:cNvSpPr txBox="1">
            <a:spLocks noChangeArrowheads="1"/>
          </p:cNvSpPr>
          <p:nvPr/>
        </p:nvSpPr>
        <p:spPr bwMode="auto">
          <a:xfrm>
            <a:off x="355354" y="1637273"/>
            <a:ext cx="4202113" cy="279820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fontAlgn="ctr">
              <a:lnSpc>
                <a:spcPts val="2500"/>
              </a:lnSpc>
              <a:spcBef>
                <a:spcPts val="600"/>
              </a:spcBef>
              <a:buFontTx/>
              <a:buNone/>
            </a:pPr>
            <a:r>
              <a:rPr lang="ja-JP" altLang="en-US" sz="2000" dirty="0">
                <a:latin typeface="HG丸ｺﾞｼｯｸM-PRO" pitchFamily="50" charset="-128"/>
                <a:ea typeface="HG丸ｺﾞｼｯｸM-PRO" pitchFamily="50" charset="-128"/>
              </a:rPr>
              <a:t>労働災害防止には、</a:t>
            </a:r>
            <a:r>
              <a:rPr lang="ja-JP" altLang="ja-JP" sz="2000" dirty="0">
                <a:latin typeface="HG丸ｺﾞｼｯｸM-PRO" pitchFamily="50" charset="-128"/>
                <a:ea typeface="HG丸ｺﾞｼｯｸM-PRO" pitchFamily="50" charset="-128"/>
              </a:rPr>
              <a:t>危険に対する</a:t>
            </a:r>
            <a:endParaRPr lang="en-US" altLang="ja-JP" sz="2000" dirty="0">
              <a:latin typeface="HG丸ｺﾞｼｯｸM-PRO" pitchFamily="50" charset="-128"/>
              <a:ea typeface="HG丸ｺﾞｼｯｸM-PRO" pitchFamily="50" charset="-128"/>
            </a:endParaRPr>
          </a:p>
          <a:p>
            <a:pPr algn="ctr" fontAlgn="ctr">
              <a:lnSpc>
                <a:spcPts val="2500"/>
              </a:lnSpc>
              <a:spcBef>
                <a:spcPts val="600"/>
              </a:spcBef>
              <a:buFontTx/>
              <a:buNone/>
            </a:pPr>
            <a:r>
              <a:rPr lang="ja-JP" altLang="ja-JP" sz="2000" dirty="0">
                <a:latin typeface="HG丸ｺﾞｼｯｸM-PRO" pitchFamily="50" charset="-128"/>
                <a:ea typeface="HG丸ｺﾞｼｯｸM-PRO" pitchFamily="50" charset="-128"/>
              </a:rPr>
              <a:t>感受性が重要となる。この感受性</a:t>
            </a:r>
            <a:endParaRPr lang="en-US" altLang="ja-JP" sz="2000" dirty="0">
              <a:latin typeface="HG丸ｺﾞｼｯｸM-PRO" pitchFamily="50" charset="-128"/>
              <a:ea typeface="HG丸ｺﾞｼｯｸM-PRO" pitchFamily="50" charset="-128"/>
            </a:endParaRPr>
          </a:p>
          <a:p>
            <a:pPr algn="ctr" fontAlgn="ctr">
              <a:lnSpc>
                <a:spcPts val="2500"/>
              </a:lnSpc>
              <a:spcBef>
                <a:spcPts val="600"/>
              </a:spcBef>
              <a:buFontTx/>
              <a:buNone/>
            </a:pPr>
            <a:r>
              <a:rPr lang="ja-JP" altLang="ja-JP" sz="2000" dirty="0">
                <a:latin typeface="HG丸ｺﾞｼｯｸM-PRO" pitchFamily="50" charset="-128"/>
                <a:ea typeface="HG丸ｺﾞｼｯｸM-PRO" pitchFamily="50" charset="-128"/>
              </a:rPr>
              <a:t>を呼び起こす方法が「危険予知（</a:t>
            </a:r>
            <a:endParaRPr lang="en-US" altLang="ja-JP" sz="2000" dirty="0">
              <a:latin typeface="HG丸ｺﾞｼｯｸM-PRO" pitchFamily="50" charset="-128"/>
              <a:ea typeface="HG丸ｺﾞｼｯｸM-PRO" pitchFamily="50" charset="-128"/>
            </a:endParaRPr>
          </a:p>
          <a:p>
            <a:pPr algn="ctr" fontAlgn="ctr">
              <a:lnSpc>
                <a:spcPts val="2500"/>
              </a:lnSpc>
              <a:spcBef>
                <a:spcPts val="600"/>
              </a:spcBef>
              <a:buFontTx/>
              <a:buNone/>
            </a:pPr>
            <a:r>
              <a:rPr lang="ja-JP" altLang="ja-JP" sz="2000" dirty="0">
                <a:latin typeface="HG丸ｺﾞｼｯｸM-PRO" pitchFamily="50" charset="-128"/>
                <a:ea typeface="HG丸ｺﾞｼｯｸM-PRO" pitchFamily="50" charset="-128"/>
              </a:rPr>
              <a:t>ＫＹ）」、「指差呼称」「ヒヤリ</a:t>
            </a:r>
            <a:endParaRPr lang="en-US" altLang="ja-JP" sz="2000" dirty="0">
              <a:latin typeface="HG丸ｺﾞｼｯｸM-PRO" pitchFamily="50" charset="-128"/>
              <a:ea typeface="HG丸ｺﾞｼｯｸM-PRO" pitchFamily="50" charset="-128"/>
            </a:endParaRPr>
          </a:p>
          <a:p>
            <a:pPr algn="ctr" fontAlgn="ctr">
              <a:lnSpc>
                <a:spcPts val="2500"/>
              </a:lnSpc>
              <a:spcBef>
                <a:spcPts val="600"/>
              </a:spcBef>
              <a:buFontTx/>
              <a:buNone/>
            </a:pPr>
            <a:r>
              <a:rPr lang="ja-JP" altLang="ja-JP" sz="2000" dirty="0">
                <a:latin typeface="HG丸ｺﾞｼｯｸM-PRO" pitchFamily="50" charset="-128"/>
                <a:ea typeface="HG丸ｺﾞｼｯｸM-PRO" pitchFamily="50" charset="-128"/>
              </a:rPr>
              <a:t>・ハット」の３手法</a:t>
            </a:r>
            <a:r>
              <a:rPr lang="ja-JP" altLang="en-US" sz="2000" dirty="0">
                <a:latin typeface="HG丸ｺﾞｼｯｸM-PRO" pitchFamily="50" charset="-128"/>
                <a:ea typeface="HG丸ｺﾞｼｯｸM-PRO" pitchFamily="50" charset="-128"/>
              </a:rPr>
              <a:t>である。</a:t>
            </a:r>
            <a:r>
              <a:rPr lang="ja-JP" altLang="ja-JP" sz="2000" dirty="0">
                <a:latin typeface="HG丸ｺﾞｼｯｸM-PRO" pitchFamily="50" charset="-128"/>
                <a:ea typeface="HG丸ｺﾞｼｯｸM-PRO" pitchFamily="50" charset="-128"/>
              </a:rPr>
              <a:t>この</a:t>
            </a:r>
            <a:endParaRPr lang="en-US" altLang="ja-JP" sz="2000" dirty="0">
              <a:latin typeface="HG丸ｺﾞｼｯｸM-PRO" pitchFamily="50" charset="-128"/>
              <a:ea typeface="HG丸ｺﾞｼｯｸM-PRO" pitchFamily="50" charset="-128"/>
            </a:endParaRPr>
          </a:p>
          <a:p>
            <a:pPr algn="ctr" fontAlgn="ctr">
              <a:lnSpc>
                <a:spcPts val="2500"/>
              </a:lnSpc>
              <a:spcBef>
                <a:spcPts val="600"/>
              </a:spcBef>
              <a:buFontTx/>
              <a:buNone/>
            </a:pPr>
            <a:r>
              <a:rPr lang="ja-JP" altLang="ja-JP" sz="2000" dirty="0">
                <a:latin typeface="HG丸ｺﾞｼｯｸM-PRO" pitchFamily="50" charset="-128"/>
                <a:ea typeface="HG丸ｺﾞｼｯｸM-PRO" pitchFamily="50" charset="-128"/>
              </a:rPr>
              <a:t>３手法は「３種の神器」と称され</a:t>
            </a:r>
            <a:endParaRPr lang="en-US" altLang="ja-JP" sz="2000" dirty="0">
              <a:latin typeface="HG丸ｺﾞｼｯｸM-PRO" pitchFamily="50" charset="-128"/>
              <a:ea typeface="HG丸ｺﾞｼｯｸM-PRO" pitchFamily="50" charset="-128"/>
            </a:endParaRPr>
          </a:p>
          <a:p>
            <a:pPr algn="ctr" fontAlgn="ctr">
              <a:lnSpc>
                <a:spcPts val="2500"/>
              </a:lnSpc>
              <a:spcBef>
                <a:spcPts val="600"/>
              </a:spcBef>
              <a:buFontTx/>
              <a:buNone/>
            </a:pPr>
            <a:r>
              <a:rPr lang="ja-JP" altLang="en-US" sz="2000" dirty="0">
                <a:latin typeface="HG丸ｺﾞｼｯｸM-PRO" pitchFamily="50" charset="-128"/>
                <a:ea typeface="HG丸ｺﾞｼｯｸM-PRO" pitchFamily="50" charset="-128"/>
              </a:rPr>
              <a:t>安全確保には重要な手法である。</a:t>
            </a:r>
            <a:endParaRPr lang="ja-JP" altLang="ja-JP" sz="2000" dirty="0">
              <a:latin typeface="HG丸ｺﾞｼｯｸM-PRO" pitchFamily="50" charset="-128"/>
              <a:ea typeface="HG丸ｺﾞｼｯｸM-PRO" pitchFamily="50" charset="-128"/>
            </a:endParaRPr>
          </a:p>
        </p:txBody>
      </p:sp>
      <p:sp>
        <p:nvSpPr>
          <p:cNvPr id="17" name="スライド番号プレースホルダー 3"/>
          <p:cNvSpPr>
            <a:spLocks noGrp="1"/>
          </p:cNvSpPr>
          <p:nvPr>
            <p:ph type="sldNum" sz="quarter" idx="12"/>
          </p:nvPr>
        </p:nvSpPr>
        <p:spPr/>
        <p:txBody>
          <a:bodyPr/>
          <a:lstStyle/>
          <a:p>
            <a:pPr>
              <a:defRPr/>
            </a:pPr>
            <a:fld id="{9DFA23E6-46BD-430E-BF4E-2B610A3C037B}" type="slidenum">
              <a:rPr lang="en-US" altLang="ja-JP"/>
              <a:pPr>
                <a:defRPr/>
              </a:pPr>
              <a:t>188</a:t>
            </a:fld>
            <a:endParaRPr lang="en-US" altLang="ja-JP" dirty="0"/>
          </a:p>
        </p:txBody>
      </p:sp>
    </p:spTree>
    <p:extLst>
      <p:ext uri="{BB962C8B-B14F-4D97-AF65-F5344CB8AC3E}">
        <p14:creationId xmlns:p14="http://schemas.microsoft.com/office/powerpoint/2010/main" val="1636716782"/>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27025" y="102180"/>
            <a:ext cx="64770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２．労働災害防止についての動機づけ</a:t>
            </a:r>
          </a:p>
        </p:txBody>
      </p:sp>
      <p:sp>
        <p:nvSpPr>
          <p:cNvPr id="9219" name="AutoShape 5"/>
          <p:cNvSpPr>
            <a:spLocks noChangeArrowheads="1"/>
          </p:cNvSpPr>
          <p:nvPr/>
        </p:nvSpPr>
        <p:spPr bwMode="auto">
          <a:xfrm>
            <a:off x="327025" y="746762"/>
            <a:ext cx="8515350" cy="5922325"/>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「労働災害防止について関心を高める」ということは、職場の</a:t>
            </a:r>
            <a:r>
              <a:rPr lang="ja-JP" altLang="en-US" sz="2000" dirty="0" err="1">
                <a:latin typeface="HG丸ｺﾞｼｯｸM-PRO" pitchFamily="50" charset="-128"/>
                <a:ea typeface="HG丸ｺﾞｼｯｸM-PRO" pitchFamily="50" charset="-128"/>
              </a:rPr>
              <a:t>ど</a:t>
            </a:r>
            <a:endParaRPr lang="en-US" altLang="ja-JP" sz="2000" dirty="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こ（作業方法、設備、環境の現状および作業者に対する監督・指導</a:t>
            </a:r>
            <a:endParaRPr lang="en-US" altLang="ja-JP" sz="2000" dirty="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のあり方など）に問題点あるのか、常に職長として考え、作業者に</a:t>
            </a:r>
            <a:endParaRPr lang="en-US" altLang="ja-JP" sz="2000" dirty="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自分の職場について関心を持たせることが重要である。職場の問題</a:t>
            </a:r>
            <a:endParaRPr lang="en-US" altLang="ja-JP" sz="2000" dirty="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を解決するために、リスクアセスメントを実施するための安全衛生</a:t>
            </a:r>
            <a:endParaRPr lang="en-US" altLang="ja-JP" sz="2000" dirty="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計画の策定も必要である。また、問題解決意識の向上を目指し、的</a:t>
            </a:r>
            <a:endParaRPr lang="en-US" altLang="ja-JP" sz="2000" dirty="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確な動機付けを図ることである。</a:t>
            </a: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u="sng" dirty="0">
                <a:solidFill>
                  <a:srgbClr val="FF0000"/>
                </a:solidFill>
                <a:latin typeface="HG丸ｺﾞｼｯｸM-PRO" pitchFamily="50" charset="-128"/>
                <a:ea typeface="HG丸ｺﾞｼｯｸM-PRO" pitchFamily="50" charset="-128"/>
              </a:rPr>
              <a:t>①外的な動機付け</a:t>
            </a:r>
            <a:r>
              <a:rPr lang="ja-JP" altLang="en-US" sz="2000" dirty="0">
                <a:solidFill>
                  <a:srgbClr val="FF0000"/>
                </a:solidFill>
                <a:latin typeface="HG丸ｺﾞｼｯｸM-PRO" pitchFamily="50" charset="-128"/>
                <a:ea typeface="HG丸ｺﾞｼｯｸM-PRO" pitchFamily="50" charset="-128"/>
              </a:rPr>
              <a:t>（視聴覚）</a:t>
            </a: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・見せる、聞かせる　⇒　ポスター、写真、映画、ＤＶＤなど</a:t>
            </a: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・話す、教える　　　⇒　安全訓話、講演、ミーティングなど</a:t>
            </a: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・褒める、戒める　　⇒　無災害記録賞、改善提案表彰など</a:t>
            </a: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u="sng" dirty="0">
                <a:solidFill>
                  <a:srgbClr val="FF0000"/>
                </a:solidFill>
                <a:latin typeface="HG丸ｺﾞｼｯｸM-PRO" pitchFamily="50" charset="-128"/>
                <a:ea typeface="HG丸ｺﾞｼｯｸM-PRO" pitchFamily="50" charset="-128"/>
              </a:rPr>
              <a:t>②内的な動機付け</a:t>
            </a:r>
            <a:r>
              <a:rPr lang="ja-JP" altLang="en-US" sz="2000" dirty="0">
                <a:solidFill>
                  <a:srgbClr val="FF0000"/>
                </a:solidFill>
                <a:latin typeface="HG丸ｺﾞｼｯｸM-PRO" pitchFamily="50" charset="-128"/>
                <a:ea typeface="HG丸ｺﾞｼｯｸM-PRO" pitchFamily="50" charset="-128"/>
              </a:rPr>
              <a:t>（心理、精神的気づき）</a:t>
            </a: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・災害事例　　　　⇒　ヒヤリ・ハット体験、災害事例を生かす。</a:t>
            </a: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・懲戒　　　　　　⇒　ルール違反者に対して実施する。</a:t>
            </a:r>
            <a:endParaRPr lang="en-US" altLang="ja-JP" sz="2000" dirty="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・自尊心を生かす　⇒　能力、先輩としての誇りを生かす。</a:t>
            </a: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役割意識を持たせる。</a:t>
            </a:r>
            <a:endParaRPr lang="en-US" altLang="ja-JP" sz="2000" dirty="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・人間の欲求５段階（マズロー）説の利用</a:t>
            </a:r>
          </a:p>
        </p:txBody>
      </p:sp>
      <p:sp>
        <p:nvSpPr>
          <p:cNvPr id="9220"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F3EDADC6-253D-4EB2-97E1-80BBAFA19D69}" type="slidenum">
              <a:rPr lang="en-US" altLang="ja-JP" sz="1400">
                <a:ea typeface="ＭＳ Ｐゴシック" pitchFamily="50" charset="-128"/>
              </a:rPr>
              <a:pPr algn="r" eaLnBrk="1" hangingPunct="1">
                <a:spcBef>
                  <a:spcPct val="0"/>
                </a:spcBef>
                <a:buFontTx/>
                <a:buNone/>
              </a:pPr>
              <a:t>189</a:t>
            </a:fld>
            <a:endParaRPr lang="en-US" altLang="ja-JP" sz="1400">
              <a:ea typeface="ＭＳ Ｐゴシック" pitchFamily="50" charset="-128"/>
            </a:endParaRPr>
          </a:p>
        </p:txBody>
      </p:sp>
      <p:sp>
        <p:nvSpPr>
          <p:cNvPr id="9221" name="Text Box 10"/>
          <p:cNvSpPr txBox="1">
            <a:spLocks noChangeArrowheads="1"/>
          </p:cNvSpPr>
          <p:nvPr/>
        </p:nvSpPr>
        <p:spPr bwMode="auto">
          <a:xfrm>
            <a:off x="6804025" y="304800"/>
            <a:ext cx="17303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P172</a:t>
            </a:r>
            <a:endParaRPr kumimoji="0"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45553307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ー 3"/>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8C882BF3-1C40-4E65-8384-33793C72BF13}" type="slidenum">
              <a:rPr lang="en-US" altLang="ja-JP" sz="1400">
                <a:ea typeface="ＭＳ Ｐゴシック" pitchFamily="50" charset="-128"/>
              </a:rPr>
              <a:pPr algn="r" eaLnBrk="1" hangingPunct="1">
                <a:spcBef>
                  <a:spcPct val="0"/>
                </a:spcBef>
                <a:buFontTx/>
                <a:buNone/>
              </a:pPr>
              <a:t>19</a:t>
            </a:fld>
            <a:endParaRPr lang="en-US" altLang="ja-JP" sz="1400">
              <a:ea typeface="ＭＳ Ｐゴシック" pitchFamily="50" charset="-128"/>
            </a:endParaRPr>
          </a:p>
        </p:txBody>
      </p:sp>
      <p:sp>
        <p:nvSpPr>
          <p:cNvPr id="4099" name="Rectangle 2"/>
          <p:cNvSpPr>
            <a:spLocks noGrp="1" noChangeArrowheads="1"/>
          </p:cNvSpPr>
          <p:nvPr>
            <p:ph type="title" idx="4294967295"/>
          </p:nvPr>
        </p:nvSpPr>
        <p:spPr>
          <a:xfrm>
            <a:off x="1691680" y="332656"/>
            <a:ext cx="5468938" cy="635000"/>
          </a:xfrm>
        </p:spPr>
        <p:txBody>
          <a:bodyPr/>
          <a:lstStyle/>
          <a:p>
            <a:pPr eaLnBrk="1" hangingPunct="1">
              <a:lnSpc>
                <a:spcPts val="4800"/>
              </a:lnSpc>
            </a:pPr>
            <a:r>
              <a:rPr lang="ja-JP" altLang="en-US" sz="4000" dirty="0">
                <a:solidFill>
                  <a:schemeClr val="accent2"/>
                </a:solidFill>
                <a:latin typeface="HG丸ｺﾞｼｯｸM-PRO" pitchFamily="50" charset="-128"/>
                <a:ea typeface="HG丸ｺﾞｼｯｸM-PRO" pitchFamily="50" charset="-128"/>
              </a:rPr>
              <a:t>安全衛生教育の必要性</a:t>
            </a:r>
          </a:p>
        </p:txBody>
      </p:sp>
      <p:sp>
        <p:nvSpPr>
          <p:cNvPr id="4100" name="Rectangle 3"/>
          <p:cNvSpPr>
            <a:spLocks noGrp="1" noChangeArrowheads="1"/>
          </p:cNvSpPr>
          <p:nvPr>
            <p:ph type="body" idx="4294967295"/>
          </p:nvPr>
        </p:nvSpPr>
        <p:spPr>
          <a:xfrm>
            <a:off x="107504" y="1268760"/>
            <a:ext cx="8857804" cy="4789512"/>
          </a:xfrm>
        </p:spPr>
        <p:txBody>
          <a:bodyPr/>
          <a:lstStyle/>
          <a:p>
            <a:pPr eaLnBrk="1" hangingPunct="1">
              <a:lnSpc>
                <a:spcPts val="4000"/>
              </a:lnSpc>
              <a:spcBef>
                <a:spcPts val="0"/>
              </a:spcBef>
              <a:buFontTx/>
              <a:buNone/>
            </a:pPr>
            <a:r>
              <a:rPr lang="ja-JP" altLang="en-US" dirty="0">
                <a:latin typeface="HG丸ｺﾞｼｯｸM-PRO" pitchFamily="50" charset="-128"/>
                <a:ea typeface="HG丸ｺﾞｼｯｸM-PRO" pitchFamily="50" charset="-128"/>
              </a:rPr>
              <a:t>　　災害防止計画は、安全衛生管理体制の確</a:t>
            </a:r>
          </a:p>
          <a:p>
            <a:pPr eaLnBrk="1" hangingPunct="1">
              <a:lnSpc>
                <a:spcPts val="4000"/>
              </a:lnSpc>
              <a:spcBef>
                <a:spcPts val="0"/>
              </a:spcBef>
              <a:buFontTx/>
              <a:buNone/>
            </a:pPr>
            <a:r>
              <a:rPr lang="ja-JP" altLang="en-US" dirty="0">
                <a:latin typeface="HG丸ｺﾞｼｯｸM-PRO" pitchFamily="50" charset="-128"/>
                <a:ea typeface="HG丸ｺﾞｼｯｸM-PRO" pitchFamily="50" charset="-128"/>
              </a:rPr>
              <a:t>　立を基本として、機械設備の高度な安全化、</a:t>
            </a:r>
          </a:p>
          <a:p>
            <a:pPr eaLnBrk="1" hangingPunct="1">
              <a:lnSpc>
                <a:spcPts val="4000"/>
              </a:lnSpc>
              <a:spcBef>
                <a:spcPts val="0"/>
              </a:spcBef>
              <a:buFontTx/>
              <a:buNone/>
            </a:pPr>
            <a:r>
              <a:rPr lang="ja-JP" altLang="en-US" dirty="0">
                <a:latin typeface="HG丸ｺﾞｼｯｸM-PRO" pitchFamily="50" charset="-128"/>
                <a:ea typeface="HG丸ｺﾞｼｯｸM-PRO" pitchFamily="50" charset="-128"/>
              </a:rPr>
              <a:t>　危険有害環境や作業方法の改善など、物的</a:t>
            </a:r>
          </a:p>
          <a:p>
            <a:pPr eaLnBrk="1" hangingPunct="1">
              <a:lnSpc>
                <a:spcPts val="4000"/>
              </a:lnSpc>
              <a:spcBef>
                <a:spcPts val="0"/>
              </a:spcBef>
              <a:buFontTx/>
              <a:buNone/>
            </a:pPr>
            <a:r>
              <a:rPr lang="ja-JP" altLang="en-US" dirty="0">
                <a:latin typeface="HG丸ｺﾞｼｯｸM-PRO" pitchFamily="50" charset="-128"/>
                <a:ea typeface="HG丸ｺﾞｼｯｸM-PRO" pitchFamily="50" charset="-128"/>
              </a:rPr>
              <a:t>　要因のリスク低減化を進めることが基本で</a:t>
            </a:r>
          </a:p>
          <a:p>
            <a:pPr eaLnBrk="1" hangingPunct="1">
              <a:lnSpc>
                <a:spcPts val="4000"/>
              </a:lnSpc>
              <a:spcBef>
                <a:spcPts val="0"/>
              </a:spcBef>
              <a:buFontTx/>
              <a:buNone/>
            </a:pPr>
            <a:r>
              <a:rPr lang="ja-JP" altLang="en-US" dirty="0">
                <a:latin typeface="HG丸ｺﾞｼｯｸM-PRO" pitchFamily="50" charset="-128"/>
                <a:ea typeface="HG丸ｺﾞｼｯｸM-PRO" pitchFamily="50" charset="-128"/>
              </a:rPr>
              <a:t>　ある。</a:t>
            </a:r>
          </a:p>
          <a:p>
            <a:pPr eaLnBrk="1" hangingPunct="1">
              <a:lnSpc>
                <a:spcPts val="4000"/>
              </a:lnSpc>
              <a:spcBef>
                <a:spcPts val="0"/>
              </a:spcBef>
              <a:buFontTx/>
              <a:buNone/>
            </a:pPr>
            <a:r>
              <a:rPr lang="ja-JP" altLang="en-US" dirty="0">
                <a:latin typeface="HG丸ｺﾞｼｯｸM-PRO" pitchFamily="50" charset="-128"/>
                <a:ea typeface="HG丸ｺﾞｼｯｸM-PRO" pitchFamily="50" charset="-128"/>
              </a:rPr>
              <a:t>　　しかし高度な安全装置が講じられた機械</a:t>
            </a:r>
          </a:p>
          <a:p>
            <a:pPr eaLnBrk="1" hangingPunct="1">
              <a:lnSpc>
                <a:spcPts val="4000"/>
              </a:lnSpc>
              <a:spcBef>
                <a:spcPts val="0"/>
              </a:spcBef>
              <a:buFontTx/>
              <a:buNone/>
            </a:pPr>
            <a:r>
              <a:rPr lang="ja-JP" altLang="en-US" dirty="0">
                <a:latin typeface="HG丸ｺﾞｼｯｸM-PRO" pitchFamily="50" charset="-128"/>
                <a:ea typeface="HG丸ｺﾞｼｯｸM-PRO" pitchFamily="50" charset="-128"/>
              </a:rPr>
              <a:t>　設備であっても、作業者の操作ミス（作業行動等）によって災害が発生する</a:t>
            </a:r>
            <a:r>
              <a:rPr lang="ja-JP" altLang="en-US" dirty="0" err="1">
                <a:latin typeface="HG丸ｺﾞｼｯｸM-PRO" pitchFamily="50" charset="-128"/>
                <a:ea typeface="HG丸ｺﾞｼｯｸM-PRO" pitchFamily="50" charset="-128"/>
              </a:rPr>
              <a:t>恐れがあ</a:t>
            </a:r>
            <a:endParaRPr lang="en-US" altLang="ja-JP" dirty="0">
              <a:latin typeface="HG丸ｺﾞｼｯｸM-PRO" pitchFamily="50" charset="-128"/>
              <a:ea typeface="HG丸ｺﾞｼｯｸM-PRO" pitchFamily="50" charset="-128"/>
            </a:endParaRPr>
          </a:p>
          <a:p>
            <a:pPr eaLnBrk="1" hangingPunct="1">
              <a:lnSpc>
                <a:spcPts val="4000"/>
              </a:lnSpc>
              <a:spcBef>
                <a:spcPts val="0"/>
              </a:spcBef>
              <a:buFontTx/>
              <a:buNone/>
            </a:pPr>
            <a:r>
              <a:rPr lang="ja-JP" altLang="en-US" dirty="0">
                <a:latin typeface="HG丸ｺﾞｼｯｸM-PRO" pitchFamily="50" charset="-128"/>
                <a:ea typeface="HG丸ｺﾞｼｯｸM-PRO" pitchFamily="50" charset="-128"/>
              </a:rPr>
              <a:t>　るから、安全衛生教育は欠かせない。</a:t>
            </a:r>
          </a:p>
        </p:txBody>
      </p:sp>
    </p:spTree>
    <p:extLst>
      <p:ext uri="{BB962C8B-B14F-4D97-AF65-F5344CB8AC3E}">
        <p14:creationId xmlns:p14="http://schemas.microsoft.com/office/powerpoint/2010/main" val="289092955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64770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２．労働災害防止についての動機づけ</a:t>
            </a:r>
          </a:p>
        </p:txBody>
      </p:sp>
      <p:sp>
        <p:nvSpPr>
          <p:cNvPr id="10243" name="AutoShape 5"/>
          <p:cNvSpPr>
            <a:spLocks noChangeArrowheads="1"/>
          </p:cNvSpPr>
          <p:nvPr/>
        </p:nvSpPr>
        <p:spPr bwMode="auto">
          <a:xfrm>
            <a:off x="339725" y="747713"/>
            <a:ext cx="8515350" cy="5908675"/>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a:latin typeface="HG丸ｺﾞｼｯｸM-PRO" pitchFamily="50" charset="-128"/>
                <a:ea typeface="HG丸ｺﾞｼｯｸM-PRO" pitchFamily="50" charset="-128"/>
              </a:rPr>
              <a:t>　</a:t>
            </a:r>
          </a:p>
        </p:txBody>
      </p:sp>
      <p:sp>
        <p:nvSpPr>
          <p:cNvPr id="10244"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2E569F58-7667-4D51-B2F3-5A7D17575FD5}" type="slidenum">
              <a:rPr lang="en-US" altLang="ja-JP" sz="1400">
                <a:ea typeface="ＭＳ Ｐゴシック" pitchFamily="50" charset="-128"/>
              </a:rPr>
              <a:pPr algn="r" eaLnBrk="1" hangingPunct="1">
                <a:spcBef>
                  <a:spcPct val="0"/>
                </a:spcBef>
                <a:buFontTx/>
                <a:buNone/>
              </a:pPr>
              <a:t>190</a:t>
            </a:fld>
            <a:endParaRPr lang="en-US" altLang="ja-JP" sz="1400">
              <a:ea typeface="ＭＳ Ｐゴシック" pitchFamily="50" charset="-128"/>
            </a:endParaRPr>
          </a:p>
        </p:txBody>
      </p:sp>
      <p:sp>
        <p:nvSpPr>
          <p:cNvPr id="10245" name="Text Box 10"/>
          <p:cNvSpPr txBox="1">
            <a:spLocks noChangeArrowheads="1"/>
          </p:cNvSpPr>
          <p:nvPr/>
        </p:nvSpPr>
        <p:spPr bwMode="auto">
          <a:xfrm>
            <a:off x="6804025" y="304800"/>
            <a:ext cx="1730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P173</a:t>
            </a:r>
            <a:endParaRPr kumimoji="0" lang="ja-JP" altLang="en-US" sz="1600" dirty="0">
              <a:latin typeface="HG丸ｺﾞｼｯｸM-PRO" pitchFamily="50" charset="-128"/>
              <a:ea typeface="HG丸ｺﾞｼｯｸM-PRO" pitchFamily="50" charset="-128"/>
            </a:endParaRPr>
          </a:p>
        </p:txBody>
      </p:sp>
      <p:pic>
        <p:nvPicPr>
          <p:cNvPr id="1024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800" y="2133600"/>
            <a:ext cx="873125" cy="10906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908050"/>
            <a:ext cx="3962400" cy="5603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8" name="二等辺三角形 1"/>
          <p:cNvSpPr>
            <a:spLocks noChangeArrowheads="1"/>
          </p:cNvSpPr>
          <p:nvPr/>
        </p:nvSpPr>
        <p:spPr bwMode="auto">
          <a:xfrm>
            <a:off x="827088" y="1643063"/>
            <a:ext cx="3384550" cy="4832350"/>
          </a:xfrm>
          <a:prstGeom prst="triangle">
            <a:avLst>
              <a:gd name="adj" fmla="val 50000"/>
            </a:avLst>
          </a:prstGeom>
          <a:noFill/>
          <a:ln w="38100" algn="ctr">
            <a:solidFill>
              <a:schemeClr val="tx1"/>
            </a:solidFill>
            <a:round/>
            <a:headEnd/>
            <a:tailEnd/>
          </a:ln>
          <a:extLst>
            <a:ext uri="{909E8E84-426E-40DD-AFC4-6F175D3DCCD1}">
              <a14:hiddenFill xmlns:a14="http://schemas.microsoft.com/office/drawing/2010/main">
                <a:solidFill>
                  <a:srgbClr val="FFFF00"/>
                </a:solidFill>
              </a14:hiddenFill>
            </a:ext>
          </a:extLst>
        </p:spPr>
        <p:txBody>
          <a:bodyPr vert="eaVert"/>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pic>
        <p:nvPicPr>
          <p:cNvPr id="1024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8013" y="5924550"/>
            <a:ext cx="1343025" cy="4206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5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8013" y="5157788"/>
            <a:ext cx="1343025" cy="4572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51"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8013" y="4410075"/>
            <a:ext cx="1343025" cy="5318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52"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8013" y="3641725"/>
            <a:ext cx="1343025" cy="45085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53"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6563" y="5791200"/>
            <a:ext cx="1798637" cy="6842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54"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2275" y="4640263"/>
            <a:ext cx="3008313" cy="9747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55"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16563" y="3276600"/>
            <a:ext cx="3073400" cy="12604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56"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02275" y="2266950"/>
            <a:ext cx="3073400" cy="8223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57" name="Picture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11800" y="1550988"/>
            <a:ext cx="3022600" cy="4905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0258" name="直線コネクタ 6"/>
          <p:cNvCxnSpPr>
            <a:cxnSpLocks noChangeShapeType="1"/>
          </p:cNvCxnSpPr>
          <p:nvPr/>
        </p:nvCxnSpPr>
        <p:spPr bwMode="auto">
          <a:xfrm>
            <a:off x="1878013" y="3486150"/>
            <a:ext cx="1284287"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259" name="直線コネクタ 26"/>
          <p:cNvCxnSpPr>
            <a:cxnSpLocks noChangeShapeType="1"/>
          </p:cNvCxnSpPr>
          <p:nvPr/>
        </p:nvCxnSpPr>
        <p:spPr bwMode="auto">
          <a:xfrm>
            <a:off x="1081088" y="5732463"/>
            <a:ext cx="2843212"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260" name="直線コネクタ 27"/>
          <p:cNvCxnSpPr>
            <a:cxnSpLocks noChangeShapeType="1"/>
          </p:cNvCxnSpPr>
          <p:nvPr/>
        </p:nvCxnSpPr>
        <p:spPr bwMode="auto">
          <a:xfrm>
            <a:off x="1631950" y="4256088"/>
            <a:ext cx="1776413"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261" name="直線コネクタ 29"/>
          <p:cNvCxnSpPr>
            <a:cxnSpLocks noChangeShapeType="1"/>
          </p:cNvCxnSpPr>
          <p:nvPr/>
        </p:nvCxnSpPr>
        <p:spPr bwMode="auto">
          <a:xfrm>
            <a:off x="1330325" y="5038725"/>
            <a:ext cx="2378075" cy="0"/>
          </a:xfrm>
          <a:prstGeom prst="line">
            <a:avLst/>
          </a:prstGeom>
          <a:noFill/>
          <a:ln w="381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191" name="直線コネクタ 7190"/>
          <p:cNvCxnSpPr>
            <a:endCxn id="10257" idx="1"/>
          </p:cNvCxnSpPr>
          <p:nvPr/>
        </p:nvCxnSpPr>
        <p:spPr bwMode="auto">
          <a:xfrm>
            <a:off x="4092575" y="1797050"/>
            <a:ext cx="1419225" cy="0"/>
          </a:xfrm>
          <a:prstGeom prst="line">
            <a:avLst/>
          </a:prstGeom>
          <a:noFill/>
          <a:ln w="31750" cap="flat" cmpd="sng" algn="ctr">
            <a:solidFill>
              <a:schemeClr val="accent6"/>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197" name="直線コネクタ 7196"/>
          <p:cNvCxnSpPr/>
          <p:nvPr/>
        </p:nvCxnSpPr>
        <p:spPr bwMode="auto">
          <a:xfrm>
            <a:off x="4086225" y="1797050"/>
            <a:ext cx="0" cy="914400"/>
          </a:xfrm>
          <a:prstGeom prst="line">
            <a:avLst/>
          </a:prstGeom>
          <a:noFill/>
          <a:ln w="31750" cap="flat" cmpd="sng" algn="ctr">
            <a:solidFill>
              <a:schemeClr val="accent6"/>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3" name="直線コネクタ 62"/>
          <p:cNvCxnSpPr/>
          <p:nvPr/>
        </p:nvCxnSpPr>
        <p:spPr bwMode="auto">
          <a:xfrm>
            <a:off x="3221038" y="6124575"/>
            <a:ext cx="2290762" cy="0"/>
          </a:xfrm>
          <a:prstGeom prst="line">
            <a:avLst/>
          </a:prstGeom>
          <a:noFill/>
          <a:ln w="31750" cap="flat" cmpd="sng" algn="ctr">
            <a:solidFill>
              <a:schemeClr val="accent6"/>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4" name="直線コネクタ 63"/>
          <p:cNvCxnSpPr/>
          <p:nvPr/>
        </p:nvCxnSpPr>
        <p:spPr bwMode="auto">
          <a:xfrm>
            <a:off x="3175000" y="5414963"/>
            <a:ext cx="1879600" cy="0"/>
          </a:xfrm>
          <a:prstGeom prst="line">
            <a:avLst/>
          </a:prstGeom>
          <a:noFill/>
          <a:ln w="31750" cap="flat" cmpd="sng" algn="ctr">
            <a:solidFill>
              <a:schemeClr val="accent6"/>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5" name="直線コネクタ 64"/>
          <p:cNvCxnSpPr>
            <a:endCxn id="10254" idx="1"/>
          </p:cNvCxnSpPr>
          <p:nvPr/>
        </p:nvCxnSpPr>
        <p:spPr bwMode="auto">
          <a:xfrm>
            <a:off x="5054600" y="5127625"/>
            <a:ext cx="447675" cy="0"/>
          </a:xfrm>
          <a:prstGeom prst="line">
            <a:avLst/>
          </a:prstGeom>
          <a:noFill/>
          <a:ln w="31750" cap="flat" cmpd="sng" algn="ctr">
            <a:solidFill>
              <a:schemeClr val="accent6"/>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6" name="直線コネクタ 65"/>
          <p:cNvCxnSpPr/>
          <p:nvPr/>
        </p:nvCxnSpPr>
        <p:spPr bwMode="auto">
          <a:xfrm>
            <a:off x="2924175" y="2711450"/>
            <a:ext cx="1162050" cy="0"/>
          </a:xfrm>
          <a:prstGeom prst="line">
            <a:avLst/>
          </a:prstGeom>
          <a:noFill/>
          <a:ln w="31750" cap="flat" cmpd="sng" algn="ctr">
            <a:solidFill>
              <a:schemeClr val="accent6"/>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7" name="直線コネクタ 66"/>
          <p:cNvCxnSpPr>
            <a:stCxn id="10251" idx="3"/>
          </p:cNvCxnSpPr>
          <p:nvPr/>
        </p:nvCxnSpPr>
        <p:spPr bwMode="auto">
          <a:xfrm flipV="1">
            <a:off x="3221038" y="4676775"/>
            <a:ext cx="1528762" cy="0"/>
          </a:xfrm>
          <a:prstGeom prst="line">
            <a:avLst/>
          </a:prstGeom>
          <a:noFill/>
          <a:ln w="31750" cap="flat" cmpd="sng" algn="ctr">
            <a:solidFill>
              <a:schemeClr val="accent6"/>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8" name="直線コネクタ 67"/>
          <p:cNvCxnSpPr/>
          <p:nvPr/>
        </p:nvCxnSpPr>
        <p:spPr bwMode="auto">
          <a:xfrm flipV="1">
            <a:off x="4749800" y="4092575"/>
            <a:ext cx="766763" cy="0"/>
          </a:xfrm>
          <a:prstGeom prst="line">
            <a:avLst/>
          </a:prstGeom>
          <a:noFill/>
          <a:ln w="31750" cap="flat" cmpd="sng" algn="ctr">
            <a:solidFill>
              <a:schemeClr val="accent6"/>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9" name="直線コネクタ 68"/>
          <p:cNvCxnSpPr/>
          <p:nvPr/>
        </p:nvCxnSpPr>
        <p:spPr bwMode="auto">
          <a:xfrm>
            <a:off x="3221038" y="3906838"/>
            <a:ext cx="1279525" cy="0"/>
          </a:xfrm>
          <a:prstGeom prst="line">
            <a:avLst/>
          </a:prstGeom>
          <a:noFill/>
          <a:ln w="31750" cap="flat" cmpd="sng" algn="ctr">
            <a:solidFill>
              <a:schemeClr val="accent6"/>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1" name="直線コネクタ 70"/>
          <p:cNvCxnSpPr/>
          <p:nvPr/>
        </p:nvCxnSpPr>
        <p:spPr bwMode="auto">
          <a:xfrm flipH="1">
            <a:off x="5049838" y="5127625"/>
            <a:ext cx="4762" cy="287338"/>
          </a:xfrm>
          <a:prstGeom prst="line">
            <a:avLst/>
          </a:prstGeom>
          <a:noFill/>
          <a:ln w="31750" cap="flat" cmpd="sng" algn="ctr">
            <a:solidFill>
              <a:schemeClr val="accent6"/>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2" name="直線コネクタ 71"/>
          <p:cNvCxnSpPr/>
          <p:nvPr/>
        </p:nvCxnSpPr>
        <p:spPr bwMode="auto">
          <a:xfrm>
            <a:off x="4500563" y="2678113"/>
            <a:ext cx="0" cy="1247775"/>
          </a:xfrm>
          <a:prstGeom prst="line">
            <a:avLst/>
          </a:prstGeom>
          <a:noFill/>
          <a:ln w="31750" cap="flat" cmpd="sng" algn="ctr">
            <a:solidFill>
              <a:schemeClr val="accent6"/>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8" name="直線コネクタ 77"/>
          <p:cNvCxnSpPr/>
          <p:nvPr/>
        </p:nvCxnSpPr>
        <p:spPr bwMode="auto">
          <a:xfrm>
            <a:off x="4749800" y="4092575"/>
            <a:ext cx="0" cy="587375"/>
          </a:xfrm>
          <a:prstGeom prst="line">
            <a:avLst/>
          </a:prstGeom>
          <a:noFill/>
          <a:ln w="31750" cap="flat" cmpd="sng" algn="ctr">
            <a:solidFill>
              <a:schemeClr val="accent6"/>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6" name="直線コネクタ 115"/>
          <p:cNvCxnSpPr>
            <a:endCxn id="10256" idx="1"/>
          </p:cNvCxnSpPr>
          <p:nvPr/>
        </p:nvCxnSpPr>
        <p:spPr bwMode="auto">
          <a:xfrm>
            <a:off x="4518025" y="2678113"/>
            <a:ext cx="984250" cy="0"/>
          </a:xfrm>
          <a:prstGeom prst="line">
            <a:avLst/>
          </a:prstGeom>
          <a:noFill/>
          <a:ln w="31750" cap="flat" cmpd="sng" algn="ctr">
            <a:solidFill>
              <a:schemeClr val="accent6"/>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987503493"/>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1" y="228600"/>
            <a:ext cx="5059288"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３．安全衛生活動の進め方</a:t>
            </a:r>
          </a:p>
        </p:txBody>
      </p:sp>
      <p:sp>
        <p:nvSpPr>
          <p:cNvPr id="11267" name="AutoShape 5"/>
          <p:cNvSpPr>
            <a:spLocks noChangeArrowheads="1"/>
          </p:cNvSpPr>
          <p:nvPr/>
        </p:nvSpPr>
        <p:spPr bwMode="auto">
          <a:xfrm>
            <a:off x="381000" y="91440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（１）安全衛生計画は全員参加で推進</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　安全衛生計画は、職場の問題を解決する仕組み（ＰＤＣＡ）</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をつくり、全員が参加できるように役割分担を明確にし、職</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場の小集団活動（グループ活動）なども活用して事業場が一</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丸となって推進しなければならない。</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作業者一人ひとりが参加することにより、次のような喜び、</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効果を生むことができるとともに、新たな「動機づけ」にも</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つながる。</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・ケガや病気から身を守る喜び　　　　⇒　自己防衛</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・集団の一員として認めてもらう喜び　⇒　集団参加</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・自分の意見が述べられる喜び　　　　⇒　自己主張</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・役割を分担して体験できる喜び　　　⇒　役割意識</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・話し合うことにより勉強できる喜び　⇒　自己啓発</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b="1" dirty="0">
                <a:solidFill>
                  <a:srgbClr val="FF0000"/>
                </a:solidFill>
                <a:latin typeface="HG丸ｺﾞｼｯｸM-PRO" pitchFamily="50" charset="-128"/>
                <a:ea typeface="HG丸ｺﾞｼｯｸM-PRO" pitchFamily="50" charset="-128"/>
              </a:rPr>
              <a:t>　</a:t>
            </a:r>
          </a:p>
        </p:txBody>
      </p:sp>
      <p:sp>
        <p:nvSpPr>
          <p:cNvPr id="11268"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50A4B383-31BE-4238-B40A-0282265DA5AA}" type="slidenum">
              <a:rPr lang="en-US" altLang="ja-JP" sz="1400">
                <a:ea typeface="ＭＳ Ｐゴシック" pitchFamily="50" charset="-128"/>
              </a:rPr>
              <a:pPr algn="r" eaLnBrk="1" hangingPunct="1">
                <a:spcBef>
                  <a:spcPct val="0"/>
                </a:spcBef>
                <a:buFontTx/>
                <a:buNone/>
              </a:pPr>
              <a:t>191</a:t>
            </a:fld>
            <a:endParaRPr lang="en-US" altLang="ja-JP" sz="1400">
              <a:ea typeface="ＭＳ Ｐゴシック" pitchFamily="50" charset="-128"/>
            </a:endParaRPr>
          </a:p>
        </p:txBody>
      </p:sp>
      <p:sp>
        <p:nvSpPr>
          <p:cNvPr id="11269" name="Text Box 10"/>
          <p:cNvSpPr txBox="1">
            <a:spLocks noChangeArrowheads="1"/>
          </p:cNvSpPr>
          <p:nvPr/>
        </p:nvSpPr>
        <p:spPr bwMode="auto">
          <a:xfrm>
            <a:off x="6804025" y="304800"/>
            <a:ext cx="1730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P173</a:t>
            </a:r>
            <a:endParaRPr kumimoji="0"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947191529"/>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251520" y="100176"/>
            <a:ext cx="5419725"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３．安全衛生活動の進め方</a:t>
            </a:r>
          </a:p>
        </p:txBody>
      </p:sp>
      <p:sp>
        <p:nvSpPr>
          <p:cNvPr id="12291" name="AutoShape 5"/>
          <p:cNvSpPr>
            <a:spLocks noChangeArrowheads="1"/>
          </p:cNvSpPr>
          <p:nvPr/>
        </p:nvSpPr>
        <p:spPr bwMode="auto">
          <a:xfrm>
            <a:off x="381000" y="641350"/>
            <a:ext cx="8515350" cy="60277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b="1" dirty="0">
                <a:solidFill>
                  <a:srgbClr val="FF0000"/>
                </a:solidFill>
                <a:latin typeface="HG丸ｺﾞｼｯｸM-PRO" pitchFamily="50" charset="-128"/>
                <a:ea typeface="HG丸ｺﾞｼｯｸM-PRO" pitchFamily="50" charset="-128"/>
              </a:rPr>
              <a:t>（２）安全衛生計画の推進に当たり職長が留意すべき事項</a:t>
            </a:r>
            <a:endParaRPr lang="en-US" altLang="ja-JP" sz="2000" b="1" dirty="0">
              <a:solidFill>
                <a:srgbClr val="FF0000"/>
              </a:solidFill>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u="sng" dirty="0">
                <a:solidFill>
                  <a:srgbClr val="FF0000"/>
                </a:solidFill>
                <a:latin typeface="HG丸ｺﾞｼｯｸM-PRO" pitchFamily="50" charset="-128"/>
                <a:ea typeface="HG丸ｺﾞｼｯｸM-PRO" pitchFamily="50" charset="-128"/>
              </a:rPr>
              <a:t>※小集団活動の代表的なもの</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a:solidFill>
                  <a:schemeClr val="accent2"/>
                </a:solidFill>
                <a:latin typeface="HG丸ｺﾞｼｯｸM-PRO" pitchFamily="50" charset="-128"/>
                <a:ea typeface="HG丸ｺﾞｼｯｸM-PRO" pitchFamily="50" charset="-128"/>
              </a:rPr>
              <a:t>ゼロ災活動、危険予知活動、ＱＣ活動、ＴＰＭなど</a:t>
            </a:r>
            <a:endParaRPr lang="en-US" altLang="ja-JP" sz="2000" dirty="0">
              <a:solidFill>
                <a:schemeClr val="accent2"/>
              </a:solidFill>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職場の問題を解決するために、４段階（事実の確認⇒問題点の</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抽出⇒原因の確定⇒対策の樹立と実施）の手順を踏んで進める。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u="sng" dirty="0">
                <a:solidFill>
                  <a:srgbClr val="FF0000"/>
                </a:solidFill>
                <a:latin typeface="HG丸ｺﾞｼｯｸM-PRO" pitchFamily="50" charset="-128"/>
                <a:ea typeface="HG丸ｺﾞｼｯｸM-PRO" pitchFamily="50" charset="-128"/>
              </a:rPr>
              <a:t>※小集団活動により、安全衛生計画の推進をするときに留意</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u="sng" dirty="0">
                <a:solidFill>
                  <a:srgbClr val="FF0000"/>
                </a:solidFill>
                <a:latin typeface="HG丸ｺﾞｼｯｸM-PRO" pitchFamily="50" charset="-128"/>
                <a:ea typeface="HG丸ｺﾞｼｯｸM-PRO" pitchFamily="50" charset="-128"/>
              </a:rPr>
              <a:t>すべき事項</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・作業者の活動への参加はさまざまな喜びの効果を生むだけに</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作業者の欲求がどこにあるかよく知ること。</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・活動内容の職場内での価値、位置づけ等、そのニーズを明確</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にすること。</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・活動は計画的に実施し、活動成果を必ず評価できるように到</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達レベルを明確にすること。</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・活動成果の評価ができない活動は、必ずマンネリ化を招く</a:t>
            </a:r>
            <a:r>
              <a:rPr lang="ja-JP" altLang="en-US" sz="2000" dirty="0" err="1">
                <a:latin typeface="HG丸ｺﾞｼｯｸM-PRO" pitchFamily="50" charset="-128"/>
                <a:ea typeface="HG丸ｺﾞｼｯｸM-PRO" pitchFamily="50" charset="-128"/>
              </a:rPr>
              <a:t>こ</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とを理解すること。</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・良いチームワークづくりに努力すること。</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・自己啓発に努めること。</a:t>
            </a:r>
          </a:p>
        </p:txBody>
      </p:sp>
      <p:sp>
        <p:nvSpPr>
          <p:cNvPr id="12292"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830AA3B7-E5DD-4BF5-AD77-9F53C246FDC7}" type="slidenum">
              <a:rPr lang="en-US" altLang="ja-JP" sz="1400">
                <a:ea typeface="ＭＳ Ｐゴシック" pitchFamily="50" charset="-128"/>
              </a:rPr>
              <a:pPr algn="r" eaLnBrk="1" hangingPunct="1">
                <a:spcBef>
                  <a:spcPct val="0"/>
                </a:spcBef>
                <a:buFontTx/>
                <a:buNone/>
              </a:pPr>
              <a:t>192</a:t>
            </a:fld>
            <a:endParaRPr lang="en-US" altLang="ja-JP" sz="1400">
              <a:ea typeface="ＭＳ Ｐゴシック" pitchFamily="50" charset="-128"/>
            </a:endParaRPr>
          </a:p>
        </p:txBody>
      </p:sp>
      <p:sp>
        <p:nvSpPr>
          <p:cNvPr id="12293" name="Text Box 10"/>
          <p:cNvSpPr txBox="1">
            <a:spLocks noChangeArrowheads="1"/>
          </p:cNvSpPr>
          <p:nvPr/>
        </p:nvSpPr>
        <p:spPr bwMode="auto">
          <a:xfrm>
            <a:off x="6804025" y="202488"/>
            <a:ext cx="1730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P174</a:t>
            </a:r>
            <a:endParaRPr kumimoji="0"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536750522"/>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64770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４．創意工夫の必要性</a:t>
            </a:r>
          </a:p>
        </p:txBody>
      </p:sp>
      <p:sp>
        <p:nvSpPr>
          <p:cNvPr id="13315" name="AutoShape 5"/>
          <p:cNvSpPr>
            <a:spLocks noChangeArrowheads="1"/>
          </p:cNvSpPr>
          <p:nvPr/>
        </p:nvSpPr>
        <p:spPr bwMode="auto">
          <a:xfrm>
            <a:off x="381000" y="91440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a:latin typeface="HG丸ｺﾞｼｯｸM-PRO" pitchFamily="50" charset="-128"/>
                <a:ea typeface="HG丸ｺﾞｼｯｸM-PRO" pitchFamily="50" charset="-128"/>
              </a:rPr>
              <a:t>　</a:t>
            </a:r>
            <a:r>
              <a:rPr lang="en-US" altLang="ja-JP" sz="2400">
                <a:latin typeface="HG丸ｺﾞｼｯｸM-PRO" pitchFamily="50" charset="-128"/>
                <a:ea typeface="HG丸ｺﾞｼｯｸM-PRO" pitchFamily="50" charset="-128"/>
              </a:rPr>
              <a:t>※</a:t>
            </a:r>
            <a:r>
              <a:rPr lang="ja-JP" altLang="en-US" sz="2400">
                <a:latin typeface="HG丸ｺﾞｼｯｸM-PRO" pitchFamily="50" charset="-128"/>
                <a:ea typeface="HG丸ｺﾞｼｯｸM-PRO" pitchFamily="50" charset="-128"/>
              </a:rPr>
              <a:t>　創意工夫とは、作業者が職場で体験したこと、また</a:t>
            </a:r>
            <a:endParaRPr lang="en-US" altLang="ja-JP" sz="240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a:latin typeface="HG丸ｺﾞｼｯｸM-PRO" pitchFamily="50" charset="-128"/>
                <a:ea typeface="HG丸ｺﾞｼｯｸM-PRO" pitchFamily="50" charset="-128"/>
              </a:rPr>
              <a:t>　　は、これまでの人生経験で身につけた知識、技能、態</a:t>
            </a:r>
            <a:endParaRPr lang="en-US" altLang="ja-JP" sz="240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a:latin typeface="HG丸ｺﾞｼｯｸM-PRO" pitchFamily="50" charset="-128"/>
                <a:ea typeface="HG丸ｺﾞｼｯｸM-PRO" pitchFamily="50" charset="-128"/>
              </a:rPr>
              <a:t>　　度などを基にして、機械設備の改善提案や作業手順の</a:t>
            </a:r>
            <a:endParaRPr lang="en-US" altLang="ja-JP" sz="240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a:latin typeface="HG丸ｺﾞｼｯｸM-PRO" pitchFamily="50" charset="-128"/>
                <a:ea typeface="HG丸ｺﾞｼｯｸM-PRO" pitchFamily="50" charset="-128"/>
              </a:rPr>
              <a:t>　　見直しをすることである。</a:t>
            </a:r>
            <a:endParaRPr lang="en-US" altLang="ja-JP" sz="240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a:latin typeface="HG丸ｺﾞｼｯｸM-PRO" pitchFamily="50" charset="-128"/>
                <a:ea typeface="HG丸ｺﾞｼｯｸM-PRO" pitchFamily="50" charset="-128"/>
              </a:rPr>
              <a:t>　　　職長が中心となって、職場の創意工夫を高める雰囲</a:t>
            </a:r>
            <a:endParaRPr lang="en-US" altLang="ja-JP" sz="240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a:latin typeface="HG丸ｺﾞｼｯｸM-PRO" pitchFamily="50" charset="-128"/>
                <a:ea typeface="HG丸ｺﾞｼｯｸM-PRO" pitchFamily="50" charset="-128"/>
              </a:rPr>
              <a:t>　　気づくりを行い、作業者の創造力を育ていくことが必</a:t>
            </a:r>
            <a:endParaRPr lang="en-US" altLang="ja-JP" sz="240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a:latin typeface="HG丸ｺﾞｼｯｸM-PRO" pitchFamily="50" charset="-128"/>
                <a:ea typeface="HG丸ｺﾞｼｯｸM-PRO" pitchFamily="50" charset="-128"/>
              </a:rPr>
              <a:t>　　要である。</a:t>
            </a:r>
          </a:p>
        </p:txBody>
      </p:sp>
      <p:sp>
        <p:nvSpPr>
          <p:cNvPr id="13316"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B26CEFB4-0C6B-40A5-9A98-2F43B559C3F3}" type="slidenum">
              <a:rPr lang="en-US" altLang="ja-JP" sz="1400">
                <a:ea typeface="ＭＳ Ｐゴシック" pitchFamily="50" charset="-128"/>
              </a:rPr>
              <a:pPr algn="r" eaLnBrk="1" hangingPunct="1">
                <a:spcBef>
                  <a:spcPct val="0"/>
                </a:spcBef>
                <a:buFontTx/>
                <a:buNone/>
              </a:pPr>
              <a:t>193</a:t>
            </a:fld>
            <a:endParaRPr lang="en-US" altLang="ja-JP" sz="1400">
              <a:ea typeface="ＭＳ Ｐゴシック" pitchFamily="50" charset="-128"/>
            </a:endParaRPr>
          </a:p>
        </p:txBody>
      </p:sp>
      <p:sp>
        <p:nvSpPr>
          <p:cNvPr id="13317" name="Text Box 10"/>
          <p:cNvSpPr txBox="1">
            <a:spLocks noChangeArrowheads="1"/>
          </p:cNvSpPr>
          <p:nvPr/>
        </p:nvSpPr>
        <p:spPr bwMode="auto">
          <a:xfrm>
            <a:off x="6804025" y="304800"/>
            <a:ext cx="1730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P175</a:t>
            </a:r>
            <a:endParaRPr kumimoji="0"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09303760"/>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7620000" cy="990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５．職場の創意工夫を高める</a:t>
            </a:r>
          </a:p>
          <a:p>
            <a:pPr algn="l" eaLnBrk="1" hangingPunct="1">
              <a:lnSpc>
                <a:spcPts val="3500"/>
              </a:lnSpc>
              <a:spcBef>
                <a:spcPts val="0"/>
              </a:spcBef>
              <a:defRPr/>
            </a:pPr>
            <a:r>
              <a:rPr lang="ja-JP" altLang="en-US" sz="2800" dirty="0">
                <a:effectLst>
                  <a:outerShdw blurRad="38100" dist="38100" dir="2700000" algn="tl">
                    <a:srgbClr val="C0C0C0"/>
                  </a:outerShdw>
                </a:effectLst>
                <a:latin typeface="HG丸ｺﾞｼｯｸM-PRO" pitchFamily="50" charset="-128"/>
                <a:ea typeface="HG丸ｺﾞｼｯｸM-PRO" pitchFamily="50" charset="-128"/>
              </a:rPr>
              <a:t>　　　</a:t>
            </a: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雰囲気づくり（⇒グループの活性化）</a:t>
            </a:r>
          </a:p>
        </p:txBody>
      </p:sp>
      <p:sp>
        <p:nvSpPr>
          <p:cNvPr id="14339" name="AutoShape 5"/>
          <p:cNvSpPr>
            <a:spLocks noChangeArrowheads="1"/>
          </p:cNvSpPr>
          <p:nvPr/>
        </p:nvSpPr>
        <p:spPr bwMode="auto">
          <a:xfrm>
            <a:off x="381000" y="1268413"/>
            <a:ext cx="8515350" cy="5407025"/>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（１）目標に対する達成度を評価すること</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職場で実施している諸活動（パトロール、ヒヤリ・ハット報</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告、安全日誌など）を通して出てきた問題点を整理・把握し、</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データ（資料）を視覚に訴える形でまとめる。評価が一目瞭然</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で確認できる。</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（２）競争原理を働かせること</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個人またはグループに対し、労働能力に適した問題点を課題</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（テーマ）として与え、考えさせ解決を図り、改善提案をさせ</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る</a:t>
            </a:r>
            <a:r>
              <a:rPr lang="ja-JP" altLang="en-US" sz="2000" dirty="0">
                <a:latin typeface="HG丸ｺﾞｼｯｸM-PRO" pitchFamily="50" charset="-128"/>
                <a:ea typeface="HG丸ｺﾞｼｯｸM-PRO" pitchFamily="50" charset="-128"/>
              </a:rPr>
              <a:t>ことにより競争原理の働く場面をつくる。</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（３）表彰制度を設け、成果に対し適切に</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表彰するなど成果を明確にすること</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創意工夫に対する審査制度をつくり、良い考え、提案を確実</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に実行するとともに表彰し、刺激を与える。</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p>
        </p:txBody>
      </p:sp>
      <p:sp>
        <p:nvSpPr>
          <p:cNvPr id="14340"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85B2BCF7-6C1B-4D44-B09E-A26FCAFF6A48}" type="slidenum">
              <a:rPr lang="en-US" altLang="ja-JP" sz="1400">
                <a:ea typeface="ＭＳ Ｐゴシック" pitchFamily="50" charset="-128"/>
              </a:rPr>
              <a:pPr algn="r" eaLnBrk="1" hangingPunct="1">
                <a:spcBef>
                  <a:spcPct val="0"/>
                </a:spcBef>
                <a:buFontTx/>
                <a:buNone/>
              </a:pPr>
              <a:t>194</a:t>
            </a:fld>
            <a:endParaRPr lang="en-US" altLang="ja-JP" sz="1400">
              <a:ea typeface="ＭＳ Ｐゴシック" pitchFamily="50" charset="-128"/>
            </a:endParaRPr>
          </a:p>
        </p:txBody>
      </p:sp>
      <p:sp>
        <p:nvSpPr>
          <p:cNvPr id="14341" name="Text Box 10"/>
          <p:cNvSpPr txBox="1">
            <a:spLocks noChangeArrowheads="1"/>
          </p:cNvSpPr>
          <p:nvPr/>
        </p:nvSpPr>
        <p:spPr bwMode="auto">
          <a:xfrm>
            <a:off x="7772400" y="228600"/>
            <a:ext cx="1196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P175</a:t>
            </a:r>
            <a:endParaRPr kumimoji="0"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1984955156"/>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7620000" cy="990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６．作業者一人ひとりの創造力を</a:t>
            </a:r>
          </a:p>
          <a:p>
            <a:pPr algn="l" eaLnBrk="1" hangingPunct="1">
              <a:lnSpc>
                <a:spcPts val="3500"/>
              </a:lnSpc>
              <a:spcBef>
                <a:spcPts val="0"/>
              </a:spcBef>
              <a:defRPr/>
            </a:pPr>
            <a:r>
              <a:rPr lang="ja-JP" altLang="en-US" sz="2800" dirty="0">
                <a:effectLst>
                  <a:outerShdw blurRad="38100" dist="38100" dir="2700000" algn="tl">
                    <a:srgbClr val="C0C0C0"/>
                  </a:outerShdw>
                </a:effectLst>
                <a:latin typeface="HG丸ｺﾞｼｯｸM-PRO" pitchFamily="50" charset="-128"/>
                <a:ea typeface="HG丸ｺﾞｼｯｸM-PRO" pitchFamily="50" charset="-128"/>
              </a:rPr>
              <a:t>　　　</a:t>
            </a: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高める方法（⇒個人個人の活性化）</a:t>
            </a:r>
          </a:p>
        </p:txBody>
      </p:sp>
      <p:sp>
        <p:nvSpPr>
          <p:cNvPr id="15363" name="AutoShape 5"/>
          <p:cNvSpPr>
            <a:spLocks noChangeArrowheads="1"/>
          </p:cNvSpPr>
          <p:nvPr/>
        </p:nvSpPr>
        <p:spPr bwMode="auto">
          <a:xfrm>
            <a:off x="381000" y="1195388"/>
            <a:ext cx="8515350" cy="5480050"/>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2700"/>
              </a:lnSpc>
              <a:spcBef>
                <a:spcPct val="0"/>
              </a:spcBef>
              <a:buFontTx/>
              <a:buNone/>
            </a:pPr>
            <a:r>
              <a:rPr lang="ja-JP" altLang="en-US" sz="2000">
                <a:latin typeface="HG丸ｺﾞｼｯｸM-PRO" pitchFamily="50" charset="-128"/>
                <a:ea typeface="HG丸ｺﾞｼｯｸM-PRO" pitchFamily="50" charset="-128"/>
              </a:rPr>
              <a:t>　作業者一人ひとりの創造力を高めるための個別指導視点</a:t>
            </a:r>
          </a:p>
          <a:p>
            <a:pPr eaLnBrk="1" hangingPunct="1">
              <a:lnSpc>
                <a:spcPts val="2700"/>
              </a:lnSpc>
              <a:spcBef>
                <a:spcPct val="0"/>
              </a:spcBef>
              <a:buFontTx/>
              <a:buNone/>
            </a:pPr>
            <a:r>
              <a:rPr lang="ja-JP" altLang="en-US" sz="2000">
                <a:latin typeface="HG丸ｺﾞｼｯｸM-PRO" pitchFamily="50" charset="-128"/>
                <a:ea typeface="HG丸ｺﾞｼｯｸM-PRO" pitchFamily="50" charset="-128"/>
              </a:rPr>
              <a:t>　①常に問題意識を持たせること。現状に満足せず新発想を考える。</a:t>
            </a:r>
          </a:p>
          <a:p>
            <a:pPr eaLnBrk="1" hangingPunct="1">
              <a:lnSpc>
                <a:spcPts val="2700"/>
              </a:lnSpc>
              <a:spcBef>
                <a:spcPct val="0"/>
              </a:spcBef>
              <a:buFontTx/>
              <a:buNone/>
            </a:pPr>
            <a:r>
              <a:rPr lang="ja-JP" altLang="en-US" sz="2000">
                <a:latin typeface="HG丸ｺﾞｼｯｸM-PRO" pitchFamily="50" charset="-128"/>
                <a:ea typeface="HG丸ｺﾞｼｯｸM-PRO" pitchFamily="50" charset="-128"/>
              </a:rPr>
              <a:t>　②誰でも創意工夫ができることを理解させ、自信を持たせること。</a:t>
            </a:r>
          </a:p>
          <a:p>
            <a:pPr eaLnBrk="1" hangingPunct="1">
              <a:lnSpc>
                <a:spcPts val="2700"/>
              </a:lnSpc>
              <a:spcBef>
                <a:spcPct val="0"/>
              </a:spcBef>
              <a:buFontTx/>
              <a:buNone/>
            </a:pPr>
            <a:r>
              <a:rPr lang="ja-JP" altLang="en-US" sz="2000">
                <a:latin typeface="HG丸ｺﾞｼｯｸM-PRO" pitchFamily="50" charset="-128"/>
                <a:ea typeface="HG丸ｺﾞｼｯｸM-PRO" pitchFamily="50" charset="-128"/>
              </a:rPr>
              <a:t>　③まったく違った角度から物事をみるようにさせること。</a:t>
            </a:r>
          </a:p>
          <a:p>
            <a:pPr eaLnBrk="1" hangingPunct="1">
              <a:lnSpc>
                <a:spcPts val="2700"/>
              </a:lnSpc>
              <a:spcBef>
                <a:spcPct val="0"/>
              </a:spcBef>
              <a:buFontTx/>
              <a:buNone/>
            </a:pPr>
            <a:r>
              <a:rPr lang="ja-JP" altLang="en-US" sz="2000">
                <a:latin typeface="HG丸ｺﾞｼｯｸM-PRO" pitchFamily="50" charset="-128"/>
                <a:ea typeface="HG丸ｺﾞｼｯｸM-PRO" pitchFamily="50" charset="-128"/>
              </a:rPr>
              <a:t>　④どんな小さなアイデアでも受け入れ、その功をたたえること。そ</a:t>
            </a:r>
          </a:p>
          <a:p>
            <a:pPr eaLnBrk="1" hangingPunct="1">
              <a:lnSpc>
                <a:spcPts val="2700"/>
              </a:lnSpc>
              <a:spcBef>
                <a:spcPct val="0"/>
              </a:spcBef>
              <a:buFontTx/>
              <a:buNone/>
            </a:pPr>
            <a:r>
              <a:rPr lang="ja-JP" altLang="en-US" sz="2000">
                <a:latin typeface="HG丸ｺﾞｼｯｸM-PRO" pitchFamily="50" charset="-128"/>
                <a:ea typeface="HG丸ｺﾞｼｯｸM-PRO" pitchFamily="50" charset="-128"/>
              </a:rPr>
              <a:t>　　れが本人の自信につながり、創意工夫への意欲を伸ばすことにな</a:t>
            </a:r>
          </a:p>
          <a:p>
            <a:pPr eaLnBrk="1" hangingPunct="1">
              <a:lnSpc>
                <a:spcPts val="2700"/>
              </a:lnSpc>
              <a:spcBef>
                <a:spcPct val="0"/>
              </a:spcBef>
              <a:buFontTx/>
              <a:buNone/>
            </a:pPr>
            <a:r>
              <a:rPr lang="ja-JP" altLang="en-US" sz="2000">
                <a:latin typeface="HG丸ｺﾞｼｯｸM-PRO" pitchFamily="50" charset="-128"/>
                <a:ea typeface="HG丸ｺﾞｼｯｸM-PRO" pitchFamily="50" charset="-128"/>
              </a:rPr>
              <a:t>　　る。</a:t>
            </a:r>
          </a:p>
        </p:txBody>
      </p:sp>
      <p:sp>
        <p:nvSpPr>
          <p:cNvPr id="15364" name="Text Box 10"/>
          <p:cNvSpPr txBox="1">
            <a:spLocks noChangeArrowheads="1"/>
          </p:cNvSpPr>
          <p:nvPr/>
        </p:nvSpPr>
        <p:spPr bwMode="auto">
          <a:xfrm>
            <a:off x="7772400" y="228600"/>
            <a:ext cx="1196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P176</a:t>
            </a:r>
            <a:endParaRPr kumimoji="0" lang="ja-JP" altLang="en-US" sz="1600" dirty="0">
              <a:latin typeface="HG丸ｺﾞｼｯｸM-PRO" pitchFamily="50" charset="-128"/>
              <a:ea typeface="HG丸ｺﾞｼｯｸM-PRO" pitchFamily="50" charset="-128"/>
            </a:endParaRPr>
          </a:p>
        </p:txBody>
      </p:sp>
      <p:pic>
        <p:nvPicPr>
          <p:cNvPr id="1536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0"/>
            <a:ext cx="7924800" cy="27670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6"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82250240-E5F7-4F78-82E6-B30BF9EC5B76}" type="slidenum">
              <a:rPr lang="en-US" altLang="ja-JP" sz="1400">
                <a:ea typeface="ＭＳ Ｐゴシック" pitchFamily="50" charset="-128"/>
              </a:rPr>
              <a:pPr algn="r" eaLnBrk="1" hangingPunct="1">
                <a:spcBef>
                  <a:spcPct val="0"/>
                </a:spcBef>
                <a:buFontTx/>
                <a:buNone/>
              </a:pPr>
              <a:t>195</a:t>
            </a:fld>
            <a:endParaRPr lang="en-US" altLang="ja-JP" sz="1400">
              <a:ea typeface="ＭＳ Ｐゴシック" pitchFamily="50" charset="-128"/>
            </a:endParaRPr>
          </a:p>
        </p:txBody>
      </p:sp>
    </p:spTree>
    <p:extLst>
      <p:ext uri="{BB962C8B-B14F-4D97-AF65-F5344CB8AC3E}">
        <p14:creationId xmlns:p14="http://schemas.microsoft.com/office/powerpoint/2010/main" val="783713273"/>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lum bright="-12000" contrast="60000"/>
            <a:extLst>
              <a:ext uri="{28A0092B-C50C-407E-A947-70E740481C1C}">
                <a14:useLocalDpi xmlns:a14="http://schemas.microsoft.com/office/drawing/2010/main" val="0"/>
              </a:ext>
            </a:extLst>
          </a:blip>
          <a:srcRect/>
          <a:stretch>
            <a:fillRect/>
          </a:stretch>
        </p:blipFill>
        <p:spPr bwMode="auto">
          <a:xfrm>
            <a:off x="228599" y="167481"/>
            <a:ext cx="8715375"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7" name="Group 6"/>
          <p:cNvGrpSpPr>
            <a:grpSpLocks/>
          </p:cNvGrpSpPr>
          <p:nvPr/>
        </p:nvGrpSpPr>
        <p:grpSpPr bwMode="auto">
          <a:xfrm>
            <a:off x="838200" y="685800"/>
            <a:ext cx="2590800" cy="1752600"/>
            <a:chOff x="3474" y="1135"/>
            <a:chExt cx="4320" cy="2521"/>
          </a:xfrm>
        </p:grpSpPr>
        <p:sp>
          <p:nvSpPr>
            <p:cNvPr id="16391" name="Rectangle 7"/>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6392" name="Rectangle 8"/>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6393" name="Rectangle 9"/>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6394" name="Rectangle 10"/>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6395" name="Rectangle 11"/>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6396" name="Rectangle 12"/>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6397" name="Rectangle 13"/>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6398" name="Rectangle 14"/>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6399" name="Rectangle 15"/>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6400" name="Rectangle 16"/>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6401" name="Rectangle 17"/>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6402" name="Rectangle 18"/>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6403" name="Rectangle 19"/>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grpSp>
      <p:sp>
        <p:nvSpPr>
          <p:cNvPr id="16388" name="Text Box 20"/>
          <p:cNvSpPr txBox="1">
            <a:spLocks noChangeArrowheads="1"/>
          </p:cNvSpPr>
          <p:nvPr/>
        </p:nvSpPr>
        <p:spPr bwMode="auto">
          <a:xfrm>
            <a:off x="762000" y="4267200"/>
            <a:ext cx="7929563" cy="183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500"/>
              </a:lnSpc>
              <a:spcBef>
                <a:spcPts val="0"/>
              </a:spcBef>
              <a:buFontTx/>
              <a:buNone/>
            </a:pPr>
            <a:r>
              <a:rPr lang="ja-JP" altLang="en-US" sz="2800" b="1" dirty="0">
                <a:latin typeface="HG丸ｺﾞｼｯｸM-PRO" pitchFamily="50" charset="-128"/>
                <a:ea typeface="HG丸ｺﾞｼｯｸM-PRO" pitchFamily="50" charset="-128"/>
              </a:rPr>
              <a:t>第１２章．</a:t>
            </a:r>
          </a:p>
          <a:p>
            <a:pPr eaLnBrk="1" hangingPunct="1">
              <a:lnSpc>
                <a:spcPts val="3500"/>
              </a:lnSpc>
              <a:spcBef>
                <a:spcPts val="0"/>
              </a:spcBef>
              <a:buFontTx/>
              <a:buNone/>
            </a:pPr>
            <a:r>
              <a:rPr lang="ja-JP" altLang="en-US" sz="2800" b="1" dirty="0">
                <a:latin typeface="HG丸ｺﾞｼｯｸM-PRO" pitchFamily="50" charset="-128"/>
                <a:ea typeface="HG丸ｺﾞｼｯｸM-PRO" pitchFamily="50" charset="-128"/>
              </a:rPr>
              <a:t>　労働災害防止についての関心の保持</a:t>
            </a:r>
          </a:p>
          <a:p>
            <a:pPr eaLnBrk="1" hangingPunct="1">
              <a:lnSpc>
                <a:spcPts val="3500"/>
              </a:lnSpc>
              <a:spcBef>
                <a:spcPts val="0"/>
              </a:spcBef>
              <a:buFontTx/>
              <a:buNone/>
            </a:pPr>
            <a:r>
              <a:rPr lang="ja-JP" altLang="en-US" sz="2800" b="1" dirty="0">
                <a:latin typeface="HG丸ｺﾞｼｯｸM-PRO" pitchFamily="50" charset="-128"/>
                <a:ea typeface="HG丸ｺﾞｼｯｸM-PRO" pitchFamily="50" charset="-128"/>
              </a:rPr>
              <a:t>　　および労働者の創意工夫を引き出す方法</a:t>
            </a:r>
          </a:p>
          <a:p>
            <a:pPr eaLnBrk="1" hangingPunct="1">
              <a:lnSpc>
                <a:spcPts val="3500"/>
              </a:lnSpc>
              <a:spcBef>
                <a:spcPts val="0"/>
              </a:spcBef>
              <a:buFontTx/>
              <a:buNone/>
            </a:pPr>
            <a:r>
              <a:rPr lang="ja-JP" altLang="en-US" sz="2800" b="1" dirty="0">
                <a:latin typeface="HG丸ｺﾞｼｯｸM-PRO" pitchFamily="50" charset="-128"/>
                <a:ea typeface="HG丸ｺﾞｼｯｸM-PRO" pitchFamily="50" charset="-128"/>
              </a:rPr>
              <a:t>　　　　　　　　　　　　　　　　　　　終了</a:t>
            </a:r>
          </a:p>
        </p:txBody>
      </p:sp>
      <p:sp>
        <p:nvSpPr>
          <p:cNvPr id="2" name="スライド番号プレースホルダー 1"/>
          <p:cNvSpPr>
            <a:spLocks noGrp="1"/>
          </p:cNvSpPr>
          <p:nvPr>
            <p:ph type="sldNum" sz="quarter" idx="12"/>
          </p:nvPr>
        </p:nvSpPr>
        <p:spPr/>
        <p:txBody>
          <a:bodyPr/>
          <a:lstStyle/>
          <a:p>
            <a:pPr>
              <a:defRPr/>
            </a:pPr>
            <a:fld id="{06250A70-3A45-4B60-A093-B14C68DF8958}" type="slidenum">
              <a:rPr lang="en-US" altLang="ja-JP" smtClean="0"/>
              <a:pPr>
                <a:defRPr/>
              </a:pPr>
              <a:t>196</a:t>
            </a:fld>
            <a:endParaRPr lang="en-US" altLang="ja-JP"/>
          </a:p>
        </p:txBody>
      </p:sp>
      <p:sp>
        <p:nvSpPr>
          <p:cNvPr id="16390" name="Text Box 20"/>
          <p:cNvSpPr txBox="1">
            <a:spLocks noChangeArrowheads="1"/>
          </p:cNvSpPr>
          <p:nvPr/>
        </p:nvSpPr>
        <p:spPr bwMode="auto">
          <a:xfrm>
            <a:off x="854075" y="3082925"/>
            <a:ext cx="7464425"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lnSpc>
                <a:spcPts val="4000"/>
              </a:lnSpc>
              <a:spcBef>
                <a:spcPct val="0"/>
              </a:spcBef>
              <a:buFontTx/>
              <a:buNone/>
            </a:pPr>
            <a:r>
              <a:rPr kumimoji="0" lang="ja-JP" altLang="en-US" b="1" dirty="0">
                <a:latin typeface="HG丸ｺﾞｼｯｸM-PRO" pitchFamily="50" charset="-128"/>
                <a:ea typeface="HG丸ｺﾞｼｯｸM-PRO" pitchFamily="50" charset="-128"/>
              </a:rPr>
              <a:t>第１２章のまとめは　Ｐ１７７参照</a:t>
            </a:r>
          </a:p>
        </p:txBody>
      </p:sp>
    </p:spTree>
    <p:extLst>
      <p:ext uri="{BB962C8B-B14F-4D97-AF65-F5344CB8AC3E}">
        <p14:creationId xmlns:p14="http://schemas.microsoft.com/office/powerpoint/2010/main" val="69940250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2"/>
          </p:nvPr>
        </p:nvSpPr>
        <p:spPr/>
        <p:txBody>
          <a:bodyPr/>
          <a:lstStyle/>
          <a:p>
            <a:pPr>
              <a:defRPr/>
            </a:pPr>
            <a:fld id="{A5FBB5C6-210F-4E13-BC59-40C5FBA2A0F8}" type="slidenum">
              <a:rPr lang="en-US" altLang="ja-JP"/>
              <a:pPr>
                <a:defRPr/>
              </a:pPr>
              <a:t>2</a:t>
            </a:fld>
            <a:endParaRPr lang="en-US" altLang="ja-JP"/>
          </a:p>
        </p:txBody>
      </p:sp>
      <p:sp>
        <p:nvSpPr>
          <p:cNvPr id="4099" name="Rectangle 3"/>
          <p:cNvSpPr>
            <a:spLocks noGrp="1" noChangeArrowheads="1"/>
          </p:cNvSpPr>
          <p:nvPr>
            <p:ph type="body" idx="4294967295"/>
          </p:nvPr>
        </p:nvSpPr>
        <p:spPr>
          <a:xfrm>
            <a:off x="457200" y="2205038"/>
            <a:ext cx="8382000" cy="4248150"/>
          </a:xfrm>
          <a:solidFill>
            <a:srgbClr val="00FF00">
              <a:alpha val="50195"/>
            </a:srgbClr>
          </a:solidFill>
          <a:ln>
            <a:solidFill>
              <a:srgbClr val="00FF00"/>
            </a:solidFill>
          </a:ln>
        </p:spPr>
        <p:txBody>
          <a:bodyPr/>
          <a:lstStyle/>
          <a:p>
            <a:pPr marL="0" indent="0" eaLnBrk="1" hangingPunct="1">
              <a:buFontTx/>
              <a:buNone/>
            </a:pPr>
            <a:r>
              <a:rPr lang="ja-JP" altLang="en-US" sz="3600" dirty="0">
                <a:latin typeface="HG丸ｺﾞｼｯｸM-PRO" pitchFamily="50" charset="-128"/>
                <a:ea typeface="HG丸ｺﾞｼｯｸM-PRO" pitchFamily="50" charset="-128"/>
              </a:rPr>
              <a:t>１．職長とは</a:t>
            </a:r>
          </a:p>
          <a:p>
            <a:pPr marL="0" indent="0" eaLnBrk="1" hangingPunct="1">
              <a:buFontTx/>
              <a:buNone/>
            </a:pPr>
            <a:r>
              <a:rPr lang="ja-JP" altLang="en-US" sz="3600" dirty="0">
                <a:latin typeface="HG丸ｺﾞｼｯｸM-PRO" pitchFamily="50" charset="-128"/>
                <a:ea typeface="HG丸ｺﾞｼｯｸM-PRO" pitchFamily="50" charset="-128"/>
              </a:rPr>
              <a:t>２．職長の役割と責務</a:t>
            </a:r>
          </a:p>
          <a:p>
            <a:pPr marL="0" indent="0" eaLnBrk="1" hangingPunct="1">
              <a:buFontTx/>
              <a:buNone/>
            </a:pPr>
            <a:r>
              <a:rPr lang="en-US" altLang="ja-JP" sz="2400" dirty="0">
                <a:latin typeface="HG丸ｺﾞｼｯｸM-PRO" pitchFamily="50" charset="-128"/>
                <a:ea typeface="HG丸ｺﾞｼｯｸM-PRO" pitchFamily="50" charset="-128"/>
              </a:rPr>
              <a:t>　　（１）</a:t>
            </a:r>
            <a:r>
              <a:rPr lang="ja-JP" altLang="en-US" sz="2400" dirty="0">
                <a:latin typeface="HG丸ｺﾞｼｯｸM-PRO" pitchFamily="50" charset="-128"/>
                <a:ea typeface="HG丸ｺﾞｼｯｸM-PRO" pitchFamily="50" charset="-128"/>
              </a:rPr>
              <a:t>職長は、職場の「キーパーソン」</a:t>
            </a:r>
          </a:p>
          <a:p>
            <a:pPr marL="0" indent="0" eaLnBrk="1" hangingPunct="1">
              <a:buFontTx/>
              <a:buNone/>
            </a:pPr>
            <a:r>
              <a:rPr lang="en-US" altLang="ja-JP" sz="2400" dirty="0">
                <a:latin typeface="HG丸ｺﾞｼｯｸM-PRO" pitchFamily="50" charset="-128"/>
                <a:ea typeface="HG丸ｺﾞｼｯｸM-PRO" pitchFamily="50" charset="-128"/>
              </a:rPr>
              <a:t>　　（２）</a:t>
            </a:r>
            <a:r>
              <a:rPr lang="ja-JP" altLang="en-US" sz="2400" dirty="0">
                <a:latin typeface="HG丸ｺﾞｼｯｸM-PRO" pitchFamily="50" charset="-128"/>
                <a:ea typeface="HG丸ｺﾞｼｯｸM-PRO" pitchFamily="50" charset="-128"/>
              </a:rPr>
              <a:t>安全衛生業務と職長の責務</a:t>
            </a:r>
          </a:p>
          <a:p>
            <a:pPr marL="0" indent="0" eaLnBrk="1" hangingPunct="1">
              <a:buFontTx/>
              <a:buNone/>
            </a:pPr>
            <a:r>
              <a:rPr lang="ja-JP" altLang="en-US" sz="3600" dirty="0">
                <a:latin typeface="HG丸ｺﾞｼｯｸM-PRO" pitchFamily="50" charset="-128"/>
                <a:ea typeface="HG丸ｺﾞｼｯｸM-PRO" pitchFamily="50" charset="-128"/>
              </a:rPr>
              <a:t>３．職長教育の教育事項</a:t>
            </a:r>
          </a:p>
          <a:p>
            <a:pPr marL="0" indent="0" eaLnBrk="1" hangingPunct="1">
              <a:buFontTx/>
              <a:buNone/>
            </a:pPr>
            <a:r>
              <a:rPr lang="ja-JP" altLang="en-US" sz="2400" dirty="0">
                <a:latin typeface="HG丸ｺﾞｼｯｸM-PRO" pitchFamily="50" charset="-128"/>
                <a:ea typeface="HG丸ｺﾞｼｯｸM-PRO" pitchFamily="50" charset="-128"/>
              </a:rPr>
              <a:t>　　（１）問題点を早期に見つけ、解決する技術力の習得</a:t>
            </a:r>
          </a:p>
          <a:p>
            <a:pPr marL="0" indent="0" eaLnBrk="1" hangingPunct="1">
              <a:buFontTx/>
              <a:buNone/>
            </a:pPr>
            <a:r>
              <a:rPr lang="ja-JP" altLang="en-US" sz="2400" dirty="0">
                <a:latin typeface="HG丸ｺﾞｼｯｸM-PRO" pitchFamily="50" charset="-128"/>
                <a:ea typeface="HG丸ｺﾞｼｯｸM-PRO" pitchFamily="50" charset="-128"/>
              </a:rPr>
              <a:t>　　（２）リーダーシップ能力の習得</a:t>
            </a:r>
          </a:p>
          <a:p>
            <a:pPr marL="0" indent="0" eaLnBrk="1" hangingPunct="1">
              <a:buFontTx/>
              <a:buNone/>
            </a:pPr>
            <a:endParaRPr lang="ja-JP" altLang="en-US" dirty="0">
              <a:ea typeface="ＭＳ Ｐゴシック" pitchFamily="50" charset="-128"/>
            </a:endParaRPr>
          </a:p>
        </p:txBody>
      </p:sp>
      <p:sp>
        <p:nvSpPr>
          <p:cNvPr id="3076" name="Rectangle 4"/>
          <p:cNvSpPr>
            <a:spLocks noGrp="1" noChangeArrowheads="1"/>
          </p:cNvSpPr>
          <p:nvPr>
            <p:ph type="title" idx="4294967295"/>
          </p:nvPr>
        </p:nvSpPr>
        <p:spPr>
          <a:xfrm>
            <a:off x="1835150" y="411163"/>
            <a:ext cx="6624638" cy="777875"/>
          </a:xfrm>
          <a:solidFill>
            <a:schemeClr val="accent2">
              <a:lumMod val="75000"/>
            </a:schemeClr>
          </a:solidFill>
        </p:spPr>
        <p:txBody>
          <a:bodyPr/>
          <a:lstStyle/>
          <a:p>
            <a:pPr eaLnBrk="1" hangingPunct="1">
              <a:lnSpc>
                <a:spcPts val="5000"/>
              </a:lnSpc>
              <a:defRPr/>
            </a:pPr>
            <a:r>
              <a:rPr lang="ja-JP" altLang="en-US" b="1" dirty="0">
                <a:solidFill>
                  <a:schemeClr val="bg1"/>
                </a:solidFill>
                <a:latin typeface="HG丸ｺﾞｼｯｸM-PRO" pitchFamily="50" charset="-128"/>
                <a:ea typeface="HG丸ｺﾞｼｯｸM-PRO" pitchFamily="50" charset="-128"/>
              </a:rPr>
              <a:t>第１編　職長の役割</a:t>
            </a:r>
          </a:p>
        </p:txBody>
      </p:sp>
      <p:sp>
        <p:nvSpPr>
          <p:cNvPr id="4101" name="AutoShape 5"/>
          <p:cNvSpPr>
            <a:spLocks noChangeArrowheads="1"/>
          </p:cNvSpPr>
          <p:nvPr/>
        </p:nvSpPr>
        <p:spPr bwMode="auto">
          <a:xfrm>
            <a:off x="1835150" y="1375800"/>
            <a:ext cx="3816970" cy="574675"/>
          </a:xfrm>
          <a:prstGeom prst="roundRect">
            <a:avLst>
              <a:gd name="adj" fmla="val 16667"/>
            </a:avLst>
          </a:prstGeom>
          <a:solidFill>
            <a:srgbClr val="FFFF99"/>
          </a:solidFill>
          <a:ln w="9525">
            <a:solidFill>
              <a:schemeClr val="tx1"/>
            </a:solidFill>
            <a:round/>
            <a:headEnd/>
            <a:tailEnd/>
          </a:ln>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この編でお話しすること</a:t>
            </a:r>
          </a:p>
        </p:txBody>
      </p:sp>
      <p:grpSp>
        <p:nvGrpSpPr>
          <p:cNvPr id="4102" name="Group 6"/>
          <p:cNvGrpSpPr>
            <a:grpSpLocks/>
          </p:cNvGrpSpPr>
          <p:nvPr/>
        </p:nvGrpSpPr>
        <p:grpSpPr bwMode="auto">
          <a:xfrm>
            <a:off x="276225" y="379413"/>
            <a:ext cx="1371600" cy="1135062"/>
            <a:chOff x="3474" y="1135"/>
            <a:chExt cx="4320" cy="2521"/>
          </a:xfrm>
        </p:grpSpPr>
        <p:sp>
          <p:nvSpPr>
            <p:cNvPr id="4103" name="Rectangle 7"/>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4104" name="Rectangle 8"/>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4105" name="Rectangle 9"/>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4106" name="Rectangle 10"/>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4107" name="Rectangle 11"/>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4108" name="Rectangle 12"/>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4109" name="Rectangle 13"/>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4110" name="Rectangle 14"/>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4111" name="Rectangle 15"/>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4112" name="Rectangle 16"/>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4113" name="Rectangle 17"/>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4114" name="Rectangle 18"/>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4115" name="Rectangle 19"/>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grpSp>
      <p:sp>
        <p:nvSpPr>
          <p:cNvPr id="20" name="正方形/長方形 19"/>
          <p:cNvSpPr/>
          <p:nvPr/>
        </p:nvSpPr>
        <p:spPr>
          <a:xfrm>
            <a:off x="5786223" y="1398700"/>
            <a:ext cx="2775119" cy="480901"/>
          </a:xfrm>
          <a:prstGeom prst="rect">
            <a:avLst/>
          </a:prstGeom>
        </p:spPr>
        <p:txBody>
          <a:bodyPr wrap="none">
            <a:spAutoFit/>
          </a:bodyPr>
          <a:lstStyle>
            <a:defPPr>
              <a:defRPr lang="ja-JP"/>
            </a:defPPr>
            <a:lvl1pPr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1pPr>
            <a:lvl2pPr marL="4572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2pPr>
            <a:lvl3pPr marL="9144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3pPr>
            <a:lvl4pPr marL="13716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4pPr>
            <a:lvl5pPr marL="18288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5pPr>
            <a:lvl6pPr marL="2286000" algn="l" defTabSz="914400" rtl="0" eaLnBrk="1" latinLnBrk="0" hangingPunct="1">
              <a:defRPr kumimoji="1" sz="1400" kern="1200">
                <a:solidFill>
                  <a:schemeClr val="tx1"/>
                </a:solidFill>
                <a:latin typeface="Times New Roman" pitchFamily="18" charset="0"/>
                <a:ea typeface="ＭＳ ゴシック" pitchFamily="49" charset="-128"/>
                <a:cs typeface="+mn-cs"/>
              </a:defRPr>
            </a:lvl6pPr>
            <a:lvl7pPr marL="2743200" algn="l" defTabSz="914400" rtl="0" eaLnBrk="1" latinLnBrk="0" hangingPunct="1">
              <a:defRPr kumimoji="1" sz="1400" kern="1200">
                <a:solidFill>
                  <a:schemeClr val="tx1"/>
                </a:solidFill>
                <a:latin typeface="Times New Roman" pitchFamily="18" charset="0"/>
                <a:ea typeface="ＭＳ ゴシック" pitchFamily="49" charset="-128"/>
                <a:cs typeface="+mn-cs"/>
              </a:defRPr>
            </a:lvl7pPr>
            <a:lvl8pPr marL="3200400" algn="l" defTabSz="914400" rtl="0" eaLnBrk="1" latinLnBrk="0" hangingPunct="1">
              <a:defRPr kumimoji="1" sz="1400" kern="1200">
                <a:solidFill>
                  <a:schemeClr val="tx1"/>
                </a:solidFill>
                <a:latin typeface="Times New Roman" pitchFamily="18" charset="0"/>
                <a:ea typeface="ＭＳ ゴシック" pitchFamily="49" charset="-128"/>
                <a:cs typeface="+mn-cs"/>
              </a:defRPr>
            </a:lvl8pPr>
            <a:lvl9pPr marL="3657600" algn="l" defTabSz="914400" rtl="0" eaLnBrk="1" latinLnBrk="0" hangingPunct="1">
              <a:defRPr kumimoji="1" sz="1400" kern="1200">
                <a:solidFill>
                  <a:schemeClr val="tx1"/>
                </a:solidFill>
                <a:latin typeface="Times New Roman" pitchFamily="18" charset="0"/>
                <a:ea typeface="ＭＳ ゴシック" pitchFamily="49" charset="-128"/>
                <a:cs typeface="+mn-cs"/>
              </a:defRPr>
            </a:lvl9pPr>
          </a:lstStyle>
          <a:p>
            <a:pPr algn="ctr">
              <a:lnSpc>
                <a:spcPts val="3500"/>
              </a:lnSpc>
            </a:pPr>
            <a:r>
              <a:rPr lang="ja-JP" altLang="en-US" sz="2400" dirty="0">
                <a:solidFill>
                  <a:schemeClr val="accent2"/>
                </a:solidFill>
                <a:latin typeface="HG丸ｺﾞｼｯｸM-PRO" pitchFamily="50" charset="-128"/>
                <a:ea typeface="HG丸ｺﾞｼｯｸM-PRO" pitchFamily="50" charset="-128"/>
              </a:rPr>
              <a:t>（</a:t>
            </a:r>
            <a:r>
              <a:rPr lang="en-US" altLang="ja-JP" sz="2400" dirty="0">
                <a:solidFill>
                  <a:schemeClr val="accent2"/>
                </a:solidFill>
                <a:latin typeface="HG丸ｺﾞｼｯｸM-PRO" pitchFamily="50" charset="-128"/>
                <a:ea typeface="HG丸ｺﾞｼｯｸM-PRO" pitchFamily="50" charset="-128"/>
              </a:rPr>
              <a:t>P</a:t>
            </a:r>
            <a:r>
              <a:rPr lang="ja-JP" altLang="en-US" sz="2400" dirty="0">
                <a:solidFill>
                  <a:schemeClr val="accent2"/>
                </a:solidFill>
                <a:latin typeface="HG丸ｺﾞｼｯｸM-PRO" pitchFamily="50" charset="-128"/>
                <a:ea typeface="HG丸ｺﾞｼｯｸM-PRO" pitchFamily="50" charset="-128"/>
              </a:rPr>
              <a:t>１３～</a:t>
            </a:r>
            <a:r>
              <a:rPr lang="en-US" altLang="ja-JP" sz="2400" dirty="0">
                <a:solidFill>
                  <a:schemeClr val="accent2"/>
                </a:solidFill>
                <a:latin typeface="HG丸ｺﾞｼｯｸM-PRO" pitchFamily="50" charset="-128"/>
                <a:ea typeface="HG丸ｺﾞｼｯｸM-PRO" pitchFamily="50" charset="-128"/>
              </a:rPr>
              <a:t>P</a:t>
            </a:r>
            <a:r>
              <a:rPr lang="ja-JP" altLang="en-US" sz="2400" dirty="0">
                <a:solidFill>
                  <a:schemeClr val="accent2"/>
                </a:solidFill>
                <a:latin typeface="HG丸ｺﾞｼｯｸM-PRO" pitchFamily="50" charset="-128"/>
                <a:ea typeface="HG丸ｺﾞｼｯｸM-PRO" pitchFamily="50" charset="-128"/>
              </a:rPr>
              <a:t>２１）</a:t>
            </a:r>
          </a:p>
        </p:txBody>
      </p:sp>
    </p:spTree>
    <p:extLst>
      <p:ext uri="{BB962C8B-B14F-4D97-AF65-F5344CB8AC3E}">
        <p14:creationId xmlns:p14="http://schemas.microsoft.com/office/powerpoint/2010/main" val="428034945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txBox="1">
            <a:spLocks noGrp="1"/>
          </p:cNvSpPr>
          <p:nvPr/>
        </p:nvSpPr>
        <p:spPr bwMode="auto">
          <a:xfrm>
            <a:off x="7467600" y="6245225"/>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3E465904-23BB-4CFF-82DF-1A588BAE8C59}" type="slidenum">
              <a:rPr lang="en-US" altLang="ja-JP" sz="1400">
                <a:ea typeface="ＭＳ Ｐゴシック" pitchFamily="50" charset="-128"/>
              </a:rPr>
              <a:pPr algn="r" eaLnBrk="1" hangingPunct="1">
                <a:spcBef>
                  <a:spcPct val="0"/>
                </a:spcBef>
                <a:buFontTx/>
                <a:buNone/>
              </a:pPr>
              <a:t>20</a:t>
            </a:fld>
            <a:endParaRPr lang="en-US" altLang="ja-JP" sz="1400">
              <a:ea typeface="ＭＳ Ｐゴシック" pitchFamily="50" charset="-128"/>
            </a:endParaRPr>
          </a:p>
        </p:txBody>
      </p:sp>
      <p:sp>
        <p:nvSpPr>
          <p:cNvPr id="5123" name="Rectangle 4"/>
          <p:cNvSpPr>
            <a:spLocks noGrp="1" noChangeArrowheads="1"/>
          </p:cNvSpPr>
          <p:nvPr>
            <p:ph type="title" idx="4294967295"/>
          </p:nvPr>
        </p:nvSpPr>
        <p:spPr>
          <a:xfrm>
            <a:off x="1524000" y="304800"/>
            <a:ext cx="5554663" cy="706438"/>
          </a:xfrm>
          <a:noFill/>
        </p:spPr>
        <p:txBody>
          <a:bodyPr/>
          <a:lstStyle/>
          <a:p>
            <a:pPr eaLnBrk="1" hangingPunct="1">
              <a:lnSpc>
                <a:spcPts val="4800"/>
              </a:lnSpc>
            </a:pPr>
            <a:r>
              <a:rPr lang="ja-JP" altLang="en-US" sz="4000" dirty="0">
                <a:solidFill>
                  <a:schemeClr val="accent2"/>
                </a:solidFill>
                <a:latin typeface="HG丸ｺﾞｼｯｸM-PRO" pitchFamily="50" charset="-128"/>
                <a:ea typeface="HG丸ｺﾞｼｯｸM-PRO" pitchFamily="50" charset="-128"/>
              </a:rPr>
              <a:t>安全衛生教育の目的</a:t>
            </a:r>
          </a:p>
        </p:txBody>
      </p:sp>
      <p:sp>
        <p:nvSpPr>
          <p:cNvPr id="5124" name="Freeform 6"/>
          <p:cNvSpPr>
            <a:spLocks/>
          </p:cNvSpPr>
          <p:nvPr/>
        </p:nvSpPr>
        <p:spPr bwMode="auto">
          <a:xfrm>
            <a:off x="900113" y="4038600"/>
            <a:ext cx="6262687" cy="1477963"/>
          </a:xfrm>
          <a:custGeom>
            <a:avLst/>
            <a:gdLst>
              <a:gd name="T0" fmla="*/ 0 w 3946"/>
              <a:gd name="T1" fmla="*/ 0 h 907"/>
              <a:gd name="T2" fmla="*/ 2147483647 w 3946"/>
              <a:gd name="T3" fmla="*/ 0 h 907"/>
              <a:gd name="T4" fmla="*/ 2147483647 w 3946"/>
              <a:gd name="T5" fmla="*/ 2147483647 h 907"/>
              <a:gd name="T6" fmla="*/ 2147483647 w 3946"/>
              <a:gd name="T7" fmla="*/ 2147483647 h 907"/>
              <a:gd name="T8" fmla="*/ 2147483647 w 3946"/>
              <a:gd name="T9" fmla="*/ 0 h 907"/>
              <a:gd name="T10" fmla="*/ 2147483647 w 3946"/>
              <a:gd name="T11" fmla="*/ 0 h 907"/>
              <a:gd name="T12" fmla="*/ 0 60000 65536"/>
              <a:gd name="T13" fmla="*/ 0 60000 65536"/>
              <a:gd name="T14" fmla="*/ 0 60000 65536"/>
              <a:gd name="T15" fmla="*/ 0 60000 65536"/>
              <a:gd name="T16" fmla="*/ 0 60000 65536"/>
              <a:gd name="T17" fmla="*/ 0 60000 65536"/>
              <a:gd name="T18" fmla="*/ 0 w 3946"/>
              <a:gd name="T19" fmla="*/ 0 h 907"/>
              <a:gd name="T20" fmla="*/ 3946 w 3946"/>
              <a:gd name="T21" fmla="*/ 907 h 907"/>
            </a:gdLst>
            <a:ahLst/>
            <a:cxnLst>
              <a:cxn ang="T12">
                <a:pos x="T0" y="T1"/>
              </a:cxn>
              <a:cxn ang="T13">
                <a:pos x="T2" y="T3"/>
              </a:cxn>
              <a:cxn ang="T14">
                <a:pos x="T4" y="T5"/>
              </a:cxn>
              <a:cxn ang="T15">
                <a:pos x="T6" y="T7"/>
              </a:cxn>
              <a:cxn ang="T16">
                <a:pos x="T8" y="T9"/>
              </a:cxn>
              <a:cxn ang="T17">
                <a:pos x="T10" y="T11"/>
              </a:cxn>
            </a:cxnLst>
            <a:rect l="T18" t="T19" r="T20" b="T21"/>
            <a:pathLst>
              <a:path w="3946" h="907">
                <a:moveTo>
                  <a:pt x="0" y="0"/>
                </a:moveTo>
                <a:lnTo>
                  <a:pt x="1361" y="0"/>
                </a:lnTo>
                <a:lnTo>
                  <a:pt x="1361" y="907"/>
                </a:lnTo>
                <a:lnTo>
                  <a:pt x="2722" y="907"/>
                </a:lnTo>
                <a:lnTo>
                  <a:pt x="2722" y="0"/>
                </a:lnTo>
                <a:lnTo>
                  <a:pt x="3946" y="0"/>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125" name="Text Box 8"/>
          <p:cNvSpPr txBox="1">
            <a:spLocks noChangeArrowheads="1"/>
          </p:cNvSpPr>
          <p:nvPr/>
        </p:nvSpPr>
        <p:spPr bwMode="auto">
          <a:xfrm>
            <a:off x="1547813" y="5765801"/>
            <a:ext cx="5473700" cy="519113"/>
          </a:xfrm>
          <a:prstGeom prst="rect">
            <a:avLst/>
          </a:prstGeom>
          <a:solidFill>
            <a:srgbClr val="66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3500"/>
              </a:lnSpc>
              <a:spcBef>
                <a:spcPts val="0"/>
              </a:spcBef>
              <a:buFontTx/>
              <a:buNone/>
            </a:pPr>
            <a:r>
              <a:rPr lang="ja-JP" altLang="en-US" sz="2800" dirty="0">
                <a:ea typeface="HG丸ｺﾞｼｯｸM-PRO" pitchFamily="50" charset="-128"/>
              </a:rPr>
              <a:t>期待される知識や能力の水準</a:t>
            </a:r>
          </a:p>
        </p:txBody>
      </p:sp>
      <p:grpSp>
        <p:nvGrpSpPr>
          <p:cNvPr id="2" name="Group 43"/>
          <p:cNvGrpSpPr>
            <a:grpSpLocks/>
          </p:cNvGrpSpPr>
          <p:nvPr/>
        </p:nvGrpSpPr>
        <p:grpSpPr bwMode="auto">
          <a:xfrm>
            <a:off x="3048000" y="4038600"/>
            <a:ext cx="2160588" cy="1516063"/>
            <a:chOff x="1928" y="2568"/>
            <a:chExt cx="1361" cy="907"/>
          </a:xfrm>
        </p:grpSpPr>
        <p:sp>
          <p:nvSpPr>
            <p:cNvPr id="43023" name="Rectangle 15"/>
            <p:cNvSpPr>
              <a:spLocks noChangeArrowheads="1"/>
            </p:cNvSpPr>
            <p:nvPr/>
          </p:nvSpPr>
          <p:spPr bwMode="auto">
            <a:xfrm>
              <a:off x="1928" y="2568"/>
              <a:ext cx="1361" cy="907"/>
            </a:xfrm>
            <a:prstGeom prst="rect">
              <a:avLst/>
            </a:prstGeom>
            <a:gradFill rotWithShape="1">
              <a:gsLst>
                <a:gs pos="0">
                  <a:schemeClr val="bg2"/>
                </a:gs>
                <a:gs pos="100000">
                  <a:schemeClr val="bg2">
                    <a:gamma/>
                    <a:tint val="44314"/>
                    <a:invGamma/>
                  </a:schemeClr>
                </a:gs>
              </a:gsLst>
              <a:lin ang="5400000" scaled="1"/>
            </a:gradFill>
            <a:ln w="9525">
              <a:solidFill>
                <a:schemeClr val="tx1"/>
              </a:solidFill>
              <a:miter lim="800000"/>
              <a:headEnd/>
              <a:tailEnd/>
            </a:ln>
            <a:effectLst/>
          </p:spPr>
          <p:txBody>
            <a:bodyPr wrap="none" anchor="ctr"/>
            <a:lstStyle/>
            <a:p>
              <a:pPr algn="l" fontAlgn="base">
                <a:spcBef>
                  <a:spcPct val="0"/>
                </a:spcBef>
                <a:defRPr/>
              </a:pPr>
              <a:endParaRPr lang="ja-JP" altLang="en-US" sz="1800">
                <a:latin typeface="Arial" charset="0"/>
                <a:ea typeface="ＭＳ Ｐゴシック" pitchFamily="50" charset="-128"/>
              </a:endParaRPr>
            </a:p>
          </p:txBody>
        </p:sp>
        <p:sp>
          <p:nvSpPr>
            <p:cNvPr id="5153" name="Text Box 20"/>
            <p:cNvSpPr txBox="1">
              <a:spLocks noChangeArrowheads="1"/>
            </p:cNvSpPr>
            <p:nvPr/>
          </p:nvSpPr>
          <p:spPr bwMode="auto">
            <a:xfrm>
              <a:off x="2019" y="3067"/>
              <a:ext cx="1225"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2400"/>
                </a:lnSpc>
                <a:spcBef>
                  <a:spcPct val="50000"/>
                </a:spcBef>
                <a:buFontTx/>
                <a:buNone/>
              </a:pPr>
              <a:r>
                <a:rPr lang="ja-JP" altLang="en-US" sz="2000" b="1" dirty="0">
                  <a:solidFill>
                    <a:srgbClr val="009900"/>
                  </a:solidFill>
                  <a:ea typeface="HG丸ｺﾞｼｯｸM-PRO" pitchFamily="50" charset="-128"/>
                </a:rPr>
                <a:t>安全衛生教育</a:t>
              </a:r>
            </a:p>
          </p:txBody>
        </p:sp>
      </p:grpSp>
      <p:sp>
        <p:nvSpPr>
          <p:cNvPr id="5127" name="Text Box 22"/>
          <p:cNvSpPr txBox="1">
            <a:spLocks noChangeArrowheads="1"/>
          </p:cNvSpPr>
          <p:nvPr/>
        </p:nvSpPr>
        <p:spPr bwMode="auto">
          <a:xfrm>
            <a:off x="253062" y="1140097"/>
            <a:ext cx="8763000" cy="861774"/>
          </a:xfrm>
          <a:prstGeom prst="rect">
            <a:avLst/>
          </a:prstGeom>
          <a:solidFill>
            <a:srgbClr val="FF00FF">
              <a:alpha val="2196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ea typeface="HG丸ｺﾞｼｯｸM-PRO" pitchFamily="50" charset="-128"/>
              </a:rPr>
              <a:t>労働者が現在持っている「知識・能力」と「期待される知識</a:t>
            </a:r>
          </a:p>
          <a:p>
            <a:pPr eaLnBrk="1" hangingPunct="1">
              <a:lnSpc>
                <a:spcPts val="3000"/>
              </a:lnSpc>
              <a:spcBef>
                <a:spcPct val="0"/>
              </a:spcBef>
              <a:buFontTx/>
              <a:buNone/>
            </a:pPr>
            <a:r>
              <a:rPr lang="ja-JP" altLang="en-US" sz="2400" dirty="0">
                <a:ea typeface="HG丸ｺﾞｼｯｸM-PRO" pitchFamily="50" charset="-128"/>
              </a:rPr>
              <a:t>や能力の水準」との溝（ギャップ）を埋めるために実施する。</a:t>
            </a:r>
          </a:p>
        </p:txBody>
      </p:sp>
      <p:grpSp>
        <p:nvGrpSpPr>
          <p:cNvPr id="5128" name="Group 30"/>
          <p:cNvGrpSpPr>
            <a:grpSpLocks/>
          </p:cNvGrpSpPr>
          <p:nvPr/>
        </p:nvGrpSpPr>
        <p:grpSpPr bwMode="auto">
          <a:xfrm>
            <a:off x="971550" y="4149725"/>
            <a:ext cx="2087563" cy="1439863"/>
            <a:chOff x="612" y="2614"/>
            <a:chExt cx="1315" cy="907"/>
          </a:xfrm>
        </p:grpSpPr>
        <p:sp>
          <p:nvSpPr>
            <p:cNvPr id="5145" name="Line 23"/>
            <p:cNvSpPr>
              <a:spLocks noChangeShapeType="1"/>
            </p:cNvSpPr>
            <p:nvPr/>
          </p:nvSpPr>
          <p:spPr bwMode="auto">
            <a:xfrm flipH="1">
              <a:off x="612" y="2614"/>
              <a:ext cx="272"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46" name="Line 24"/>
            <p:cNvSpPr>
              <a:spLocks noChangeShapeType="1"/>
            </p:cNvSpPr>
            <p:nvPr/>
          </p:nvSpPr>
          <p:spPr bwMode="auto">
            <a:xfrm flipH="1">
              <a:off x="612" y="2614"/>
              <a:ext cx="544" cy="5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47" name="Line 25"/>
            <p:cNvSpPr>
              <a:spLocks noChangeShapeType="1"/>
            </p:cNvSpPr>
            <p:nvPr/>
          </p:nvSpPr>
          <p:spPr bwMode="auto">
            <a:xfrm flipH="1">
              <a:off x="612" y="2614"/>
              <a:ext cx="817" cy="90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48" name="Line 26"/>
            <p:cNvSpPr>
              <a:spLocks noChangeShapeType="1"/>
            </p:cNvSpPr>
            <p:nvPr/>
          </p:nvSpPr>
          <p:spPr bwMode="auto">
            <a:xfrm flipH="1">
              <a:off x="884" y="2614"/>
              <a:ext cx="817" cy="90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49" name="Line 27"/>
            <p:cNvSpPr>
              <a:spLocks noChangeShapeType="1"/>
            </p:cNvSpPr>
            <p:nvPr/>
          </p:nvSpPr>
          <p:spPr bwMode="auto">
            <a:xfrm flipH="1">
              <a:off x="1156" y="2659"/>
              <a:ext cx="771" cy="8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50" name="Line 28"/>
            <p:cNvSpPr>
              <a:spLocks noChangeShapeType="1"/>
            </p:cNvSpPr>
            <p:nvPr/>
          </p:nvSpPr>
          <p:spPr bwMode="auto">
            <a:xfrm flipH="1">
              <a:off x="1429" y="2976"/>
              <a:ext cx="498" cy="5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51" name="Line 29"/>
            <p:cNvSpPr>
              <a:spLocks noChangeShapeType="1"/>
            </p:cNvSpPr>
            <p:nvPr/>
          </p:nvSpPr>
          <p:spPr bwMode="auto">
            <a:xfrm flipH="1">
              <a:off x="1701" y="3249"/>
              <a:ext cx="226"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5129" name="Line 32"/>
          <p:cNvSpPr>
            <a:spLocks noChangeShapeType="1"/>
          </p:cNvSpPr>
          <p:nvPr/>
        </p:nvSpPr>
        <p:spPr bwMode="auto">
          <a:xfrm flipH="1">
            <a:off x="5292725" y="4149725"/>
            <a:ext cx="43180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30" name="Line 33"/>
          <p:cNvSpPr>
            <a:spLocks noChangeShapeType="1"/>
          </p:cNvSpPr>
          <p:nvPr/>
        </p:nvSpPr>
        <p:spPr bwMode="auto">
          <a:xfrm flipH="1">
            <a:off x="5292725" y="4149725"/>
            <a:ext cx="863600" cy="935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31" name="Line 34"/>
          <p:cNvSpPr>
            <a:spLocks noChangeShapeType="1"/>
          </p:cNvSpPr>
          <p:nvPr/>
        </p:nvSpPr>
        <p:spPr bwMode="auto">
          <a:xfrm flipH="1">
            <a:off x="5292725" y="4149725"/>
            <a:ext cx="1296988" cy="1439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32" name="Line 35"/>
          <p:cNvSpPr>
            <a:spLocks noChangeShapeType="1"/>
          </p:cNvSpPr>
          <p:nvPr/>
        </p:nvSpPr>
        <p:spPr bwMode="auto">
          <a:xfrm flipH="1">
            <a:off x="5724525" y="4149725"/>
            <a:ext cx="1296988" cy="1439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33" name="Line 36"/>
          <p:cNvSpPr>
            <a:spLocks noChangeShapeType="1"/>
          </p:cNvSpPr>
          <p:nvPr/>
        </p:nvSpPr>
        <p:spPr bwMode="auto">
          <a:xfrm flipH="1">
            <a:off x="6156325" y="4221163"/>
            <a:ext cx="1223963" cy="1368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34" name="Line 37"/>
          <p:cNvSpPr>
            <a:spLocks noChangeShapeType="1"/>
          </p:cNvSpPr>
          <p:nvPr/>
        </p:nvSpPr>
        <p:spPr bwMode="auto">
          <a:xfrm flipH="1">
            <a:off x="6589713" y="4724400"/>
            <a:ext cx="790575"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35" name="Line 38"/>
          <p:cNvSpPr>
            <a:spLocks noChangeShapeType="1"/>
          </p:cNvSpPr>
          <p:nvPr/>
        </p:nvSpPr>
        <p:spPr bwMode="auto">
          <a:xfrm flipH="1">
            <a:off x="7021513" y="5157788"/>
            <a:ext cx="35877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5136" name="Group 44"/>
          <p:cNvGrpSpPr>
            <a:grpSpLocks/>
          </p:cNvGrpSpPr>
          <p:nvPr/>
        </p:nvGrpSpPr>
        <p:grpSpPr bwMode="auto">
          <a:xfrm>
            <a:off x="5292725" y="4038600"/>
            <a:ext cx="3790950" cy="1441450"/>
            <a:chOff x="3334" y="2568"/>
            <a:chExt cx="2388" cy="908"/>
          </a:xfrm>
        </p:grpSpPr>
        <p:sp>
          <p:nvSpPr>
            <p:cNvPr id="5143" name="AutoShape 39"/>
            <p:cNvSpPr>
              <a:spLocks noChangeArrowheads="1"/>
            </p:cNvSpPr>
            <p:nvPr/>
          </p:nvSpPr>
          <p:spPr bwMode="auto">
            <a:xfrm>
              <a:off x="3334" y="2568"/>
              <a:ext cx="454" cy="908"/>
            </a:xfrm>
            <a:prstGeom prst="upDownArrow">
              <a:avLst>
                <a:gd name="adj1" fmla="val 50000"/>
                <a:gd name="adj2" fmla="val 40000"/>
              </a:avLst>
            </a:prstGeom>
            <a:solidFill>
              <a:srgbClr val="FF9900"/>
            </a:solidFill>
            <a:ln w="9525">
              <a:solidFill>
                <a:schemeClr val="tx1"/>
              </a:solidFill>
              <a:miter lim="800000"/>
              <a:headEnd/>
              <a:tailEnd/>
            </a:ln>
          </p:spPr>
          <p:txBody>
            <a:bodyPr vert="eaVert" wrap="none" anchor="ct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en-US" sz="1800">
                <a:ea typeface="ＭＳ Ｐゴシック" pitchFamily="50" charset="-128"/>
              </a:endParaRPr>
            </a:p>
          </p:txBody>
        </p:sp>
        <p:sp>
          <p:nvSpPr>
            <p:cNvPr id="5144" name="Text Box 40"/>
            <p:cNvSpPr txBox="1">
              <a:spLocks noChangeArrowheads="1"/>
            </p:cNvSpPr>
            <p:nvPr/>
          </p:nvSpPr>
          <p:spPr bwMode="auto">
            <a:xfrm>
              <a:off x="3795" y="2795"/>
              <a:ext cx="1927" cy="538"/>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000" b="1" dirty="0">
                  <a:ea typeface="HG丸ｺﾞｼｯｸM-PRO" pitchFamily="50" charset="-128"/>
                </a:rPr>
                <a:t>持っている知識・能力</a:t>
              </a:r>
            </a:p>
            <a:p>
              <a:pPr eaLnBrk="1" hangingPunct="1">
                <a:lnSpc>
                  <a:spcPts val="3000"/>
                </a:lnSpc>
                <a:spcBef>
                  <a:spcPct val="0"/>
                </a:spcBef>
                <a:buFontTx/>
                <a:buNone/>
              </a:pPr>
              <a:r>
                <a:rPr lang="ja-JP" altLang="en-US" sz="2000" b="1" dirty="0">
                  <a:ea typeface="HG丸ｺﾞｼｯｸM-PRO" pitchFamily="50" charset="-128"/>
                </a:rPr>
                <a:t>とのギャップ（溝）</a:t>
              </a:r>
            </a:p>
          </p:txBody>
        </p:sp>
      </p:grpSp>
      <p:grpSp>
        <p:nvGrpSpPr>
          <p:cNvPr id="5" name="Group 48"/>
          <p:cNvGrpSpPr>
            <a:grpSpLocks/>
          </p:cNvGrpSpPr>
          <p:nvPr/>
        </p:nvGrpSpPr>
        <p:grpSpPr bwMode="auto">
          <a:xfrm>
            <a:off x="3924300" y="2708275"/>
            <a:ext cx="3313113" cy="2119313"/>
            <a:chOff x="2472" y="1706"/>
            <a:chExt cx="2087" cy="1335"/>
          </a:xfrm>
        </p:grpSpPr>
        <p:sp>
          <p:nvSpPr>
            <p:cNvPr id="5141" name="AutoShape 18"/>
            <p:cNvSpPr>
              <a:spLocks noChangeArrowheads="1"/>
            </p:cNvSpPr>
            <p:nvPr/>
          </p:nvSpPr>
          <p:spPr bwMode="auto">
            <a:xfrm>
              <a:off x="3379" y="1706"/>
              <a:ext cx="1180" cy="635"/>
            </a:xfrm>
            <a:prstGeom prst="roundRect">
              <a:avLst>
                <a:gd name="adj" fmla="val 16667"/>
              </a:avLst>
            </a:prstGeom>
            <a:solidFill>
              <a:srgbClr val="FFCC99"/>
            </a:solidFill>
            <a:ln w="9525">
              <a:solidFill>
                <a:schemeClr val="tx1"/>
              </a:solidFill>
              <a:round/>
              <a:headEnd/>
              <a:tailEnd/>
            </a:ln>
          </p:spPr>
          <p:txBody>
            <a:bodyPr wrap="none" anchor="ct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3400"/>
                </a:lnSpc>
                <a:spcBef>
                  <a:spcPct val="0"/>
                </a:spcBef>
                <a:buFontTx/>
                <a:buNone/>
              </a:pPr>
              <a:r>
                <a:rPr lang="ja-JP" altLang="en-US" sz="2800" dirty="0">
                  <a:ea typeface="HG丸ｺﾞｼｯｸM-PRO" pitchFamily="50" charset="-128"/>
                </a:rPr>
                <a:t>能　力</a:t>
              </a:r>
            </a:p>
            <a:p>
              <a:pPr algn="ctr" eaLnBrk="1" hangingPunct="1">
                <a:lnSpc>
                  <a:spcPts val="3400"/>
                </a:lnSpc>
                <a:spcBef>
                  <a:spcPct val="0"/>
                </a:spcBef>
                <a:buFontTx/>
                <a:buNone/>
              </a:pPr>
              <a:r>
                <a:rPr lang="ja-JP" altLang="en-US" sz="2800" dirty="0">
                  <a:ea typeface="HG丸ｺﾞｼｯｸM-PRO" pitchFamily="50" charset="-128"/>
                </a:rPr>
                <a:t>知　識</a:t>
              </a:r>
            </a:p>
          </p:txBody>
        </p:sp>
        <p:sp>
          <p:nvSpPr>
            <p:cNvPr id="5142" name="AutoShape 45"/>
            <p:cNvSpPr>
              <a:spLocks noChangeArrowheads="1"/>
            </p:cNvSpPr>
            <p:nvPr/>
          </p:nvSpPr>
          <p:spPr bwMode="auto">
            <a:xfrm rot="15827267" flipV="1">
              <a:off x="2893" y="1739"/>
              <a:ext cx="881" cy="172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3 w 21600"/>
                <a:gd name="T19" fmla="*/ 3157 h 21600"/>
                <a:gd name="T20" fmla="*/ 18437 w 21600"/>
                <a:gd name="T21" fmla="*/ 1844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7132" y="18772"/>
                  </a:moveTo>
                  <a:cubicBezTo>
                    <a:pt x="8282" y="19301"/>
                    <a:pt x="9533" y="19576"/>
                    <a:pt x="10800" y="19576"/>
                  </a:cubicBezTo>
                  <a:cubicBezTo>
                    <a:pt x="15646" y="19576"/>
                    <a:pt x="19576" y="15646"/>
                    <a:pt x="19576" y="10800"/>
                  </a:cubicBezTo>
                  <a:cubicBezTo>
                    <a:pt x="19576" y="10571"/>
                    <a:pt x="19567" y="10342"/>
                    <a:pt x="19549" y="10114"/>
                  </a:cubicBezTo>
                  <a:lnTo>
                    <a:pt x="21567" y="9956"/>
                  </a:lnTo>
                  <a:cubicBezTo>
                    <a:pt x="21588" y="10237"/>
                    <a:pt x="21600" y="10518"/>
                    <a:pt x="21600" y="10800"/>
                  </a:cubicBezTo>
                  <a:cubicBezTo>
                    <a:pt x="21600" y="16764"/>
                    <a:pt x="16764" y="21600"/>
                    <a:pt x="10800" y="21600"/>
                  </a:cubicBezTo>
                  <a:cubicBezTo>
                    <a:pt x="9241" y="21600"/>
                    <a:pt x="7701" y="21262"/>
                    <a:pt x="6286" y="20611"/>
                  </a:cubicBezTo>
                  <a:lnTo>
                    <a:pt x="5157" y="23064"/>
                  </a:lnTo>
                  <a:lnTo>
                    <a:pt x="3336" y="18141"/>
                  </a:lnTo>
                  <a:lnTo>
                    <a:pt x="8260" y="16319"/>
                  </a:lnTo>
                  <a:lnTo>
                    <a:pt x="7132" y="18772"/>
                  </a:lnTo>
                  <a:close/>
                </a:path>
              </a:pathLst>
            </a:custGeom>
            <a:solidFill>
              <a:srgbClr val="FFFF00"/>
            </a:solidFill>
            <a:ln w="9525">
              <a:solidFill>
                <a:schemeClr val="tx1"/>
              </a:solidFill>
              <a:miter lim="800000"/>
              <a:headEnd/>
              <a:tailEnd/>
            </a:ln>
          </p:spPr>
          <p:txBody>
            <a:bodyPr wrap="none" anchor="ctr"/>
            <a:lstStyle/>
            <a:p>
              <a:endParaRPr lang="ja-JP" altLang="en-US"/>
            </a:p>
          </p:txBody>
        </p:sp>
      </p:grpSp>
      <p:grpSp>
        <p:nvGrpSpPr>
          <p:cNvPr id="6" name="Group 47"/>
          <p:cNvGrpSpPr>
            <a:grpSpLocks/>
          </p:cNvGrpSpPr>
          <p:nvPr/>
        </p:nvGrpSpPr>
        <p:grpSpPr bwMode="auto">
          <a:xfrm>
            <a:off x="971550" y="2420938"/>
            <a:ext cx="2741613" cy="2376487"/>
            <a:chOff x="612" y="1525"/>
            <a:chExt cx="1727" cy="1497"/>
          </a:xfrm>
        </p:grpSpPr>
        <p:sp>
          <p:nvSpPr>
            <p:cNvPr id="5139" name="AutoShape 19"/>
            <p:cNvSpPr>
              <a:spLocks noChangeArrowheads="1"/>
            </p:cNvSpPr>
            <p:nvPr/>
          </p:nvSpPr>
          <p:spPr bwMode="auto">
            <a:xfrm>
              <a:off x="612" y="1525"/>
              <a:ext cx="1180" cy="635"/>
            </a:xfrm>
            <a:prstGeom prst="roundRect">
              <a:avLst>
                <a:gd name="adj" fmla="val 16667"/>
              </a:avLst>
            </a:prstGeom>
            <a:solidFill>
              <a:srgbClr val="FFCC99"/>
            </a:solidFill>
            <a:ln w="9525">
              <a:solidFill>
                <a:schemeClr val="tx1"/>
              </a:solidFill>
              <a:round/>
              <a:headEnd/>
              <a:tailEnd/>
            </a:ln>
          </p:spPr>
          <p:txBody>
            <a:bodyPr wrap="none" anchor="ct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3400"/>
                </a:lnSpc>
                <a:spcBef>
                  <a:spcPct val="0"/>
                </a:spcBef>
                <a:buFontTx/>
                <a:buNone/>
              </a:pPr>
              <a:r>
                <a:rPr lang="ja-JP" altLang="en-US" sz="2800" dirty="0">
                  <a:ea typeface="HG丸ｺﾞｼｯｸM-PRO" pitchFamily="50" charset="-128"/>
                </a:rPr>
                <a:t>技　能</a:t>
              </a:r>
            </a:p>
            <a:p>
              <a:pPr algn="ctr" eaLnBrk="1" hangingPunct="1">
                <a:lnSpc>
                  <a:spcPts val="3400"/>
                </a:lnSpc>
                <a:spcBef>
                  <a:spcPct val="0"/>
                </a:spcBef>
                <a:buFontTx/>
                <a:buNone/>
              </a:pPr>
              <a:r>
                <a:rPr lang="ja-JP" altLang="en-US" sz="2800" dirty="0">
                  <a:ea typeface="HG丸ｺﾞｼｯｸM-PRO" pitchFamily="50" charset="-128"/>
                </a:rPr>
                <a:t>モラル</a:t>
              </a:r>
            </a:p>
          </p:txBody>
        </p:sp>
        <p:sp>
          <p:nvSpPr>
            <p:cNvPr id="5140" name="AutoShape 46"/>
            <p:cNvSpPr>
              <a:spLocks noChangeArrowheads="1"/>
            </p:cNvSpPr>
            <p:nvPr/>
          </p:nvSpPr>
          <p:spPr bwMode="auto">
            <a:xfrm rot="-6256888">
              <a:off x="1226" y="1909"/>
              <a:ext cx="998" cy="1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0 w 21600"/>
                <a:gd name="T19" fmla="*/ 3166 h 21600"/>
                <a:gd name="T20" fmla="*/ 18440 w 21600"/>
                <a:gd name="T21" fmla="*/ 18434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8419" y="18534"/>
                  </a:moveTo>
                  <a:cubicBezTo>
                    <a:pt x="9190" y="18772"/>
                    <a:pt x="9992" y="18893"/>
                    <a:pt x="10800" y="18893"/>
                  </a:cubicBezTo>
                  <a:cubicBezTo>
                    <a:pt x="14460" y="18892"/>
                    <a:pt x="17665" y="16435"/>
                    <a:pt x="18615" y="12899"/>
                  </a:cubicBezTo>
                  <a:lnTo>
                    <a:pt x="21230" y="13602"/>
                  </a:lnTo>
                  <a:cubicBezTo>
                    <a:pt x="19962" y="18320"/>
                    <a:pt x="15685" y="21599"/>
                    <a:pt x="10800" y="21600"/>
                  </a:cubicBezTo>
                  <a:cubicBezTo>
                    <a:pt x="9722" y="21600"/>
                    <a:pt x="8652" y="21438"/>
                    <a:pt x="7622" y="21122"/>
                  </a:cubicBezTo>
                  <a:lnTo>
                    <a:pt x="6828" y="23702"/>
                  </a:lnTo>
                  <a:lnTo>
                    <a:pt x="4146" y="18635"/>
                  </a:lnTo>
                  <a:lnTo>
                    <a:pt x="9213" y="15954"/>
                  </a:lnTo>
                  <a:lnTo>
                    <a:pt x="8419" y="18534"/>
                  </a:lnTo>
                  <a:close/>
                </a:path>
              </a:pathLst>
            </a:custGeom>
            <a:solidFill>
              <a:srgbClr val="FFFF99"/>
            </a:solidFill>
            <a:ln w="9525">
              <a:solidFill>
                <a:schemeClr val="tx1"/>
              </a:solidFill>
              <a:miter lim="800000"/>
              <a:headEnd/>
              <a:tailEnd/>
            </a:ln>
          </p:spPr>
          <p:txBody>
            <a:bodyPr wrap="none" anchor="ctr"/>
            <a:lstStyle/>
            <a:p>
              <a:endParaRPr lang="ja-JP" altLang="en-US"/>
            </a:p>
          </p:txBody>
        </p:sp>
      </p:grpSp>
    </p:spTree>
    <p:extLst>
      <p:ext uri="{BB962C8B-B14F-4D97-AF65-F5344CB8AC3E}">
        <p14:creationId xmlns:p14="http://schemas.microsoft.com/office/powerpoint/2010/main" val="189756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5791200" cy="52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4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１．指導および教育の目的と意義</a:t>
            </a:r>
          </a:p>
        </p:txBody>
      </p:sp>
      <p:sp>
        <p:nvSpPr>
          <p:cNvPr id="6147" name="Text Box 10"/>
          <p:cNvSpPr txBox="1">
            <a:spLocks noChangeArrowheads="1"/>
          </p:cNvSpPr>
          <p:nvPr/>
        </p:nvSpPr>
        <p:spPr bwMode="auto">
          <a:xfrm>
            <a:off x="6467475" y="228600"/>
            <a:ext cx="2232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P22</a:t>
            </a:r>
            <a:endParaRPr lang="ja-JP" altLang="en-US" sz="1600" dirty="0">
              <a:latin typeface="HG丸ｺﾞｼｯｸM-PRO" pitchFamily="50" charset="-128"/>
              <a:ea typeface="HG丸ｺﾞｼｯｸM-PRO" pitchFamily="50" charset="-128"/>
            </a:endParaRPr>
          </a:p>
        </p:txBody>
      </p:sp>
      <p:sp>
        <p:nvSpPr>
          <p:cNvPr id="6148" name="AutoShape 5"/>
          <p:cNvSpPr>
            <a:spLocks noChangeArrowheads="1"/>
          </p:cNvSpPr>
          <p:nvPr/>
        </p:nvSpPr>
        <p:spPr bwMode="auto">
          <a:xfrm>
            <a:off x="304800" y="90805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・災害が発生して、作業者の不安全行動の原因と背景を</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分析すると「知らなかった」「できなかった」「や</a:t>
            </a:r>
            <a:r>
              <a:rPr lang="ja-JP" altLang="en-US" sz="2400" dirty="0" err="1">
                <a:latin typeface="HG丸ｺﾞｼｯｸM-PRO" pitchFamily="50" charset="-128"/>
                <a:ea typeface="HG丸ｺﾞｼｯｸM-PRO" pitchFamily="50" charset="-128"/>
              </a:rPr>
              <a:t>ら</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なかった」という３つの要因が明らかになってくる。</a:t>
            </a:r>
          </a:p>
        </p:txBody>
      </p:sp>
      <p:pic>
        <p:nvPicPr>
          <p:cNvPr id="61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025" y="2171700"/>
            <a:ext cx="7991475" cy="43195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0" name="スライド番号プレースホルダー 3"/>
          <p:cNvSpPr txBox="1">
            <a:spLocks noGrp="1"/>
          </p:cNvSpPr>
          <p:nvPr/>
        </p:nvSpPr>
        <p:spPr bwMode="auto">
          <a:xfrm>
            <a:off x="803116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1DBFD71F-5BFD-4289-9BA3-FB8C04A32C1E}" type="slidenum">
              <a:rPr lang="en-US" altLang="ja-JP" sz="1400">
                <a:ea typeface="ＭＳ Ｐゴシック" pitchFamily="50" charset="-128"/>
              </a:rPr>
              <a:pPr algn="r" eaLnBrk="1" hangingPunct="1">
                <a:spcBef>
                  <a:spcPct val="0"/>
                </a:spcBef>
                <a:buFontTx/>
                <a:buNone/>
              </a:pPr>
              <a:t>21</a:t>
            </a:fld>
            <a:endParaRPr lang="en-US" altLang="ja-JP" sz="1400">
              <a:ea typeface="ＭＳ Ｐゴシック" pitchFamily="50" charset="-128"/>
            </a:endParaRPr>
          </a:p>
        </p:txBody>
      </p:sp>
    </p:spTree>
    <p:extLst>
      <p:ext uri="{BB962C8B-B14F-4D97-AF65-F5344CB8AC3E}">
        <p14:creationId xmlns:p14="http://schemas.microsoft.com/office/powerpoint/2010/main" val="113840799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74406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2900"/>
              </a:lnSpc>
              <a:spcBef>
                <a:spcPts val="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２．効果的な指導・教育を進めるための６つの手順</a:t>
            </a:r>
          </a:p>
        </p:txBody>
      </p:sp>
      <p:sp>
        <p:nvSpPr>
          <p:cNvPr id="7171" name="Text Box 10"/>
          <p:cNvSpPr txBox="1">
            <a:spLocks noChangeArrowheads="1"/>
          </p:cNvSpPr>
          <p:nvPr/>
        </p:nvSpPr>
        <p:spPr bwMode="auto">
          <a:xfrm>
            <a:off x="7722586" y="293024"/>
            <a:ext cx="108108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P23</a:t>
            </a:r>
            <a:endParaRPr lang="ja-JP" altLang="en-US" sz="1600" dirty="0">
              <a:latin typeface="HG丸ｺﾞｼｯｸM-PRO" pitchFamily="50" charset="-128"/>
              <a:ea typeface="HG丸ｺﾞｼｯｸM-PRO" pitchFamily="50" charset="-128"/>
            </a:endParaRPr>
          </a:p>
        </p:txBody>
      </p:sp>
      <p:sp>
        <p:nvSpPr>
          <p:cNvPr id="7172" name="AutoShape 5"/>
          <p:cNvSpPr>
            <a:spLocks noChangeArrowheads="1"/>
          </p:cNvSpPr>
          <p:nvPr/>
        </p:nvSpPr>
        <p:spPr bwMode="auto">
          <a:xfrm>
            <a:off x="228600" y="895350"/>
            <a:ext cx="8632825"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（１）必要性の把握</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①資格等の教育</a:t>
            </a:r>
            <a:endParaRPr lang="en-US" altLang="ja-JP" sz="24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各作業ごとに法的な資格が必要か把握する。危険有害業務に就</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かせる場合には資格者を養成したり、特別教育を実施する必要</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がある。また、資格者や特別教育受講者の記録を調べて、必要</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なら新たに資格養成・教育計画をつくる。　　</a:t>
            </a:r>
            <a:endParaRPr lang="en-US" altLang="ja-JP" sz="2000" dirty="0">
              <a:latin typeface="HG丸ｺﾞｼｯｸM-PRO" pitchFamily="50" charset="-128"/>
              <a:ea typeface="HG丸ｺﾞｼｯｸM-PRO" pitchFamily="50" charset="-128"/>
            </a:endParaRPr>
          </a:p>
        </p:txBody>
      </p:sp>
      <p:sp>
        <p:nvSpPr>
          <p:cNvPr id="7173"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BB9ACBAE-5F58-412D-A4B7-496DCB9EC5B0}" type="slidenum">
              <a:rPr lang="en-US" altLang="ja-JP" sz="1400">
                <a:ea typeface="ＭＳ Ｐゴシック" pitchFamily="50" charset="-128"/>
              </a:rPr>
              <a:pPr algn="r" eaLnBrk="1" hangingPunct="1">
                <a:spcBef>
                  <a:spcPct val="0"/>
                </a:spcBef>
                <a:buFontTx/>
                <a:buNone/>
              </a:pPr>
              <a:t>22</a:t>
            </a:fld>
            <a:endParaRPr lang="en-US" altLang="ja-JP" sz="1400">
              <a:ea typeface="ＭＳ Ｐゴシック" pitchFamily="50" charset="-128"/>
            </a:endParaRPr>
          </a:p>
        </p:txBody>
      </p:sp>
      <p:grpSp>
        <p:nvGrpSpPr>
          <p:cNvPr id="7174" name="グループ化 30"/>
          <p:cNvGrpSpPr>
            <a:grpSpLocks/>
          </p:cNvGrpSpPr>
          <p:nvPr/>
        </p:nvGrpSpPr>
        <p:grpSpPr bwMode="auto">
          <a:xfrm>
            <a:off x="611560" y="1159066"/>
            <a:ext cx="8067673" cy="2087562"/>
            <a:chOff x="467544" y="1052737"/>
            <a:chExt cx="8066854" cy="1080120"/>
          </a:xfrm>
        </p:grpSpPr>
        <p:pic>
          <p:nvPicPr>
            <p:cNvPr id="717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052737"/>
              <a:ext cx="1343025" cy="76847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1896" y="1052737"/>
              <a:ext cx="914400" cy="76847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052737"/>
              <a:ext cx="1009650" cy="76847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8"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5055" y="1052737"/>
              <a:ext cx="937420" cy="74520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9"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1052737"/>
              <a:ext cx="819150" cy="76847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80"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4326" y="1052738"/>
              <a:ext cx="1010072" cy="76847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82"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1333" y="1257857"/>
              <a:ext cx="570845" cy="33496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83"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9824" y="1275182"/>
              <a:ext cx="666286" cy="33496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84"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6296" y="1260075"/>
              <a:ext cx="788579" cy="33496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85"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1190" y="1260075"/>
              <a:ext cx="5302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cxnSp>
          <p:nvCxnSpPr>
            <p:cNvPr id="7186" name="直線コネクタ 17"/>
            <p:cNvCxnSpPr>
              <a:cxnSpLocks noChangeShapeType="1"/>
            </p:cNvCxnSpPr>
            <p:nvPr/>
          </p:nvCxnSpPr>
          <p:spPr bwMode="auto">
            <a:xfrm>
              <a:off x="972368" y="2132856"/>
              <a:ext cx="7056995" cy="0"/>
            </a:xfrm>
            <a:prstGeom prst="line">
              <a:avLst/>
            </a:prstGeom>
            <a:noFill/>
            <a:ln w="571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187" name="直線コネクタ 20"/>
            <p:cNvCxnSpPr>
              <a:cxnSpLocks noChangeShapeType="1"/>
              <a:stCxn id="7180" idx="2"/>
            </p:cNvCxnSpPr>
            <p:nvPr/>
          </p:nvCxnSpPr>
          <p:spPr bwMode="auto">
            <a:xfrm>
              <a:off x="8029362" y="1821208"/>
              <a:ext cx="0" cy="311648"/>
            </a:xfrm>
            <a:prstGeom prst="line">
              <a:avLst/>
            </a:prstGeom>
            <a:noFill/>
            <a:ln w="571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188" name="直線矢印コネクタ 23"/>
            <p:cNvCxnSpPr>
              <a:cxnSpLocks noChangeShapeType="1"/>
              <a:endCxn id="7177" idx="2"/>
            </p:cNvCxnSpPr>
            <p:nvPr/>
          </p:nvCxnSpPr>
          <p:spPr bwMode="auto">
            <a:xfrm flipV="1">
              <a:off x="972369" y="1821209"/>
              <a:ext cx="0" cy="311648"/>
            </a:xfrm>
            <a:prstGeom prst="straightConnector1">
              <a:avLst/>
            </a:prstGeom>
            <a:noFill/>
            <a:ln w="571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pic>
        <p:nvPicPr>
          <p:cNvPr id="21"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7776" y="1555460"/>
            <a:ext cx="652611" cy="6473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8894864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74406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2900"/>
              </a:lnSpc>
              <a:spcBef>
                <a:spcPts val="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２．効果的な指導・教育を進めるための６つの手順</a:t>
            </a:r>
          </a:p>
        </p:txBody>
      </p:sp>
      <p:sp>
        <p:nvSpPr>
          <p:cNvPr id="8195" name="Text Box 10"/>
          <p:cNvSpPr txBox="1">
            <a:spLocks noChangeArrowheads="1"/>
          </p:cNvSpPr>
          <p:nvPr/>
        </p:nvSpPr>
        <p:spPr bwMode="auto">
          <a:xfrm>
            <a:off x="7780338" y="228600"/>
            <a:ext cx="1081087" cy="34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000"/>
              </a:lnSpc>
              <a:spcBef>
                <a:spcPct val="0"/>
              </a:spcBef>
              <a:buFontTx/>
              <a:buNone/>
            </a:pPr>
            <a:r>
              <a:rPr lang="en-US" altLang="ja-JP" sz="1600" dirty="0">
                <a:latin typeface="HG丸ｺﾞｼｯｸM-PRO" pitchFamily="50" charset="-128"/>
                <a:ea typeface="HG丸ｺﾞｼｯｸM-PRO" pitchFamily="50" charset="-128"/>
              </a:rPr>
              <a:t>P23</a:t>
            </a:r>
          </a:p>
        </p:txBody>
      </p:sp>
      <p:sp>
        <p:nvSpPr>
          <p:cNvPr id="8196" name="AutoShape 5"/>
          <p:cNvSpPr>
            <a:spLocks noChangeArrowheads="1"/>
          </p:cNvSpPr>
          <p:nvPr/>
        </p:nvSpPr>
        <p:spPr bwMode="auto">
          <a:xfrm>
            <a:off x="287628" y="917747"/>
            <a:ext cx="8681913" cy="5761037"/>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②配置替え教育</a:t>
            </a:r>
            <a:endParaRPr lang="en-US" altLang="ja-JP" sz="2400" dirty="0">
              <a:latin typeface="HG丸ｺﾞｼｯｸM-PRO" pitchFamily="50" charset="-128"/>
              <a:ea typeface="HG丸ｺﾞｼｯｸM-PRO" pitchFamily="50" charset="-128"/>
            </a:endParaRPr>
          </a:p>
          <a:p>
            <a:pPr eaLnBrk="1" fontAlgn="ctr" hangingPunct="1">
              <a:lnSpc>
                <a:spcPts val="2500"/>
              </a:lnSpc>
              <a:spcBef>
                <a:spcPct val="0"/>
              </a:spcBef>
              <a:buFontTx/>
              <a:buNone/>
            </a:pPr>
            <a:r>
              <a:rPr lang="ja-JP" altLang="en-US" sz="2000" dirty="0">
                <a:latin typeface="HG丸ｺﾞｼｯｸM-PRO" pitchFamily="50" charset="-128"/>
                <a:ea typeface="HG丸ｺﾞｼｯｸM-PRO" pitchFamily="50" charset="-128"/>
              </a:rPr>
              <a:t>　　ローテーションによって配置替えして、新しい業務に就く場合に</a:t>
            </a:r>
            <a:endParaRPr lang="en-US" altLang="ja-JP" sz="2000" dirty="0">
              <a:latin typeface="HG丸ｺﾞｼｯｸM-PRO" pitchFamily="50" charset="-128"/>
              <a:ea typeface="HG丸ｺﾞｼｯｸM-PRO" pitchFamily="50" charset="-128"/>
            </a:endParaRPr>
          </a:p>
          <a:p>
            <a:pPr eaLnBrk="1" fontAlgn="ctr" hangingPunct="1">
              <a:lnSpc>
                <a:spcPts val="2500"/>
              </a:lnSpc>
              <a:spcBef>
                <a:spcPct val="0"/>
              </a:spcBef>
              <a:buFontTx/>
              <a:buNone/>
            </a:pPr>
            <a:r>
              <a:rPr lang="ja-JP" altLang="en-US" sz="2000" dirty="0">
                <a:latin typeface="HG丸ｺﾞｼｯｸM-PRO" pitchFamily="50" charset="-128"/>
                <a:ea typeface="HG丸ｺﾞｼｯｸM-PRO" pitchFamily="50" charset="-128"/>
              </a:rPr>
              <a:t>　　実施する教育がある。資格等が取得済みかを調査する。</a:t>
            </a:r>
            <a:endParaRPr lang="en-US" altLang="ja-JP" sz="20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③新規工事、新規製造ラインの導入</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および作業方法変更時の教育</a:t>
            </a:r>
            <a:endParaRPr lang="en-US" altLang="ja-JP" sz="2400" dirty="0">
              <a:latin typeface="HG丸ｺﾞｼｯｸM-PRO" pitchFamily="50" charset="-128"/>
              <a:ea typeface="HG丸ｺﾞｼｯｸM-PRO" pitchFamily="50" charset="-128"/>
            </a:endParaRPr>
          </a:p>
          <a:p>
            <a:pPr eaLnBrk="1" fontAlgn="ctr" hangingPunct="1">
              <a:lnSpc>
                <a:spcPts val="2500"/>
              </a:lnSpc>
              <a:spcBef>
                <a:spcPct val="0"/>
              </a:spcBef>
              <a:buFontTx/>
              <a:buNone/>
            </a:pPr>
            <a:r>
              <a:rPr lang="ja-JP" altLang="en-US" sz="2000" dirty="0">
                <a:latin typeface="HG丸ｺﾞｼｯｸM-PRO" pitchFamily="50" charset="-128"/>
                <a:ea typeface="HG丸ｺﾞｼｯｸM-PRO" pitchFamily="50" charset="-128"/>
              </a:rPr>
              <a:t>　　新設備導入時や、事故・災害の原因分析から従来の作業方法を変</a:t>
            </a:r>
            <a:endParaRPr lang="en-US" altLang="ja-JP" sz="2000" dirty="0">
              <a:latin typeface="HG丸ｺﾞｼｯｸM-PRO" pitchFamily="50" charset="-128"/>
              <a:ea typeface="HG丸ｺﾞｼｯｸM-PRO" pitchFamily="50" charset="-128"/>
            </a:endParaRPr>
          </a:p>
          <a:p>
            <a:pPr eaLnBrk="1" fontAlgn="ctr" hangingPunct="1">
              <a:lnSpc>
                <a:spcPts val="2500"/>
              </a:lnSpc>
              <a:spcBef>
                <a:spcPct val="0"/>
              </a:spcBef>
              <a:buFontTx/>
              <a:buNone/>
            </a:pPr>
            <a:r>
              <a:rPr lang="ja-JP" altLang="en-US" sz="2000" dirty="0">
                <a:latin typeface="HG丸ｺﾞｼｯｸM-PRO" pitchFamily="50" charset="-128"/>
                <a:ea typeface="HG丸ｺﾞｼｯｸM-PRO" pitchFamily="50" charset="-128"/>
              </a:rPr>
              <a:t>　　えるような場合に、指導・教育が必要となる。</a:t>
            </a:r>
            <a:endParaRPr lang="en-US" altLang="ja-JP" sz="2000" dirty="0">
              <a:latin typeface="HG丸ｺﾞｼｯｸM-PRO" pitchFamily="50" charset="-128"/>
              <a:ea typeface="HG丸ｺﾞｼｯｸM-PRO" pitchFamily="50" charset="-128"/>
            </a:endParaRPr>
          </a:p>
          <a:p>
            <a:pPr eaLnBrk="1" fontAlgn="ctr" hangingPunct="1">
              <a:lnSpc>
                <a:spcPts val="2000"/>
              </a:lnSpc>
              <a:spcBef>
                <a:spcPct val="0"/>
              </a:spcBef>
              <a:buFontTx/>
              <a:buNone/>
            </a:pPr>
            <a:r>
              <a:rPr lang="ja-JP" altLang="en-US" sz="2000" dirty="0">
                <a:latin typeface="HG丸ｺﾞｼｯｸM-PRO" pitchFamily="50" charset="-128"/>
                <a:ea typeface="HG丸ｺﾞｼｯｸM-PRO" pitchFamily="50" charset="-128"/>
              </a:rPr>
              <a:t>　</a:t>
            </a:r>
            <a:endParaRPr lang="en-US" altLang="ja-JP" sz="2000" dirty="0">
              <a:latin typeface="HG丸ｺﾞｼｯｸM-PRO" pitchFamily="50" charset="-128"/>
              <a:ea typeface="HG丸ｺﾞｼｯｸM-PRO" pitchFamily="50" charset="-128"/>
            </a:endParaRPr>
          </a:p>
          <a:p>
            <a:pPr eaLnBrk="1" fontAlgn="ctr" hangingPunct="1">
              <a:lnSpc>
                <a:spcPts val="2500"/>
              </a:lnSpc>
              <a:spcBef>
                <a:spcPct val="0"/>
              </a:spcBef>
              <a:buFontTx/>
              <a:buNone/>
            </a:pPr>
            <a:r>
              <a:rPr lang="ja-JP" altLang="en-US" sz="2000" dirty="0">
                <a:latin typeface="HG丸ｺﾞｼｯｸM-PRO" pitchFamily="50" charset="-128"/>
                <a:ea typeface="HG丸ｺﾞｼｯｸM-PRO" pitchFamily="50" charset="-128"/>
              </a:rPr>
              <a:t>　</a:t>
            </a:r>
            <a:r>
              <a:rPr lang="en-US" altLang="ja-JP" sz="2000" dirty="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その他、年間予定で決めた</a:t>
            </a:r>
            <a:endParaRPr lang="en-US" altLang="ja-JP" sz="2000" dirty="0">
              <a:latin typeface="HG丸ｺﾞｼｯｸM-PRO" pitchFamily="50" charset="-128"/>
              <a:ea typeface="HG丸ｺﾞｼｯｸM-PRO" pitchFamily="50" charset="-128"/>
            </a:endParaRPr>
          </a:p>
          <a:p>
            <a:pPr eaLnBrk="1" fontAlgn="ctr" hangingPunct="1">
              <a:lnSpc>
                <a:spcPts val="2500"/>
              </a:lnSpc>
              <a:spcBef>
                <a:spcPct val="0"/>
              </a:spcBef>
              <a:buFontTx/>
              <a:buNone/>
            </a:pPr>
            <a:r>
              <a:rPr lang="ja-JP" altLang="en-US" sz="2000" dirty="0">
                <a:latin typeface="HG丸ｺﾞｼｯｸM-PRO" pitchFamily="50" charset="-128"/>
                <a:ea typeface="HG丸ｺﾞｼｯｸM-PRO" pitchFamily="50" charset="-128"/>
              </a:rPr>
              <a:t>　　行事に伴う教育や日常の業</a:t>
            </a:r>
            <a:endParaRPr lang="en-US" altLang="ja-JP" sz="2000" dirty="0">
              <a:latin typeface="HG丸ｺﾞｼｯｸM-PRO" pitchFamily="50" charset="-128"/>
              <a:ea typeface="HG丸ｺﾞｼｯｸM-PRO" pitchFamily="50" charset="-128"/>
            </a:endParaRPr>
          </a:p>
          <a:p>
            <a:pPr eaLnBrk="1" fontAlgn="ctr" hangingPunct="1">
              <a:lnSpc>
                <a:spcPts val="2500"/>
              </a:lnSpc>
              <a:spcBef>
                <a:spcPct val="0"/>
              </a:spcBef>
              <a:buFontTx/>
              <a:buNone/>
            </a:pPr>
            <a:r>
              <a:rPr lang="ja-JP" altLang="en-US" sz="2000" dirty="0">
                <a:latin typeface="HG丸ｺﾞｼｯｸM-PRO" pitchFamily="50" charset="-128"/>
                <a:ea typeface="HG丸ｺﾞｼｯｸM-PRO" pitchFamily="50" charset="-128"/>
              </a:rPr>
              <a:t>　　務の中で仕事の出来えが悪</a:t>
            </a:r>
            <a:endParaRPr lang="en-US" altLang="ja-JP" sz="2000" dirty="0">
              <a:latin typeface="HG丸ｺﾞｼｯｸM-PRO" pitchFamily="50" charset="-128"/>
              <a:ea typeface="HG丸ｺﾞｼｯｸM-PRO" pitchFamily="50" charset="-128"/>
            </a:endParaRPr>
          </a:p>
          <a:p>
            <a:pPr eaLnBrk="1" fontAlgn="ctr" hangingPunct="1">
              <a:lnSpc>
                <a:spcPts val="2500"/>
              </a:lnSpc>
              <a:spcBef>
                <a:spcPct val="0"/>
              </a:spcBef>
              <a:buFontTx/>
              <a:buNone/>
            </a:pPr>
            <a:r>
              <a:rPr lang="ja-JP" altLang="en-US" sz="2000" dirty="0">
                <a:latin typeface="HG丸ｺﾞｼｯｸM-PRO" pitchFamily="50" charset="-128"/>
                <a:ea typeface="HG丸ｺﾞｼｯｸM-PRO" pitchFamily="50" charset="-128"/>
              </a:rPr>
              <a:t>　　かったり、危険な作業やル</a:t>
            </a:r>
            <a:endParaRPr lang="en-US" altLang="ja-JP" sz="2000" dirty="0">
              <a:latin typeface="HG丸ｺﾞｼｯｸM-PRO" pitchFamily="50" charset="-128"/>
              <a:ea typeface="HG丸ｺﾞｼｯｸM-PRO" pitchFamily="50" charset="-128"/>
            </a:endParaRPr>
          </a:p>
          <a:p>
            <a:pPr eaLnBrk="1" fontAlgn="ctr" hangingPunct="1">
              <a:lnSpc>
                <a:spcPts val="25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ー</a:t>
            </a:r>
            <a:r>
              <a:rPr lang="ja-JP" altLang="en-US" sz="2000" dirty="0">
                <a:latin typeface="HG丸ｺﾞｼｯｸM-PRO" pitchFamily="50" charset="-128"/>
                <a:ea typeface="HG丸ｺﾞｼｯｸM-PRO" pitchFamily="50" charset="-128"/>
              </a:rPr>
              <a:t>ル無視が目についた場合</a:t>
            </a:r>
            <a:endParaRPr lang="en-US" altLang="ja-JP" sz="2000" dirty="0">
              <a:latin typeface="HG丸ｺﾞｼｯｸM-PRO" pitchFamily="50" charset="-128"/>
              <a:ea typeface="HG丸ｺﾞｼｯｸM-PRO" pitchFamily="50" charset="-128"/>
            </a:endParaRPr>
          </a:p>
          <a:p>
            <a:pPr eaLnBrk="1" fontAlgn="ctr" hangingPunct="1">
              <a:lnSpc>
                <a:spcPts val="2500"/>
              </a:lnSpc>
              <a:spcBef>
                <a:spcPct val="0"/>
              </a:spcBef>
              <a:buFontTx/>
              <a:buNone/>
            </a:pPr>
            <a:r>
              <a:rPr lang="ja-JP" altLang="en-US" sz="2000" dirty="0">
                <a:latin typeface="HG丸ｺﾞｼｯｸM-PRO" pitchFamily="50" charset="-128"/>
                <a:ea typeface="HG丸ｺﾞｼｯｸM-PRO" pitchFamily="50" charset="-128"/>
              </a:rPr>
              <a:t>　　に実施する教育もある。</a:t>
            </a:r>
            <a:endParaRPr lang="en-US" altLang="ja-JP" sz="2000" dirty="0">
              <a:latin typeface="HG丸ｺﾞｼｯｸM-PRO" pitchFamily="50" charset="-128"/>
              <a:ea typeface="HG丸ｺﾞｼｯｸM-PRO" pitchFamily="50" charset="-128"/>
            </a:endParaRPr>
          </a:p>
          <a:p>
            <a:pPr eaLnBrk="1" fontAlgn="ctr" hangingPunct="1">
              <a:lnSpc>
                <a:spcPts val="2500"/>
              </a:lnSpc>
              <a:spcBef>
                <a:spcPct val="0"/>
              </a:spcBef>
              <a:buFontTx/>
              <a:buNone/>
            </a:pPr>
            <a:r>
              <a:rPr lang="ja-JP" altLang="en-US" sz="2000" dirty="0">
                <a:latin typeface="HG丸ｺﾞｼｯｸM-PRO" pitchFamily="50" charset="-128"/>
                <a:ea typeface="HG丸ｺﾞｼｯｸM-PRO" pitchFamily="50" charset="-128"/>
              </a:rPr>
              <a:t>　　必要に応じて</a:t>
            </a:r>
            <a:r>
              <a:rPr lang="en-US" altLang="ja-JP" sz="2000" dirty="0">
                <a:latin typeface="HG丸ｺﾞｼｯｸM-PRO" pitchFamily="50" charset="-128"/>
                <a:ea typeface="HG丸ｺﾞｼｯｸM-PRO" pitchFamily="50" charset="-128"/>
              </a:rPr>
              <a:t>OJT</a:t>
            </a:r>
            <a:r>
              <a:rPr lang="ja-JP" altLang="en-US" sz="2000" dirty="0">
                <a:latin typeface="HG丸ｺﾞｼｯｸM-PRO" pitchFamily="50" charset="-128"/>
                <a:ea typeface="HG丸ｺﾞｼｯｸM-PRO" pitchFamily="50" charset="-128"/>
              </a:rPr>
              <a:t>教育、個</a:t>
            </a:r>
            <a:endParaRPr lang="en-US" altLang="ja-JP" sz="2000" dirty="0">
              <a:latin typeface="HG丸ｺﾞｼｯｸM-PRO" pitchFamily="50" charset="-128"/>
              <a:ea typeface="HG丸ｺﾞｼｯｸM-PRO" pitchFamily="50" charset="-128"/>
            </a:endParaRPr>
          </a:p>
          <a:p>
            <a:pPr eaLnBrk="1" fontAlgn="ctr" hangingPunct="1">
              <a:lnSpc>
                <a:spcPts val="2500"/>
              </a:lnSpc>
              <a:spcBef>
                <a:spcPct val="0"/>
              </a:spcBef>
              <a:buFontTx/>
              <a:buNone/>
            </a:pPr>
            <a:r>
              <a:rPr lang="ja-JP" altLang="en-US" sz="2000" dirty="0">
                <a:latin typeface="HG丸ｺﾞｼｯｸM-PRO" pitchFamily="50" charset="-128"/>
                <a:ea typeface="HG丸ｺﾞｼｯｸM-PRO" pitchFamily="50" charset="-128"/>
              </a:rPr>
              <a:t>　　人面接などを行う。　</a:t>
            </a:r>
          </a:p>
          <a:p>
            <a:pPr eaLnBrk="1" fontAlgn="ctr" hangingPunct="1">
              <a:lnSpc>
                <a:spcPts val="2500"/>
              </a:lnSpc>
              <a:spcBef>
                <a:spcPct val="0"/>
              </a:spcBef>
              <a:buFontTx/>
              <a:buNone/>
            </a:pPr>
            <a:r>
              <a:rPr lang="ja-JP" altLang="en-US" sz="2000" dirty="0">
                <a:latin typeface="HG丸ｺﾞｼｯｸM-PRO" pitchFamily="50" charset="-128"/>
                <a:ea typeface="HG丸ｺﾞｼｯｸM-PRO" pitchFamily="50" charset="-128"/>
              </a:rPr>
              <a:t>　</a:t>
            </a:r>
            <a:endParaRPr lang="en-US" altLang="ja-JP" sz="2000" dirty="0">
              <a:latin typeface="HG丸ｺﾞｼｯｸM-PRO" pitchFamily="50" charset="-128"/>
              <a:ea typeface="HG丸ｺﾞｼｯｸM-PRO" pitchFamily="50" charset="-128"/>
            </a:endParaRPr>
          </a:p>
        </p:txBody>
      </p:sp>
      <p:sp>
        <p:nvSpPr>
          <p:cNvPr id="8197"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75BC25B4-E409-46CC-BC99-2AEB487AE83D}" type="slidenum">
              <a:rPr lang="en-US" altLang="ja-JP" sz="1400">
                <a:ea typeface="ＭＳ Ｐゴシック" pitchFamily="50" charset="-128"/>
              </a:rPr>
              <a:pPr algn="r" eaLnBrk="1" hangingPunct="1">
                <a:spcBef>
                  <a:spcPct val="0"/>
                </a:spcBef>
                <a:buFontTx/>
                <a:buNone/>
              </a:pPr>
              <a:t>23</a:t>
            </a:fld>
            <a:endParaRPr lang="en-US" altLang="ja-JP" sz="1400">
              <a:ea typeface="ＭＳ Ｐゴシック" pitchFamily="50" charset="-128"/>
            </a:endParaRPr>
          </a:p>
        </p:txBody>
      </p:sp>
      <p:graphicFrame>
        <p:nvGraphicFramePr>
          <p:cNvPr id="6" name="表 5"/>
          <p:cNvGraphicFramePr>
            <a:graphicFrameLocks noGrp="1"/>
          </p:cNvGraphicFramePr>
          <p:nvPr/>
        </p:nvGraphicFramePr>
        <p:xfrm>
          <a:off x="4427984" y="3717033"/>
          <a:ext cx="4137439" cy="2564705"/>
        </p:xfrm>
        <a:graphic>
          <a:graphicData uri="http://schemas.openxmlformats.org/drawingml/2006/table">
            <a:tbl>
              <a:tblPr>
                <a:tableStyleId>{5C22544A-7EE6-4342-B048-85BDC9FD1C3A}</a:tableStyleId>
              </a:tblPr>
              <a:tblGrid>
                <a:gridCol w="4137439">
                  <a:extLst>
                    <a:ext uri="{9D8B030D-6E8A-4147-A177-3AD203B41FA5}">
                      <a16:colId xmlns:a16="http://schemas.microsoft.com/office/drawing/2014/main" val="20000"/>
                    </a:ext>
                  </a:extLst>
                </a:gridCol>
              </a:tblGrid>
              <a:tr h="2564705">
                <a:tc>
                  <a:txBody>
                    <a:bodyPr/>
                    <a:lstStyle/>
                    <a:p>
                      <a:pPr algn="l" fontAlgn="t">
                        <a:lnSpc>
                          <a:spcPts val="3500"/>
                        </a:lnSpc>
                      </a:pPr>
                      <a:r>
                        <a:rPr lang="ja-JP" altLang="en-US" sz="1800" u="none" strike="noStrike" dirty="0">
                          <a:effectLst/>
                          <a:latin typeface="HG丸ｺﾞｼｯｸM-PRO" panose="020F0600000000000000" pitchFamily="50" charset="-128"/>
                          <a:ea typeface="HG丸ｺﾞｼｯｸM-PRO" panose="020F0600000000000000" pitchFamily="50" charset="-128"/>
                        </a:rPr>
                        <a:t>　</a:t>
                      </a:r>
                      <a:r>
                        <a:rPr lang="ja-JP" altLang="en-US" sz="1800" u="none" strike="noStrike" dirty="0">
                          <a:solidFill>
                            <a:srgbClr val="FF0000"/>
                          </a:solidFill>
                          <a:effectLst/>
                          <a:latin typeface="HG丸ｺﾞｼｯｸM-PRO" panose="020F0600000000000000" pitchFamily="50" charset="-128"/>
                          <a:ea typeface="HG丸ｺﾞｼｯｸM-PRO" panose="020F0600000000000000" pitchFamily="50" charset="-128"/>
                        </a:rPr>
                        <a:t>指導・教育の必要性を把握する機会</a:t>
                      </a:r>
                      <a:endParaRPr lang="en-US" altLang="ja-JP" sz="1800" u="none" strike="noStrike" dirty="0">
                        <a:solidFill>
                          <a:srgbClr val="FF0000"/>
                        </a:solidFill>
                        <a:effectLst/>
                        <a:latin typeface="HG丸ｺﾞｼｯｸM-PRO" panose="020F0600000000000000" pitchFamily="50" charset="-128"/>
                        <a:ea typeface="HG丸ｺﾞｼｯｸM-PRO" panose="020F0600000000000000" pitchFamily="50" charset="-128"/>
                      </a:endParaRPr>
                    </a:p>
                    <a:p>
                      <a:pPr algn="l" fontAlgn="t">
                        <a:lnSpc>
                          <a:spcPts val="2700"/>
                        </a:lnSpc>
                      </a:pPr>
                      <a:r>
                        <a:rPr lang="ja-JP" altLang="en-US" sz="1800" u="none" strike="noStrike" dirty="0">
                          <a:effectLst/>
                          <a:latin typeface="HG丸ｺﾞｼｯｸM-PRO" panose="020F0600000000000000" pitchFamily="50" charset="-128"/>
                          <a:ea typeface="HG丸ｺﾞｼｯｸM-PRO" panose="020F0600000000000000" pitchFamily="50" charset="-128"/>
                        </a:rPr>
                        <a:t>　・毎日の仕事の中で作業計画を</a:t>
                      </a:r>
                      <a:endParaRPr lang="en-US" altLang="ja-JP" sz="1800" u="none" strike="noStrike" dirty="0">
                        <a:effectLst/>
                        <a:latin typeface="HG丸ｺﾞｼｯｸM-PRO" panose="020F0600000000000000" pitchFamily="50" charset="-128"/>
                        <a:ea typeface="HG丸ｺﾞｼｯｸM-PRO" panose="020F0600000000000000" pitchFamily="50" charset="-128"/>
                      </a:endParaRPr>
                    </a:p>
                    <a:p>
                      <a:pPr algn="l" fontAlgn="t">
                        <a:lnSpc>
                          <a:spcPts val="2700"/>
                        </a:lnSpc>
                      </a:pPr>
                      <a:r>
                        <a:rPr lang="ja-JP" altLang="en-US" sz="1800" u="none" strike="noStrike" dirty="0">
                          <a:effectLst/>
                          <a:latin typeface="HG丸ｺﾞｼｯｸM-PRO" panose="020F0600000000000000" pitchFamily="50" charset="-128"/>
                          <a:ea typeface="HG丸ｺﾞｼｯｸM-PRO" panose="020F0600000000000000" pitchFamily="50" charset="-128"/>
                        </a:rPr>
                        <a:t>　　つくるとき</a:t>
                      </a:r>
                      <a:br>
                        <a:rPr lang="ja-JP" altLang="en-US" sz="1800" u="none" strike="noStrike" dirty="0">
                          <a:effectLst/>
                          <a:latin typeface="HG丸ｺﾞｼｯｸM-PRO" panose="020F0600000000000000" pitchFamily="50" charset="-128"/>
                          <a:ea typeface="HG丸ｺﾞｼｯｸM-PRO" panose="020F0600000000000000" pitchFamily="50" charset="-128"/>
                        </a:rPr>
                      </a:br>
                      <a:r>
                        <a:rPr lang="ja-JP" altLang="en-US" sz="1800" u="none" strike="noStrike" dirty="0">
                          <a:effectLst/>
                          <a:latin typeface="HG丸ｺﾞｼｯｸM-PRO" panose="020F0600000000000000" pitchFamily="50" charset="-128"/>
                          <a:ea typeface="HG丸ｺﾞｼｯｸM-PRO" panose="020F0600000000000000" pitchFamily="50" charset="-128"/>
                        </a:rPr>
                        <a:t>　・朝礼で指示をするとき</a:t>
                      </a:r>
                      <a:br>
                        <a:rPr lang="ja-JP" altLang="en-US" sz="1800" u="none" strike="noStrike" dirty="0">
                          <a:effectLst/>
                          <a:latin typeface="HG丸ｺﾞｼｯｸM-PRO" panose="020F0600000000000000" pitchFamily="50" charset="-128"/>
                          <a:ea typeface="HG丸ｺﾞｼｯｸM-PRO" panose="020F0600000000000000" pitchFamily="50" charset="-128"/>
                        </a:rPr>
                      </a:br>
                      <a:r>
                        <a:rPr lang="ja-JP" altLang="en-US" sz="1800" u="none" strike="noStrike" dirty="0">
                          <a:effectLst/>
                          <a:latin typeface="HG丸ｺﾞｼｯｸM-PRO" panose="020F0600000000000000" pitchFamily="50" charset="-128"/>
                          <a:ea typeface="HG丸ｺﾞｼｯｸM-PRO" panose="020F0600000000000000" pitchFamily="50" charset="-128"/>
                        </a:rPr>
                        <a:t>　・現場を巡視するとき</a:t>
                      </a:r>
                      <a:br>
                        <a:rPr lang="ja-JP" altLang="en-US" sz="1800" u="none" strike="noStrike" dirty="0">
                          <a:effectLst/>
                          <a:latin typeface="HG丸ｺﾞｼｯｸM-PRO" panose="020F0600000000000000" pitchFamily="50" charset="-128"/>
                          <a:ea typeface="HG丸ｺﾞｼｯｸM-PRO" panose="020F0600000000000000" pitchFamily="50" charset="-128"/>
                        </a:rPr>
                      </a:br>
                      <a:r>
                        <a:rPr lang="ja-JP" altLang="en-US" sz="1800" u="none" strike="noStrike" dirty="0">
                          <a:effectLst/>
                          <a:latin typeface="HG丸ｺﾞｼｯｸM-PRO" panose="020F0600000000000000" pitchFamily="50" charset="-128"/>
                          <a:ea typeface="HG丸ｺﾞｼｯｸM-PRO" panose="020F0600000000000000" pitchFamily="50" charset="-128"/>
                        </a:rPr>
                        <a:t>　・報告を受けるとき</a:t>
                      </a:r>
                      <a:br>
                        <a:rPr lang="ja-JP" altLang="en-US" sz="1800" u="none" strike="noStrike" dirty="0">
                          <a:effectLst/>
                          <a:latin typeface="HG丸ｺﾞｼｯｸM-PRO" panose="020F0600000000000000" pitchFamily="50" charset="-128"/>
                          <a:ea typeface="HG丸ｺﾞｼｯｸM-PRO" panose="020F0600000000000000" pitchFamily="50" charset="-128"/>
                        </a:rPr>
                      </a:br>
                      <a:r>
                        <a:rPr lang="ja-JP" altLang="en-US" sz="1800" u="none" strike="noStrike" dirty="0">
                          <a:effectLst/>
                          <a:latin typeface="HG丸ｺﾞｼｯｸM-PRO" panose="020F0600000000000000" pitchFamily="50" charset="-128"/>
                          <a:ea typeface="HG丸ｺﾞｼｯｸM-PRO" panose="020F0600000000000000" pitchFamily="50" charset="-128"/>
                        </a:rPr>
                        <a:t>　・点検記録を調べるとき　　など</a:t>
                      </a:r>
                      <a:endParaRPr lang="ja-JP" altLang="en-US" sz="1800" b="0" i="0" u="none" strike="noStrike" dirty="0">
                        <a:effectLst/>
                        <a:latin typeface="HG丸ｺﾞｼｯｸM-PRO" panose="020F0600000000000000" pitchFamily="50" charset="-128"/>
                        <a:ea typeface="HG丸ｺﾞｼｯｸM-PRO" panose="020F0600000000000000" pitchFamily="50" charset="-128"/>
                      </a:endParaRPr>
                    </a:p>
                  </a:txBody>
                  <a:tcPr marL="9525" marR="9525" marT="9525" marB="0">
                    <a:solidFill>
                      <a:srgbClr val="CCFFF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2657410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74406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2900"/>
              </a:lnSpc>
              <a:spcBef>
                <a:spcPts val="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２．効果的な指導・教育を進めるための６つの手順</a:t>
            </a:r>
          </a:p>
        </p:txBody>
      </p:sp>
      <p:sp>
        <p:nvSpPr>
          <p:cNvPr id="9219" name="Text Box 10"/>
          <p:cNvSpPr txBox="1">
            <a:spLocks noChangeArrowheads="1"/>
          </p:cNvSpPr>
          <p:nvPr/>
        </p:nvSpPr>
        <p:spPr bwMode="auto">
          <a:xfrm>
            <a:off x="7780338" y="228600"/>
            <a:ext cx="10810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2000" dirty="0">
                <a:latin typeface="HG丸ｺﾞｼｯｸM-PRO" pitchFamily="50" charset="-128"/>
                <a:ea typeface="HG丸ｺﾞｼｯｸM-PRO" pitchFamily="50" charset="-128"/>
              </a:rPr>
              <a:t>P24</a:t>
            </a:r>
            <a:endParaRPr lang="ja-JP" altLang="en-US" sz="2000" dirty="0">
              <a:latin typeface="HG丸ｺﾞｼｯｸM-PRO" pitchFamily="50" charset="-128"/>
              <a:ea typeface="HG丸ｺﾞｼｯｸM-PRO" pitchFamily="50" charset="-128"/>
            </a:endParaRPr>
          </a:p>
        </p:txBody>
      </p:sp>
      <p:sp>
        <p:nvSpPr>
          <p:cNvPr id="9220" name="AutoShape 5"/>
          <p:cNvSpPr>
            <a:spLocks noChangeArrowheads="1"/>
          </p:cNvSpPr>
          <p:nvPr/>
        </p:nvSpPr>
        <p:spPr bwMode="auto">
          <a:xfrm>
            <a:off x="368300" y="90805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1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（２）目的・目標の明確化</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資格などの必要性が把握されると、指導・教育の目</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的は明確になる。しかし、目標となると必ずしも明確</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ではない。例：「しつけづくり」「ヤル気を高める」</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といった態度教育などである。</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教育の目的は相手を育てることにあるので、「どの</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レベルまで育てたいか」という目標を明確にする。</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例：「しつけづくり」では「挨拶をキチンとできるよ</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うに」とすれば、目標を「いま５０％しかできな</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err="1">
                <a:latin typeface="HG丸ｺﾞｼｯｸM-PRO" pitchFamily="50" charset="-128"/>
                <a:ea typeface="HG丸ｺﾞｼｯｸM-PRO" pitchFamily="50" charset="-128"/>
              </a:rPr>
              <a:t>い</a:t>
            </a:r>
            <a:r>
              <a:rPr lang="ja-JP" altLang="en-US" sz="2400" dirty="0">
                <a:latin typeface="HG丸ｺﾞｼｯｸM-PRO" pitchFamily="50" charset="-128"/>
                <a:ea typeface="HG丸ｺﾞｼｯｸM-PRO" pitchFamily="50" charset="-128"/>
              </a:rPr>
              <a:t>朝と帰りの挨拶を１００％できるようにする」</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と決めるなどである。</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p:txBody>
      </p:sp>
      <p:sp>
        <p:nvSpPr>
          <p:cNvPr id="9221"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01B8FE5F-2BEF-4A30-AF84-2C11016366A4}" type="slidenum">
              <a:rPr lang="en-US" altLang="ja-JP" sz="1400">
                <a:ea typeface="ＭＳ Ｐゴシック" pitchFamily="50" charset="-128"/>
              </a:rPr>
              <a:pPr algn="r" eaLnBrk="1" hangingPunct="1">
                <a:spcBef>
                  <a:spcPct val="0"/>
                </a:spcBef>
                <a:buFontTx/>
                <a:buNone/>
              </a:pPr>
              <a:t>24</a:t>
            </a:fld>
            <a:endParaRPr lang="en-US" altLang="ja-JP" sz="1400">
              <a:ea typeface="ＭＳ Ｐゴシック" pitchFamily="50" charset="-128"/>
            </a:endParaRPr>
          </a:p>
        </p:txBody>
      </p:sp>
    </p:spTree>
    <p:extLst>
      <p:ext uri="{BB962C8B-B14F-4D97-AF65-F5344CB8AC3E}">
        <p14:creationId xmlns:p14="http://schemas.microsoft.com/office/powerpoint/2010/main" val="143411891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74406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2900"/>
              </a:lnSpc>
              <a:spcBef>
                <a:spcPts val="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２．効果的な指導・教育を進めるための６つの手順</a:t>
            </a:r>
          </a:p>
        </p:txBody>
      </p:sp>
      <p:sp>
        <p:nvSpPr>
          <p:cNvPr id="10243" name="Text Box 10"/>
          <p:cNvSpPr txBox="1">
            <a:spLocks noChangeArrowheads="1"/>
          </p:cNvSpPr>
          <p:nvPr/>
        </p:nvSpPr>
        <p:spPr bwMode="auto">
          <a:xfrm>
            <a:off x="7780338" y="228600"/>
            <a:ext cx="10810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2000" dirty="0">
                <a:latin typeface="HG丸ｺﾞｼｯｸM-PRO" pitchFamily="50" charset="-128"/>
                <a:ea typeface="HG丸ｺﾞｼｯｸM-PRO" pitchFamily="50" charset="-128"/>
              </a:rPr>
              <a:t>P25</a:t>
            </a:r>
            <a:endParaRPr lang="ja-JP" altLang="en-US" sz="2000" dirty="0">
              <a:latin typeface="HG丸ｺﾞｼｯｸM-PRO" pitchFamily="50" charset="-128"/>
              <a:ea typeface="HG丸ｺﾞｼｯｸM-PRO" pitchFamily="50" charset="-128"/>
            </a:endParaRPr>
          </a:p>
        </p:txBody>
      </p:sp>
      <p:sp>
        <p:nvSpPr>
          <p:cNvPr id="10244" name="AutoShape 5"/>
          <p:cNvSpPr>
            <a:spLocks noChangeArrowheads="1"/>
          </p:cNvSpPr>
          <p:nvPr/>
        </p:nvSpPr>
        <p:spPr bwMode="auto">
          <a:xfrm>
            <a:off x="346075" y="690563"/>
            <a:ext cx="8515350" cy="5978525"/>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（３）計画立案</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目的・目標が明確になったら、それを達成するため</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の計画を立てる。計画は５Ｗ１Ｈを適用して具体的に</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内容を決める。</a:t>
            </a:r>
          </a:p>
        </p:txBody>
      </p:sp>
      <p:pic>
        <p:nvPicPr>
          <p:cNvPr id="102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514600"/>
            <a:ext cx="7634287" cy="39608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6"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42EEE902-09DA-46D0-BFEE-6F6986749688}" type="slidenum">
              <a:rPr lang="en-US" altLang="ja-JP" sz="1400">
                <a:ea typeface="ＭＳ Ｐゴシック" pitchFamily="50" charset="-128"/>
              </a:rPr>
              <a:pPr algn="r" eaLnBrk="1" hangingPunct="1">
                <a:spcBef>
                  <a:spcPct val="0"/>
                </a:spcBef>
                <a:buFontTx/>
                <a:buNone/>
              </a:pPr>
              <a:t>25</a:t>
            </a:fld>
            <a:endParaRPr lang="en-US" altLang="ja-JP" sz="1400">
              <a:ea typeface="ＭＳ Ｐゴシック" pitchFamily="50" charset="-128"/>
            </a:endParaRPr>
          </a:p>
        </p:txBody>
      </p:sp>
    </p:spTree>
    <p:extLst>
      <p:ext uri="{BB962C8B-B14F-4D97-AF65-F5344CB8AC3E}">
        <p14:creationId xmlns:p14="http://schemas.microsoft.com/office/powerpoint/2010/main" val="327515807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74406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2900"/>
              </a:lnSpc>
              <a:spcBef>
                <a:spcPts val="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２．効果的な指導・教育を進めるための６つの手順</a:t>
            </a:r>
          </a:p>
        </p:txBody>
      </p:sp>
      <p:sp>
        <p:nvSpPr>
          <p:cNvPr id="11267" name="Text Box 10"/>
          <p:cNvSpPr txBox="1">
            <a:spLocks noChangeArrowheads="1"/>
          </p:cNvSpPr>
          <p:nvPr/>
        </p:nvSpPr>
        <p:spPr bwMode="auto">
          <a:xfrm>
            <a:off x="7821613" y="180974"/>
            <a:ext cx="1081087" cy="32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1800"/>
              </a:lnSpc>
              <a:spcBef>
                <a:spcPct val="0"/>
              </a:spcBef>
              <a:buFontTx/>
              <a:buNone/>
            </a:pPr>
            <a:r>
              <a:rPr lang="en-US" altLang="ja-JP" sz="1600" dirty="0">
                <a:latin typeface="HG丸ｺﾞｼｯｸM-PRO" pitchFamily="50" charset="-128"/>
                <a:ea typeface="HG丸ｺﾞｼｯｸM-PRO" pitchFamily="50" charset="-128"/>
              </a:rPr>
              <a:t>P25</a:t>
            </a:r>
          </a:p>
        </p:txBody>
      </p:sp>
      <p:sp>
        <p:nvSpPr>
          <p:cNvPr id="11268" name="AutoShape 5"/>
          <p:cNvSpPr>
            <a:spLocks noChangeArrowheads="1"/>
          </p:cNvSpPr>
          <p:nvPr/>
        </p:nvSpPr>
        <p:spPr bwMode="auto">
          <a:xfrm>
            <a:off x="346074" y="690563"/>
            <a:ext cx="8556625" cy="5978525"/>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29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（４）準備</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準備の項目で頭を悩ますのが、「だれが」＝「講師」</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である。良い講師の条件は下記のとおりである。</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この３条件を満たす最適任者は、その職場の職長で</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ある。資料・テキスト・指導案を準備して実施する。</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p:txBody>
      </p:sp>
      <p:pic>
        <p:nvPicPr>
          <p:cNvPr id="112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633" y="2060848"/>
            <a:ext cx="7694613" cy="34559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0" name="スライド番号プレースホルダー 3"/>
          <p:cNvSpPr txBox="1">
            <a:spLocks noGrp="1"/>
          </p:cNvSpPr>
          <p:nvPr/>
        </p:nvSpPr>
        <p:spPr bwMode="auto">
          <a:xfrm>
            <a:off x="77327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9E50BEF2-6D1E-42BA-99BB-0A59CECDC391}" type="slidenum">
              <a:rPr lang="en-US" altLang="ja-JP" sz="1400">
                <a:ea typeface="ＭＳ Ｐゴシック" pitchFamily="50" charset="-128"/>
              </a:rPr>
              <a:pPr algn="r" eaLnBrk="1" hangingPunct="1">
                <a:spcBef>
                  <a:spcPct val="0"/>
                </a:spcBef>
                <a:buFontTx/>
                <a:buNone/>
              </a:pPr>
              <a:t>26</a:t>
            </a:fld>
            <a:endParaRPr lang="en-US" altLang="ja-JP" sz="1400">
              <a:ea typeface="ＭＳ Ｐゴシック" pitchFamily="50" charset="-128"/>
            </a:endParaRPr>
          </a:p>
        </p:txBody>
      </p:sp>
    </p:spTree>
    <p:extLst>
      <p:ext uri="{BB962C8B-B14F-4D97-AF65-F5344CB8AC3E}">
        <p14:creationId xmlns:p14="http://schemas.microsoft.com/office/powerpoint/2010/main" val="1525740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74406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2900"/>
              </a:lnSpc>
              <a:spcBef>
                <a:spcPts val="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２．効果的な指導・教育を進めるための６つの手順</a:t>
            </a:r>
          </a:p>
        </p:txBody>
      </p:sp>
      <p:sp>
        <p:nvSpPr>
          <p:cNvPr id="12291" name="Text Box 10"/>
          <p:cNvSpPr txBox="1">
            <a:spLocks noChangeArrowheads="1"/>
          </p:cNvSpPr>
          <p:nvPr/>
        </p:nvSpPr>
        <p:spPr bwMode="auto">
          <a:xfrm>
            <a:off x="7742238" y="228600"/>
            <a:ext cx="1081087" cy="32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1800"/>
              </a:lnSpc>
              <a:spcBef>
                <a:spcPct val="0"/>
              </a:spcBef>
              <a:buFontTx/>
              <a:buNone/>
            </a:pPr>
            <a:r>
              <a:rPr lang="en-US" altLang="ja-JP" sz="1600" dirty="0">
                <a:latin typeface="HG丸ｺﾞｼｯｸM-PRO" pitchFamily="50" charset="-128"/>
                <a:ea typeface="HG丸ｺﾞｼｯｸM-PRO" pitchFamily="50" charset="-128"/>
              </a:rPr>
              <a:t>P26</a:t>
            </a:r>
          </a:p>
        </p:txBody>
      </p:sp>
      <p:sp>
        <p:nvSpPr>
          <p:cNvPr id="29700" name="AutoShape 5"/>
          <p:cNvSpPr>
            <a:spLocks noChangeArrowheads="1"/>
          </p:cNvSpPr>
          <p:nvPr/>
        </p:nvSpPr>
        <p:spPr bwMode="auto">
          <a:xfrm>
            <a:off x="179512" y="710072"/>
            <a:ext cx="8515350" cy="5978525"/>
          </a:xfrm>
          <a:prstGeom prst="roundRect">
            <a:avLst>
              <a:gd name="adj" fmla="val 4384"/>
            </a:avLst>
          </a:prstGeom>
          <a:solidFill>
            <a:srgbClr val="FFFF99"/>
          </a:solidFill>
          <a:ln w="9525">
            <a:solidFill>
              <a:srgbClr val="FFFF99"/>
            </a:solidFill>
            <a:round/>
            <a:headEnd/>
            <a:tailEnd/>
          </a:ln>
        </p:spPr>
        <p:txBody>
          <a:bodyPr wrap="none"/>
          <a:lstStyle/>
          <a:p>
            <a:pPr algn="l">
              <a:lnSpc>
                <a:spcPts val="2500"/>
              </a:lnSpc>
              <a:spcBef>
                <a:spcPct val="0"/>
              </a:spcBef>
              <a:defRPr/>
            </a:pPr>
            <a:r>
              <a:rPr lang="ja-JP" altLang="en-US" sz="2400" dirty="0">
                <a:solidFill>
                  <a:srgbClr val="FF0000"/>
                </a:solidFill>
                <a:latin typeface="HG丸ｺﾞｼｯｸM-PRO" pitchFamily="50" charset="-128"/>
                <a:ea typeface="HG丸ｺﾞｼｯｸM-PRO" pitchFamily="50" charset="-128"/>
              </a:rPr>
              <a:t>（５）教育実施　⇒　４段階法（教育効果の期待が大）</a:t>
            </a:r>
            <a:endParaRPr lang="en-US" altLang="ja-JP" sz="2400" dirty="0">
              <a:solidFill>
                <a:srgbClr val="FF0000"/>
              </a:solidFill>
              <a:latin typeface="HG丸ｺﾞｼｯｸM-PRO" pitchFamily="50" charset="-128"/>
              <a:ea typeface="HG丸ｺﾞｼｯｸM-PRO" pitchFamily="50" charset="-128"/>
            </a:endParaRPr>
          </a:p>
          <a:p>
            <a:pPr algn="l">
              <a:lnSpc>
                <a:spcPts val="3000"/>
              </a:lnSpc>
              <a:spcBef>
                <a:spcPct val="0"/>
              </a:spcBef>
              <a:defRPr/>
            </a:pPr>
            <a:r>
              <a:rPr lang="ja-JP" altLang="en-US" sz="2400" dirty="0">
                <a:solidFill>
                  <a:schemeClr val="accent6"/>
                </a:solidFill>
                <a:latin typeface="HG丸ｺﾞｼｯｸM-PRO" pitchFamily="50" charset="-128"/>
                <a:ea typeface="HG丸ｺﾞｼｯｸM-PRO" pitchFamily="50" charset="-128"/>
              </a:rPr>
              <a:t>　　①第１段階：導入、動機づけ</a:t>
            </a:r>
            <a:endParaRPr lang="en-US" altLang="ja-JP" sz="2400" dirty="0">
              <a:solidFill>
                <a:schemeClr val="accent6"/>
              </a:solidFill>
              <a:latin typeface="HG丸ｺﾞｼｯｸM-PRO" pitchFamily="50" charset="-128"/>
              <a:ea typeface="HG丸ｺﾞｼｯｸM-PRO" pitchFamily="50" charset="-128"/>
            </a:endParaRPr>
          </a:p>
          <a:p>
            <a:pPr algn="l">
              <a:lnSpc>
                <a:spcPts val="3000"/>
              </a:lnSpc>
              <a:spcBef>
                <a:spcPct val="0"/>
              </a:spcBef>
              <a:defRPr/>
            </a:pPr>
            <a:r>
              <a:rPr lang="ja-JP" altLang="en-US" sz="2400" dirty="0">
                <a:latin typeface="HG丸ｺﾞｼｯｸM-PRO" pitchFamily="50" charset="-128"/>
                <a:ea typeface="HG丸ｺﾞｼｯｸM-PRO" pitchFamily="50" charset="-128"/>
              </a:rPr>
              <a:t>　　　・挨拶と気楽な会話で打ち解けた雰囲気をつくる。</a:t>
            </a:r>
            <a:endParaRPr lang="en-US" altLang="ja-JP" sz="2400" dirty="0">
              <a:latin typeface="HG丸ｺﾞｼｯｸM-PRO" pitchFamily="50" charset="-128"/>
              <a:ea typeface="HG丸ｺﾞｼｯｸM-PRO" pitchFamily="50" charset="-128"/>
            </a:endParaRPr>
          </a:p>
          <a:p>
            <a:pPr algn="l">
              <a:lnSpc>
                <a:spcPts val="3000"/>
              </a:lnSpc>
              <a:spcBef>
                <a:spcPct val="0"/>
              </a:spcBef>
              <a:defRPr/>
            </a:pPr>
            <a:r>
              <a:rPr lang="ja-JP" altLang="en-US" sz="2400" dirty="0">
                <a:latin typeface="HG丸ｺﾞｼｯｸM-PRO" pitchFamily="50" charset="-128"/>
                <a:ea typeface="HG丸ｺﾞｼｯｸM-PRO" pitchFamily="50" charset="-128"/>
              </a:rPr>
              <a:t>　　　・教える内容とスケジュールを簡単に説明する。</a:t>
            </a:r>
            <a:endParaRPr lang="en-US" altLang="ja-JP" sz="2400" dirty="0">
              <a:latin typeface="HG丸ｺﾞｼｯｸM-PRO" pitchFamily="50" charset="-128"/>
              <a:ea typeface="HG丸ｺﾞｼｯｸM-PRO" pitchFamily="50" charset="-128"/>
            </a:endParaRPr>
          </a:p>
          <a:p>
            <a:pPr algn="l">
              <a:lnSpc>
                <a:spcPts val="3000"/>
              </a:lnSpc>
              <a:spcBef>
                <a:spcPct val="0"/>
              </a:spcBef>
              <a:defRPr/>
            </a:pPr>
            <a:r>
              <a:rPr lang="ja-JP" altLang="en-US" sz="2400" dirty="0">
                <a:latin typeface="HG丸ｺﾞｼｯｸM-PRO" pitchFamily="50" charset="-128"/>
                <a:ea typeface="HG丸ｺﾞｼｯｸM-PRO" pitchFamily="50" charset="-128"/>
              </a:rPr>
              <a:t>　　　・教わる相手にとってどんなに重要で意義のある</a:t>
            </a:r>
            <a:endParaRPr lang="en-US" altLang="ja-JP" sz="2400" dirty="0">
              <a:latin typeface="HG丸ｺﾞｼｯｸM-PRO" pitchFamily="50" charset="-128"/>
              <a:ea typeface="HG丸ｺﾞｼｯｸM-PRO" pitchFamily="50" charset="-128"/>
            </a:endParaRPr>
          </a:p>
          <a:p>
            <a:pPr algn="l">
              <a:lnSpc>
                <a:spcPts val="3000"/>
              </a:lnSpc>
              <a:spcBef>
                <a:spcPct val="0"/>
              </a:spcBef>
              <a:defRPr/>
            </a:pPr>
            <a:r>
              <a:rPr lang="ja-JP" altLang="en-US" sz="2400" dirty="0">
                <a:latin typeface="HG丸ｺﾞｼｯｸM-PRO" pitchFamily="50" charset="-128"/>
                <a:ea typeface="HG丸ｺﾞｼｯｸM-PRO" pitchFamily="50" charset="-128"/>
              </a:rPr>
              <a:t>　　　　ことかを話して、学びたい気持ちにさせる。</a:t>
            </a:r>
            <a:endParaRPr lang="en-US" altLang="ja-JP" sz="2400" dirty="0">
              <a:latin typeface="HG丸ｺﾞｼｯｸM-PRO" pitchFamily="50" charset="-128"/>
              <a:ea typeface="HG丸ｺﾞｼｯｸM-PRO" pitchFamily="50" charset="-128"/>
            </a:endParaRPr>
          </a:p>
          <a:p>
            <a:pPr algn="l">
              <a:lnSpc>
                <a:spcPts val="3000"/>
              </a:lnSpc>
              <a:spcBef>
                <a:spcPct val="0"/>
              </a:spcBef>
              <a:defRPr/>
            </a:pPr>
            <a:r>
              <a:rPr lang="ja-JP" altLang="en-US" sz="2400" dirty="0">
                <a:latin typeface="HG丸ｺﾞｼｯｸM-PRO" pitchFamily="50" charset="-128"/>
                <a:ea typeface="HG丸ｺﾞｼｯｸM-PRO" pitchFamily="50" charset="-128"/>
              </a:rPr>
              <a:t>　　　・作業についての能力を質問して確かめ次に入る。</a:t>
            </a:r>
            <a:endParaRPr lang="en-US" altLang="ja-JP" sz="2400" dirty="0">
              <a:latin typeface="HG丸ｺﾞｼｯｸM-PRO" pitchFamily="50" charset="-128"/>
              <a:ea typeface="HG丸ｺﾞｼｯｸM-PRO" pitchFamily="50" charset="-128"/>
            </a:endParaRPr>
          </a:p>
          <a:p>
            <a:pPr algn="l">
              <a:lnSpc>
                <a:spcPts val="3000"/>
              </a:lnSpc>
              <a:spcBef>
                <a:spcPct val="0"/>
              </a:spcBef>
              <a:defRPr/>
            </a:pPr>
            <a:r>
              <a:rPr lang="ja-JP" altLang="en-US" sz="2400" dirty="0">
                <a:solidFill>
                  <a:schemeClr val="accent6"/>
                </a:solidFill>
                <a:latin typeface="HG丸ｺﾞｼｯｸM-PRO" pitchFamily="50" charset="-128"/>
                <a:ea typeface="HG丸ｺﾞｼｯｸM-PRO" pitchFamily="50" charset="-128"/>
              </a:rPr>
              <a:t>　　②第</a:t>
            </a:r>
            <a:r>
              <a:rPr lang="en-US" altLang="ja-JP" sz="2400" dirty="0">
                <a:solidFill>
                  <a:schemeClr val="accent6"/>
                </a:solidFill>
                <a:latin typeface="HG丸ｺﾞｼｯｸM-PRO" pitchFamily="50" charset="-128"/>
                <a:ea typeface="HG丸ｺﾞｼｯｸM-PRO" pitchFamily="50" charset="-128"/>
              </a:rPr>
              <a:t>2</a:t>
            </a:r>
            <a:r>
              <a:rPr lang="ja-JP" altLang="en-US" sz="2400" dirty="0">
                <a:solidFill>
                  <a:schemeClr val="accent6"/>
                </a:solidFill>
                <a:latin typeface="HG丸ｺﾞｼｯｸM-PRO" pitchFamily="50" charset="-128"/>
                <a:ea typeface="HG丸ｺﾞｼｯｸM-PRO" pitchFamily="50" charset="-128"/>
              </a:rPr>
              <a:t>段階：提示（説明）またはやってみせる</a:t>
            </a:r>
            <a:endParaRPr lang="en-US" altLang="ja-JP" sz="2400" dirty="0">
              <a:solidFill>
                <a:schemeClr val="accent6"/>
              </a:solidFill>
              <a:latin typeface="HG丸ｺﾞｼｯｸM-PRO" pitchFamily="50" charset="-128"/>
              <a:ea typeface="HG丸ｺﾞｼｯｸM-PRO" pitchFamily="50" charset="-128"/>
            </a:endParaRPr>
          </a:p>
          <a:p>
            <a:pPr algn="l">
              <a:lnSpc>
                <a:spcPts val="3000"/>
              </a:lnSpc>
              <a:spcBef>
                <a:spcPct val="0"/>
              </a:spcBef>
              <a:defRPr/>
            </a:pPr>
            <a:r>
              <a:rPr lang="ja-JP" altLang="en-US" sz="2400" dirty="0">
                <a:latin typeface="HG丸ｺﾞｼｯｸM-PRO" pitchFamily="50" charset="-128"/>
                <a:ea typeface="HG丸ｺﾞｼｯｸM-PRO" pitchFamily="50" charset="-128"/>
              </a:rPr>
              <a:t>　　　・１つずつ区切って説明またはやってみせて相手に</a:t>
            </a:r>
            <a:endParaRPr lang="en-US" altLang="ja-JP" sz="2400" dirty="0">
              <a:latin typeface="HG丸ｺﾞｼｯｸM-PRO" pitchFamily="50" charset="-128"/>
              <a:ea typeface="HG丸ｺﾞｼｯｸM-PRO" pitchFamily="50" charset="-128"/>
            </a:endParaRPr>
          </a:p>
          <a:p>
            <a:pPr algn="l">
              <a:lnSpc>
                <a:spcPts val="3000"/>
              </a:lnSpc>
              <a:spcBef>
                <a:spcPct val="0"/>
              </a:spcBef>
              <a:defRPr/>
            </a:pPr>
            <a:r>
              <a:rPr lang="ja-JP" altLang="en-US" sz="2400" dirty="0">
                <a:latin typeface="HG丸ｺﾞｼｯｸM-PRO" pitchFamily="50" charset="-128"/>
                <a:ea typeface="HG丸ｺﾞｼｯｸM-PRO" pitchFamily="50" charset="-128"/>
              </a:rPr>
              <a:t>　　　　納得させる</a:t>
            </a:r>
            <a:endParaRPr lang="en-US" altLang="ja-JP" sz="2400" dirty="0">
              <a:latin typeface="HG丸ｺﾞｼｯｸM-PRO" pitchFamily="50" charset="-128"/>
              <a:ea typeface="HG丸ｺﾞｼｯｸM-PRO" pitchFamily="50" charset="-128"/>
            </a:endParaRPr>
          </a:p>
          <a:p>
            <a:pPr algn="l">
              <a:lnSpc>
                <a:spcPts val="3000"/>
              </a:lnSpc>
              <a:spcBef>
                <a:spcPct val="0"/>
              </a:spcBef>
              <a:defRPr/>
            </a:pPr>
            <a:r>
              <a:rPr lang="ja-JP" altLang="en-US" sz="2400" dirty="0">
                <a:latin typeface="HG丸ｺﾞｼｯｸM-PRO" pitchFamily="50" charset="-128"/>
                <a:ea typeface="HG丸ｺﾞｼｯｸM-PRO" pitchFamily="50" charset="-128"/>
              </a:rPr>
              <a:t>　　　・重要ポイントは急所として取り上げ、なぜそれが</a:t>
            </a:r>
            <a:endParaRPr lang="en-US" altLang="ja-JP" sz="2400" dirty="0">
              <a:latin typeface="HG丸ｺﾞｼｯｸM-PRO" pitchFamily="50" charset="-128"/>
              <a:ea typeface="HG丸ｺﾞｼｯｸM-PRO" pitchFamily="50" charset="-128"/>
            </a:endParaRPr>
          </a:p>
          <a:p>
            <a:pPr algn="l">
              <a:lnSpc>
                <a:spcPts val="3000"/>
              </a:lnSpc>
              <a:spcBef>
                <a:spcPct val="0"/>
              </a:spcBef>
              <a:defRPr/>
            </a:pPr>
            <a:r>
              <a:rPr lang="ja-JP" altLang="en-US" sz="2400" dirty="0">
                <a:latin typeface="HG丸ｺﾞｼｯｸM-PRO" pitchFamily="50" charset="-128"/>
                <a:ea typeface="HG丸ｺﾞｼｯｸM-PRO" pitchFamily="50" charset="-128"/>
              </a:rPr>
              <a:t>　　　　急所になるかを説明して記憶させる</a:t>
            </a:r>
            <a:endParaRPr lang="en-US" altLang="ja-JP" sz="2400" dirty="0">
              <a:latin typeface="HG丸ｺﾞｼｯｸM-PRO" pitchFamily="50" charset="-128"/>
              <a:ea typeface="HG丸ｺﾞｼｯｸM-PRO" pitchFamily="50" charset="-128"/>
            </a:endParaRPr>
          </a:p>
          <a:p>
            <a:pPr algn="l">
              <a:lnSpc>
                <a:spcPts val="3000"/>
              </a:lnSpc>
              <a:spcBef>
                <a:spcPct val="0"/>
              </a:spcBef>
              <a:defRPr/>
            </a:pPr>
            <a:r>
              <a:rPr lang="ja-JP" altLang="en-US" sz="2400" dirty="0">
                <a:latin typeface="HG丸ｺﾞｼｯｸM-PRO" pitchFamily="50" charset="-128"/>
                <a:ea typeface="HG丸ｺﾞｼｯｸM-PRO" pitchFamily="50" charset="-128"/>
              </a:rPr>
              <a:t>　　　・相手が理解したことを確かめながら進め、理解が</a:t>
            </a:r>
            <a:endParaRPr lang="en-US" altLang="ja-JP" sz="2400" dirty="0">
              <a:latin typeface="HG丸ｺﾞｼｯｸM-PRO" pitchFamily="50" charset="-128"/>
              <a:ea typeface="HG丸ｺﾞｼｯｸM-PRO" pitchFamily="50" charset="-128"/>
            </a:endParaRPr>
          </a:p>
          <a:p>
            <a:pPr algn="l">
              <a:lnSpc>
                <a:spcPts val="3000"/>
              </a:lnSpc>
              <a:spcBef>
                <a:spcPct val="0"/>
              </a:spcBef>
              <a:defRPr/>
            </a:pPr>
            <a:r>
              <a:rPr lang="ja-JP" altLang="en-US" sz="2400" dirty="0">
                <a:latin typeface="HG丸ｺﾞｼｯｸM-PRO" pitchFamily="50" charset="-128"/>
                <a:ea typeface="HG丸ｺﾞｼｯｸM-PRO" pitchFamily="50" charset="-128"/>
              </a:rPr>
              <a:t>　　　　不十分だと思ったら繰り返して説明する。</a:t>
            </a:r>
            <a:endParaRPr lang="en-US" altLang="ja-JP" sz="2400" dirty="0">
              <a:latin typeface="HG丸ｺﾞｼｯｸM-PRO" pitchFamily="50" charset="-128"/>
              <a:ea typeface="HG丸ｺﾞｼｯｸM-PRO" pitchFamily="50" charset="-128"/>
            </a:endParaRPr>
          </a:p>
        </p:txBody>
      </p:sp>
      <p:sp>
        <p:nvSpPr>
          <p:cNvPr id="12293" name="スライド番号プレースホルダー 3"/>
          <p:cNvSpPr txBox="1">
            <a:spLocks noGrp="1"/>
          </p:cNvSpPr>
          <p:nvPr/>
        </p:nvSpPr>
        <p:spPr bwMode="auto">
          <a:xfrm>
            <a:off x="77327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361C6AE6-1EC6-4832-B432-E07EBDFB3337}" type="slidenum">
              <a:rPr lang="en-US" altLang="ja-JP" sz="1400">
                <a:ea typeface="ＭＳ Ｐゴシック" pitchFamily="50" charset="-128"/>
              </a:rPr>
              <a:pPr algn="r" eaLnBrk="1" hangingPunct="1">
                <a:spcBef>
                  <a:spcPct val="0"/>
                </a:spcBef>
                <a:buFontTx/>
                <a:buNone/>
              </a:pPr>
              <a:t>27</a:t>
            </a:fld>
            <a:endParaRPr lang="en-US" altLang="ja-JP" sz="1400">
              <a:ea typeface="ＭＳ Ｐゴシック" pitchFamily="50" charset="-128"/>
            </a:endParaRPr>
          </a:p>
        </p:txBody>
      </p:sp>
    </p:spTree>
    <p:extLst>
      <p:ext uri="{BB962C8B-B14F-4D97-AF65-F5344CB8AC3E}">
        <p14:creationId xmlns:p14="http://schemas.microsoft.com/office/powerpoint/2010/main" val="348340710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74406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2900"/>
              </a:lnSpc>
              <a:spcBef>
                <a:spcPts val="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２．効果的な指導・教育を進めるための６つの手順</a:t>
            </a:r>
          </a:p>
        </p:txBody>
      </p:sp>
      <p:sp>
        <p:nvSpPr>
          <p:cNvPr id="13315" name="Text Box 10"/>
          <p:cNvSpPr txBox="1">
            <a:spLocks noChangeArrowheads="1"/>
          </p:cNvSpPr>
          <p:nvPr/>
        </p:nvSpPr>
        <p:spPr bwMode="auto">
          <a:xfrm>
            <a:off x="7732713" y="282594"/>
            <a:ext cx="1081087" cy="32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1800"/>
              </a:lnSpc>
              <a:spcBef>
                <a:spcPct val="0"/>
              </a:spcBef>
              <a:buFontTx/>
              <a:buNone/>
            </a:pPr>
            <a:r>
              <a:rPr lang="en-US" altLang="ja-JP" sz="1600" dirty="0">
                <a:latin typeface="HG丸ｺﾞｼｯｸM-PRO" pitchFamily="50" charset="-128"/>
                <a:ea typeface="HG丸ｺﾞｼｯｸM-PRO" pitchFamily="50" charset="-128"/>
              </a:rPr>
              <a:t>P27</a:t>
            </a:r>
          </a:p>
        </p:txBody>
      </p:sp>
      <p:sp>
        <p:nvSpPr>
          <p:cNvPr id="29700" name="AutoShape 5"/>
          <p:cNvSpPr>
            <a:spLocks noChangeArrowheads="1"/>
          </p:cNvSpPr>
          <p:nvPr/>
        </p:nvSpPr>
        <p:spPr bwMode="auto">
          <a:xfrm>
            <a:off x="347663" y="719138"/>
            <a:ext cx="8515350" cy="6022230"/>
          </a:xfrm>
          <a:prstGeom prst="roundRect">
            <a:avLst>
              <a:gd name="adj" fmla="val 4384"/>
            </a:avLst>
          </a:prstGeom>
          <a:solidFill>
            <a:srgbClr val="FFFF99"/>
          </a:solidFill>
          <a:ln w="9525">
            <a:solidFill>
              <a:srgbClr val="FFFF99"/>
            </a:solidFill>
            <a:round/>
            <a:headEnd/>
            <a:tailEnd/>
          </a:ln>
        </p:spPr>
        <p:txBody>
          <a:bodyPr wrap="none"/>
          <a:lstStyle/>
          <a:p>
            <a:pPr algn="l">
              <a:lnSpc>
                <a:spcPts val="3000"/>
              </a:lnSpc>
              <a:spcBef>
                <a:spcPct val="0"/>
              </a:spcBef>
              <a:defRPr/>
            </a:pPr>
            <a:r>
              <a:rPr lang="ja-JP" altLang="en-US" sz="2400" dirty="0">
                <a:solidFill>
                  <a:srgbClr val="FF0000"/>
                </a:solidFill>
                <a:latin typeface="HG丸ｺﾞｼｯｸM-PRO" pitchFamily="50" charset="-128"/>
                <a:ea typeface="HG丸ｺﾞｼｯｸM-PRO" pitchFamily="50" charset="-128"/>
              </a:rPr>
              <a:t>（５）教育実施　⇒　４段階法（教育効果の期待が大）</a:t>
            </a:r>
            <a:endParaRPr lang="en-US" altLang="ja-JP" sz="2400" dirty="0">
              <a:solidFill>
                <a:srgbClr val="FF0000"/>
              </a:solidFill>
              <a:latin typeface="HG丸ｺﾞｼｯｸM-PRO" pitchFamily="50" charset="-128"/>
              <a:ea typeface="HG丸ｺﾞｼｯｸM-PRO" pitchFamily="50" charset="-128"/>
            </a:endParaRPr>
          </a:p>
          <a:p>
            <a:pPr algn="l">
              <a:lnSpc>
                <a:spcPts val="3000"/>
              </a:lnSpc>
              <a:spcBef>
                <a:spcPct val="0"/>
              </a:spcBef>
              <a:defRPr/>
            </a:pPr>
            <a:r>
              <a:rPr lang="ja-JP" altLang="en-US" sz="2400" dirty="0">
                <a:solidFill>
                  <a:schemeClr val="accent6"/>
                </a:solidFill>
                <a:latin typeface="HG丸ｺﾞｼｯｸM-PRO" pitchFamily="50" charset="-128"/>
                <a:ea typeface="HG丸ｺﾞｼｯｸM-PRO" pitchFamily="50" charset="-128"/>
              </a:rPr>
              <a:t>　　③第３段階：適用またはやらせてみる</a:t>
            </a:r>
            <a:endParaRPr lang="en-US" altLang="ja-JP" sz="2400" dirty="0">
              <a:solidFill>
                <a:schemeClr val="accent6"/>
              </a:solidFill>
              <a:latin typeface="HG丸ｺﾞｼｯｸM-PRO" pitchFamily="50" charset="-128"/>
              <a:ea typeface="HG丸ｺﾞｼｯｸM-PRO" pitchFamily="50" charset="-128"/>
            </a:endParaRPr>
          </a:p>
          <a:p>
            <a:pPr algn="l" fontAlgn="base">
              <a:lnSpc>
                <a:spcPts val="3000"/>
              </a:lnSpc>
              <a:spcBef>
                <a:spcPct val="0"/>
              </a:spcBef>
              <a:defRPr/>
            </a:pPr>
            <a:r>
              <a:rPr lang="ja-JP" altLang="en-US" sz="2400" dirty="0">
                <a:latin typeface="HG丸ｺﾞｼｯｸM-PRO" pitchFamily="50" charset="-128"/>
                <a:ea typeface="HG丸ｺﾞｼｯｸM-PRO" pitchFamily="50" charset="-128"/>
              </a:rPr>
              <a:t>　　　・やらせることによって習得させる。</a:t>
            </a:r>
          </a:p>
          <a:p>
            <a:pPr algn="l" fontAlgn="base">
              <a:lnSpc>
                <a:spcPts val="3000"/>
              </a:lnSpc>
              <a:spcBef>
                <a:spcPct val="0"/>
              </a:spcBef>
              <a:defRPr/>
            </a:pPr>
            <a:r>
              <a:rPr lang="ja-JP" altLang="en-US" sz="2400" dirty="0">
                <a:latin typeface="HG丸ｺﾞｼｯｸM-PRO" pitchFamily="50" charset="-128"/>
                <a:ea typeface="HG丸ｺﾞｼｯｸM-PRO" pitchFamily="50" charset="-128"/>
              </a:rPr>
              <a:t>　　　・やらせてみたり、質問したりして間違いを直す。</a:t>
            </a:r>
          </a:p>
          <a:p>
            <a:pPr algn="l" fontAlgn="base">
              <a:lnSpc>
                <a:spcPts val="3000"/>
              </a:lnSpc>
              <a:spcBef>
                <a:spcPct val="0"/>
              </a:spcBef>
              <a:defRPr/>
            </a:pPr>
            <a:r>
              <a:rPr lang="ja-JP" altLang="en-US" sz="2400" dirty="0">
                <a:latin typeface="HG丸ｺﾞｼｯｸM-PRO" pitchFamily="50" charset="-128"/>
                <a:ea typeface="HG丸ｺﾞｼｯｸM-PRO" pitchFamily="50" charset="-128"/>
              </a:rPr>
              <a:t>　　　・やらせながら、急所を言わせてみる。</a:t>
            </a:r>
          </a:p>
          <a:p>
            <a:pPr algn="l" fontAlgn="base">
              <a:lnSpc>
                <a:spcPts val="3000"/>
              </a:lnSpc>
              <a:spcBef>
                <a:spcPct val="0"/>
              </a:spcBef>
              <a:defRPr/>
            </a:pPr>
            <a:r>
              <a:rPr lang="ja-JP" altLang="en-US" sz="2400" dirty="0">
                <a:latin typeface="HG丸ｺﾞｼｯｸM-PRO" pitchFamily="50" charset="-128"/>
                <a:ea typeface="HG丸ｺﾞｼｯｸM-PRO" pitchFamily="50" charset="-128"/>
              </a:rPr>
              <a:t>　　　・分かったかどうか、身についたかどうかを確か</a:t>
            </a:r>
          </a:p>
          <a:p>
            <a:pPr algn="l" fontAlgn="base">
              <a:lnSpc>
                <a:spcPts val="3000"/>
              </a:lnSpc>
              <a:spcBef>
                <a:spcPct val="0"/>
              </a:spcBef>
              <a:defRPr/>
            </a:pPr>
            <a:r>
              <a:rPr lang="ja-JP" altLang="en-US" sz="2400" dirty="0">
                <a:latin typeface="HG丸ｺﾞｼｯｸM-PRO" pitchFamily="50" charset="-128"/>
                <a:ea typeface="HG丸ｺﾞｼｯｸM-PRO" pitchFamily="50" charset="-128"/>
              </a:rPr>
              <a:t>　　　　める（理解度の確認）。</a:t>
            </a:r>
          </a:p>
          <a:p>
            <a:pPr algn="l">
              <a:lnSpc>
                <a:spcPts val="3000"/>
              </a:lnSpc>
              <a:spcBef>
                <a:spcPct val="0"/>
              </a:spcBef>
              <a:defRPr/>
            </a:pPr>
            <a:r>
              <a:rPr lang="ja-JP" altLang="en-US" sz="2400" dirty="0">
                <a:solidFill>
                  <a:schemeClr val="accent6"/>
                </a:solidFill>
                <a:latin typeface="HG丸ｺﾞｼｯｸM-PRO" pitchFamily="50" charset="-128"/>
                <a:ea typeface="HG丸ｺﾞｼｯｸM-PRO" pitchFamily="50" charset="-128"/>
              </a:rPr>
              <a:t>　　④第４段階：確認または教えた後をみる</a:t>
            </a:r>
            <a:endParaRPr lang="en-US" altLang="ja-JP" sz="2400" dirty="0">
              <a:solidFill>
                <a:schemeClr val="accent6"/>
              </a:solidFill>
              <a:latin typeface="HG丸ｺﾞｼｯｸM-PRO" pitchFamily="50" charset="-128"/>
              <a:ea typeface="HG丸ｺﾞｼｯｸM-PRO" pitchFamily="50" charset="-128"/>
            </a:endParaRPr>
          </a:p>
          <a:p>
            <a:pPr algn="l" fontAlgn="base">
              <a:lnSpc>
                <a:spcPts val="3000"/>
              </a:lnSpc>
              <a:spcBef>
                <a:spcPct val="0"/>
              </a:spcBef>
              <a:defRPr/>
            </a:pPr>
            <a:r>
              <a:rPr lang="ja-JP" altLang="en-US" sz="2400" dirty="0">
                <a:latin typeface="HG丸ｺﾞｼｯｸM-PRO" pitchFamily="50" charset="-128"/>
                <a:ea typeface="HG丸ｺﾞｼｯｸM-PRO" pitchFamily="50" charset="-128"/>
              </a:rPr>
              <a:t>　　　・教えた仕事に就かせてやり方をみる（出来具合）。</a:t>
            </a:r>
          </a:p>
          <a:p>
            <a:pPr algn="l" fontAlgn="base">
              <a:lnSpc>
                <a:spcPts val="3000"/>
              </a:lnSpc>
              <a:spcBef>
                <a:spcPct val="0"/>
              </a:spcBef>
              <a:defRPr/>
            </a:pPr>
            <a:r>
              <a:rPr lang="ja-JP" altLang="en-US" sz="2400" dirty="0">
                <a:latin typeface="HG丸ｺﾞｼｯｸM-PRO" pitchFamily="50" charset="-128"/>
                <a:ea typeface="HG丸ｺﾞｼｯｸM-PRO" pitchFamily="50" charset="-128"/>
              </a:rPr>
              <a:t>　　　・不十分なところがあれば追指導を考える。</a:t>
            </a:r>
            <a:endParaRPr lang="en-US" altLang="ja-JP" sz="2400" dirty="0">
              <a:latin typeface="HG丸ｺﾞｼｯｸM-PRO" pitchFamily="50" charset="-128"/>
              <a:ea typeface="HG丸ｺﾞｼｯｸM-PRO" pitchFamily="50" charset="-128"/>
            </a:endParaRPr>
          </a:p>
          <a:p>
            <a:pPr algn="l" fontAlgn="base">
              <a:lnSpc>
                <a:spcPts val="3000"/>
              </a:lnSpc>
              <a:spcBef>
                <a:spcPct val="0"/>
              </a:spcBef>
              <a:defRPr/>
            </a:pPr>
            <a:r>
              <a:rPr lang="ja-JP" altLang="en-US" sz="2400" dirty="0">
                <a:latin typeface="HG丸ｺﾞｼｯｸM-PRO" pitchFamily="50" charset="-128"/>
                <a:ea typeface="HG丸ｺﾞｼｯｸM-PRO" pitchFamily="50" charset="-128"/>
              </a:rPr>
              <a:t>　　　・一人前になるまで、担当者が指導する。</a:t>
            </a:r>
            <a:endParaRPr lang="en-US" altLang="ja-JP" sz="2400" dirty="0">
              <a:latin typeface="HG丸ｺﾞｼｯｸM-PRO" pitchFamily="50" charset="-128"/>
              <a:ea typeface="HG丸ｺﾞｼｯｸM-PRO" pitchFamily="50" charset="-128"/>
            </a:endParaRPr>
          </a:p>
          <a:p>
            <a:pPr algn="l" fontAlgn="base">
              <a:lnSpc>
                <a:spcPts val="3000"/>
              </a:lnSpc>
              <a:spcBef>
                <a:spcPct val="0"/>
              </a:spcBef>
              <a:defRPr/>
            </a:pPr>
            <a:r>
              <a:rPr lang="ja-JP" altLang="en-US" sz="2000" dirty="0">
                <a:solidFill>
                  <a:srgbClr val="FF0000"/>
                </a:solidFill>
                <a:latin typeface="HG丸ｺﾞｼｯｸM-PRO" pitchFamily="50" charset="-128"/>
                <a:ea typeface="HG丸ｺﾞｼｯｸM-PRO" pitchFamily="50" charset="-128"/>
              </a:rPr>
              <a:t>　</a:t>
            </a:r>
            <a:r>
              <a:rPr lang="en-US" altLang="ja-JP" sz="2000" b="1" dirty="0">
                <a:solidFill>
                  <a:srgbClr val="C00000"/>
                </a:solidFill>
                <a:latin typeface="HG丸ｺﾞｼｯｸM-PRO" pitchFamily="50" charset="-128"/>
                <a:ea typeface="HG丸ｺﾞｼｯｸM-PRO" pitchFamily="50" charset="-128"/>
              </a:rPr>
              <a:t>※</a:t>
            </a:r>
            <a:r>
              <a:rPr lang="ja-JP" altLang="en-US" sz="2000" b="1" dirty="0">
                <a:solidFill>
                  <a:srgbClr val="C00000"/>
                </a:solidFill>
                <a:latin typeface="HG丸ｺﾞｼｯｸM-PRO" pitchFamily="50" charset="-128"/>
                <a:ea typeface="HG丸ｺﾞｼｯｸM-PRO" pitchFamily="50" charset="-128"/>
              </a:rPr>
              <a:t>指導案「４段階法」（教科目：保護帽）はＰ２８参照</a:t>
            </a:r>
            <a:endParaRPr lang="en-US" altLang="ja-JP" sz="2000" b="1" dirty="0">
              <a:solidFill>
                <a:srgbClr val="C00000"/>
              </a:solidFill>
              <a:latin typeface="HG丸ｺﾞｼｯｸM-PRO" pitchFamily="50" charset="-128"/>
              <a:ea typeface="HG丸ｺﾞｼｯｸM-PRO" pitchFamily="50" charset="-128"/>
            </a:endParaRPr>
          </a:p>
          <a:p>
            <a:pPr algn="l" fontAlgn="base">
              <a:lnSpc>
                <a:spcPts val="3000"/>
              </a:lnSpc>
              <a:spcBef>
                <a:spcPct val="0"/>
              </a:spcBef>
              <a:defRPr/>
            </a:pPr>
            <a:r>
              <a:rPr lang="ja-JP" altLang="en-US" sz="2000" dirty="0">
                <a:solidFill>
                  <a:srgbClr val="FF0000"/>
                </a:solidFill>
                <a:latin typeface="HG丸ｺﾞｼｯｸM-PRO" pitchFamily="50" charset="-128"/>
                <a:ea typeface="HG丸ｺﾞｼｯｸM-PRO" pitchFamily="50" charset="-128"/>
              </a:rPr>
              <a:t>　●荷役・運搬機械の作業については、「保護帽・安全靴等の保護</a:t>
            </a:r>
            <a:endParaRPr lang="en-US" altLang="ja-JP" sz="2000" dirty="0">
              <a:solidFill>
                <a:srgbClr val="FF0000"/>
              </a:solidFill>
              <a:latin typeface="HG丸ｺﾞｼｯｸM-PRO" pitchFamily="50" charset="-128"/>
              <a:ea typeface="HG丸ｺﾞｼｯｸM-PRO" pitchFamily="50" charset="-128"/>
            </a:endParaRPr>
          </a:p>
          <a:p>
            <a:pPr algn="l" fontAlgn="base">
              <a:lnSpc>
                <a:spcPts val="3000"/>
              </a:lnSpc>
              <a:spcBef>
                <a:spcPct val="0"/>
              </a:spcBef>
              <a:defRPr/>
            </a:pPr>
            <a:r>
              <a:rPr lang="ja-JP" altLang="en-US" sz="2000" dirty="0">
                <a:solidFill>
                  <a:srgbClr val="FF0000"/>
                </a:solidFill>
                <a:latin typeface="HG丸ｺﾞｼｯｸM-PRO" pitchFamily="50" charset="-128"/>
                <a:ea typeface="HG丸ｺﾞｼｯｸM-PRO" pitchFamily="50" charset="-128"/>
              </a:rPr>
              <a:t>　　具等を着用させること」（</a:t>
            </a:r>
            <a:r>
              <a:rPr lang="en-US" altLang="ja-JP" sz="2000" dirty="0">
                <a:solidFill>
                  <a:srgbClr val="FF0000"/>
                </a:solidFill>
                <a:latin typeface="HG丸ｺﾞｼｯｸM-PRO" pitchFamily="50" charset="-128"/>
                <a:ea typeface="HG丸ｺﾞｼｯｸM-PRO" pitchFamily="50" charset="-128"/>
              </a:rPr>
              <a:t>S50.4.10</a:t>
            </a:r>
            <a:r>
              <a:rPr lang="ja-JP" altLang="en-US" sz="2000" dirty="0">
                <a:solidFill>
                  <a:srgbClr val="FF0000"/>
                </a:solidFill>
                <a:latin typeface="HG丸ｺﾞｼｯｸM-PRO" pitchFamily="50" charset="-128"/>
                <a:ea typeface="HG丸ｺﾞｼｯｸM-PRO" pitchFamily="50" charset="-128"/>
              </a:rPr>
              <a:t>付通達　基発第</a:t>
            </a:r>
            <a:r>
              <a:rPr lang="en-US" altLang="ja-JP" sz="2000" dirty="0">
                <a:solidFill>
                  <a:srgbClr val="FF0000"/>
                </a:solidFill>
                <a:latin typeface="HG丸ｺﾞｼｯｸM-PRO" pitchFamily="50" charset="-128"/>
                <a:ea typeface="HG丸ｺﾞｼｯｸM-PRO" pitchFamily="50" charset="-128"/>
              </a:rPr>
              <a:t>218</a:t>
            </a:r>
            <a:r>
              <a:rPr lang="ja-JP" altLang="en-US" sz="2000" dirty="0">
                <a:solidFill>
                  <a:srgbClr val="FF0000"/>
                </a:solidFill>
                <a:latin typeface="HG丸ｺﾞｼｯｸM-PRO" pitchFamily="50" charset="-128"/>
                <a:ea typeface="HG丸ｺﾞｼｯｸM-PRO" pitchFamily="50" charset="-128"/>
              </a:rPr>
              <a:t>号）</a:t>
            </a:r>
            <a:endParaRPr lang="en-US" altLang="ja-JP" sz="2000" dirty="0">
              <a:latin typeface="HG丸ｺﾞｼｯｸM-PRO" pitchFamily="50" charset="-128"/>
              <a:ea typeface="HG丸ｺﾞｼｯｸM-PRO" pitchFamily="50" charset="-128"/>
            </a:endParaRPr>
          </a:p>
          <a:p>
            <a:pPr algn="l" fontAlgn="base">
              <a:lnSpc>
                <a:spcPts val="3000"/>
              </a:lnSpc>
              <a:spcBef>
                <a:spcPct val="0"/>
              </a:spcBef>
              <a:defRPr/>
            </a:pPr>
            <a:r>
              <a:rPr lang="ja-JP" altLang="en-US" sz="2000" dirty="0">
                <a:latin typeface="HG丸ｺﾞｼｯｸM-PRO" pitchFamily="50" charset="-128"/>
                <a:ea typeface="HG丸ｺﾞｼｯｸM-PRO" pitchFamily="50" charset="-128"/>
              </a:rPr>
              <a:t>　</a:t>
            </a:r>
            <a:r>
              <a:rPr lang="en-US" altLang="ja-JP" sz="2000" dirty="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「教えるときの８原則」はＰ３１参照</a:t>
            </a:r>
            <a:endParaRPr lang="en-US" altLang="ja-JP" sz="2000" dirty="0">
              <a:latin typeface="HG丸ｺﾞｼｯｸM-PRO" pitchFamily="50" charset="-128"/>
              <a:ea typeface="HG丸ｺﾞｼｯｸM-PRO" pitchFamily="50" charset="-128"/>
            </a:endParaRPr>
          </a:p>
        </p:txBody>
      </p:sp>
      <p:sp>
        <p:nvSpPr>
          <p:cNvPr id="13317" name="スライド番号プレースホルダー 3"/>
          <p:cNvSpPr txBox="1">
            <a:spLocks noGrp="1"/>
          </p:cNvSpPr>
          <p:nvPr/>
        </p:nvSpPr>
        <p:spPr bwMode="auto">
          <a:xfrm>
            <a:off x="77327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CADB3B3C-1BD8-4328-B7B2-EEFDDD36ABD1}" type="slidenum">
              <a:rPr lang="en-US" altLang="ja-JP" sz="1400">
                <a:ea typeface="ＭＳ Ｐゴシック" pitchFamily="50" charset="-128"/>
              </a:rPr>
              <a:pPr algn="r" eaLnBrk="1" hangingPunct="1">
                <a:spcBef>
                  <a:spcPct val="0"/>
                </a:spcBef>
                <a:buFontTx/>
                <a:buNone/>
              </a:pPr>
              <a:t>28</a:t>
            </a:fld>
            <a:endParaRPr lang="en-US" altLang="ja-JP" sz="1400">
              <a:ea typeface="ＭＳ Ｐゴシック" pitchFamily="50" charset="-128"/>
            </a:endParaRPr>
          </a:p>
        </p:txBody>
      </p:sp>
    </p:spTree>
    <p:extLst>
      <p:ext uri="{BB962C8B-B14F-4D97-AF65-F5344CB8AC3E}">
        <p14:creationId xmlns:p14="http://schemas.microsoft.com/office/powerpoint/2010/main" val="30623641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74406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2900"/>
              </a:lnSpc>
              <a:spcBef>
                <a:spcPts val="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２．効果的な指導・教育を進めるための６つの手順</a:t>
            </a:r>
          </a:p>
        </p:txBody>
      </p:sp>
      <p:sp>
        <p:nvSpPr>
          <p:cNvPr id="14339" name="Text Box 10"/>
          <p:cNvSpPr txBox="1">
            <a:spLocks noChangeArrowheads="1"/>
          </p:cNvSpPr>
          <p:nvPr/>
        </p:nvSpPr>
        <p:spPr bwMode="auto">
          <a:xfrm>
            <a:off x="7780338" y="228600"/>
            <a:ext cx="1081087"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1800"/>
              </a:lnSpc>
              <a:spcBef>
                <a:spcPct val="0"/>
              </a:spcBef>
              <a:buFontTx/>
              <a:buNone/>
            </a:pPr>
            <a:r>
              <a:rPr lang="en-US" altLang="ja-JP" sz="1600" dirty="0">
                <a:latin typeface="HG丸ｺﾞｼｯｸM-PRO" pitchFamily="50" charset="-128"/>
                <a:ea typeface="HG丸ｺﾞｼｯｸM-PRO" pitchFamily="50" charset="-128"/>
              </a:rPr>
              <a:t>P28</a:t>
            </a:r>
            <a:endParaRPr lang="ja-JP" altLang="en-US" sz="1600" dirty="0">
              <a:latin typeface="HG丸ｺﾞｼｯｸM-PRO" pitchFamily="50" charset="-128"/>
              <a:ea typeface="HG丸ｺﾞｼｯｸM-PRO" pitchFamily="50" charset="-128"/>
            </a:endParaRPr>
          </a:p>
        </p:txBody>
      </p:sp>
      <p:sp>
        <p:nvSpPr>
          <p:cNvPr id="14340" name="AutoShape 5"/>
          <p:cNvSpPr>
            <a:spLocks noChangeArrowheads="1"/>
          </p:cNvSpPr>
          <p:nvPr/>
        </p:nvSpPr>
        <p:spPr bwMode="auto">
          <a:xfrm>
            <a:off x="346075" y="690563"/>
            <a:ext cx="8515350" cy="5784850"/>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1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（６）評価・改善</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・教育の目的は指導・教育することによって相手を</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「育てる」こと。</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・教育の評価は、教育によって相手がどのように変</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わったかを確認すること。</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・技能を教える場合であれば、実際に作業をやらせ</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err="1">
                <a:latin typeface="HG丸ｺﾞｼｯｸM-PRO" pitchFamily="50" charset="-128"/>
                <a:ea typeface="HG丸ｺﾞｼｯｸM-PRO" pitchFamily="50" charset="-128"/>
              </a:rPr>
              <a:t>て</a:t>
            </a:r>
            <a:r>
              <a:rPr lang="ja-JP" altLang="en-US" sz="2400" dirty="0">
                <a:latin typeface="HG丸ｺﾞｼｯｸM-PRO" pitchFamily="50" charset="-128"/>
                <a:ea typeface="HG丸ｺﾞｼｯｸM-PRO" pitchFamily="50" charset="-128"/>
              </a:rPr>
              <a:t>みて出来栄えを見ることで評価。</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・知識教育であれば、ペーパーテストによってどの</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程度理解したか知ることができる。</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・態度教育の場合は、一般的に使われる評価方法は</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アンケートをとることやレポートを提出させるな</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どのほか、実際の作業現場でどのように作業態度</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が変わったかを観察する方法がとられる。</a:t>
            </a:r>
            <a:endParaRPr lang="en-US" altLang="ja-JP" sz="2400" dirty="0">
              <a:latin typeface="HG丸ｺﾞｼｯｸM-PRO" pitchFamily="50" charset="-128"/>
              <a:ea typeface="HG丸ｺﾞｼｯｸM-PRO" pitchFamily="50" charset="-128"/>
            </a:endParaRPr>
          </a:p>
        </p:txBody>
      </p:sp>
      <p:sp>
        <p:nvSpPr>
          <p:cNvPr id="14341" name="スライド番号プレースホルダー 3"/>
          <p:cNvSpPr txBox="1">
            <a:spLocks noGrp="1"/>
          </p:cNvSpPr>
          <p:nvPr/>
        </p:nvSpPr>
        <p:spPr bwMode="auto">
          <a:xfrm>
            <a:off x="77327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4D3C9464-C779-41F5-A562-46BD5EF585D7}" type="slidenum">
              <a:rPr lang="en-US" altLang="ja-JP" sz="1400">
                <a:ea typeface="ＭＳ Ｐゴシック" pitchFamily="50" charset="-128"/>
              </a:rPr>
              <a:pPr algn="r" eaLnBrk="1" hangingPunct="1">
                <a:spcBef>
                  <a:spcPct val="0"/>
                </a:spcBef>
                <a:buFontTx/>
                <a:buNone/>
              </a:pPr>
              <a:t>29</a:t>
            </a:fld>
            <a:endParaRPr lang="en-US" altLang="ja-JP" sz="1400">
              <a:ea typeface="ＭＳ Ｐゴシック" pitchFamily="50" charset="-128"/>
            </a:endParaRPr>
          </a:p>
        </p:txBody>
      </p:sp>
    </p:spTree>
    <p:extLst>
      <p:ext uri="{BB962C8B-B14F-4D97-AF65-F5344CB8AC3E}">
        <p14:creationId xmlns:p14="http://schemas.microsoft.com/office/powerpoint/2010/main" val="248386167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5486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fontAlgn="ctr">
              <a:spcBef>
                <a:spcPct val="500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１．職長とは</a:t>
            </a:r>
          </a:p>
        </p:txBody>
      </p:sp>
      <p:sp>
        <p:nvSpPr>
          <p:cNvPr id="5123" name="Text Box 10"/>
          <p:cNvSpPr txBox="1">
            <a:spLocks noChangeArrowheads="1"/>
          </p:cNvSpPr>
          <p:nvPr/>
        </p:nvSpPr>
        <p:spPr bwMode="auto">
          <a:xfrm>
            <a:off x="6804025" y="304800"/>
            <a:ext cx="17303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2000" dirty="0">
                <a:latin typeface="HG丸ｺﾞｼｯｸM-PRO" pitchFamily="50" charset="-128"/>
                <a:ea typeface="HG丸ｺﾞｼｯｸM-PRO" pitchFamily="50" charset="-128"/>
              </a:rPr>
              <a:t>P13</a:t>
            </a:r>
            <a:endParaRPr lang="ja-JP" altLang="en-US" sz="2000" dirty="0">
              <a:latin typeface="HG丸ｺﾞｼｯｸM-PRO" pitchFamily="50" charset="-128"/>
              <a:ea typeface="HG丸ｺﾞｼｯｸM-PRO" pitchFamily="50" charset="-128"/>
            </a:endParaRPr>
          </a:p>
        </p:txBody>
      </p:sp>
      <p:sp>
        <p:nvSpPr>
          <p:cNvPr id="5124" name="AutoShape 5"/>
          <p:cNvSpPr>
            <a:spLocks noChangeArrowheads="1"/>
          </p:cNvSpPr>
          <p:nvPr/>
        </p:nvSpPr>
        <p:spPr bwMode="auto">
          <a:xfrm>
            <a:off x="304800" y="90805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000"/>
              </a:lnSpc>
              <a:spcBef>
                <a:spcPct val="0"/>
              </a:spcBef>
              <a:buFontTx/>
              <a:buNone/>
            </a:pPr>
            <a:r>
              <a:rPr lang="ja-JP" altLang="en-US" sz="2400">
                <a:solidFill>
                  <a:srgbClr val="FF0000"/>
                </a:solidFill>
                <a:latin typeface="HG丸ｺﾞｼｯｸM-PRO" pitchFamily="50" charset="-128"/>
                <a:ea typeface="HG丸ｺﾞｼｯｸM-PRO" pitchFamily="50" charset="-128"/>
              </a:rPr>
              <a:t>職長とは（法６０条）：</a:t>
            </a:r>
            <a:endParaRPr lang="en-US" altLang="ja-JP" sz="240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a:solidFill>
                  <a:srgbClr val="FF0000"/>
                </a:solidFill>
                <a:latin typeface="HG丸ｺﾞｼｯｸM-PRO" pitchFamily="50" charset="-128"/>
                <a:ea typeface="HG丸ｺﾞｼｯｸM-PRO" pitchFamily="50" charset="-128"/>
              </a:rPr>
              <a:t>　「作業中の労働者を直接指導又は監督する者」</a:t>
            </a:r>
            <a:endParaRPr lang="en-US" altLang="ja-JP" sz="240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a:latin typeface="HG丸ｺﾞｼｯｸM-PRO" pitchFamily="50" charset="-128"/>
                <a:ea typeface="HG丸ｺﾞｼｯｸM-PRO" pitchFamily="50" charset="-128"/>
              </a:rPr>
              <a:t>　</a:t>
            </a:r>
            <a:r>
              <a:rPr lang="en-US" altLang="ja-JP" sz="2400">
                <a:latin typeface="HG丸ｺﾞｼｯｸM-PRO" pitchFamily="50" charset="-128"/>
                <a:ea typeface="HG丸ｺﾞｼｯｸM-PRO" pitchFamily="50" charset="-128"/>
              </a:rPr>
              <a:t>※</a:t>
            </a:r>
            <a:r>
              <a:rPr lang="ja-JP" altLang="en-US" sz="2400">
                <a:latin typeface="HG丸ｺﾞｼｯｸM-PRO" pitchFamily="50" charset="-128"/>
                <a:ea typeface="HG丸ｺﾞｼｯｸM-PRO" pitchFamily="50" charset="-128"/>
              </a:rPr>
              <a:t>　事業場によっては、監督、班長、リーダー、作業長</a:t>
            </a:r>
            <a:endParaRPr lang="en-US" altLang="ja-JP" sz="240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a:latin typeface="HG丸ｺﾞｼｯｸM-PRO" pitchFamily="50" charset="-128"/>
                <a:ea typeface="HG丸ｺﾞｼｯｸM-PRO" pitchFamily="50" charset="-128"/>
              </a:rPr>
              <a:t>　　などの名称で呼ばれる。</a:t>
            </a:r>
            <a:endParaRPr lang="en-US" altLang="ja-JP" sz="240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a:latin typeface="HG丸ｺﾞｼｯｸM-PRO" pitchFamily="50" charset="-128"/>
                <a:ea typeface="HG丸ｺﾞｼｯｸM-PRO" pitchFamily="50" charset="-128"/>
              </a:rPr>
              <a:t>　</a:t>
            </a:r>
            <a:r>
              <a:rPr lang="en-US" altLang="ja-JP" sz="2400">
                <a:latin typeface="HG丸ｺﾞｼｯｸM-PRO" pitchFamily="50" charset="-128"/>
                <a:ea typeface="HG丸ｺﾞｼｯｸM-PRO" pitchFamily="50" charset="-128"/>
              </a:rPr>
              <a:t>※</a:t>
            </a:r>
            <a:r>
              <a:rPr lang="ja-JP" altLang="en-US" sz="2400">
                <a:latin typeface="HG丸ｺﾞｼｯｸM-PRO" pitchFamily="50" charset="-128"/>
                <a:ea typeface="HG丸ｺﾞｼｯｸM-PRO" pitchFamily="50" charset="-128"/>
              </a:rPr>
              <a:t>　新任の職長には</a:t>
            </a:r>
            <a:endParaRPr lang="en-US" altLang="ja-JP" sz="240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a:latin typeface="HG丸ｺﾞｼｯｸM-PRO" pitchFamily="50" charset="-128"/>
                <a:ea typeface="HG丸ｺﾞｼｯｸM-PRO" pitchFamily="50" charset="-128"/>
              </a:rPr>
              <a:t>　　職長としての職務</a:t>
            </a:r>
            <a:endParaRPr lang="en-US" altLang="ja-JP" sz="240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a:latin typeface="HG丸ｺﾞｼｯｸM-PRO" pitchFamily="50" charset="-128"/>
                <a:ea typeface="HG丸ｺﾞｼｯｸM-PRO" pitchFamily="50" charset="-128"/>
              </a:rPr>
              <a:t>　　を果たすために必</a:t>
            </a:r>
            <a:endParaRPr lang="en-US" altLang="ja-JP" sz="240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a:latin typeface="HG丸ｺﾞｼｯｸM-PRO" pitchFamily="50" charset="-128"/>
                <a:ea typeface="HG丸ｺﾞｼｯｸM-PRO" pitchFamily="50" charset="-128"/>
              </a:rPr>
              <a:t>　　要な能力を付ける</a:t>
            </a:r>
            <a:endParaRPr lang="en-US" altLang="ja-JP" sz="240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a:latin typeface="HG丸ｺﾞｼｯｸM-PRO" pitchFamily="50" charset="-128"/>
                <a:ea typeface="HG丸ｺﾞｼｯｸM-PRO" pitchFamily="50" charset="-128"/>
              </a:rPr>
              <a:t>　　ための職長教育が</a:t>
            </a:r>
            <a:endParaRPr lang="en-US" altLang="ja-JP" sz="240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a:latin typeface="HG丸ｺﾞｼｯｸM-PRO" pitchFamily="50" charset="-128"/>
                <a:ea typeface="HG丸ｺﾞｼｯｸM-PRO" pitchFamily="50" charset="-128"/>
              </a:rPr>
              <a:t>　　法令で定められて</a:t>
            </a:r>
            <a:endParaRPr lang="en-US" altLang="ja-JP" sz="240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a:latin typeface="HG丸ｺﾞｼｯｸM-PRO" pitchFamily="50" charset="-128"/>
                <a:ea typeface="HG丸ｺﾞｼｯｸM-PRO" pitchFamily="50" charset="-128"/>
              </a:rPr>
              <a:t>　　いる。</a:t>
            </a:r>
            <a:endParaRPr lang="en-US" altLang="ja-JP" sz="240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ja-JP" altLang="en-US" sz="2400">
              <a:latin typeface="HG丸ｺﾞｼｯｸM-PRO" pitchFamily="50" charset="-128"/>
              <a:ea typeface="HG丸ｺﾞｼｯｸM-PRO" pitchFamily="50" charset="-128"/>
            </a:endParaRPr>
          </a:p>
        </p:txBody>
      </p:sp>
      <p:sp>
        <p:nvSpPr>
          <p:cNvPr id="5125" name="スライド番号プレースホルダー 3"/>
          <p:cNvSpPr>
            <a:spLocks noGrp="1"/>
          </p:cNvSpPr>
          <p:nvPr>
            <p:ph type="sldNum" sz="quarter" idx="12"/>
          </p:nvPr>
        </p:nvSpPr>
        <p:spPr>
          <a:xfrm>
            <a:off x="7745413" y="6281738"/>
            <a:ext cx="788987" cy="387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7D436DE6-C19F-490F-AE3D-BE2D3BB3DEAB}" type="slidenum">
              <a:rPr lang="en-US" altLang="ja-JP" sz="1400" smtClean="0">
                <a:ea typeface="ＭＳ Ｐゴシック" pitchFamily="50" charset="-128"/>
              </a:rPr>
              <a:pPr algn="r" eaLnBrk="1" hangingPunct="1">
                <a:spcBef>
                  <a:spcPct val="0"/>
                </a:spcBef>
                <a:buFontTx/>
                <a:buNone/>
              </a:pPr>
              <a:t>3</a:t>
            </a:fld>
            <a:endParaRPr lang="en-US" altLang="ja-JP" sz="1400">
              <a:ea typeface="ＭＳ Ｐゴシック" pitchFamily="50" charset="-128"/>
            </a:endParaRPr>
          </a:p>
        </p:txBody>
      </p:sp>
      <p:pic>
        <p:nvPicPr>
          <p:cNvPr id="512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2852738"/>
            <a:ext cx="5014913" cy="35290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7858457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1" y="228600"/>
            <a:ext cx="6355432" cy="478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29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３．ＯＪＴ　～技能習得を中心に～</a:t>
            </a:r>
          </a:p>
        </p:txBody>
      </p:sp>
      <p:sp>
        <p:nvSpPr>
          <p:cNvPr id="15363" name="Text Box 10"/>
          <p:cNvSpPr txBox="1">
            <a:spLocks noChangeArrowheads="1"/>
          </p:cNvSpPr>
          <p:nvPr/>
        </p:nvSpPr>
        <p:spPr bwMode="auto">
          <a:xfrm>
            <a:off x="7780338" y="228600"/>
            <a:ext cx="1081087" cy="32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1800"/>
              </a:lnSpc>
              <a:spcBef>
                <a:spcPct val="0"/>
              </a:spcBef>
              <a:buFontTx/>
              <a:buNone/>
            </a:pPr>
            <a:r>
              <a:rPr lang="en-US" altLang="ja-JP" sz="1600" dirty="0">
                <a:latin typeface="HG丸ｺﾞｼｯｸM-PRO" pitchFamily="50" charset="-128"/>
                <a:ea typeface="HG丸ｺﾞｼｯｸM-PRO" pitchFamily="50" charset="-128"/>
              </a:rPr>
              <a:t>P29</a:t>
            </a:r>
            <a:endParaRPr lang="ja-JP" altLang="en-US" sz="1600" dirty="0">
              <a:latin typeface="HG丸ｺﾞｼｯｸM-PRO" pitchFamily="50" charset="-128"/>
              <a:ea typeface="HG丸ｺﾞｼｯｸM-PRO" pitchFamily="50" charset="-128"/>
            </a:endParaRPr>
          </a:p>
        </p:txBody>
      </p:sp>
      <p:sp>
        <p:nvSpPr>
          <p:cNvPr id="15364" name="AutoShape 5"/>
          <p:cNvSpPr>
            <a:spLocks noChangeArrowheads="1"/>
          </p:cNvSpPr>
          <p:nvPr/>
        </p:nvSpPr>
        <p:spPr bwMode="auto">
          <a:xfrm>
            <a:off x="304801" y="776830"/>
            <a:ext cx="8515350" cy="5916613"/>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ＯＪＴ（</a:t>
            </a:r>
            <a:r>
              <a:rPr lang="en-US" altLang="ja-JP" sz="2000" dirty="0">
                <a:latin typeface="HG丸ｺﾞｼｯｸM-PRO" pitchFamily="50" charset="-128"/>
                <a:ea typeface="HG丸ｺﾞｼｯｸM-PRO" pitchFamily="50" charset="-128"/>
              </a:rPr>
              <a:t>On the Job Training</a:t>
            </a:r>
            <a:r>
              <a:rPr lang="ja-JP" altLang="en-US" sz="2000" dirty="0">
                <a:latin typeface="HG丸ｺﾞｼｯｸM-PRO" pitchFamily="50" charset="-128"/>
                <a:ea typeface="HG丸ｺﾞｼｯｸM-PRO" pitchFamily="50" charset="-128"/>
              </a:rPr>
              <a:t>）とは、特定の個人やグループに</a:t>
            </a:r>
            <a:endParaRPr lang="en-US" altLang="ja-JP" sz="2000" dirty="0">
              <a:latin typeface="HG丸ｺﾞｼｯｸM-PRO" pitchFamily="50" charset="-128"/>
              <a:ea typeface="HG丸ｺﾞｼｯｸM-PRO" pitchFamily="50" charset="-128"/>
            </a:endParaRPr>
          </a:p>
          <a:p>
            <a:pPr eaLnBrk="1" fontAlgn="ctr" hangingPunct="1">
              <a:lnSpc>
                <a:spcPts val="2500"/>
              </a:lnSpc>
              <a:spcBef>
                <a:spcPct val="0"/>
              </a:spcBef>
              <a:buFontTx/>
              <a:buNone/>
            </a:pPr>
            <a:r>
              <a:rPr lang="ja-JP" altLang="en-US" sz="2000" dirty="0">
                <a:latin typeface="HG丸ｺﾞｼｯｸM-PRO" pitchFamily="50" charset="-128"/>
                <a:ea typeface="HG丸ｺﾞｼｯｸM-PRO" pitchFamily="50" charset="-128"/>
              </a:rPr>
              <a:t>　ついて、現場の作業の中で、個別に指導を強化するもので、あら</a:t>
            </a:r>
            <a:r>
              <a:rPr lang="ja-JP" altLang="en-US" sz="2000" dirty="0" err="1">
                <a:latin typeface="HG丸ｺﾞｼｯｸM-PRO" pitchFamily="50" charset="-128"/>
                <a:ea typeface="HG丸ｺﾞｼｯｸM-PRO" pitchFamily="50" charset="-128"/>
              </a:rPr>
              <a:t>ゆ</a:t>
            </a:r>
            <a:endParaRPr lang="en-US" altLang="ja-JP" sz="2000" dirty="0">
              <a:latin typeface="HG丸ｺﾞｼｯｸM-PRO" pitchFamily="50" charset="-128"/>
              <a:ea typeface="HG丸ｺﾞｼｯｸM-PRO" pitchFamily="50" charset="-128"/>
            </a:endParaRPr>
          </a:p>
          <a:p>
            <a:pPr eaLnBrk="1" fontAlgn="ctr" hangingPunct="1">
              <a:lnSpc>
                <a:spcPts val="25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る</a:t>
            </a:r>
            <a:r>
              <a:rPr lang="ja-JP" altLang="en-US" sz="2000" dirty="0">
                <a:latin typeface="HG丸ｺﾞｼｯｸM-PRO" pitchFamily="50" charset="-128"/>
                <a:ea typeface="HG丸ｺﾞｼｯｸM-PRO" pitchFamily="50" charset="-128"/>
              </a:rPr>
              <a:t>機会を捉えて指導することで成果をあげ、人間関係も良くするこ</a:t>
            </a:r>
            <a:endParaRPr lang="en-US" altLang="ja-JP" sz="2000" dirty="0">
              <a:latin typeface="HG丸ｺﾞｼｯｸM-PRO" pitchFamily="50" charset="-128"/>
              <a:ea typeface="HG丸ｺﾞｼｯｸM-PRO" pitchFamily="50" charset="-128"/>
            </a:endParaRPr>
          </a:p>
          <a:p>
            <a:pPr eaLnBrk="1" fontAlgn="ctr" hangingPunct="1">
              <a:lnSpc>
                <a:spcPts val="2500"/>
              </a:lnSpc>
              <a:spcBef>
                <a:spcPct val="0"/>
              </a:spcBef>
              <a:buFontTx/>
              <a:buNone/>
            </a:pPr>
            <a:r>
              <a:rPr lang="ja-JP" altLang="en-US" sz="2000" dirty="0">
                <a:latin typeface="HG丸ｺﾞｼｯｸM-PRO" pitchFamily="50" charset="-128"/>
                <a:ea typeface="HG丸ｺﾞｼｯｸM-PRO" pitchFamily="50" charset="-128"/>
              </a:rPr>
              <a:t>　とができる。</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（１）</a:t>
            </a:r>
            <a:r>
              <a:rPr lang="en-US" altLang="ja-JP" sz="2400" dirty="0">
                <a:solidFill>
                  <a:srgbClr val="FF0000"/>
                </a:solidFill>
                <a:latin typeface="HG丸ｺﾞｼｯｸM-PRO" pitchFamily="50" charset="-128"/>
                <a:ea typeface="HG丸ｺﾞｼｯｸM-PRO" pitchFamily="50" charset="-128"/>
              </a:rPr>
              <a:t>OJT</a:t>
            </a:r>
            <a:r>
              <a:rPr lang="ja-JP" altLang="en-US" sz="2400" dirty="0">
                <a:solidFill>
                  <a:srgbClr val="FF0000"/>
                </a:solidFill>
                <a:latin typeface="HG丸ｺﾞｼｯｸM-PRO" pitchFamily="50" charset="-128"/>
                <a:ea typeface="HG丸ｺﾞｼｯｸM-PRO" pitchFamily="50" charset="-128"/>
              </a:rPr>
              <a:t>の特徴</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訓練期間は状況に</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応じて柔軟に対応</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すること。</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（２）</a:t>
            </a:r>
            <a:r>
              <a:rPr lang="en-US" altLang="ja-JP" sz="2400" dirty="0">
                <a:solidFill>
                  <a:srgbClr val="FF0000"/>
                </a:solidFill>
                <a:latin typeface="HG丸ｺﾞｼｯｸM-PRO" pitchFamily="50" charset="-128"/>
                <a:ea typeface="HG丸ｺﾞｼｯｸM-PRO" pitchFamily="50" charset="-128"/>
              </a:rPr>
              <a:t>OJT</a:t>
            </a:r>
            <a:r>
              <a:rPr lang="ja-JP" altLang="en-US" sz="2400" dirty="0">
                <a:solidFill>
                  <a:srgbClr val="FF0000"/>
                </a:solidFill>
                <a:latin typeface="HG丸ｺﾞｼｯｸM-PRO" pitchFamily="50" charset="-128"/>
                <a:ea typeface="HG丸ｺﾞｼｯｸM-PRO" pitchFamily="50" charset="-128"/>
              </a:rPr>
              <a:t>の機会</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作業手順に沿って、</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急所をしっかりと</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理解してもらうの</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がコツであり、で</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きるまで何度も繰</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り</a:t>
            </a:r>
            <a:r>
              <a:rPr lang="ja-JP" altLang="en-US" sz="2000" dirty="0">
                <a:latin typeface="HG丸ｺﾞｼｯｸM-PRO" pitchFamily="50" charset="-128"/>
                <a:ea typeface="HG丸ｺﾞｼｯｸM-PRO" pitchFamily="50" charset="-128"/>
              </a:rPr>
              <a:t>返し教える。</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endParaRPr lang="en-US" altLang="ja-JP" sz="2000" dirty="0">
              <a:latin typeface="HG丸ｺﾞｼｯｸM-PRO" pitchFamily="50" charset="-128"/>
              <a:ea typeface="HG丸ｺﾞｼｯｸM-PRO" pitchFamily="50" charset="-128"/>
            </a:endParaRPr>
          </a:p>
        </p:txBody>
      </p:sp>
      <p:graphicFrame>
        <p:nvGraphicFramePr>
          <p:cNvPr id="2" name="表 1"/>
          <p:cNvGraphicFramePr>
            <a:graphicFrameLocks noGrp="1"/>
          </p:cNvGraphicFramePr>
          <p:nvPr/>
        </p:nvGraphicFramePr>
        <p:xfrm>
          <a:off x="3347863" y="2132856"/>
          <a:ext cx="5245844" cy="1914525"/>
        </p:xfrm>
        <a:graphic>
          <a:graphicData uri="http://schemas.openxmlformats.org/drawingml/2006/table">
            <a:tbl>
              <a:tblPr>
                <a:tableStyleId>{5C22544A-7EE6-4342-B048-85BDC9FD1C3A}</a:tableStyleId>
              </a:tblPr>
              <a:tblGrid>
                <a:gridCol w="5245844">
                  <a:extLst>
                    <a:ext uri="{9D8B030D-6E8A-4147-A177-3AD203B41FA5}">
                      <a16:colId xmlns:a16="http://schemas.microsoft.com/office/drawing/2014/main" val="20000"/>
                    </a:ext>
                  </a:extLst>
                </a:gridCol>
              </a:tblGrid>
              <a:tr h="1584175">
                <a:tc>
                  <a:txBody>
                    <a:bodyPr/>
                    <a:lstStyle/>
                    <a:p>
                      <a:pPr algn="l" fontAlgn="t">
                        <a:lnSpc>
                          <a:spcPts val="3000"/>
                        </a:lnSpc>
                        <a:spcBef>
                          <a:spcPts val="0"/>
                        </a:spcBef>
                      </a:pPr>
                      <a:r>
                        <a:rPr lang="ja-JP" altLang="en-US" sz="2000" u="none" strike="noStrike" dirty="0">
                          <a:effectLst/>
                          <a:latin typeface="HG丸ｺﾞｼｯｸM-PRO" panose="020F0600000000000000" pitchFamily="50" charset="-128"/>
                          <a:ea typeface="HG丸ｺﾞｼｯｸM-PRO" panose="020F0600000000000000" pitchFamily="50" charset="-128"/>
                        </a:rPr>
                        <a:t>　・日常的に機会を捉えて指導できる</a:t>
                      </a:r>
                      <a:br>
                        <a:rPr lang="ja-JP" altLang="en-US" sz="2000" u="none" strike="noStrike" dirty="0">
                          <a:effectLst/>
                          <a:latin typeface="HG丸ｺﾞｼｯｸM-PRO" panose="020F0600000000000000" pitchFamily="50" charset="-128"/>
                          <a:ea typeface="HG丸ｺﾞｼｯｸM-PRO" panose="020F0600000000000000" pitchFamily="50" charset="-128"/>
                        </a:rPr>
                      </a:br>
                      <a:r>
                        <a:rPr lang="ja-JP" altLang="en-US" sz="2000" u="none" strike="noStrike" dirty="0">
                          <a:effectLst/>
                          <a:latin typeface="HG丸ｺﾞｼｯｸM-PRO" panose="020F0600000000000000" pitchFamily="50" charset="-128"/>
                          <a:ea typeface="HG丸ｺﾞｼｯｸM-PRO" panose="020F0600000000000000" pitchFamily="50" charset="-128"/>
                        </a:rPr>
                        <a:t>　・個人の仕事に応じた指導ができる</a:t>
                      </a:r>
                      <a:br>
                        <a:rPr lang="ja-JP" altLang="en-US" sz="2000" u="none" strike="noStrike" dirty="0">
                          <a:effectLst/>
                          <a:latin typeface="HG丸ｺﾞｼｯｸM-PRO" panose="020F0600000000000000" pitchFamily="50" charset="-128"/>
                          <a:ea typeface="HG丸ｺﾞｼｯｸM-PRO" panose="020F0600000000000000" pitchFamily="50" charset="-128"/>
                        </a:rPr>
                      </a:br>
                      <a:r>
                        <a:rPr lang="ja-JP" altLang="en-US" sz="2000" u="none" strike="noStrike" dirty="0">
                          <a:effectLst/>
                          <a:latin typeface="HG丸ｺﾞｼｯｸM-PRO" panose="020F0600000000000000" pitchFamily="50" charset="-128"/>
                          <a:ea typeface="HG丸ｺﾞｼｯｸM-PRO" panose="020F0600000000000000" pitchFamily="50" charset="-128"/>
                        </a:rPr>
                        <a:t>　・教育効果が把握しやすい</a:t>
                      </a:r>
                      <a:br>
                        <a:rPr lang="ja-JP" altLang="en-US" sz="2000" u="none" strike="noStrike" dirty="0">
                          <a:effectLst/>
                          <a:latin typeface="HG丸ｺﾞｼｯｸM-PRO" panose="020F0600000000000000" pitchFamily="50" charset="-128"/>
                          <a:ea typeface="HG丸ｺﾞｼｯｸM-PRO" panose="020F0600000000000000" pitchFamily="50" charset="-128"/>
                        </a:rPr>
                      </a:br>
                      <a:r>
                        <a:rPr lang="ja-JP" altLang="en-US" sz="2000" u="none" strike="noStrike" dirty="0">
                          <a:effectLst/>
                          <a:latin typeface="HG丸ｺﾞｼｯｸM-PRO" panose="020F0600000000000000" pitchFamily="50" charset="-128"/>
                          <a:ea typeface="HG丸ｺﾞｼｯｸM-PRO" panose="020F0600000000000000" pitchFamily="50" charset="-128"/>
                        </a:rPr>
                        <a:t>　・個人の能力を踏まえ指導できる</a:t>
                      </a:r>
                      <a:br>
                        <a:rPr lang="ja-JP" altLang="en-US" sz="2000" u="none" strike="noStrike" dirty="0">
                          <a:effectLst/>
                          <a:latin typeface="HG丸ｺﾞｼｯｸM-PRO" panose="020F0600000000000000" pitchFamily="50" charset="-128"/>
                          <a:ea typeface="HG丸ｺﾞｼｯｸM-PRO" panose="020F0600000000000000" pitchFamily="50" charset="-128"/>
                        </a:rPr>
                      </a:br>
                      <a:r>
                        <a:rPr lang="ja-JP" altLang="en-US" sz="2000" u="none" strike="noStrike" dirty="0">
                          <a:effectLst/>
                          <a:latin typeface="HG丸ｺﾞｼｯｸM-PRO" panose="020F0600000000000000" pitchFamily="50" charset="-128"/>
                          <a:ea typeface="HG丸ｺﾞｼｯｸM-PRO" panose="020F0600000000000000" pitchFamily="50" charset="-128"/>
                        </a:rPr>
                        <a:t>　・成績の向上に直結する</a:t>
                      </a:r>
                      <a:endParaRPr lang="ja-JP" altLang="en-US" sz="2000" b="0" i="0" u="none" strike="noStrike" dirty="0">
                        <a:effectLst/>
                        <a:latin typeface="HG丸ｺﾞｼｯｸM-PRO" panose="020F0600000000000000" pitchFamily="50" charset="-128"/>
                        <a:ea typeface="HG丸ｺﾞｼｯｸM-PRO" panose="020F0600000000000000" pitchFamily="50" charset="-128"/>
                      </a:endParaRPr>
                    </a:p>
                  </a:txBody>
                  <a:tcPr marL="9525" marR="9525" marT="9525" marB="0"/>
                </a:tc>
                <a:extLst>
                  <a:ext uri="{0D108BD9-81ED-4DB2-BD59-A6C34878D82A}">
                    <a16:rowId xmlns:a16="http://schemas.microsoft.com/office/drawing/2014/main" val="10000"/>
                  </a:ext>
                </a:extLst>
              </a:tr>
            </a:tbl>
          </a:graphicData>
        </a:graphic>
      </p:graphicFrame>
      <p:graphicFrame>
        <p:nvGraphicFramePr>
          <p:cNvPr id="3" name="表 2"/>
          <p:cNvGraphicFramePr>
            <a:graphicFrameLocks noGrp="1"/>
          </p:cNvGraphicFramePr>
          <p:nvPr/>
        </p:nvGraphicFramePr>
        <p:xfrm>
          <a:off x="3347863" y="4358680"/>
          <a:ext cx="5245843" cy="2143125"/>
        </p:xfrm>
        <a:graphic>
          <a:graphicData uri="http://schemas.openxmlformats.org/drawingml/2006/table">
            <a:tbl>
              <a:tblPr>
                <a:tableStyleId>{5C22544A-7EE6-4342-B048-85BDC9FD1C3A}</a:tableStyleId>
              </a:tblPr>
              <a:tblGrid>
                <a:gridCol w="5245843">
                  <a:extLst>
                    <a:ext uri="{9D8B030D-6E8A-4147-A177-3AD203B41FA5}">
                      <a16:colId xmlns:a16="http://schemas.microsoft.com/office/drawing/2014/main" val="20000"/>
                    </a:ext>
                  </a:extLst>
                </a:gridCol>
              </a:tblGrid>
              <a:tr h="0">
                <a:tc>
                  <a:txBody>
                    <a:bodyPr/>
                    <a:lstStyle/>
                    <a:p>
                      <a:pPr algn="l" fontAlgn="t">
                        <a:lnSpc>
                          <a:spcPts val="2800"/>
                        </a:lnSpc>
                      </a:pPr>
                      <a:r>
                        <a:rPr lang="ja-JP" altLang="en-US" sz="2000" u="none" strike="noStrike" dirty="0">
                          <a:effectLst/>
                          <a:latin typeface="HG丸ｺﾞｼｯｸM-PRO" panose="020F0600000000000000" pitchFamily="50" charset="-128"/>
                          <a:ea typeface="HG丸ｺﾞｼｯｸM-PRO" panose="020F0600000000000000" pitchFamily="50" charset="-128"/>
                        </a:rPr>
                        <a:t>　・始業時、仕事の変わり目</a:t>
                      </a:r>
                      <a:br>
                        <a:rPr lang="ja-JP" altLang="en-US" sz="2000" u="none" strike="noStrike" dirty="0">
                          <a:effectLst/>
                          <a:latin typeface="HG丸ｺﾞｼｯｸM-PRO" panose="020F0600000000000000" pitchFamily="50" charset="-128"/>
                          <a:ea typeface="HG丸ｺﾞｼｯｸM-PRO" panose="020F0600000000000000" pitchFamily="50" charset="-128"/>
                        </a:rPr>
                      </a:br>
                      <a:r>
                        <a:rPr lang="ja-JP" altLang="en-US" sz="2000" u="none" strike="noStrike" dirty="0">
                          <a:effectLst/>
                          <a:latin typeface="HG丸ｺﾞｼｯｸM-PRO" panose="020F0600000000000000" pitchFamily="50" charset="-128"/>
                          <a:ea typeface="HG丸ｺﾞｼｯｸM-PRO" panose="020F0600000000000000" pitchFamily="50" charset="-128"/>
                        </a:rPr>
                        <a:t>　・時間に余裕ができたとき（手待ちなど）</a:t>
                      </a:r>
                      <a:br>
                        <a:rPr lang="ja-JP" altLang="en-US" sz="2000" u="none" strike="noStrike" dirty="0">
                          <a:effectLst/>
                          <a:latin typeface="HG丸ｺﾞｼｯｸM-PRO" panose="020F0600000000000000" pitchFamily="50" charset="-128"/>
                          <a:ea typeface="HG丸ｺﾞｼｯｸM-PRO" panose="020F0600000000000000" pitchFamily="50" charset="-128"/>
                        </a:rPr>
                      </a:br>
                      <a:r>
                        <a:rPr lang="ja-JP" altLang="en-US" sz="2000" u="none" strike="noStrike" dirty="0">
                          <a:effectLst/>
                          <a:latin typeface="HG丸ｺﾞｼｯｸM-PRO" panose="020F0600000000000000" pitchFamily="50" charset="-128"/>
                          <a:ea typeface="HG丸ｺﾞｼｯｸM-PRO" panose="020F0600000000000000" pitchFamily="50" charset="-128"/>
                        </a:rPr>
                        <a:t>　・指示を与えるとき、報告を受けるとき</a:t>
                      </a:r>
                      <a:br>
                        <a:rPr lang="ja-JP" altLang="en-US" sz="2000" u="none" strike="noStrike" dirty="0">
                          <a:effectLst/>
                          <a:latin typeface="HG丸ｺﾞｼｯｸM-PRO" panose="020F0600000000000000" pitchFamily="50" charset="-128"/>
                          <a:ea typeface="HG丸ｺﾞｼｯｸM-PRO" panose="020F0600000000000000" pitchFamily="50" charset="-128"/>
                        </a:rPr>
                      </a:br>
                      <a:r>
                        <a:rPr lang="ja-JP" altLang="en-US" sz="2000" u="none" strike="noStrike" dirty="0">
                          <a:effectLst/>
                          <a:latin typeface="HG丸ｺﾞｼｯｸM-PRO" panose="020F0600000000000000" pitchFamily="50" charset="-128"/>
                          <a:ea typeface="HG丸ｺﾞｼｯｸM-PRO" panose="020F0600000000000000" pitchFamily="50" charset="-128"/>
                        </a:rPr>
                        <a:t>　・職場会議や小集団活動のとき</a:t>
                      </a:r>
                      <a:br>
                        <a:rPr lang="ja-JP" altLang="en-US" sz="2000" u="none" strike="noStrike" dirty="0">
                          <a:effectLst/>
                          <a:latin typeface="HG丸ｺﾞｼｯｸM-PRO" panose="020F0600000000000000" pitchFamily="50" charset="-128"/>
                          <a:ea typeface="HG丸ｺﾞｼｯｸM-PRO" panose="020F0600000000000000" pitchFamily="50" charset="-128"/>
                        </a:rPr>
                      </a:br>
                      <a:r>
                        <a:rPr lang="ja-JP" altLang="en-US" sz="2000" u="none" strike="noStrike" dirty="0">
                          <a:effectLst/>
                          <a:latin typeface="HG丸ｺﾞｼｯｸM-PRO" panose="020F0600000000000000" pitchFamily="50" charset="-128"/>
                          <a:ea typeface="HG丸ｺﾞｼｯｸM-PRO" panose="020F0600000000000000" pitchFamily="50" charset="-128"/>
                        </a:rPr>
                        <a:t>　・仕事について質問してきたとき</a:t>
                      </a:r>
                      <a:br>
                        <a:rPr lang="ja-JP" altLang="en-US" sz="2000" u="none" strike="noStrike" dirty="0">
                          <a:effectLst/>
                          <a:latin typeface="HG丸ｺﾞｼｯｸM-PRO" panose="020F0600000000000000" pitchFamily="50" charset="-128"/>
                          <a:ea typeface="HG丸ｺﾞｼｯｸM-PRO" panose="020F0600000000000000" pitchFamily="50" charset="-128"/>
                        </a:rPr>
                      </a:br>
                      <a:r>
                        <a:rPr lang="ja-JP" altLang="en-US" sz="2000" u="none" strike="noStrike" dirty="0">
                          <a:effectLst/>
                          <a:latin typeface="HG丸ｺﾞｼｯｸM-PRO" panose="020F0600000000000000" pitchFamily="50" charset="-128"/>
                          <a:ea typeface="HG丸ｺﾞｼｯｸM-PRO" panose="020F0600000000000000" pitchFamily="50" charset="-128"/>
                        </a:rPr>
                        <a:t>　・一緒に仕事をするとき</a:t>
                      </a:r>
                      <a:endParaRPr lang="ja-JP" altLang="en-US" sz="2000" b="0" i="0" u="none" strike="noStrike" dirty="0">
                        <a:effectLst/>
                        <a:latin typeface="HG丸ｺﾞｼｯｸM-PRO" panose="020F0600000000000000" pitchFamily="50" charset="-128"/>
                        <a:ea typeface="HG丸ｺﾞｼｯｸM-PRO" panose="020F0600000000000000" pitchFamily="50" charset="-128"/>
                      </a:endParaRPr>
                    </a:p>
                  </a:txBody>
                  <a:tcPr marL="9525" marR="9525" marT="9525" marB="0"/>
                </a:tc>
                <a:extLst>
                  <a:ext uri="{0D108BD9-81ED-4DB2-BD59-A6C34878D82A}">
                    <a16:rowId xmlns:a16="http://schemas.microsoft.com/office/drawing/2014/main" val="10000"/>
                  </a:ext>
                </a:extLst>
              </a:tr>
            </a:tbl>
          </a:graphicData>
        </a:graphic>
      </p:graphicFrame>
      <p:sp>
        <p:nvSpPr>
          <p:cNvPr id="15365" name="スライド番号プレースホルダー 3"/>
          <p:cNvSpPr txBox="1">
            <a:spLocks noGrp="1"/>
          </p:cNvSpPr>
          <p:nvPr/>
        </p:nvSpPr>
        <p:spPr bwMode="auto">
          <a:xfrm>
            <a:off x="77327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B0DE6666-ACA5-4844-B5C2-B1F3F77D21DB}" type="slidenum">
              <a:rPr lang="en-US" altLang="ja-JP" sz="1400">
                <a:ea typeface="ＭＳ Ｐゴシック" pitchFamily="50" charset="-128"/>
              </a:rPr>
              <a:pPr algn="r" eaLnBrk="1" hangingPunct="1">
                <a:spcBef>
                  <a:spcPct val="0"/>
                </a:spcBef>
                <a:buFontTx/>
                <a:buNone/>
              </a:pPr>
              <a:t>30</a:t>
            </a:fld>
            <a:endParaRPr lang="en-US" altLang="ja-JP" sz="1400">
              <a:ea typeface="ＭＳ Ｐゴシック" pitchFamily="50" charset="-128"/>
            </a:endParaRPr>
          </a:p>
        </p:txBody>
      </p:sp>
    </p:spTree>
    <p:extLst>
      <p:ext uri="{BB962C8B-B14F-4D97-AF65-F5344CB8AC3E}">
        <p14:creationId xmlns:p14="http://schemas.microsoft.com/office/powerpoint/2010/main" val="223439574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lum bright="-12000" contrast="60000"/>
            <a:extLst>
              <a:ext uri="{28A0092B-C50C-407E-A947-70E740481C1C}">
                <a14:useLocalDpi xmlns:a14="http://schemas.microsoft.com/office/drawing/2010/main" val="0"/>
              </a:ext>
            </a:extLst>
          </a:blip>
          <a:srcRect/>
          <a:stretch>
            <a:fillRect/>
          </a:stretch>
        </p:blipFill>
        <p:spPr bwMode="auto">
          <a:xfrm>
            <a:off x="228600" y="152400"/>
            <a:ext cx="8715375"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7" name="Group 6"/>
          <p:cNvGrpSpPr>
            <a:grpSpLocks/>
          </p:cNvGrpSpPr>
          <p:nvPr/>
        </p:nvGrpSpPr>
        <p:grpSpPr bwMode="auto">
          <a:xfrm>
            <a:off x="676275" y="436563"/>
            <a:ext cx="2590800" cy="1752600"/>
            <a:chOff x="3474" y="1135"/>
            <a:chExt cx="4320" cy="2521"/>
          </a:xfrm>
        </p:grpSpPr>
        <p:sp>
          <p:nvSpPr>
            <p:cNvPr id="16391" name="Rectangle 7"/>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6392" name="Rectangle 8"/>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6393" name="Rectangle 9"/>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6394" name="Rectangle 10"/>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6395" name="Rectangle 11"/>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6396" name="Rectangle 12"/>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6397" name="Rectangle 13"/>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6398" name="Rectangle 14"/>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6399" name="Rectangle 15"/>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6400" name="Rectangle 16"/>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6401" name="Rectangle 17"/>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6402" name="Rectangle 18"/>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6403" name="Rectangle 19"/>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grpSp>
      <p:sp>
        <p:nvSpPr>
          <p:cNvPr id="16388" name="Text Box 20"/>
          <p:cNvSpPr txBox="1">
            <a:spLocks noChangeArrowheads="1"/>
          </p:cNvSpPr>
          <p:nvPr/>
        </p:nvSpPr>
        <p:spPr bwMode="auto">
          <a:xfrm>
            <a:off x="746125" y="5229225"/>
            <a:ext cx="7543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50000"/>
              </a:spcBef>
              <a:buFontTx/>
              <a:buNone/>
            </a:pPr>
            <a:r>
              <a:rPr lang="ja-JP" altLang="en-US" b="1">
                <a:latin typeface="HG丸ｺﾞｼｯｸM-PRO" pitchFamily="50" charset="-128"/>
                <a:ea typeface="HG丸ｺﾞｼｯｸM-PRO" pitchFamily="50" charset="-128"/>
              </a:rPr>
              <a:t>第１章．指導・教育の進め方　終了</a:t>
            </a:r>
          </a:p>
        </p:txBody>
      </p:sp>
      <p:sp>
        <p:nvSpPr>
          <p:cNvPr id="2" name="スライド番号プレースホルダー 1"/>
          <p:cNvSpPr>
            <a:spLocks noGrp="1"/>
          </p:cNvSpPr>
          <p:nvPr>
            <p:ph type="sldNum" sz="quarter" idx="12"/>
          </p:nvPr>
        </p:nvSpPr>
        <p:spPr/>
        <p:txBody>
          <a:bodyPr/>
          <a:lstStyle/>
          <a:p>
            <a:pPr>
              <a:defRPr/>
            </a:pPr>
            <a:fld id="{4713C780-D457-46E4-AF52-D73FBBC2D5DB}" type="slidenum">
              <a:rPr lang="en-US" altLang="ja-JP" smtClean="0"/>
              <a:pPr>
                <a:defRPr/>
              </a:pPr>
              <a:t>31</a:t>
            </a:fld>
            <a:endParaRPr lang="en-US" altLang="ja-JP"/>
          </a:p>
        </p:txBody>
      </p:sp>
      <p:sp>
        <p:nvSpPr>
          <p:cNvPr id="16390" name="Text Box 20"/>
          <p:cNvSpPr txBox="1">
            <a:spLocks noChangeArrowheads="1"/>
          </p:cNvSpPr>
          <p:nvPr/>
        </p:nvSpPr>
        <p:spPr bwMode="auto">
          <a:xfrm>
            <a:off x="854075" y="3082925"/>
            <a:ext cx="7464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ja-JP" altLang="en-US" b="1">
                <a:latin typeface="HG丸ｺﾞｼｯｸM-PRO" pitchFamily="50" charset="-128"/>
                <a:ea typeface="HG丸ｺﾞｼｯｸM-PRO" pitchFamily="50" charset="-128"/>
              </a:rPr>
              <a:t>第１章のまとめは　Ｐ３１参照</a:t>
            </a:r>
          </a:p>
        </p:txBody>
      </p:sp>
    </p:spTree>
    <p:extLst>
      <p:ext uri="{BB962C8B-B14F-4D97-AF65-F5344CB8AC3E}">
        <p14:creationId xmlns:p14="http://schemas.microsoft.com/office/powerpoint/2010/main" val="61539740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4294967295"/>
          </p:nvPr>
        </p:nvSpPr>
        <p:spPr>
          <a:xfrm>
            <a:off x="557596" y="1471517"/>
            <a:ext cx="8382000" cy="5221691"/>
          </a:xfrm>
          <a:solidFill>
            <a:srgbClr val="00FF00">
              <a:alpha val="50195"/>
            </a:srgbClr>
          </a:solidFill>
        </p:spPr>
        <p:txBody>
          <a:bodyPr/>
          <a:lstStyle/>
          <a:p>
            <a:pPr marL="0" indent="0" eaLnBrk="1" hangingPunct="1">
              <a:lnSpc>
                <a:spcPts val="3000"/>
              </a:lnSpc>
              <a:spcBef>
                <a:spcPts val="0"/>
              </a:spcBef>
              <a:buFontTx/>
              <a:buNone/>
            </a:pPr>
            <a:r>
              <a:rPr lang="ja-JP" altLang="en-US" sz="2400" dirty="0">
                <a:solidFill>
                  <a:srgbClr val="FF0000"/>
                </a:solidFill>
                <a:latin typeface="HG丸ｺﾞｼｯｸM-PRO" pitchFamily="50" charset="-128"/>
                <a:ea typeface="HG丸ｺﾞｼｯｸM-PRO" pitchFamily="50" charset="-128"/>
              </a:rPr>
              <a:t>　１．日常業務における監督力の発揮</a:t>
            </a:r>
          </a:p>
          <a:p>
            <a:pPr marL="0" indent="0" eaLnBrk="1" hangingPunct="1">
              <a:lnSpc>
                <a:spcPts val="2400"/>
              </a:lnSpc>
              <a:spcBef>
                <a:spcPts val="0"/>
              </a:spcBef>
              <a:buFontTx/>
              <a:buNone/>
            </a:pPr>
            <a:r>
              <a:rPr lang="ja-JP" altLang="en-US" sz="2000" dirty="0">
                <a:latin typeface="HG丸ｺﾞｼｯｸM-PRO" pitchFamily="50" charset="-128"/>
                <a:ea typeface="HG丸ｺﾞｼｯｸM-PRO" pitchFamily="50" charset="-128"/>
              </a:rPr>
              <a:t>　　　（１）準備作業段階（段取り８分）</a:t>
            </a:r>
          </a:p>
          <a:p>
            <a:pPr marL="0" indent="0" eaLnBrk="1" hangingPunct="1">
              <a:lnSpc>
                <a:spcPts val="2400"/>
              </a:lnSpc>
              <a:spcBef>
                <a:spcPts val="0"/>
              </a:spcBef>
              <a:buFontTx/>
              <a:buNone/>
            </a:pPr>
            <a:r>
              <a:rPr lang="ja-JP" altLang="en-US" sz="2000" dirty="0">
                <a:latin typeface="HG丸ｺﾞｼｯｸM-PRO" pitchFamily="50" charset="-128"/>
                <a:ea typeface="HG丸ｺﾞｼｯｸM-PRO" pitchFamily="50" charset="-128"/>
              </a:rPr>
              <a:t>　　　（２）本作業段階　　　　　　　　（３）後始末作業</a:t>
            </a:r>
          </a:p>
          <a:p>
            <a:pPr marL="0" indent="0" eaLnBrk="1" hangingPunct="1">
              <a:lnSpc>
                <a:spcPts val="3000"/>
              </a:lnSpc>
              <a:spcBef>
                <a:spcPts val="0"/>
              </a:spcBef>
              <a:buFontTx/>
              <a:buNone/>
            </a:pPr>
            <a:r>
              <a:rPr lang="ja-JP" altLang="en-US" sz="2400" dirty="0">
                <a:solidFill>
                  <a:srgbClr val="FF0000"/>
                </a:solidFill>
                <a:latin typeface="HG丸ｺﾞｼｯｸM-PRO" pitchFamily="50" charset="-128"/>
                <a:ea typeface="HG丸ｺﾞｼｯｸM-PRO" pitchFamily="50" charset="-128"/>
              </a:rPr>
              <a:t>　２．監督体制の整備</a:t>
            </a:r>
          </a:p>
          <a:p>
            <a:pPr marL="0" indent="0" eaLnBrk="1" hangingPunct="1">
              <a:lnSpc>
                <a:spcPts val="3000"/>
              </a:lnSpc>
              <a:spcBef>
                <a:spcPts val="0"/>
              </a:spcBef>
              <a:buFontTx/>
              <a:buNone/>
            </a:pPr>
            <a:r>
              <a:rPr lang="ja-JP" altLang="en-US" sz="2400" dirty="0">
                <a:solidFill>
                  <a:srgbClr val="FF0000"/>
                </a:solidFill>
                <a:latin typeface="HG丸ｺﾞｼｯｸM-PRO" pitchFamily="50" charset="-128"/>
                <a:ea typeface="HG丸ｺﾞｼｯｸM-PRO" pitchFamily="50" charset="-128"/>
              </a:rPr>
              <a:t>　３．指示の仕方</a:t>
            </a:r>
          </a:p>
          <a:p>
            <a:pPr marL="0" indent="0" eaLnBrk="1" hangingPunct="1">
              <a:lnSpc>
                <a:spcPts val="2400"/>
              </a:lnSpc>
              <a:spcBef>
                <a:spcPts val="0"/>
              </a:spcBef>
              <a:buFontTx/>
              <a:buNone/>
            </a:pPr>
            <a:r>
              <a:rPr lang="ja-JP" altLang="en-US" sz="2000" dirty="0">
                <a:latin typeface="HG丸ｺﾞｼｯｸM-PRO" pitchFamily="50" charset="-128"/>
                <a:ea typeface="HG丸ｺﾞｼｯｸM-PRO" pitchFamily="50" charset="-128"/>
              </a:rPr>
              <a:t>　　　（１）指示の原則</a:t>
            </a:r>
          </a:p>
          <a:p>
            <a:pPr marL="0" indent="0" eaLnBrk="1" hangingPunct="1">
              <a:lnSpc>
                <a:spcPts val="2400"/>
              </a:lnSpc>
              <a:spcBef>
                <a:spcPts val="0"/>
              </a:spcBef>
              <a:buNone/>
            </a:pPr>
            <a:r>
              <a:rPr lang="ja-JP" altLang="en-US" sz="2000" dirty="0">
                <a:latin typeface="HG丸ｺﾞｼｯｸM-PRO" pitchFamily="50" charset="-128"/>
                <a:ea typeface="HG丸ｺﾞｼｯｸM-PRO" pitchFamily="50" charset="-128"/>
              </a:rPr>
              <a:t>　　　（２）指示のあり方に伴う問題が発生した時の対応</a:t>
            </a:r>
            <a:r>
              <a:rPr lang="ja-JP" altLang="en-US" sz="2400" dirty="0">
                <a:solidFill>
                  <a:srgbClr val="FF0000"/>
                </a:solidFill>
                <a:latin typeface="HG丸ｺﾞｼｯｸM-PRO" pitchFamily="50" charset="-128"/>
                <a:ea typeface="HG丸ｺﾞｼｯｸM-PRO" pitchFamily="50" charset="-128"/>
              </a:rPr>
              <a:t>　</a:t>
            </a:r>
            <a:endParaRPr lang="en-US" altLang="ja-JP" sz="2400" dirty="0">
              <a:solidFill>
                <a:srgbClr val="FF0000"/>
              </a:solidFill>
              <a:latin typeface="HG丸ｺﾞｼｯｸM-PRO" pitchFamily="50" charset="-128"/>
              <a:ea typeface="HG丸ｺﾞｼｯｸM-PRO" pitchFamily="50" charset="-128"/>
            </a:endParaRPr>
          </a:p>
          <a:p>
            <a:pPr marL="0" indent="0" eaLnBrk="1" hangingPunct="1">
              <a:lnSpc>
                <a:spcPts val="3000"/>
              </a:lnSpc>
              <a:spcBef>
                <a:spcPts val="0"/>
              </a:spcBef>
              <a:buNone/>
            </a:pPr>
            <a:r>
              <a:rPr lang="ja-JP" altLang="en-US" sz="2400" dirty="0">
                <a:solidFill>
                  <a:srgbClr val="FF0000"/>
                </a:solidFill>
                <a:latin typeface="HG丸ｺﾞｼｯｸM-PRO" pitchFamily="50" charset="-128"/>
                <a:ea typeface="HG丸ｺﾞｼｯｸM-PRO" pitchFamily="50" charset="-128"/>
              </a:rPr>
              <a:t>　４．良い人間関係の形成と</a:t>
            </a:r>
            <a:endParaRPr lang="en-US" altLang="ja-JP" sz="2400" dirty="0">
              <a:solidFill>
                <a:srgbClr val="FF0000"/>
              </a:solidFill>
              <a:latin typeface="HG丸ｺﾞｼｯｸM-PRO" pitchFamily="50" charset="-128"/>
              <a:ea typeface="HG丸ｺﾞｼｯｸM-PRO" pitchFamily="50" charset="-128"/>
            </a:endParaRPr>
          </a:p>
          <a:p>
            <a:pPr marL="0" indent="0" eaLnBrk="1" hangingPunct="1">
              <a:lnSpc>
                <a:spcPts val="3000"/>
              </a:lnSpc>
              <a:spcBef>
                <a:spcPts val="0"/>
              </a:spcBef>
              <a:buNone/>
            </a:pPr>
            <a:r>
              <a:rPr lang="ja-JP" altLang="en-US" sz="2400" dirty="0">
                <a:solidFill>
                  <a:srgbClr val="FF0000"/>
                </a:solidFill>
                <a:latin typeface="HG丸ｺﾞｼｯｸM-PRO" pitchFamily="50" charset="-128"/>
                <a:ea typeface="HG丸ｺﾞｼｯｸM-PRO" pitchFamily="50" charset="-128"/>
              </a:rPr>
              <a:t>　　　　　　　コミュニケーション能力の向上</a:t>
            </a:r>
          </a:p>
          <a:p>
            <a:pPr marL="0" indent="0" eaLnBrk="1" hangingPunct="1">
              <a:lnSpc>
                <a:spcPts val="2400"/>
              </a:lnSpc>
              <a:spcBef>
                <a:spcPts val="0"/>
              </a:spcBef>
              <a:buFontTx/>
              <a:buNone/>
            </a:pPr>
            <a:r>
              <a:rPr lang="ja-JP" altLang="en-US" sz="2000" dirty="0">
                <a:latin typeface="HG丸ｺﾞｼｯｸM-PRO" pitchFamily="50" charset="-128"/>
                <a:ea typeface="HG丸ｺﾞｼｯｸM-PRO" pitchFamily="50" charset="-128"/>
              </a:rPr>
              <a:t>　　　（１）褒め方、叱り方の原則</a:t>
            </a:r>
            <a:endParaRPr lang="en-US" altLang="ja-JP" sz="2000" dirty="0">
              <a:latin typeface="HG丸ｺﾞｼｯｸM-PRO" pitchFamily="50" charset="-128"/>
              <a:ea typeface="HG丸ｺﾞｼｯｸM-PRO" pitchFamily="50" charset="-128"/>
            </a:endParaRPr>
          </a:p>
          <a:p>
            <a:pPr marL="0" indent="0" eaLnBrk="1" hangingPunct="1">
              <a:lnSpc>
                <a:spcPts val="2400"/>
              </a:lnSpc>
              <a:spcBef>
                <a:spcPts val="0"/>
              </a:spcBef>
              <a:buFontTx/>
              <a:buNone/>
            </a:pPr>
            <a:r>
              <a:rPr lang="ja-JP" altLang="en-US" sz="2000" dirty="0">
                <a:latin typeface="HG丸ｺﾞｼｯｸM-PRO" pitchFamily="50" charset="-128"/>
                <a:ea typeface="HG丸ｺﾞｼｯｸM-PRO" pitchFamily="50" charset="-128"/>
              </a:rPr>
              <a:t>　　　（２）コミュニケーション技法の習得　</a:t>
            </a:r>
            <a:endParaRPr lang="en-US" altLang="ja-JP" sz="2000" dirty="0">
              <a:latin typeface="HG丸ｺﾞｼｯｸM-PRO" pitchFamily="50" charset="-128"/>
              <a:ea typeface="HG丸ｺﾞｼｯｸM-PRO" pitchFamily="50" charset="-128"/>
            </a:endParaRPr>
          </a:p>
          <a:p>
            <a:pPr marL="0" indent="0" eaLnBrk="1" hangingPunct="1">
              <a:lnSpc>
                <a:spcPts val="3000"/>
              </a:lnSpc>
              <a:spcBef>
                <a:spcPts val="0"/>
              </a:spcBef>
              <a:buFontTx/>
              <a:buNone/>
            </a:pPr>
            <a:r>
              <a:rPr lang="ja-JP" altLang="en-US" sz="2400" dirty="0">
                <a:solidFill>
                  <a:srgbClr val="FF0000"/>
                </a:solidFill>
                <a:latin typeface="HG丸ｺﾞｼｯｸM-PRO" pitchFamily="50" charset="-128"/>
                <a:ea typeface="HG丸ｺﾞｼｯｸM-PRO" pitchFamily="50" charset="-128"/>
              </a:rPr>
              <a:t>　５．リーダーシップ能力の向上</a:t>
            </a:r>
            <a:r>
              <a:rPr lang="ja-JP" altLang="en-US" sz="1600" dirty="0">
                <a:solidFill>
                  <a:srgbClr val="FF0000"/>
                </a:solidFill>
                <a:latin typeface="HG丸ｺﾞｼｯｸM-PRO" pitchFamily="50" charset="-128"/>
                <a:ea typeface="HG丸ｺﾞｼｯｸM-PRO" pitchFamily="50" charset="-128"/>
              </a:rPr>
              <a:t>（仕事の目的・目標・手段の明確化）</a:t>
            </a:r>
            <a:endParaRPr lang="en-US" altLang="ja-JP" sz="1600" dirty="0">
              <a:solidFill>
                <a:srgbClr val="FF0000"/>
              </a:solidFill>
              <a:latin typeface="HG丸ｺﾞｼｯｸM-PRO" pitchFamily="50" charset="-128"/>
              <a:ea typeface="HG丸ｺﾞｼｯｸM-PRO" pitchFamily="50" charset="-128"/>
            </a:endParaRPr>
          </a:p>
          <a:p>
            <a:pPr marL="0" indent="0" eaLnBrk="1" hangingPunct="1">
              <a:lnSpc>
                <a:spcPts val="3000"/>
              </a:lnSpc>
              <a:spcBef>
                <a:spcPts val="0"/>
              </a:spcBef>
              <a:buFontTx/>
              <a:buNone/>
            </a:pPr>
            <a:r>
              <a:rPr lang="ja-JP" altLang="en-US" sz="2400" dirty="0">
                <a:solidFill>
                  <a:srgbClr val="FF0000"/>
                </a:solidFill>
                <a:latin typeface="HG丸ｺﾞｼｯｸM-PRO" pitchFamily="50" charset="-128"/>
                <a:ea typeface="HG丸ｺﾞｼｯｸM-PRO" pitchFamily="50" charset="-128"/>
              </a:rPr>
              <a:t>　６．問題解決力の養成</a:t>
            </a:r>
            <a:endParaRPr lang="en-US" altLang="ja-JP" sz="2400" dirty="0">
              <a:solidFill>
                <a:srgbClr val="FF0000"/>
              </a:solidFill>
              <a:latin typeface="HG丸ｺﾞｼｯｸM-PRO" pitchFamily="50" charset="-128"/>
              <a:ea typeface="HG丸ｺﾞｼｯｸM-PRO" pitchFamily="50" charset="-128"/>
            </a:endParaRPr>
          </a:p>
          <a:p>
            <a:pPr marL="0" indent="0" eaLnBrk="1" hangingPunct="1">
              <a:lnSpc>
                <a:spcPts val="2400"/>
              </a:lnSpc>
              <a:spcBef>
                <a:spcPts val="0"/>
              </a:spcBef>
              <a:buFontTx/>
              <a:buNone/>
            </a:pPr>
            <a:r>
              <a:rPr lang="ja-JP" altLang="en-US" sz="2000" dirty="0">
                <a:latin typeface="HG丸ｺﾞｼｯｸM-PRO" pitchFamily="50" charset="-128"/>
                <a:ea typeface="HG丸ｺﾞｼｯｸM-PRO" pitchFamily="50" charset="-128"/>
              </a:rPr>
              <a:t>　　　（１）何が問題かを明らかにする　（２）問題を分析する</a:t>
            </a:r>
            <a:endParaRPr lang="en-US" altLang="ja-JP" sz="2000" dirty="0">
              <a:latin typeface="HG丸ｺﾞｼｯｸM-PRO" pitchFamily="50" charset="-128"/>
              <a:ea typeface="HG丸ｺﾞｼｯｸM-PRO" pitchFamily="50" charset="-128"/>
            </a:endParaRPr>
          </a:p>
          <a:p>
            <a:pPr marL="0" indent="0" eaLnBrk="1" hangingPunct="1">
              <a:lnSpc>
                <a:spcPts val="2400"/>
              </a:lnSpc>
              <a:spcBef>
                <a:spcPts val="0"/>
              </a:spcBef>
              <a:buFontTx/>
              <a:buNone/>
            </a:pPr>
            <a:r>
              <a:rPr lang="ja-JP" altLang="en-US" sz="2000" dirty="0">
                <a:latin typeface="HG丸ｺﾞｼｯｸM-PRO" pitchFamily="50" charset="-128"/>
                <a:ea typeface="HG丸ｺﾞｼｯｸM-PRO" pitchFamily="50" charset="-128"/>
              </a:rPr>
              <a:t>　　　（３）対策を考える　　　　　　　（４）対策を実施する</a:t>
            </a:r>
          </a:p>
          <a:p>
            <a:pPr marL="0" indent="0" eaLnBrk="1" hangingPunct="1">
              <a:lnSpc>
                <a:spcPct val="90000"/>
              </a:lnSpc>
              <a:spcBef>
                <a:spcPct val="10000"/>
              </a:spcBef>
              <a:buFontTx/>
              <a:buNone/>
            </a:pPr>
            <a:endParaRPr lang="ja-JP" altLang="en-US" sz="2000" dirty="0">
              <a:ea typeface="HG丸ｺﾞｼｯｸM-PRO" pitchFamily="50" charset="-128"/>
            </a:endParaRPr>
          </a:p>
        </p:txBody>
      </p:sp>
      <p:sp>
        <p:nvSpPr>
          <p:cNvPr id="3075" name="Rectangle 4"/>
          <p:cNvSpPr>
            <a:spLocks noGrp="1" noChangeArrowheads="1"/>
          </p:cNvSpPr>
          <p:nvPr>
            <p:ph type="title" idx="4294967295"/>
          </p:nvPr>
        </p:nvSpPr>
        <p:spPr>
          <a:xfrm>
            <a:off x="2121853" y="244944"/>
            <a:ext cx="6142800" cy="548680"/>
          </a:xfrm>
          <a:solidFill>
            <a:schemeClr val="accent2">
              <a:lumMod val="75000"/>
            </a:schemeClr>
          </a:solidFill>
        </p:spPr>
        <p:txBody>
          <a:bodyPr/>
          <a:lstStyle/>
          <a:p>
            <a:pPr eaLnBrk="1" hangingPunct="1">
              <a:lnSpc>
                <a:spcPts val="4000"/>
              </a:lnSpc>
              <a:defRPr/>
            </a:pPr>
            <a:r>
              <a:rPr lang="ja-JP" altLang="en-US" sz="2800" b="1" dirty="0">
                <a:solidFill>
                  <a:schemeClr val="bg1"/>
                </a:solidFill>
                <a:latin typeface="HG丸ｺﾞｼｯｸM-PRO" pitchFamily="50" charset="-128"/>
                <a:ea typeface="HG丸ｺﾞｼｯｸM-PRO" pitchFamily="50" charset="-128"/>
              </a:rPr>
              <a:t>第２章　監督・指示の方法</a:t>
            </a:r>
          </a:p>
        </p:txBody>
      </p:sp>
      <p:sp>
        <p:nvSpPr>
          <p:cNvPr id="3076" name="AutoShape 5"/>
          <p:cNvSpPr>
            <a:spLocks noChangeArrowheads="1"/>
          </p:cNvSpPr>
          <p:nvPr/>
        </p:nvSpPr>
        <p:spPr bwMode="auto">
          <a:xfrm>
            <a:off x="2060744" y="903773"/>
            <a:ext cx="3748146" cy="428031"/>
          </a:xfrm>
          <a:prstGeom prst="roundRect">
            <a:avLst>
              <a:gd name="adj" fmla="val 16667"/>
            </a:avLst>
          </a:prstGeom>
          <a:solidFill>
            <a:srgbClr val="FFFF99"/>
          </a:solidFill>
          <a:ln w="9525">
            <a:solidFill>
              <a:schemeClr val="tx1"/>
            </a:solidFill>
            <a:round/>
            <a:headEnd/>
            <a:tailEnd/>
          </a:ln>
        </p:spPr>
        <p:txBody>
          <a:bodyPr wrap="none" anchor="ct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800"/>
              </a:lnSpc>
              <a:spcBef>
                <a:spcPct val="0"/>
              </a:spcBef>
              <a:buFontTx/>
              <a:buNone/>
            </a:pPr>
            <a:r>
              <a:rPr lang="ja-JP" altLang="en-US" sz="2400" dirty="0">
                <a:latin typeface="HG丸ｺﾞｼｯｸM-PRO" pitchFamily="50" charset="-128"/>
                <a:ea typeface="HG丸ｺﾞｼｯｸM-PRO" pitchFamily="50" charset="-128"/>
              </a:rPr>
              <a:t>この章でお話しすること</a:t>
            </a:r>
          </a:p>
        </p:txBody>
      </p:sp>
      <p:sp>
        <p:nvSpPr>
          <p:cNvPr id="5" name="スライド番号プレースホルダー 3"/>
          <p:cNvSpPr txBox="1">
            <a:spLocks noGrp="1"/>
          </p:cNvSpPr>
          <p:nvPr/>
        </p:nvSpPr>
        <p:spPr bwMode="auto">
          <a:xfrm>
            <a:off x="65532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defRPr/>
            </a:pPr>
            <a:fld id="{1A6CF764-29B9-4FCE-809E-EDB36E59459E}" type="slidenum">
              <a:rPr lang="en-US" altLang="ja-JP" sz="1400">
                <a:ea typeface="+mn-ea"/>
              </a:rPr>
              <a:pPr algn="r" fontAlgn="base">
                <a:spcBef>
                  <a:spcPct val="0"/>
                </a:spcBef>
                <a:defRPr/>
              </a:pPr>
              <a:t>32</a:t>
            </a:fld>
            <a:endParaRPr lang="en-US" altLang="ja-JP" sz="1400">
              <a:ea typeface="+mn-ea"/>
            </a:endParaRPr>
          </a:p>
        </p:txBody>
      </p:sp>
      <p:grpSp>
        <p:nvGrpSpPr>
          <p:cNvPr id="3078" name="Group 6"/>
          <p:cNvGrpSpPr>
            <a:grpSpLocks/>
          </p:cNvGrpSpPr>
          <p:nvPr/>
        </p:nvGrpSpPr>
        <p:grpSpPr bwMode="auto">
          <a:xfrm>
            <a:off x="486603" y="226093"/>
            <a:ext cx="1349093" cy="1090178"/>
            <a:chOff x="3474" y="1135"/>
            <a:chExt cx="4320" cy="2521"/>
          </a:xfrm>
        </p:grpSpPr>
        <p:sp>
          <p:nvSpPr>
            <p:cNvPr id="3079" name="Rectangle 7"/>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0" name="Rectangle 8"/>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1" name="Rectangle 9"/>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2" name="Rectangle 10"/>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3" name="Rectangle 11"/>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4" name="Rectangle 12"/>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5" name="Rectangle 13"/>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6" name="Rectangle 14"/>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7" name="Rectangle 15"/>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8" name="Rectangle 16"/>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9" name="Rectangle 17"/>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90" name="Rectangle 18"/>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91" name="Rectangle 19"/>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grpSp>
      <p:sp>
        <p:nvSpPr>
          <p:cNvPr id="20" name="正方形/長方形 19"/>
          <p:cNvSpPr/>
          <p:nvPr/>
        </p:nvSpPr>
        <p:spPr>
          <a:xfrm>
            <a:off x="5808890" y="854384"/>
            <a:ext cx="2775119" cy="541174"/>
          </a:xfrm>
          <a:prstGeom prst="rect">
            <a:avLst/>
          </a:prstGeom>
        </p:spPr>
        <p:txBody>
          <a:bodyPr wrap="none">
            <a:spAutoFit/>
          </a:bodyPr>
          <a:lstStyle>
            <a:defPPr>
              <a:defRPr lang="ja-JP"/>
            </a:defPPr>
            <a:lvl1pPr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1pPr>
            <a:lvl2pPr marL="4572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2pPr>
            <a:lvl3pPr marL="9144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3pPr>
            <a:lvl4pPr marL="13716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4pPr>
            <a:lvl5pPr marL="18288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5pPr>
            <a:lvl6pPr marL="2286000" algn="l" defTabSz="914400" rtl="0" eaLnBrk="1" latinLnBrk="0" hangingPunct="1">
              <a:defRPr kumimoji="1" sz="1400" kern="1200">
                <a:solidFill>
                  <a:schemeClr val="tx1"/>
                </a:solidFill>
                <a:latin typeface="Times New Roman" pitchFamily="18" charset="0"/>
                <a:ea typeface="ＭＳ ゴシック" pitchFamily="49" charset="-128"/>
                <a:cs typeface="+mn-cs"/>
              </a:defRPr>
            </a:lvl6pPr>
            <a:lvl7pPr marL="2743200" algn="l" defTabSz="914400" rtl="0" eaLnBrk="1" latinLnBrk="0" hangingPunct="1">
              <a:defRPr kumimoji="1" sz="1400" kern="1200">
                <a:solidFill>
                  <a:schemeClr val="tx1"/>
                </a:solidFill>
                <a:latin typeface="Times New Roman" pitchFamily="18" charset="0"/>
                <a:ea typeface="ＭＳ ゴシック" pitchFamily="49" charset="-128"/>
                <a:cs typeface="+mn-cs"/>
              </a:defRPr>
            </a:lvl7pPr>
            <a:lvl8pPr marL="3200400" algn="l" defTabSz="914400" rtl="0" eaLnBrk="1" latinLnBrk="0" hangingPunct="1">
              <a:defRPr kumimoji="1" sz="1400" kern="1200">
                <a:solidFill>
                  <a:schemeClr val="tx1"/>
                </a:solidFill>
                <a:latin typeface="Times New Roman" pitchFamily="18" charset="0"/>
                <a:ea typeface="ＭＳ ゴシック" pitchFamily="49" charset="-128"/>
                <a:cs typeface="+mn-cs"/>
              </a:defRPr>
            </a:lvl8pPr>
            <a:lvl9pPr marL="3657600" algn="l" defTabSz="914400" rtl="0" eaLnBrk="1" latinLnBrk="0" hangingPunct="1">
              <a:defRPr kumimoji="1" sz="1400" kern="1200">
                <a:solidFill>
                  <a:schemeClr val="tx1"/>
                </a:solidFill>
                <a:latin typeface="Times New Roman" pitchFamily="18" charset="0"/>
                <a:ea typeface="ＭＳ ゴシック" pitchFamily="49" charset="-128"/>
                <a:cs typeface="+mn-cs"/>
              </a:defRPr>
            </a:lvl9pPr>
          </a:lstStyle>
          <a:p>
            <a:pPr algn="ctr">
              <a:lnSpc>
                <a:spcPts val="3500"/>
              </a:lnSpc>
            </a:pPr>
            <a:r>
              <a:rPr lang="ja-JP" altLang="en-US" sz="2400" dirty="0">
                <a:solidFill>
                  <a:schemeClr val="accent2"/>
                </a:solidFill>
                <a:latin typeface="HG丸ｺﾞｼｯｸM-PRO" pitchFamily="50" charset="-128"/>
                <a:ea typeface="HG丸ｺﾞｼｯｸM-PRO" pitchFamily="50" charset="-128"/>
              </a:rPr>
              <a:t>（</a:t>
            </a:r>
            <a:r>
              <a:rPr lang="en-US" altLang="ja-JP" sz="2400" dirty="0">
                <a:solidFill>
                  <a:schemeClr val="accent2"/>
                </a:solidFill>
                <a:latin typeface="HG丸ｺﾞｼｯｸM-PRO" pitchFamily="50" charset="-128"/>
                <a:ea typeface="HG丸ｺﾞｼｯｸM-PRO" pitchFamily="50" charset="-128"/>
              </a:rPr>
              <a:t>P</a:t>
            </a:r>
            <a:r>
              <a:rPr lang="ja-JP" altLang="en-US" sz="2400" dirty="0">
                <a:solidFill>
                  <a:schemeClr val="accent2"/>
                </a:solidFill>
                <a:latin typeface="HG丸ｺﾞｼｯｸM-PRO" pitchFamily="50" charset="-128"/>
                <a:ea typeface="HG丸ｺﾞｼｯｸM-PRO" pitchFamily="50" charset="-128"/>
              </a:rPr>
              <a:t>３３～</a:t>
            </a:r>
            <a:r>
              <a:rPr lang="en-US" altLang="ja-JP" sz="2400" dirty="0">
                <a:solidFill>
                  <a:schemeClr val="accent2"/>
                </a:solidFill>
                <a:latin typeface="HG丸ｺﾞｼｯｸM-PRO" pitchFamily="50" charset="-128"/>
                <a:ea typeface="HG丸ｺﾞｼｯｸM-PRO" pitchFamily="50" charset="-128"/>
              </a:rPr>
              <a:t>P</a:t>
            </a:r>
            <a:r>
              <a:rPr lang="ja-JP" altLang="en-US" sz="2400" dirty="0">
                <a:solidFill>
                  <a:schemeClr val="accent2"/>
                </a:solidFill>
                <a:latin typeface="HG丸ｺﾞｼｯｸM-PRO" pitchFamily="50" charset="-128"/>
                <a:ea typeface="HG丸ｺﾞｼｯｸM-PRO" pitchFamily="50" charset="-128"/>
              </a:rPr>
              <a:t>４２）</a:t>
            </a:r>
          </a:p>
        </p:txBody>
      </p:sp>
    </p:spTree>
    <p:extLst>
      <p:ext uri="{BB962C8B-B14F-4D97-AF65-F5344CB8AC3E}">
        <p14:creationId xmlns:p14="http://schemas.microsoft.com/office/powerpoint/2010/main" val="369985566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spcBef>
                <a:spcPct val="5000"/>
              </a:spcBef>
              <a:defRPr/>
            </a:pPr>
            <a:r>
              <a:rPr lang="en-US" altLang="ja-JP" sz="2800" u="sng" dirty="0">
                <a:effectLst>
                  <a:outerShdw blurRad="38100" dist="38100" dir="2700000" algn="tl">
                    <a:srgbClr val="C0C0C0"/>
                  </a:outerShdw>
                </a:effectLst>
                <a:latin typeface="HG丸ｺﾞｼｯｸM-PRO" pitchFamily="50" charset="-128"/>
                <a:ea typeface="HG丸ｺﾞｼｯｸM-PRO" pitchFamily="50" charset="-128"/>
              </a:rPr>
              <a:t>※</a:t>
            </a: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監督力</a:t>
            </a:r>
          </a:p>
        </p:txBody>
      </p:sp>
      <p:sp>
        <p:nvSpPr>
          <p:cNvPr id="4099" name="Text Box 10"/>
          <p:cNvSpPr txBox="1">
            <a:spLocks noChangeArrowheads="1"/>
          </p:cNvSpPr>
          <p:nvPr/>
        </p:nvSpPr>
        <p:spPr bwMode="auto">
          <a:xfrm>
            <a:off x="6804025" y="304800"/>
            <a:ext cx="1512888"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P33</a:t>
            </a:r>
            <a:endParaRPr lang="ja-JP" altLang="en-US" sz="1600" dirty="0">
              <a:latin typeface="HG丸ｺﾞｼｯｸM-PRO" pitchFamily="50" charset="-128"/>
              <a:ea typeface="HG丸ｺﾞｼｯｸM-PRO" pitchFamily="50" charset="-128"/>
            </a:endParaRPr>
          </a:p>
        </p:txBody>
      </p:sp>
      <p:pic>
        <p:nvPicPr>
          <p:cNvPr id="410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8001000" cy="563245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1"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64014853-FC5D-4C03-BAE5-EA82AE2A912C}" type="slidenum">
              <a:rPr lang="en-US" altLang="ja-JP" sz="1400">
                <a:ea typeface="ＭＳ Ｐゴシック" pitchFamily="50" charset="-128"/>
              </a:rPr>
              <a:pPr algn="r" eaLnBrk="1" hangingPunct="1">
                <a:spcBef>
                  <a:spcPct val="0"/>
                </a:spcBef>
                <a:buFontTx/>
                <a:buNone/>
              </a:pPr>
              <a:t>33</a:t>
            </a:fld>
            <a:endParaRPr lang="en-US" altLang="ja-JP" sz="1400">
              <a:ea typeface="ＭＳ Ｐゴシック" pitchFamily="50" charset="-128"/>
            </a:endParaRPr>
          </a:p>
        </p:txBody>
      </p:sp>
    </p:spTree>
    <p:extLst>
      <p:ext uri="{BB962C8B-B14F-4D97-AF65-F5344CB8AC3E}">
        <p14:creationId xmlns:p14="http://schemas.microsoft.com/office/powerpoint/2010/main" val="97912739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5"/>
          <p:cNvSpPr>
            <a:spLocks noChangeArrowheads="1"/>
          </p:cNvSpPr>
          <p:nvPr/>
        </p:nvSpPr>
        <p:spPr bwMode="auto">
          <a:xfrm>
            <a:off x="304800" y="228600"/>
            <a:ext cx="8591550" cy="64468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2500"/>
              </a:lnSpc>
              <a:spcBef>
                <a:spcPct val="0"/>
              </a:spcBef>
              <a:buFontTx/>
              <a:buNone/>
            </a:pPr>
            <a:r>
              <a:rPr lang="ja-JP" altLang="en-US" sz="2000" u="sng">
                <a:solidFill>
                  <a:srgbClr val="FF0000"/>
                </a:solidFill>
                <a:latin typeface="HG丸ｺﾞｼｯｸM-PRO" pitchFamily="50" charset="-128"/>
                <a:ea typeface="HG丸ｺﾞｼｯｸM-PRO" pitchFamily="50" charset="-128"/>
              </a:rPr>
              <a:t>※監督力の三本柱</a:t>
            </a:r>
          </a:p>
          <a:p>
            <a:pP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　①理念（安全衛生の理念）</a:t>
            </a:r>
          </a:p>
          <a:p>
            <a:pP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　　・「部下を災害から守る」という倫理観　</a:t>
            </a:r>
          </a:p>
          <a:p>
            <a:pP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　　・安全第一、安全優先がタテマエでなくホンネで実行できること。</a:t>
            </a:r>
          </a:p>
          <a:p>
            <a:pP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　　・安全と生産が一体だという信念が必要</a:t>
            </a:r>
          </a:p>
          <a:p>
            <a:pP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　②知識（法的知識、危険有害性の知識、人間特性の知識、作業の知識）</a:t>
            </a:r>
            <a:endParaRPr lang="en-US" altLang="ja-JP" sz="2000">
              <a:latin typeface="HG丸ｺﾞｼｯｸM-PRO" pitchFamily="50" charset="-128"/>
              <a:ea typeface="HG丸ｺﾞｼｯｸM-PRO" pitchFamily="50" charset="-128"/>
            </a:endParaRPr>
          </a:p>
          <a:p>
            <a:pP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　　・安全衛生管理に必要な法的知識、規程、基準に関する知識</a:t>
            </a:r>
          </a:p>
          <a:p>
            <a:pP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　　・機械設備の構造、機能、性能に関する知識</a:t>
            </a:r>
          </a:p>
          <a:p>
            <a:pP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　　・作業環境や原材料の有害性に関する知識</a:t>
            </a:r>
          </a:p>
          <a:p>
            <a:pP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　　・労働衛生に関する知識</a:t>
            </a:r>
          </a:p>
          <a:p>
            <a:pP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　　・人間特性、労働能力に関する知識</a:t>
            </a:r>
          </a:p>
          <a:p>
            <a:pP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　　・作業の本質、構造、態様をとらえる知識</a:t>
            </a:r>
          </a:p>
          <a:p>
            <a:pP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　③技法（スキル、技能）</a:t>
            </a:r>
          </a:p>
          <a:p>
            <a:pP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　　・基礎知識を基盤とした監督技法　⇒　「力量」が必要</a:t>
            </a:r>
          </a:p>
          <a:p>
            <a:pP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　　・部下の統率（まとめ）、指揮（指図：さしず）</a:t>
            </a:r>
          </a:p>
          <a:p>
            <a:pP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　　・部下に対する方向づけ</a:t>
            </a:r>
          </a:p>
          <a:p>
            <a:pP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　　・秩序ある安全・衛生な職場づくり</a:t>
            </a:r>
          </a:p>
          <a:p>
            <a:pPr eaLnBrk="1" fontAlgn="ctr" hangingPunct="1">
              <a:lnSpc>
                <a:spcPts val="2500"/>
              </a:lnSpc>
              <a:spcBef>
                <a:spcPct val="0"/>
              </a:spcBef>
              <a:buFontTx/>
              <a:buNone/>
            </a:pPr>
            <a:r>
              <a:rPr lang="ja-JP" altLang="en-US" sz="2000" u="sng">
                <a:solidFill>
                  <a:srgbClr val="FF0000"/>
                </a:solidFill>
                <a:latin typeface="HG丸ｺﾞｼｯｸM-PRO" pitchFamily="50" charset="-128"/>
                <a:ea typeface="HG丸ｺﾞｼｯｸM-PRO" pitchFamily="50" charset="-128"/>
              </a:rPr>
              <a:t>※監督指示の要点（５ぞう）</a:t>
            </a:r>
          </a:p>
          <a:p>
            <a:pP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　　・見るぞ　・聴くぞ　・言うぞ　・確かめるぞ　・考えるぞ　</a:t>
            </a:r>
          </a:p>
        </p:txBody>
      </p:sp>
      <p:sp>
        <p:nvSpPr>
          <p:cNvPr id="5123" name="スライド番号プレースホルダー 3"/>
          <p:cNvSpPr txBox="1">
            <a:spLocks noGrp="1"/>
          </p:cNvSpPr>
          <p:nvPr/>
        </p:nvSpPr>
        <p:spPr bwMode="auto">
          <a:xfrm>
            <a:off x="7924800" y="6248400"/>
            <a:ext cx="788988"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A048BD50-C09C-4CFD-813F-DA12FEA4BA19}" type="slidenum">
              <a:rPr lang="en-US" altLang="ja-JP" sz="1400">
                <a:ea typeface="ＭＳ Ｐゴシック" pitchFamily="50" charset="-128"/>
              </a:rPr>
              <a:pPr algn="r" eaLnBrk="1" hangingPunct="1">
                <a:spcBef>
                  <a:spcPct val="0"/>
                </a:spcBef>
                <a:buFontTx/>
                <a:buNone/>
              </a:pPr>
              <a:t>34</a:t>
            </a:fld>
            <a:endParaRPr lang="en-US" altLang="ja-JP" sz="1400">
              <a:ea typeface="ＭＳ Ｐゴシック" pitchFamily="50" charset="-128"/>
            </a:endParaRPr>
          </a:p>
        </p:txBody>
      </p:sp>
    </p:spTree>
    <p:extLst>
      <p:ext uri="{BB962C8B-B14F-4D97-AF65-F5344CB8AC3E}">
        <p14:creationId xmlns:p14="http://schemas.microsoft.com/office/powerpoint/2010/main" val="421961689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6400800" cy="478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29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１．日常業務における監督力の発揮</a:t>
            </a:r>
          </a:p>
        </p:txBody>
      </p:sp>
      <p:sp>
        <p:nvSpPr>
          <p:cNvPr id="6147" name="Text Box 10"/>
          <p:cNvSpPr txBox="1">
            <a:spLocks noChangeArrowheads="1"/>
          </p:cNvSpPr>
          <p:nvPr/>
        </p:nvSpPr>
        <p:spPr bwMode="auto">
          <a:xfrm>
            <a:off x="6804025" y="304800"/>
            <a:ext cx="1512888"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P34</a:t>
            </a:r>
            <a:endParaRPr lang="ja-JP" altLang="en-US" sz="1600" dirty="0">
              <a:latin typeface="HG丸ｺﾞｼｯｸM-PRO" pitchFamily="50" charset="-128"/>
              <a:ea typeface="HG丸ｺﾞｼｯｸM-PRO" pitchFamily="50" charset="-128"/>
            </a:endParaRPr>
          </a:p>
        </p:txBody>
      </p:sp>
      <p:sp>
        <p:nvSpPr>
          <p:cNvPr id="6148" name="AutoShape 5"/>
          <p:cNvSpPr>
            <a:spLocks noChangeArrowheads="1"/>
          </p:cNvSpPr>
          <p:nvPr/>
        </p:nvSpPr>
        <p:spPr bwMode="auto">
          <a:xfrm>
            <a:off x="381000" y="91440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1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（１）準備作業段階（段取り８分）</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①作業計画、作業指示書などに基づいて、リスクアセ</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スメントを実施し、適切な対策の検討後、どのよう</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に作業を進めていくか計画する（準備する段階）。</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②計画に基づいて作業者の配置、機器工具や材料の準</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備、必要な指示、連絡などぬかりなく進める。</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③朝礼または始礼の場で、前日の反省と当日の作業指</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示、連絡、健康確認などを行う。</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④現場ではツールボックス・ミーティング（ＴＢＭ）、</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ＫＹミーティングによって作業の危険回避の手段を</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明らかにしてから、作業開始を指示し、設備機械の</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点検から始める。</a:t>
            </a:r>
          </a:p>
        </p:txBody>
      </p:sp>
      <p:sp>
        <p:nvSpPr>
          <p:cNvPr id="6149"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940C57D0-FBA2-4C42-A2E5-D3F4BEB46883}" type="slidenum">
              <a:rPr lang="en-US" altLang="ja-JP" sz="1400">
                <a:ea typeface="ＭＳ Ｐゴシック" pitchFamily="50" charset="-128"/>
              </a:rPr>
              <a:pPr algn="r" eaLnBrk="1" hangingPunct="1">
                <a:spcBef>
                  <a:spcPct val="0"/>
                </a:spcBef>
                <a:buFontTx/>
                <a:buNone/>
              </a:pPr>
              <a:t>35</a:t>
            </a:fld>
            <a:endParaRPr lang="en-US" altLang="ja-JP" sz="1400">
              <a:ea typeface="ＭＳ Ｐゴシック" pitchFamily="50" charset="-128"/>
            </a:endParaRPr>
          </a:p>
        </p:txBody>
      </p:sp>
    </p:spTree>
    <p:extLst>
      <p:ext uri="{BB962C8B-B14F-4D97-AF65-F5344CB8AC3E}">
        <p14:creationId xmlns:p14="http://schemas.microsoft.com/office/powerpoint/2010/main" val="363096200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6400800" cy="478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29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１．日常業務における監督力の発揮</a:t>
            </a:r>
          </a:p>
        </p:txBody>
      </p:sp>
      <p:sp>
        <p:nvSpPr>
          <p:cNvPr id="7171" name="Text Box 10"/>
          <p:cNvSpPr txBox="1">
            <a:spLocks noChangeArrowheads="1"/>
          </p:cNvSpPr>
          <p:nvPr/>
        </p:nvSpPr>
        <p:spPr bwMode="auto">
          <a:xfrm>
            <a:off x="6804025" y="304800"/>
            <a:ext cx="1512888"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P34</a:t>
            </a:r>
            <a:endParaRPr lang="ja-JP" altLang="en-US" sz="1600" dirty="0">
              <a:latin typeface="HG丸ｺﾞｼｯｸM-PRO" pitchFamily="50" charset="-128"/>
              <a:ea typeface="HG丸ｺﾞｼｯｸM-PRO" pitchFamily="50" charset="-128"/>
            </a:endParaRPr>
          </a:p>
        </p:txBody>
      </p:sp>
      <p:sp>
        <p:nvSpPr>
          <p:cNvPr id="7172" name="AutoShape 5"/>
          <p:cNvSpPr>
            <a:spLocks noChangeArrowheads="1"/>
          </p:cNvSpPr>
          <p:nvPr/>
        </p:nvSpPr>
        <p:spPr bwMode="auto">
          <a:xfrm>
            <a:off x="381000" y="747713"/>
            <a:ext cx="8515350" cy="5927725"/>
          </a:xfrm>
          <a:prstGeom prst="roundRect">
            <a:avLst>
              <a:gd name="adj" fmla="val 2773"/>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29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（２）本作業</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①作業中は適宜現場をパトロールし、指示どおりに作</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業が行われているかを確認し、必要があれば是正の</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ための指示・指導を行う。</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②パトロール中に不安全行動・不安全状態を発見した</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場合は、直ちにその場で是正しなければならない。</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（３）後始末作業</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①作業の終了に当たっては、仕上がり具合、作業後の</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整理・整頓状況、作業者、設備などの異常の有無を</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直接調べ、報告書、点検記録などの報告書類に目を</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通し報告を聞く。</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②終礼で全員にその日の結果のまとめと反省を行い、</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翌日の仕事の計画と配員を指示する。</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③職長は上司への報告や関係先との連絡等を行い、翌</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日の作業計画と準備にとりかかる。</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p:txBody>
      </p:sp>
      <p:sp>
        <p:nvSpPr>
          <p:cNvPr id="7173"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9742895F-F951-46FB-BA42-D842AF1FEAF6}" type="slidenum">
              <a:rPr lang="en-US" altLang="ja-JP" sz="1400">
                <a:ea typeface="ＭＳ Ｐゴシック" pitchFamily="50" charset="-128"/>
              </a:rPr>
              <a:pPr algn="r" eaLnBrk="1" hangingPunct="1">
                <a:spcBef>
                  <a:spcPct val="0"/>
                </a:spcBef>
                <a:buFontTx/>
                <a:buNone/>
              </a:pPr>
              <a:t>36</a:t>
            </a:fld>
            <a:endParaRPr lang="en-US" altLang="ja-JP" sz="1400">
              <a:ea typeface="ＭＳ Ｐゴシック" pitchFamily="50" charset="-128"/>
            </a:endParaRPr>
          </a:p>
        </p:txBody>
      </p:sp>
    </p:spTree>
    <p:extLst>
      <p:ext uri="{BB962C8B-B14F-4D97-AF65-F5344CB8AC3E}">
        <p14:creationId xmlns:p14="http://schemas.microsoft.com/office/powerpoint/2010/main" val="148799380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4257675" cy="488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0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２．監督体制の整備</a:t>
            </a:r>
          </a:p>
        </p:txBody>
      </p:sp>
      <p:sp>
        <p:nvSpPr>
          <p:cNvPr id="8195" name="Text Box 10"/>
          <p:cNvSpPr txBox="1">
            <a:spLocks noChangeArrowheads="1"/>
          </p:cNvSpPr>
          <p:nvPr/>
        </p:nvSpPr>
        <p:spPr bwMode="auto">
          <a:xfrm>
            <a:off x="6804025" y="304800"/>
            <a:ext cx="1512888"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P35</a:t>
            </a:r>
            <a:endParaRPr lang="ja-JP" altLang="en-US" sz="1600" dirty="0">
              <a:latin typeface="HG丸ｺﾞｼｯｸM-PRO" pitchFamily="50" charset="-128"/>
              <a:ea typeface="HG丸ｺﾞｼｯｸM-PRO" pitchFamily="50" charset="-128"/>
            </a:endParaRPr>
          </a:p>
        </p:txBody>
      </p:sp>
      <p:sp>
        <p:nvSpPr>
          <p:cNvPr id="8196" name="AutoShape 5"/>
          <p:cNvSpPr>
            <a:spLocks noChangeArrowheads="1"/>
          </p:cNvSpPr>
          <p:nvPr/>
        </p:nvSpPr>
        <p:spPr bwMode="auto">
          <a:xfrm>
            <a:off x="381000" y="747713"/>
            <a:ext cx="8515350" cy="5927725"/>
          </a:xfrm>
          <a:prstGeom prst="roundRect">
            <a:avLst>
              <a:gd name="adj" fmla="val 2773"/>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en-US" altLang="ja-JP" sz="2400" dirty="0">
                <a:latin typeface="HG丸ｺﾞｼｯｸM-PRO" pitchFamily="50" charset="-128"/>
                <a:ea typeface="HG丸ｺﾞｼｯｸM-PRO" pitchFamily="50" charset="-128"/>
              </a:rPr>
              <a:t>※</a:t>
            </a:r>
            <a:r>
              <a:rPr lang="ja-JP" altLang="en-US" sz="2400" dirty="0">
                <a:latin typeface="HG丸ｺﾞｼｯｸM-PRO" pitchFamily="50" charset="-128"/>
                <a:ea typeface="HG丸ｺﾞｼｯｸM-PRO" pitchFamily="50" charset="-128"/>
              </a:rPr>
              <a:t>職長業務はＰＤＣＡの</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管理サイクルを監督力</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を使って進めるもので</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るが、職長がすべての</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業務を一人で行うこと</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は無理である。そこで、</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組織の一人ひとりに権</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限を与えて役割分担を</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決め実行する。これが、</a:t>
            </a:r>
            <a:r>
              <a:rPr lang="ja-JP" altLang="en-US" sz="2400" b="1" dirty="0">
                <a:solidFill>
                  <a:srgbClr val="FF0000"/>
                </a:solidFill>
                <a:latin typeface="HG丸ｺﾞｼｯｸM-PRO" pitchFamily="50" charset="-128"/>
                <a:ea typeface="HG丸ｺﾞｼｯｸM-PRO" pitchFamily="50" charset="-128"/>
              </a:rPr>
              <a:t>「監督体制の整備」</a:t>
            </a:r>
            <a:r>
              <a:rPr lang="ja-JP" altLang="en-US" sz="2400" dirty="0">
                <a:latin typeface="HG丸ｺﾞｼｯｸM-PRO" pitchFamily="50" charset="-128"/>
                <a:ea typeface="HG丸ｺﾞｼｯｸM-PRO" pitchFamily="50" charset="-128"/>
              </a:rPr>
              <a:t>で、これ</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よって、作業者の労働能力を最大限に活用し、さらに</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部下の能力向上が期待できる。</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権限委譲したからといって責任が部下に移るわけで</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はなく、その仕事全体の責任は職長にあることを忘れ</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ないこと。権限委譲の場合は直接報告させて、結果の</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チェックと部下の努力をねぎらうこと。</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p:txBody>
      </p:sp>
      <p:pic>
        <p:nvPicPr>
          <p:cNvPr id="81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2475" y="889000"/>
            <a:ext cx="4232275" cy="28797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8"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44CED2C4-5878-4043-A943-BBCCD7C2635B}" type="slidenum">
              <a:rPr lang="en-US" altLang="ja-JP" sz="1400">
                <a:ea typeface="ＭＳ Ｐゴシック" pitchFamily="50" charset="-128"/>
              </a:rPr>
              <a:pPr algn="r" eaLnBrk="1" hangingPunct="1">
                <a:spcBef>
                  <a:spcPct val="0"/>
                </a:spcBef>
                <a:buFontTx/>
                <a:buNone/>
              </a:pPr>
              <a:t>37</a:t>
            </a:fld>
            <a:endParaRPr lang="en-US" altLang="ja-JP" sz="1400">
              <a:ea typeface="ＭＳ Ｐゴシック" pitchFamily="50" charset="-128"/>
            </a:endParaRPr>
          </a:p>
        </p:txBody>
      </p:sp>
    </p:spTree>
    <p:extLst>
      <p:ext uri="{BB962C8B-B14F-4D97-AF65-F5344CB8AC3E}">
        <p14:creationId xmlns:p14="http://schemas.microsoft.com/office/powerpoint/2010/main" val="59377155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6400800" cy="488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0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３．指示の仕方（</a:t>
            </a:r>
            <a:r>
              <a:rPr lang="ja-JP" altLang="en-US" sz="2800" dirty="0">
                <a:latin typeface="HG丸ｺﾞｼｯｸM-PRO" pitchFamily="50" charset="-128"/>
                <a:ea typeface="HG丸ｺﾞｼｯｸM-PRO" pitchFamily="50" charset="-128"/>
              </a:rPr>
              <a:t>指示の仕方の原則）</a:t>
            </a:r>
            <a:endParaRPr lang="ja-JP" altLang="en-US" sz="2800"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9219" name="Text Box 10"/>
          <p:cNvSpPr txBox="1">
            <a:spLocks noChangeArrowheads="1"/>
          </p:cNvSpPr>
          <p:nvPr/>
        </p:nvSpPr>
        <p:spPr bwMode="auto">
          <a:xfrm>
            <a:off x="6804025" y="304800"/>
            <a:ext cx="1512888"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P35</a:t>
            </a:r>
            <a:endParaRPr lang="ja-JP" altLang="en-US" sz="1600" dirty="0">
              <a:latin typeface="HG丸ｺﾞｼｯｸM-PRO" pitchFamily="50" charset="-128"/>
              <a:ea typeface="HG丸ｺﾞｼｯｸM-PRO" pitchFamily="50" charset="-128"/>
            </a:endParaRPr>
          </a:p>
        </p:txBody>
      </p:sp>
      <p:sp>
        <p:nvSpPr>
          <p:cNvPr id="8196" name="AutoShape 5"/>
          <p:cNvSpPr>
            <a:spLocks noChangeArrowheads="1"/>
          </p:cNvSpPr>
          <p:nvPr/>
        </p:nvSpPr>
        <p:spPr bwMode="auto">
          <a:xfrm>
            <a:off x="304800" y="762346"/>
            <a:ext cx="8591550" cy="5906741"/>
          </a:xfrm>
          <a:prstGeom prst="roundRect">
            <a:avLst>
              <a:gd name="adj" fmla="val 4847"/>
            </a:avLst>
          </a:prstGeom>
          <a:solidFill>
            <a:srgbClr val="FFFF99"/>
          </a:solidFill>
          <a:ln w="9525">
            <a:solidFill>
              <a:srgbClr val="FFFF99"/>
            </a:solidFill>
            <a:round/>
            <a:headEnd/>
            <a:tailEnd/>
          </a:ln>
        </p:spPr>
        <p:txBody>
          <a:bodyPr wrap="none"/>
          <a:lstStyle/>
          <a:p>
            <a:pPr algn="l">
              <a:lnSpc>
                <a:spcPts val="3200"/>
              </a:lnSpc>
              <a:spcBef>
                <a:spcPct val="0"/>
              </a:spcBef>
              <a:defRPr/>
            </a:pPr>
            <a:r>
              <a:rPr lang="ja-JP" altLang="en-US" sz="2800" dirty="0">
                <a:solidFill>
                  <a:srgbClr val="FF0000"/>
                </a:solidFill>
                <a:latin typeface="HG丸ｺﾞｼｯｸM-PRO" pitchFamily="50" charset="-128"/>
                <a:ea typeface="HG丸ｺﾞｼｯｸM-PRO" pitchFamily="50" charset="-128"/>
              </a:rPr>
              <a:t>（１）指示の原則</a:t>
            </a:r>
            <a:r>
              <a:rPr lang="ja-JP" altLang="en-US" dirty="0">
                <a:latin typeface="HG丸ｺﾞｼｯｸM-PRO" pitchFamily="50" charset="-128"/>
                <a:ea typeface="HG丸ｺﾞｼｯｸM-PRO" pitchFamily="50" charset="-128"/>
              </a:rPr>
              <a:t>　</a:t>
            </a:r>
            <a:endParaRPr lang="en-US" altLang="ja-JP" dirty="0">
              <a:latin typeface="HG丸ｺﾞｼｯｸM-PRO" pitchFamily="50" charset="-128"/>
              <a:ea typeface="HG丸ｺﾞｼｯｸM-PRO" pitchFamily="50" charset="-128"/>
            </a:endParaRPr>
          </a:p>
          <a:p>
            <a:pPr algn="l">
              <a:lnSpc>
                <a:spcPts val="3000"/>
              </a:lnSpc>
              <a:spcBef>
                <a:spcPct val="0"/>
              </a:spcBef>
              <a:defRPr/>
            </a:pPr>
            <a:r>
              <a:rPr lang="ja-JP" altLang="en-US" sz="2400" dirty="0">
                <a:solidFill>
                  <a:srgbClr val="FF0000"/>
                </a:solidFill>
                <a:latin typeface="HG丸ｺﾞｼｯｸM-PRO" pitchFamily="50" charset="-128"/>
                <a:ea typeface="HG丸ｺﾞｼｯｸM-PRO" pitchFamily="50" charset="-128"/>
              </a:rPr>
              <a:t>　①指示とは何か、その目的を考えて指示する。</a:t>
            </a:r>
            <a:endParaRPr lang="en-US" altLang="ja-JP" sz="2400" dirty="0">
              <a:solidFill>
                <a:srgbClr val="FF0000"/>
              </a:solidFill>
              <a:latin typeface="HG丸ｺﾞｼｯｸM-PRO" pitchFamily="50" charset="-128"/>
              <a:ea typeface="HG丸ｺﾞｼｯｸM-PRO" pitchFamily="50" charset="-128"/>
            </a:endParaRPr>
          </a:p>
          <a:p>
            <a:pPr algn="l" fontAlgn="base">
              <a:lnSpc>
                <a:spcPts val="3000"/>
              </a:lnSpc>
              <a:spcBef>
                <a:spcPct val="0"/>
              </a:spcBef>
              <a:defRPr/>
            </a:pPr>
            <a:r>
              <a:rPr lang="ja-JP" altLang="en-US" sz="2400" dirty="0">
                <a:latin typeface="HG丸ｺﾞｼｯｸM-PRO" pitchFamily="50" charset="-128"/>
                <a:ea typeface="HG丸ｺﾞｼｯｸM-PRO" pitchFamily="50" charset="-128"/>
              </a:rPr>
              <a:t>　　・指示とは、仕事の割り当てや注意事項のことである。</a:t>
            </a:r>
            <a:endParaRPr lang="en-US" altLang="ja-JP" sz="2400" dirty="0">
              <a:latin typeface="HG丸ｺﾞｼｯｸM-PRO" pitchFamily="50" charset="-128"/>
              <a:ea typeface="HG丸ｺﾞｼｯｸM-PRO" pitchFamily="50" charset="-128"/>
            </a:endParaRPr>
          </a:p>
          <a:p>
            <a:pPr algn="l" fontAlgn="base">
              <a:lnSpc>
                <a:spcPts val="3000"/>
              </a:lnSpc>
              <a:spcBef>
                <a:spcPct val="0"/>
              </a:spcBef>
              <a:defRPr/>
            </a:pPr>
            <a:r>
              <a:rPr lang="ja-JP" altLang="en-US" sz="2400" dirty="0">
                <a:latin typeface="HG丸ｺﾞｼｯｸM-PRO" pitchFamily="50" charset="-128"/>
                <a:ea typeface="HG丸ｺﾞｼｯｸM-PRO" pitchFamily="50" charset="-128"/>
              </a:rPr>
              <a:t>　　・指示の内容と相手によっては、時・場所の選定や言</a:t>
            </a:r>
            <a:endParaRPr lang="en-US" altLang="ja-JP" sz="2400" dirty="0">
              <a:latin typeface="HG丸ｺﾞｼｯｸM-PRO" pitchFamily="50" charset="-128"/>
              <a:ea typeface="HG丸ｺﾞｼｯｸM-PRO" pitchFamily="50" charset="-128"/>
            </a:endParaRPr>
          </a:p>
          <a:p>
            <a:pPr algn="l" fontAlgn="base">
              <a:lnSpc>
                <a:spcPts val="3000"/>
              </a:lnSpc>
              <a:spcBef>
                <a:spcPct val="0"/>
              </a:spcBef>
              <a:defRPr/>
            </a:pPr>
            <a:r>
              <a:rPr lang="ja-JP" altLang="en-US" sz="2400" dirty="0">
                <a:latin typeface="HG丸ｺﾞｼｯｸM-PRO" pitchFamily="50" charset="-128"/>
                <a:ea typeface="HG丸ｺﾞｼｯｸM-PRO" pitchFamily="50" charset="-128"/>
              </a:rPr>
              <a:t>　　　葉使い、態度に配慮する。</a:t>
            </a:r>
          </a:p>
          <a:p>
            <a:pPr algn="l" fontAlgn="base">
              <a:lnSpc>
                <a:spcPts val="2600"/>
              </a:lnSpc>
              <a:spcBef>
                <a:spcPct val="0"/>
              </a:spcBef>
              <a:defRPr/>
            </a:pPr>
            <a:r>
              <a:rPr lang="ja-JP" altLang="en-US" sz="2000" dirty="0">
                <a:latin typeface="HG丸ｺﾞｼｯｸM-PRO" pitchFamily="50" charset="-128"/>
                <a:ea typeface="HG丸ｺﾞｼｯｸM-PRO" pitchFamily="50" charset="-128"/>
              </a:rPr>
              <a:t>　</a:t>
            </a:r>
            <a:r>
              <a:rPr lang="ja-JP" altLang="en-US" sz="2000" u="sng" dirty="0">
                <a:solidFill>
                  <a:srgbClr val="FF0000"/>
                </a:solidFill>
                <a:effectLst>
                  <a:outerShdw blurRad="38100" dist="38100" dir="2700000" algn="tl">
                    <a:srgbClr val="000000"/>
                  </a:outerShdw>
                </a:effectLst>
                <a:latin typeface="HG丸ｺﾞｼｯｸM-PRO" pitchFamily="50" charset="-128"/>
                <a:ea typeface="HG丸ｺﾞｼｯｸM-PRO" pitchFamily="50" charset="-128"/>
              </a:rPr>
              <a:t>※指示とは</a:t>
            </a:r>
          </a:p>
          <a:p>
            <a:pPr algn="l" fontAlgn="base">
              <a:lnSpc>
                <a:spcPts val="2600"/>
              </a:lnSpc>
              <a:spcBef>
                <a:spcPct val="0"/>
              </a:spcBef>
              <a:defRPr/>
            </a:pPr>
            <a:r>
              <a:rPr lang="ja-JP" altLang="en-US" sz="2000" dirty="0">
                <a:latin typeface="HG丸ｺﾞｼｯｸM-PRO" pitchFamily="50" charset="-128"/>
                <a:ea typeface="HG丸ｺﾞｼｯｸM-PRO" pitchFamily="50" charset="-128"/>
              </a:rPr>
              <a:t>　　・指示とは組織の中で、上司が部下に行動するように指図する</a:t>
            </a:r>
            <a:r>
              <a:rPr lang="ja-JP" altLang="en-US" sz="2000" dirty="0" err="1">
                <a:latin typeface="HG丸ｺﾞｼｯｸM-PRO" pitchFamily="50" charset="-128"/>
                <a:ea typeface="HG丸ｺﾞｼｯｸM-PRO" pitchFamily="50" charset="-128"/>
              </a:rPr>
              <a:t>こ</a:t>
            </a:r>
            <a:endParaRPr lang="ja-JP" altLang="en-US" sz="2000" dirty="0">
              <a:latin typeface="HG丸ｺﾞｼｯｸM-PRO" pitchFamily="50" charset="-128"/>
              <a:ea typeface="HG丸ｺﾞｼｯｸM-PRO" pitchFamily="50" charset="-128"/>
            </a:endParaRPr>
          </a:p>
          <a:p>
            <a:pPr algn="l" fontAlgn="base">
              <a:lnSpc>
                <a:spcPts val="2600"/>
              </a:lnSpc>
              <a:spcBef>
                <a:spcPct val="0"/>
              </a:spcBef>
              <a:defRPr/>
            </a:pPr>
            <a:r>
              <a:rPr lang="ja-JP" altLang="en-US" sz="2000" dirty="0">
                <a:latin typeface="HG丸ｺﾞｼｯｸM-PRO" pitchFamily="50" charset="-128"/>
                <a:ea typeface="HG丸ｺﾞｼｯｸM-PRO" pitchFamily="50" charset="-128"/>
              </a:rPr>
              <a:t>　　　とである。</a:t>
            </a:r>
          </a:p>
          <a:p>
            <a:pPr algn="l" fontAlgn="base">
              <a:lnSpc>
                <a:spcPts val="2600"/>
              </a:lnSpc>
              <a:spcBef>
                <a:spcPct val="0"/>
              </a:spcBef>
              <a:defRPr/>
            </a:pPr>
            <a:r>
              <a:rPr lang="ja-JP" altLang="en-US" sz="2000" dirty="0">
                <a:latin typeface="HG丸ｺﾞｼｯｸM-PRO" pitchFamily="50" charset="-128"/>
                <a:ea typeface="HG丸ｺﾞｼｯｸM-PRO" pitchFamily="50" charset="-128"/>
              </a:rPr>
              <a:t>　　・指示とは権限の行使である。</a:t>
            </a:r>
          </a:p>
          <a:p>
            <a:pPr algn="l" fontAlgn="base">
              <a:lnSpc>
                <a:spcPts val="2600"/>
              </a:lnSpc>
              <a:spcBef>
                <a:spcPct val="0"/>
              </a:spcBef>
              <a:defRPr/>
            </a:pPr>
            <a:r>
              <a:rPr lang="ja-JP" altLang="en-US" sz="2000" dirty="0">
                <a:latin typeface="HG丸ｺﾞｼｯｸM-PRO" pitchFamily="50" charset="-128"/>
                <a:ea typeface="HG丸ｺﾞｼｯｸM-PRO" pitchFamily="50" charset="-128"/>
              </a:rPr>
              <a:t>　　・強ければ、部下は反抗心を起こしやすい。</a:t>
            </a:r>
          </a:p>
          <a:p>
            <a:pPr algn="l" fontAlgn="base">
              <a:lnSpc>
                <a:spcPts val="2600"/>
              </a:lnSpc>
              <a:spcBef>
                <a:spcPct val="0"/>
              </a:spcBef>
              <a:defRPr/>
            </a:pPr>
            <a:r>
              <a:rPr lang="ja-JP" altLang="en-US" sz="2000" dirty="0">
                <a:latin typeface="HG丸ｺﾞｼｯｸM-PRO" pitchFamily="50" charset="-128"/>
                <a:ea typeface="HG丸ｺﾞｼｯｸM-PRO" pitchFamily="50" charset="-128"/>
              </a:rPr>
              <a:t>　　・遠慮深ければ、甘えが生じやすい。言葉使い、態度に「気配り」</a:t>
            </a:r>
          </a:p>
          <a:p>
            <a:pPr algn="l" fontAlgn="base">
              <a:lnSpc>
                <a:spcPts val="2600"/>
              </a:lnSpc>
              <a:spcBef>
                <a:spcPct val="0"/>
              </a:spcBef>
              <a:defRPr/>
            </a:pPr>
            <a:r>
              <a:rPr lang="ja-JP" altLang="en-US" sz="2000" dirty="0">
                <a:latin typeface="HG丸ｺﾞｼｯｸM-PRO" pitchFamily="50" charset="-128"/>
                <a:ea typeface="HG丸ｺﾞｼｯｸM-PRO" pitchFamily="50" charset="-128"/>
              </a:rPr>
              <a:t>　　　が必要。</a:t>
            </a:r>
          </a:p>
          <a:p>
            <a:pPr algn="l" fontAlgn="base">
              <a:lnSpc>
                <a:spcPts val="2600"/>
              </a:lnSpc>
              <a:spcBef>
                <a:spcPct val="0"/>
              </a:spcBef>
              <a:defRPr/>
            </a:pPr>
            <a:r>
              <a:rPr lang="ja-JP" altLang="en-US" sz="2000" dirty="0">
                <a:latin typeface="HG丸ｺﾞｼｯｸM-PRO" pitchFamily="50" charset="-128"/>
                <a:ea typeface="HG丸ｺﾞｼｯｸM-PRO" pitchFamily="50" charset="-128"/>
              </a:rPr>
              <a:t>　　・指示は通常、服従の意味があるが、もし意見があったら述べて</a:t>
            </a:r>
          </a:p>
          <a:p>
            <a:pPr algn="l">
              <a:lnSpc>
                <a:spcPts val="2600"/>
              </a:lnSpc>
              <a:defRPr/>
            </a:pPr>
            <a:r>
              <a:rPr lang="ja-JP" altLang="en-US" sz="2000" dirty="0">
                <a:latin typeface="HG丸ｺﾞｼｯｸM-PRO" pitchFamily="50" charset="-128"/>
                <a:ea typeface="HG丸ｺﾞｼｯｸM-PRO" pitchFamily="50" charset="-128"/>
              </a:rPr>
              <a:t>　　　よいという内容のもの。</a:t>
            </a:r>
          </a:p>
          <a:p>
            <a:pPr algn="l" fontAlgn="base">
              <a:lnSpc>
                <a:spcPts val="2600"/>
              </a:lnSpc>
              <a:spcBef>
                <a:spcPct val="0"/>
              </a:spcBef>
              <a:defRPr/>
            </a:pPr>
            <a:r>
              <a:rPr lang="ja-JP" altLang="en-US" sz="2000" dirty="0">
                <a:latin typeface="HG丸ｺﾞｼｯｸM-PRO" pitchFamily="50" charset="-128"/>
                <a:ea typeface="HG丸ｺﾞｼｯｸM-PRO" pitchFamily="50" charset="-128"/>
              </a:rPr>
              <a:t>　　　（命令は絶対的な服従を意味し、緊急時、異常発生時などは命</a:t>
            </a:r>
          </a:p>
          <a:p>
            <a:pPr algn="l" fontAlgn="base">
              <a:lnSpc>
                <a:spcPts val="2600"/>
              </a:lnSpc>
              <a:spcBef>
                <a:spcPct val="0"/>
              </a:spcBef>
              <a:defRPr/>
            </a:pPr>
            <a:r>
              <a:rPr lang="ja-JP" altLang="en-US" sz="2000" dirty="0">
                <a:latin typeface="HG丸ｺﾞｼｯｸM-PRO" pitchFamily="50" charset="-128"/>
                <a:ea typeface="HG丸ｺﾞｼｯｸM-PRO" pitchFamily="50" charset="-128"/>
              </a:rPr>
              <a:t>　　　　令的でないと集団行動の秩序が保てない。）</a:t>
            </a:r>
          </a:p>
          <a:p>
            <a:pPr algn="l" fontAlgn="base">
              <a:lnSpc>
                <a:spcPts val="2600"/>
              </a:lnSpc>
              <a:spcBef>
                <a:spcPct val="0"/>
              </a:spcBef>
              <a:defRPr/>
            </a:pPr>
            <a:endParaRPr lang="ja-JP" altLang="en-US" sz="2000" dirty="0">
              <a:latin typeface="HG丸ｺﾞｼｯｸM-PRO" pitchFamily="50" charset="-128"/>
              <a:ea typeface="HG丸ｺﾞｼｯｸM-PRO" pitchFamily="50" charset="-128"/>
            </a:endParaRPr>
          </a:p>
        </p:txBody>
      </p:sp>
      <p:sp>
        <p:nvSpPr>
          <p:cNvPr id="9221"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DA71B9A3-79C2-4303-B93C-6BE1D209EA0B}" type="slidenum">
              <a:rPr lang="en-US" altLang="ja-JP" sz="1400">
                <a:ea typeface="ＭＳ Ｐゴシック" pitchFamily="50" charset="-128"/>
              </a:rPr>
              <a:pPr algn="r" eaLnBrk="1" hangingPunct="1">
                <a:spcBef>
                  <a:spcPct val="0"/>
                </a:spcBef>
                <a:buFontTx/>
                <a:buNone/>
              </a:pPr>
              <a:t>38</a:t>
            </a:fld>
            <a:endParaRPr lang="en-US" altLang="ja-JP" sz="1400">
              <a:ea typeface="ＭＳ Ｐゴシック" pitchFamily="50" charset="-128"/>
            </a:endParaRPr>
          </a:p>
        </p:txBody>
      </p:sp>
    </p:spTree>
    <p:extLst>
      <p:ext uri="{BB962C8B-B14F-4D97-AF65-F5344CB8AC3E}">
        <p14:creationId xmlns:p14="http://schemas.microsoft.com/office/powerpoint/2010/main" val="219887197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64008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３．指示の仕方（</a:t>
            </a:r>
            <a:r>
              <a:rPr lang="ja-JP" altLang="en-US" sz="2800" dirty="0">
                <a:latin typeface="HG丸ｺﾞｼｯｸM-PRO" pitchFamily="50" charset="-128"/>
                <a:ea typeface="HG丸ｺﾞｼｯｸM-PRO" pitchFamily="50" charset="-128"/>
              </a:rPr>
              <a:t>指示の仕方の原則）</a:t>
            </a:r>
            <a:endParaRPr lang="ja-JP" altLang="en-US" sz="2800"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10243" name="Text Box 10"/>
          <p:cNvSpPr txBox="1">
            <a:spLocks noChangeArrowheads="1"/>
          </p:cNvSpPr>
          <p:nvPr/>
        </p:nvSpPr>
        <p:spPr bwMode="auto">
          <a:xfrm>
            <a:off x="6804025" y="304800"/>
            <a:ext cx="1512888"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P35</a:t>
            </a:r>
            <a:endParaRPr lang="ja-JP" altLang="en-US" sz="1600" dirty="0">
              <a:latin typeface="HG丸ｺﾞｼｯｸM-PRO" pitchFamily="50" charset="-128"/>
              <a:ea typeface="HG丸ｺﾞｼｯｸM-PRO" pitchFamily="50" charset="-128"/>
            </a:endParaRPr>
          </a:p>
        </p:txBody>
      </p:sp>
      <p:sp>
        <p:nvSpPr>
          <p:cNvPr id="10244" name="AutoShape 5"/>
          <p:cNvSpPr>
            <a:spLocks noChangeArrowheads="1"/>
          </p:cNvSpPr>
          <p:nvPr/>
        </p:nvSpPr>
        <p:spPr bwMode="auto">
          <a:xfrm>
            <a:off x="304800" y="1524000"/>
            <a:ext cx="8359775" cy="623888"/>
          </a:xfrm>
          <a:prstGeom prst="roundRect">
            <a:avLst>
              <a:gd name="adj" fmla="val 4847"/>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000"/>
              </a:lnSpc>
              <a:spcBef>
                <a:spcPct val="0"/>
              </a:spcBef>
              <a:buFontTx/>
              <a:buNone/>
            </a:pPr>
            <a:r>
              <a:rPr lang="ja-JP" altLang="en-US" sz="2400">
                <a:latin typeface="HG丸ｺﾞｼｯｸM-PRO" pitchFamily="50" charset="-128"/>
                <a:ea typeface="HG丸ｺﾞｼｯｸM-PRO" pitchFamily="50" charset="-128"/>
              </a:rPr>
              <a:t>　</a:t>
            </a:r>
            <a:r>
              <a:rPr lang="ja-JP" altLang="en-US" sz="2400">
                <a:solidFill>
                  <a:srgbClr val="FF3300"/>
                </a:solidFill>
                <a:latin typeface="HG丸ｺﾞｼｯｸM-PRO" pitchFamily="50" charset="-128"/>
                <a:ea typeface="HG丸ｺﾞｼｯｸM-PRO" pitchFamily="50" charset="-128"/>
              </a:rPr>
              <a:t>例題：円を４つ描き左半分を塗りつぶしなさい。</a:t>
            </a:r>
            <a:endParaRPr lang="ja-JP" altLang="en-US" sz="2400">
              <a:latin typeface="HG丸ｺﾞｼｯｸM-PRO" pitchFamily="50" charset="-128"/>
              <a:ea typeface="HG丸ｺﾞｼｯｸM-PRO" pitchFamily="50" charset="-128"/>
            </a:endParaRPr>
          </a:p>
        </p:txBody>
      </p:sp>
      <p:grpSp>
        <p:nvGrpSpPr>
          <p:cNvPr id="6" name="グループ化 5"/>
          <p:cNvGrpSpPr>
            <a:grpSpLocks/>
          </p:cNvGrpSpPr>
          <p:nvPr/>
        </p:nvGrpSpPr>
        <p:grpSpPr bwMode="auto">
          <a:xfrm>
            <a:off x="298450" y="2646363"/>
            <a:ext cx="3684588" cy="1674812"/>
            <a:chOff x="296326" y="2538080"/>
            <a:chExt cx="3895725" cy="1989138"/>
          </a:xfrm>
        </p:grpSpPr>
        <p:sp>
          <p:nvSpPr>
            <p:cNvPr id="10283" name="角丸四角形 1"/>
            <p:cNvSpPr>
              <a:spLocks/>
            </p:cNvSpPr>
            <p:nvPr/>
          </p:nvSpPr>
          <p:spPr bwMode="auto">
            <a:xfrm>
              <a:off x="296326" y="2538080"/>
              <a:ext cx="3895725" cy="1989138"/>
            </a:xfrm>
            <a:prstGeom prst="roundRect">
              <a:avLst>
                <a:gd name="adj" fmla="val 13315"/>
              </a:avLst>
            </a:prstGeom>
            <a:solidFill>
              <a:srgbClr val="FFFF99"/>
            </a:solidFill>
            <a:ln w="38100" algn="ctr">
              <a:solidFill>
                <a:srgbClr val="FFFF99"/>
              </a:solidFill>
              <a:round/>
              <a:headEnd/>
              <a:tailEnd/>
            </a:ln>
          </p:spPr>
          <p:txBody>
            <a:bodyPr vert="eaVert">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grpSp>
          <p:nvGrpSpPr>
            <p:cNvPr id="10284" name="グループ化 8"/>
            <p:cNvGrpSpPr>
              <a:grpSpLocks/>
            </p:cNvGrpSpPr>
            <p:nvPr/>
          </p:nvGrpSpPr>
          <p:grpSpPr bwMode="auto">
            <a:xfrm>
              <a:off x="595313" y="3141037"/>
              <a:ext cx="3114675" cy="660400"/>
              <a:chOff x="595313" y="3141037"/>
              <a:chExt cx="3114675" cy="660400"/>
            </a:xfrm>
          </p:grpSpPr>
          <p:sp>
            <p:nvSpPr>
              <p:cNvPr id="10285" name="Oval 2"/>
              <p:cNvSpPr>
                <a:spLocks noChangeArrowheads="1"/>
              </p:cNvSpPr>
              <p:nvPr/>
            </p:nvSpPr>
            <p:spPr bwMode="auto">
              <a:xfrm>
                <a:off x="595313" y="3156912"/>
                <a:ext cx="665162" cy="628650"/>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10286" name="Oval 2"/>
              <p:cNvSpPr>
                <a:spLocks noChangeArrowheads="1"/>
              </p:cNvSpPr>
              <p:nvPr/>
            </p:nvSpPr>
            <p:spPr bwMode="auto">
              <a:xfrm>
                <a:off x="1425575" y="3141037"/>
                <a:ext cx="628650" cy="628650"/>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10287" name="Oval 2"/>
              <p:cNvSpPr>
                <a:spLocks noChangeArrowheads="1"/>
              </p:cNvSpPr>
              <p:nvPr/>
            </p:nvSpPr>
            <p:spPr bwMode="auto">
              <a:xfrm>
                <a:off x="2249488" y="3174374"/>
                <a:ext cx="630237" cy="627063"/>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10288" name="Oval 2"/>
              <p:cNvSpPr>
                <a:spLocks noChangeArrowheads="1"/>
              </p:cNvSpPr>
              <p:nvPr/>
            </p:nvSpPr>
            <p:spPr bwMode="auto">
              <a:xfrm>
                <a:off x="3081338" y="3156912"/>
                <a:ext cx="628650" cy="628650"/>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grpSp>
      </p:grpSp>
      <p:grpSp>
        <p:nvGrpSpPr>
          <p:cNvPr id="13" name="グループ化 12"/>
          <p:cNvGrpSpPr>
            <a:grpSpLocks/>
          </p:cNvGrpSpPr>
          <p:nvPr/>
        </p:nvGrpSpPr>
        <p:grpSpPr bwMode="auto">
          <a:xfrm>
            <a:off x="342900" y="4957763"/>
            <a:ext cx="3597275" cy="1676400"/>
            <a:chOff x="357342" y="4652023"/>
            <a:chExt cx="3935412" cy="1952625"/>
          </a:xfrm>
        </p:grpSpPr>
        <p:sp>
          <p:nvSpPr>
            <p:cNvPr id="10274" name="角丸四角形 8"/>
            <p:cNvSpPr>
              <a:spLocks/>
            </p:cNvSpPr>
            <p:nvPr/>
          </p:nvSpPr>
          <p:spPr bwMode="auto">
            <a:xfrm>
              <a:off x="357342" y="4652023"/>
              <a:ext cx="3935412" cy="1952625"/>
            </a:xfrm>
            <a:prstGeom prst="roundRect">
              <a:avLst>
                <a:gd name="adj" fmla="val 13315"/>
              </a:avLst>
            </a:prstGeom>
            <a:solidFill>
              <a:srgbClr val="FFFF99"/>
            </a:solidFill>
            <a:ln w="38100" algn="ctr">
              <a:solidFill>
                <a:srgbClr val="FFFF99"/>
              </a:solidFill>
              <a:round/>
              <a:headEnd/>
              <a:tailEnd/>
            </a:ln>
          </p:spPr>
          <p:txBody>
            <a:bodyPr vert="eaVert">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10275" name="Oval 2"/>
            <p:cNvSpPr>
              <a:spLocks noChangeArrowheads="1"/>
            </p:cNvSpPr>
            <p:nvPr/>
          </p:nvSpPr>
          <p:spPr bwMode="auto">
            <a:xfrm>
              <a:off x="1453511" y="5284788"/>
              <a:ext cx="744538" cy="663575"/>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16" name="弦 15"/>
            <p:cNvSpPr/>
            <p:nvPr/>
          </p:nvSpPr>
          <p:spPr bwMode="auto">
            <a:xfrm rot="1142418">
              <a:off x="3212513" y="5319539"/>
              <a:ext cx="666901" cy="612045"/>
            </a:xfrm>
            <a:prstGeom prst="chord">
              <a:avLst>
                <a:gd name="adj1" fmla="val 4254291"/>
                <a:gd name="adj2" fmla="val 15072395"/>
              </a:avLst>
            </a:prstGeom>
            <a:solidFill>
              <a:schemeClr val="tx1"/>
            </a:solidFill>
            <a:ln w="38100" cap="flat" cmpd="sng" algn="ctr">
              <a:solidFill>
                <a:schemeClr val="tx1"/>
              </a:solidFill>
              <a:prstDash val="solid"/>
              <a:round/>
              <a:headEnd type="none" w="med" len="med"/>
              <a:tailEnd type="none" w="med" len="med"/>
            </a:ln>
            <a:effectLst/>
          </p:spPr>
          <p:txBody>
            <a:bodyPr vert="eaVert">
              <a:spAutoFit/>
            </a:bodyPr>
            <a:lstStyle/>
            <a:p>
              <a:pPr>
                <a:defRPr/>
              </a:pPr>
              <a:endParaRPr lang="ja-JP" altLang="en-US"/>
            </a:p>
          </p:txBody>
        </p:sp>
        <p:sp>
          <p:nvSpPr>
            <p:cNvPr id="10277" name="Oval 2"/>
            <p:cNvSpPr>
              <a:spLocks noChangeArrowheads="1"/>
            </p:cNvSpPr>
            <p:nvPr/>
          </p:nvSpPr>
          <p:spPr bwMode="auto">
            <a:xfrm>
              <a:off x="3205163" y="5281613"/>
              <a:ext cx="746125" cy="663575"/>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10278" name="Oval 2"/>
            <p:cNvSpPr>
              <a:spLocks noChangeArrowheads="1"/>
            </p:cNvSpPr>
            <p:nvPr/>
          </p:nvSpPr>
          <p:spPr bwMode="auto">
            <a:xfrm>
              <a:off x="2309813" y="5292725"/>
              <a:ext cx="744537" cy="665163"/>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10279" name="Oval 2"/>
            <p:cNvSpPr>
              <a:spLocks noChangeArrowheads="1"/>
            </p:cNvSpPr>
            <p:nvPr/>
          </p:nvSpPr>
          <p:spPr bwMode="auto">
            <a:xfrm>
              <a:off x="531813" y="5305425"/>
              <a:ext cx="744537" cy="663575"/>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20" name="弦 19"/>
            <p:cNvSpPr/>
            <p:nvPr/>
          </p:nvSpPr>
          <p:spPr bwMode="auto">
            <a:xfrm rot="1142418">
              <a:off x="2325049" y="5319539"/>
              <a:ext cx="665164" cy="612045"/>
            </a:xfrm>
            <a:prstGeom prst="chord">
              <a:avLst>
                <a:gd name="adj1" fmla="val 4254291"/>
                <a:gd name="adj2" fmla="val 15072395"/>
              </a:avLst>
            </a:prstGeom>
            <a:solidFill>
              <a:schemeClr val="tx1"/>
            </a:solidFill>
            <a:ln w="38100" cap="flat" cmpd="sng" algn="ctr">
              <a:solidFill>
                <a:schemeClr val="tx1"/>
              </a:solidFill>
              <a:prstDash val="solid"/>
              <a:round/>
              <a:headEnd type="none" w="med" len="med"/>
              <a:tailEnd type="none" w="med" len="med"/>
            </a:ln>
            <a:effectLst/>
          </p:spPr>
          <p:txBody>
            <a:bodyPr vert="eaVert">
              <a:spAutoFit/>
            </a:bodyPr>
            <a:lstStyle/>
            <a:p>
              <a:pPr>
                <a:defRPr/>
              </a:pPr>
              <a:endParaRPr lang="ja-JP" altLang="en-US"/>
            </a:p>
          </p:txBody>
        </p:sp>
        <p:sp>
          <p:nvSpPr>
            <p:cNvPr id="21" name="弦 20"/>
            <p:cNvSpPr/>
            <p:nvPr/>
          </p:nvSpPr>
          <p:spPr bwMode="auto">
            <a:xfrm rot="1142418">
              <a:off x="1456688" y="5308445"/>
              <a:ext cx="666901" cy="610195"/>
            </a:xfrm>
            <a:prstGeom prst="chord">
              <a:avLst>
                <a:gd name="adj1" fmla="val 4254291"/>
                <a:gd name="adj2" fmla="val 15069286"/>
              </a:avLst>
            </a:prstGeom>
            <a:solidFill>
              <a:schemeClr val="tx1"/>
            </a:solidFill>
            <a:ln w="38100" cap="flat" cmpd="sng" algn="ctr">
              <a:solidFill>
                <a:schemeClr val="tx1"/>
              </a:solidFill>
              <a:prstDash val="solid"/>
              <a:round/>
              <a:headEnd type="none" w="med" len="med"/>
              <a:tailEnd type="none" w="med" len="med"/>
            </a:ln>
            <a:effectLst/>
          </p:spPr>
          <p:txBody>
            <a:bodyPr vert="eaVert">
              <a:spAutoFit/>
            </a:bodyPr>
            <a:lstStyle/>
            <a:p>
              <a:pPr>
                <a:defRPr/>
              </a:pPr>
              <a:endParaRPr lang="ja-JP" altLang="en-US"/>
            </a:p>
          </p:txBody>
        </p:sp>
        <p:sp>
          <p:nvSpPr>
            <p:cNvPr id="22" name="弦 21"/>
            <p:cNvSpPr/>
            <p:nvPr/>
          </p:nvSpPr>
          <p:spPr bwMode="auto">
            <a:xfrm rot="1142418">
              <a:off x="529278" y="5332483"/>
              <a:ext cx="665164" cy="612044"/>
            </a:xfrm>
            <a:prstGeom prst="chord">
              <a:avLst>
                <a:gd name="adj1" fmla="val 4254291"/>
                <a:gd name="adj2" fmla="val 15069286"/>
              </a:avLst>
            </a:prstGeom>
            <a:solidFill>
              <a:schemeClr val="tx1"/>
            </a:solidFill>
            <a:ln w="38100" cap="flat" cmpd="sng" algn="ctr">
              <a:solidFill>
                <a:schemeClr val="tx1"/>
              </a:solidFill>
              <a:prstDash val="solid"/>
              <a:round/>
              <a:headEnd type="none" w="med" len="med"/>
              <a:tailEnd type="none" w="med" len="med"/>
            </a:ln>
            <a:effectLst/>
          </p:spPr>
          <p:txBody>
            <a:bodyPr vert="eaVert">
              <a:spAutoFit/>
            </a:bodyPr>
            <a:lstStyle/>
            <a:p>
              <a:pPr>
                <a:defRPr/>
              </a:pPr>
              <a:endParaRPr lang="ja-JP" altLang="en-US"/>
            </a:p>
          </p:txBody>
        </p:sp>
      </p:grpSp>
      <p:grpSp>
        <p:nvGrpSpPr>
          <p:cNvPr id="2" name="グループ化 1"/>
          <p:cNvGrpSpPr>
            <a:grpSpLocks/>
          </p:cNvGrpSpPr>
          <p:nvPr/>
        </p:nvGrpSpPr>
        <p:grpSpPr bwMode="auto">
          <a:xfrm>
            <a:off x="4119563" y="2728913"/>
            <a:ext cx="1368425" cy="3808412"/>
            <a:chOff x="4139952" y="2220634"/>
            <a:chExt cx="1368151" cy="3808848"/>
          </a:xfrm>
        </p:grpSpPr>
        <p:sp>
          <p:nvSpPr>
            <p:cNvPr id="10265" name="角丸四角形 9"/>
            <p:cNvSpPr>
              <a:spLocks/>
            </p:cNvSpPr>
            <p:nvPr/>
          </p:nvSpPr>
          <p:spPr bwMode="auto">
            <a:xfrm>
              <a:off x="4139952" y="2220634"/>
              <a:ext cx="1368151" cy="3808848"/>
            </a:xfrm>
            <a:prstGeom prst="roundRect">
              <a:avLst>
                <a:gd name="adj" fmla="val 10972"/>
              </a:avLst>
            </a:prstGeom>
            <a:solidFill>
              <a:srgbClr val="FFFF99"/>
            </a:solidFill>
            <a:ln>
              <a:noFill/>
            </a:ln>
            <a:extLst>
              <a:ext uri="{91240B29-F687-4F45-9708-019B960494DF}">
                <a14:hiddenLine xmlns:a14="http://schemas.microsoft.com/office/drawing/2010/main" w="38100" algn="ctr">
                  <a:solidFill>
                    <a:srgbClr val="000000"/>
                  </a:solidFill>
                  <a:round/>
                  <a:headEnd/>
                  <a:tailEnd/>
                </a14:hiddenLine>
              </a:ext>
            </a:extLst>
          </p:spPr>
          <p:txBody>
            <a:bodyPr vert="eaVert"/>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10266" name="Oval 2"/>
            <p:cNvSpPr>
              <a:spLocks noChangeArrowheads="1"/>
            </p:cNvSpPr>
            <p:nvPr/>
          </p:nvSpPr>
          <p:spPr bwMode="auto">
            <a:xfrm>
              <a:off x="4493779" y="2508983"/>
              <a:ext cx="648020" cy="614291"/>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10267" name="Oval 2"/>
            <p:cNvSpPr>
              <a:spLocks noChangeArrowheads="1"/>
            </p:cNvSpPr>
            <p:nvPr/>
          </p:nvSpPr>
          <p:spPr bwMode="auto">
            <a:xfrm>
              <a:off x="4459273" y="3331832"/>
              <a:ext cx="648020" cy="614291"/>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10268" name="Oval 2"/>
            <p:cNvSpPr>
              <a:spLocks noChangeArrowheads="1"/>
            </p:cNvSpPr>
            <p:nvPr/>
          </p:nvSpPr>
          <p:spPr bwMode="auto">
            <a:xfrm>
              <a:off x="4492520" y="4301765"/>
              <a:ext cx="648020" cy="614291"/>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10269" name="Oval 2"/>
            <p:cNvSpPr>
              <a:spLocks noChangeArrowheads="1"/>
            </p:cNvSpPr>
            <p:nvPr/>
          </p:nvSpPr>
          <p:spPr bwMode="auto">
            <a:xfrm>
              <a:off x="4479482" y="5101796"/>
              <a:ext cx="648020" cy="614291"/>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29" name="弦 28"/>
            <p:cNvSpPr/>
            <p:nvPr/>
          </p:nvSpPr>
          <p:spPr bwMode="auto">
            <a:xfrm rot="1142418">
              <a:off x="4476435" y="5124503"/>
              <a:ext cx="579321" cy="565215"/>
            </a:xfrm>
            <a:prstGeom prst="chord">
              <a:avLst>
                <a:gd name="adj1" fmla="val 4254291"/>
                <a:gd name="adj2" fmla="val 15072395"/>
              </a:avLst>
            </a:prstGeom>
            <a:solidFill>
              <a:schemeClr val="tx1"/>
            </a:solidFill>
            <a:ln w="38100" cap="flat" cmpd="sng" algn="ctr">
              <a:solidFill>
                <a:schemeClr val="tx1"/>
              </a:solidFill>
              <a:prstDash val="solid"/>
              <a:round/>
              <a:headEnd type="none" w="med" len="med"/>
              <a:tailEnd type="none" w="med" len="med"/>
            </a:ln>
            <a:effectLst/>
          </p:spPr>
          <p:txBody>
            <a:bodyPr vert="eaVert">
              <a:spAutoFit/>
            </a:bodyPr>
            <a:lstStyle/>
            <a:p>
              <a:pPr>
                <a:defRPr/>
              </a:pPr>
              <a:endParaRPr lang="ja-JP" altLang="en-US"/>
            </a:p>
          </p:txBody>
        </p:sp>
        <p:sp>
          <p:nvSpPr>
            <p:cNvPr id="30" name="弦 29"/>
            <p:cNvSpPr/>
            <p:nvPr/>
          </p:nvSpPr>
          <p:spPr bwMode="auto">
            <a:xfrm rot="1142418">
              <a:off x="4489132" y="4322725"/>
              <a:ext cx="582495" cy="565215"/>
            </a:xfrm>
            <a:prstGeom prst="chord">
              <a:avLst>
                <a:gd name="adj1" fmla="val 4254291"/>
                <a:gd name="adj2" fmla="val 15072395"/>
              </a:avLst>
            </a:prstGeom>
            <a:solidFill>
              <a:schemeClr val="tx1"/>
            </a:solidFill>
            <a:ln w="38100" cap="flat" cmpd="sng" algn="ctr">
              <a:solidFill>
                <a:schemeClr val="tx1"/>
              </a:solidFill>
              <a:prstDash val="solid"/>
              <a:round/>
              <a:headEnd type="none" w="med" len="med"/>
              <a:tailEnd type="none" w="med" len="med"/>
            </a:ln>
            <a:effectLst/>
          </p:spPr>
          <p:txBody>
            <a:bodyPr vert="eaVert">
              <a:spAutoFit/>
            </a:bodyPr>
            <a:lstStyle/>
            <a:p>
              <a:pPr>
                <a:defRPr/>
              </a:pPr>
              <a:endParaRPr lang="ja-JP" altLang="en-US"/>
            </a:p>
          </p:txBody>
        </p:sp>
        <p:sp>
          <p:nvSpPr>
            <p:cNvPr id="31" name="弦 30"/>
            <p:cNvSpPr/>
            <p:nvPr/>
          </p:nvSpPr>
          <p:spPr bwMode="auto">
            <a:xfrm rot="1142418">
              <a:off x="4476435" y="3357414"/>
              <a:ext cx="579321" cy="563627"/>
            </a:xfrm>
            <a:prstGeom prst="chord">
              <a:avLst>
                <a:gd name="adj1" fmla="val 4254291"/>
                <a:gd name="adj2" fmla="val 15072395"/>
              </a:avLst>
            </a:prstGeom>
            <a:solidFill>
              <a:schemeClr val="tx1"/>
            </a:solidFill>
            <a:ln w="38100" cap="flat" cmpd="sng" algn="ctr">
              <a:solidFill>
                <a:schemeClr val="tx1"/>
              </a:solidFill>
              <a:prstDash val="solid"/>
              <a:round/>
              <a:headEnd type="none" w="med" len="med"/>
              <a:tailEnd type="none" w="med" len="med"/>
            </a:ln>
            <a:effectLst/>
          </p:spPr>
          <p:txBody>
            <a:bodyPr vert="eaVert">
              <a:spAutoFit/>
            </a:bodyPr>
            <a:lstStyle/>
            <a:p>
              <a:pPr>
                <a:defRPr/>
              </a:pPr>
              <a:endParaRPr lang="ja-JP" altLang="en-US"/>
            </a:p>
          </p:txBody>
        </p:sp>
        <p:sp>
          <p:nvSpPr>
            <p:cNvPr id="32" name="弦 31"/>
            <p:cNvSpPr/>
            <p:nvPr/>
          </p:nvSpPr>
          <p:spPr bwMode="auto">
            <a:xfrm rot="1142418">
              <a:off x="4512939" y="2538170"/>
              <a:ext cx="580909" cy="565215"/>
            </a:xfrm>
            <a:prstGeom prst="chord">
              <a:avLst>
                <a:gd name="adj1" fmla="val 4254291"/>
                <a:gd name="adj2" fmla="val 15072395"/>
              </a:avLst>
            </a:prstGeom>
            <a:solidFill>
              <a:schemeClr val="tx1"/>
            </a:solidFill>
            <a:ln w="38100" cap="flat" cmpd="sng" algn="ctr">
              <a:solidFill>
                <a:schemeClr val="tx1"/>
              </a:solidFill>
              <a:prstDash val="solid"/>
              <a:round/>
              <a:headEnd type="none" w="med" len="med"/>
              <a:tailEnd type="none" w="med" len="med"/>
            </a:ln>
            <a:effectLst/>
          </p:spPr>
          <p:txBody>
            <a:bodyPr vert="eaVert">
              <a:spAutoFit/>
            </a:bodyPr>
            <a:lstStyle/>
            <a:p>
              <a:pPr>
                <a:defRPr/>
              </a:pPr>
              <a:endParaRPr lang="ja-JP" altLang="en-US"/>
            </a:p>
          </p:txBody>
        </p:sp>
      </p:grpSp>
      <p:grpSp>
        <p:nvGrpSpPr>
          <p:cNvPr id="33" name="グループ化 32"/>
          <p:cNvGrpSpPr>
            <a:grpSpLocks/>
          </p:cNvGrpSpPr>
          <p:nvPr/>
        </p:nvGrpSpPr>
        <p:grpSpPr bwMode="auto">
          <a:xfrm>
            <a:off x="5649913" y="2795588"/>
            <a:ext cx="3025775" cy="1616075"/>
            <a:chOff x="5498254" y="2504449"/>
            <a:chExt cx="3352042" cy="1966119"/>
          </a:xfrm>
        </p:grpSpPr>
        <p:sp>
          <p:nvSpPr>
            <p:cNvPr id="10260" name="角丸四角形 7"/>
            <p:cNvSpPr>
              <a:spLocks/>
            </p:cNvSpPr>
            <p:nvPr/>
          </p:nvSpPr>
          <p:spPr bwMode="auto">
            <a:xfrm>
              <a:off x="5498254" y="2504449"/>
              <a:ext cx="3352042" cy="1966119"/>
            </a:xfrm>
            <a:prstGeom prst="roundRect">
              <a:avLst>
                <a:gd name="adj" fmla="val 13315"/>
              </a:avLst>
            </a:prstGeom>
            <a:solidFill>
              <a:srgbClr val="FFFF99"/>
            </a:solidFill>
            <a:ln w="38100" algn="ctr">
              <a:solidFill>
                <a:srgbClr val="FFFF99"/>
              </a:solidFill>
              <a:round/>
              <a:headEnd/>
              <a:tailEnd/>
            </a:ln>
          </p:spPr>
          <p:txBody>
            <a:bodyPr vert="eaVert">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10261" name="Oval 2"/>
            <p:cNvSpPr>
              <a:spLocks noChangeArrowheads="1"/>
            </p:cNvSpPr>
            <p:nvPr/>
          </p:nvSpPr>
          <p:spPr bwMode="auto">
            <a:xfrm>
              <a:off x="7423271" y="2870368"/>
              <a:ext cx="630238" cy="628650"/>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10262" name="Oval 2"/>
            <p:cNvSpPr>
              <a:spLocks noChangeArrowheads="1"/>
            </p:cNvSpPr>
            <p:nvPr/>
          </p:nvSpPr>
          <p:spPr bwMode="auto">
            <a:xfrm>
              <a:off x="7472484" y="3737143"/>
              <a:ext cx="630237" cy="628650"/>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10263" name="Oval 2"/>
            <p:cNvSpPr>
              <a:spLocks noChangeArrowheads="1"/>
            </p:cNvSpPr>
            <p:nvPr/>
          </p:nvSpPr>
          <p:spPr bwMode="auto">
            <a:xfrm>
              <a:off x="6021509" y="2852906"/>
              <a:ext cx="628650" cy="627062"/>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10264" name="Oval 2"/>
            <p:cNvSpPr>
              <a:spLocks noChangeArrowheads="1"/>
            </p:cNvSpPr>
            <p:nvPr/>
          </p:nvSpPr>
          <p:spPr bwMode="auto">
            <a:xfrm>
              <a:off x="5984996" y="3675231"/>
              <a:ext cx="665163" cy="628650"/>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grpSp>
      <p:grpSp>
        <p:nvGrpSpPr>
          <p:cNvPr id="39" name="グループ化 38"/>
          <p:cNvGrpSpPr>
            <a:grpSpLocks/>
          </p:cNvGrpSpPr>
          <p:nvPr/>
        </p:nvGrpSpPr>
        <p:grpSpPr bwMode="auto">
          <a:xfrm>
            <a:off x="5638800" y="4705350"/>
            <a:ext cx="3025775" cy="1963738"/>
            <a:chOff x="5447507" y="4612542"/>
            <a:chExt cx="3471068" cy="1963241"/>
          </a:xfrm>
        </p:grpSpPr>
        <p:sp>
          <p:nvSpPr>
            <p:cNvPr id="10251" name="角丸四角形 9"/>
            <p:cNvSpPr>
              <a:spLocks/>
            </p:cNvSpPr>
            <p:nvPr/>
          </p:nvSpPr>
          <p:spPr bwMode="auto">
            <a:xfrm>
              <a:off x="5447507" y="4612542"/>
              <a:ext cx="3471068" cy="1963241"/>
            </a:xfrm>
            <a:prstGeom prst="roundRect">
              <a:avLst>
                <a:gd name="adj" fmla="val 13315"/>
              </a:avLst>
            </a:prstGeom>
            <a:solidFill>
              <a:srgbClr val="FFFF99"/>
            </a:solidFill>
            <a:ln>
              <a:noFill/>
            </a:ln>
            <a:extLst>
              <a:ext uri="{91240B29-F687-4F45-9708-019B960494DF}">
                <a14:hiddenLine xmlns:a14="http://schemas.microsoft.com/office/drawing/2010/main" w="38100" algn="ctr">
                  <a:solidFill>
                    <a:srgbClr val="000000"/>
                  </a:solidFill>
                  <a:round/>
                  <a:headEnd/>
                  <a:tailEnd/>
                </a14:hiddenLine>
              </a:ext>
            </a:extLst>
          </p:spPr>
          <p:txBody>
            <a:bodyPr vert="eaVert">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10252" name="Oval 2"/>
            <p:cNvSpPr>
              <a:spLocks noChangeArrowheads="1"/>
            </p:cNvSpPr>
            <p:nvPr/>
          </p:nvSpPr>
          <p:spPr bwMode="auto">
            <a:xfrm>
              <a:off x="5945308" y="5660008"/>
              <a:ext cx="744537" cy="663575"/>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10253" name="Oval 2"/>
            <p:cNvSpPr>
              <a:spLocks noChangeArrowheads="1"/>
            </p:cNvSpPr>
            <p:nvPr/>
          </p:nvSpPr>
          <p:spPr bwMode="auto">
            <a:xfrm>
              <a:off x="7466733" y="5727369"/>
              <a:ext cx="744537" cy="665162"/>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10254" name="Oval 2"/>
            <p:cNvSpPr>
              <a:spLocks noChangeArrowheads="1"/>
            </p:cNvSpPr>
            <p:nvPr/>
          </p:nvSpPr>
          <p:spPr bwMode="auto">
            <a:xfrm>
              <a:off x="7439327" y="4709079"/>
              <a:ext cx="744537" cy="665163"/>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44" name="弦 43"/>
            <p:cNvSpPr/>
            <p:nvPr/>
          </p:nvSpPr>
          <p:spPr bwMode="auto">
            <a:xfrm rot="1142418">
              <a:off x="7465316" y="5753666"/>
              <a:ext cx="664712" cy="612620"/>
            </a:xfrm>
            <a:prstGeom prst="chord">
              <a:avLst>
                <a:gd name="adj1" fmla="val 4254291"/>
                <a:gd name="adj2" fmla="val 15072395"/>
              </a:avLst>
            </a:prstGeom>
            <a:solidFill>
              <a:schemeClr val="tx1"/>
            </a:solidFill>
            <a:ln w="38100" cap="flat" cmpd="sng" algn="ctr">
              <a:solidFill>
                <a:schemeClr val="tx1"/>
              </a:solidFill>
              <a:prstDash val="solid"/>
              <a:round/>
              <a:headEnd type="none" w="med" len="med"/>
              <a:tailEnd type="none" w="med" len="med"/>
            </a:ln>
            <a:effectLst/>
          </p:spPr>
          <p:txBody>
            <a:bodyPr vert="eaVert">
              <a:spAutoFit/>
            </a:bodyPr>
            <a:lstStyle/>
            <a:p>
              <a:pPr>
                <a:defRPr/>
              </a:pPr>
              <a:endParaRPr lang="ja-JP" altLang="en-US"/>
            </a:p>
          </p:txBody>
        </p:sp>
        <p:sp>
          <p:nvSpPr>
            <p:cNvPr id="45" name="弦 44"/>
            <p:cNvSpPr/>
            <p:nvPr/>
          </p:nvSpPr>
          <p:spPr bwMode="auto">
            <a:xfrm rot="1142418">
              <a:off x="7436178" y="4741097"/>
              <a:ext cx="666532" cy="611032"/>
            </a:xfrm>
            <a:prstGeom prst="chord">
              <a:avLst>
                <a:gd name="adj1" fmla="val 4254291"/>
                <a:gd name="adj2" fmla="val 15072395"/>
              </a:avLst>
            </a:prstGeom>
            <a:solidFill>
              <a:schemeClr val="tx1"/>
            </a:solidFill>
            <a:ln w="38100" cap="flat" cmpd="sng" algn="ctr">
              <a:solidFill>
                <a:schemeClr val="tx1"/>
              </a:solidFill>
              <a:prstDash val="solid"/>
              <a:round/>
              <a:headEnd type="none" w="med" len="med"/>
              <a:tailEnd type="none" w="med" len="med"/>
            </a:ln>
            <a:effectLst/>
          </p:spPr>
          <p:txBody>
            <a:bodyPr vert="eaVert">
              <a:spAutoFit/>
            </a:bodyPr>
            <a:lstStyle/>
            <a:p>
              <a:pPr>
                <a:defRPr/>
              </a:pPr>
              <a:endParaRPr lang="ja-JP" altLang="en-US"/>
            </a:p>
          </p:txBody>
        </p:sp>
        <p:sp>
          <p:nvSpPr>
            <p:cNvPr id="46" name="弦 45"/>
            <p:cNvSpPr/>
            <p:nvPr/>
          </p:nvSpPr>
          <p:spPr bwMode="auto">
            <a:xfrm rot="1142418">
              <a:off x="5964707" y="4718878"/>
              <a:ext cx="668354" cy="612620"/>
            </a:xfrm>
            <a:prstGeom prst="chord">
              <a:avLst>
                <a:gd name="adj1" fmla="val 4254291"/>
                <a:gd name="adj2" fmla="val 15072395"/>
              </a:avLst>
            </a:prstGeom>
            <a:solidFill>
              <a:schemeClr val="tx1"/>
            </a:solidFill>
            <a:ln w="38100" cap="flat" cmpd="sng" algn="ctr">
              <a:solidFill>
                <a:schemeClr val="tx1"/>
              </a:solidFill>
              <a:prstDash val="solid"/>
              <a:round/>
              <a:headEnd type="none" w="med" len="med"/>
              <a:tailEnd type="none" w="med" len="med"/>
            </a:ln>
            <a:effectLst/>
          </p:spPr>
          <p:txBody>
            <a:bodyPr vert="eaVert">
              <a:spAutoFit/>
            </a:bodyPr>
            <a:lstStyle/>
            <a:p>
              <a:pPr>
                <a:defRPr/>
              </a:pPr>
              <a:endParaRPr lang="ja-JP" altLang="en-US"/>
            </a:p>
          </p:txBody>
        </p:sp>
        <p:sp>
          <p:nvSpPr>
            <p:cNvPr id="47" name="弦 46"/>
            <p:cNvSpPr/>
            <p:nvPr/>
          </p:nvSpPr>
          <p:spPr bwMode="auto">
            <a:xfrm rot="1142418">
              <a:off x="5951960" y="5685420"/>
              <a:ext cx="668353" cy="612620"/>
            </a:xfrm>
            <a:prstGeom prst="chord">
              <a:avLst>
                <a:gd name="adj1" fmla="val 4254291"/>
                <a:gd name="adj2" fmla="val 15072395"/>
              </a:avLst>
            </a:prstGeom>
            <a:solidFill>
              <a:schemeClr val="tx1"/>
            </a:solidFill>
            <a:ln w="38100" cap="flat" cmpd="sng" algn="ctr">
              <a:solidFill>
                <a:schemeClr val="tx1"/>
              </a:solidFill>
              <a:prstDash val="solid"/>
              <a:round/>
              <a:headEnd type="none" w="med" len="med"/>
              <a:tailEnd type="none" w="med" len="med"/>
            </a:ln>
            <a:effectLst/>
          </p:spPr>
          <p:txBody>
            <a:bodyPr vert="eaVert">
              <a:spAutoFit/>
            </a:bodyPr>
            <a:lstStyle/>
            <a:p>
              <a:pPr>
                <a:defRPr/>
              </a:pPr>
              <a:endParaRPr lang="ja-JP" altLang="en-US"/>
            </a:p>
          </p:txBody>
        </p:sp>
        <p:sp>
          <p:nvSpPr>
            <p:cNvPr id="10259" name="Oval 2"/>
            <p:cNvSpPr>
              <a:spLocks noChangeArrowheads="1"/>
            </p:cNvSpPr>
            <p:nvPr/>
          </p:nvSpPr>
          <p:spPr bwMode="auto">
            <a:xfrm>
              <a:off x="5956602" y="4692613"/>
              <a:ext cx="744537" cy="665163"/>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grpSp>
      <p:sp>
        <p:nvSpPr>
          <p:cNvPr id="10250"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C8805C88-07BD-4A1A-9A8C-5E55E5E43BDC}" type="slidenum">
              <a:rPr lang="en-US" altLang="ja-JP" sz="1400">
                <a:ea typeface="ＭＳ Ｐゴシック" pitchFamily="50" charset="-128"/>
              </a:rPr>
              <a:pPr algn="r" eaLnBrk="1" hangingPunct="1">
                <a:spcBef>
                  <a:spcPct val="0"/>
                </a:spcBef>
                <a:buFontTx/>
                <a:buNone/>
              </a:pPr>
              <a:t>39</a:t>
            </a:fld>
            <a:endParaRPr lang="en-US" altLang="ja-JP" sz="1400">
              <a:ea typeface="ＭＳ Ｐゴシック" pitchFamily="50" charset="-128"/>
            </a:endParaRPr>
          </a:p>
        </p:txBody>
      </p:sp>
    </p:spTree>
    <p:extLst>
      <p:ext uri="{BB962C8B-B14F-4D97-AF65-F5344CB8AC3E}">
        <p14:creationId xmlns:p14="http://schemas.microsoft.com/office/powerpoint/2010/main" val="35074513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p:cNvGrpSpPr/>
          <p:nvPr/>
        </p:nvGrpSpPr>
        <p:grpSpPr>
          <a:xfrm>
            <a:off x="323528" y="224325"/>
            <a:ext cx="8632825" cy="6543188"/>
            <a:chOff x="251520" y="224325"/>
            <a:chExt cx="8632825" cy="6543188"/>
          </a:xfrm>
        </p:grpSpPr>
        <p:sp>
          <p:nvSpPr>
            <p:cNvPr id="104456" name="Text Box 8"/>
            <p:cNvSpPr txBox="1">
              <a:spLocks noChangeArrowheads="1"/>
            </p:cNvSpPr>
            <p:nvPr/>
          </p:nvSpPr>
          <p:spPr bwMode="auto">
            <a:xfrm>
              <a:off x="295255" y="224325"/>
              <a:ext cx="40513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fontAlgn="ctr">
                <a:spcBef>
                  <a:spcPct val="500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２．職長の役割と責務</a:t>
              </a:r>
            </a:p>
          </p:txBody>
        </p:sp>
        <p:sp>
          <p:nvSpPr>
            <p:cNvPr id="6147" name="Text Box 10"/>
            <p:cNvSpPr txBox="1">
              <a:spLocks noChangeArrowheads="1"/>
            </p:cNvSpPr>
            <p:nvPr/>
          </p:nvSpPr>
          <p:spPr bwMode="auto">
            <a:xfrm>
              <a:off x="5937303" y="350696"/>
              <a:ext cx="2743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2000" dirty="0">
                  <a:latin typeface="HG丸ｺﾞｼｯｸM-PRO" pitchFamily="50" charset="-128"/>
                  <a:ea typeface="HG丸ｺﾞｼｯｸM-PRO" pitchFamily="50" charset="-128"/>
                </a:rPr>
                <a:t>P14</a:t>
              </a:r>
              <a:endParaRPr lang="ja-JP" altLang="en-US" sz="2000" dirty="0">
                <a:latin typeface="HG丸ｺﾞｼｯｸM-PRO" pitchFamily="50" charset="-128"/>
                <a:ea typeface="HG丸ｺﾞｼｯｸM-PRO" pitchFamily="50" charset="-128"/>
              </a:endParaRPr>
            </a:p>
          </p:txBody>
        </p:sp>
        <p:sp>
          <p:nvSpPr>
            <p:cNvPr id="6148" name="AutoShape 5"/>
            <p:cNvSpPr>
              <a:spLocks noChangeArrowheads="1"/>
            </p:cNvSpPr>
            <p:nvPr/>
          </p:nvSpPr>
          <p:spPr bwMode="auto">
            <a:xfrm>
              <a:off x="251520" y="812259"/>
              <a:ext cx="8632825" cy="5955254"/>
            </a:xfrm>
            <a:prstGeom prst="roundRect">
              <a:avLst>
                <a:gd name="adj" fmla="val 4384"/>
              </a:avLst>
            </a:prstGeom>
            <a:solidFill>
              <a:srgbClr val="FFFF99"/>
            </a:solidFill>
            <a:ln w="9525">
              <a:solidFill>
                <a:srgbClr val="FFFF99"/>
              </a:solidFill>
              <a:round/>
              <a:headEnd/>
              <a:tailEnd/>
            </a:ln>
          </p:spPr>
          <p:txBody>
            <a:bodyPr wrap="none"/>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000"/>
                </a:lnSpc>
                <a:spcBef>
                  <a:spcPct val="0"/>
                </a:spcBef>
                <a:buFontTx/>
                <a:buNone/>
              </a:pPr>
              <a:r>
                <a:rPr lang="ja-JP" altLang="en-US" sz="2400" b="1" dirty="0">
                  <a:solidFill>
                    <a:srgbClr val="FF0000"/>
                  </a:solidFill>
                  <a:latin typeface="HG丸ｺﾞｼｯｸM-PRO" pitchFamily="50" charset="-128"/>
                  <a:ea typeface="HG丸ｺﾞｼｯｸM-PRO" pitchFamily="50" charset="-128"/>
                </a:rPr>
                <a:t>（１）職長は、職場の「キーパーソン」</a:t>
              </a:r>
              <a:endParaRPr lang="en-US" altLang="ja-JP" sz="2400" b="1" dirty="0">
                <a:solidFill>
                  <a:srgbClr val="FF0000"/>
                </a:solidFill>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a:t>
              </a:r>
              <a:r>
                <a:rPr lang="en-US" altLang="ja-JP" sz="2400" dirty="0">
                  <a:latin typeface="HG丸ｺﾞｼｯｸM-PRO" pitchFamily="50" charset="-128"/>
                  <a:ea typeface="HG丸ｺﾞｼｯｸM-PRO" pitchFamily="50" charset="-128"/>
                </a:rPr>
                <a:t>※</a:t>
              </a:r>
              <a:r>
                <a:rPr lang="ja-JP" altLang="en-US" sz="2400" dirty="0">
                  <a:latin typeface="HG丸ｺﾞｼｯｸM-PRO" pitchFamily="50" charset="-128"/>
                  <a:ea typeface="HG丸ｺﾞｼｯｸM-PRO" pitchFamily="50" charset="-128"/>
                </a:rPr>
                <a:t>　職長の立場より期待される役割・機能は下記の３点</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①先取りの安全衛生管理</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　　（現場を見る力をつけ、先取りの安全衛生）</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ts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2600"/>
                </a:lnSpc>
                <a:spcBef>
                  <a:spcPts val="0"/>
                </a:spcBef>
                <a:buFontTx/>
                <a:buNone/>
              </a:pPr>
              <a:r>
                <a:rPr lang="ja-JP" altLang="en-US" sz="2400" dirty="0">
                  <a:latin typeface="HG丸ｺﾞｼｯｸM-PRO" pitchFamily="50" charset="-128"/>
                  <a:ea typeface="HG丸ｺﾞｼｯｸM-PRO" pitchFamily="50" charset="-128"/>
                </a:rPr>
                <a:t>　　②情報管理</a:t>
              </a:r>
              <a:endParaRPr lang="en-US" altLang="ja-JP" sz="2400" dirty="0">
                <a:latin typeface="HG丸ｺﾞｼｯｸM-PRO" pitchFamily="50" charset="-128"/>
                <a:ea typeface="HG丸ｺﾞｼｯｸM-PRO" pitchFamily="50" charset="-128"/>
              </a:endParaRPr>
            </a:p>
            <a:p>
              <a:pPr eaLnBrk="1" fontAlgn="ctr" hangingPunct="1">
                <a:lnSpc>
                  <a:spcPts val="2500"/>
                </a:lnSpc>
                <a:spcBef>
                  <a:spcPts val="0"/>
                </a:spcBef>
                <a:buFontTx/>
                <a:buNone/>
              </a:pPr>
              <a:r>
                <a:rPr lang="ja-JP" altLang="en-US" sz="2000" dirty="0">
                  <a:latin typeface="HG丸ｺﾞｼｯｸM-PRO" pitchFamily="50" charset="-128"/>
                  <a:ea typeface="HG丸ｺﾞｼｯｸM-PRO" pitchFamily="50" charset="-128"/>
                </a:rPr>
                <a:t>　　　（情報管理の</a:t>
              </a:r>
              <a:r>
                <a:rPr lang="ja-JP" altLang="en-US" sz="2000" b="1" dirty="0">
                  <a:solidFill>
                    <a:srgbClr val="FF0000"/>
                  </a:solidFill>
                  <a:latin typeface="HG丸ｺﾞｼｯｸM-PRO" pitchFamily="50" charset="-128"/>
                  <a:ea typeface="HG丸ｺﾞｼｯｸM-PRO" pitchFamily="50" charset="-128"/>
                </a:rPr>
                <a:t>要</a:t>
              </a:r>
              <a:r>
                <a:rPr lang="ja-JP" altLang="en-US" sz="2000" dirty="0">
                  <a:latin typeface="HG丸ｺﾞｼｯｸM-PRO" pitchFamily="50" charset="-128"/>
                  <a:ea typeface="HG丸ｺﾞｼｯｸM-PRO" pitchFamily="50" charset="-128"/>
                </a:rPr>
                <a:t>であり、</a:t>
              </a:r>
              <a:endParaRPr lang="en-US" altLang="ja-JP" sz="2000" dirty="0">
                <a:latin typeface="HG丸ｺﾞｼｯｸM-PRO" pitchFamily="50" charset="-128"/>
                <a:ea typeface="HG丸ｺﾞｼｯｸM-PRO" pitchFamily="50" charset="-128"/>
              </a:endParaRPr>
            </a:p>
            <a:p>
              <a:pPr eaLnBrk="1" fontAlgn="ctr" hangingPunct="1">
                <a:lnSpc>
                  <a:spcPts val="2500"/>
                </a:lnSpc>
                <a:spcBef>
                  <a:spcPts val="0"/>
                </a:spcBef>
                <a:buFontTx/>
                <a:buNone/>
              </a:pPr>
              <a:r>
                <a:rPr lang="ja-JP" altLang="en-US" sz="2000" dirty="0">
                  <a:latin typeface="HG丸ｺﾞｼｯｸM-PRO" pitchFamily="50" charset="-128"/>
                  <a:ea typeface="HG丸ｺﾞｼｯｸM-PRO" pitchFamily="50" charset="-128"/>
                </a:rPr>
                <a:t>　　　　正確・確実な情報の伝達）</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ts val="120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ts val="2400"/>
                </a:spcBef>
                <a:buFontTx/>
                <a:buNone/>
              </a:pPr>
              <a:r>
                <a:rPr lang="ja-JP" altLang="en-US" sz="2400" dirty="0">
                  <a:latin typeface="HG丸ｺﾞｼｯｸM-PRO" pitchFamily="50" charset="-128"/>
                  <a:ea typeface="HG丸ｺﾞｼｯｸM-PRO" pitchFamily="50" charset="-128"/>
                </a:rPr>
                <a:t>　　③部下の育成</a:t>
              </a:r>
              <a:endParaRPr lang="en-US" altLang="ja-JP" sz="2400" dirty="0">
                <a:latin typeface="HG丸ｺﾞｼｯｸM-PRO" pitchFamily="50" charset="-128"/>
                <a:ea typeface="HG丸ｺﾞｼｯｸM-PRO" pitchFamily="50" charset="-128"/>
              </a:endParaRPr>
            </a:p>
            <a:p>
              <a:pPr eaLnBrk="1" fontAlgn="ctr" hangingPunct="1">
                <a:lnSpc>
                  <a:spcPts val="2600"/>
                </a:lnSpc>
                <a:spcBef>
                  <a:spcPct val="0"/>
                </a:spcBef>
                <a:buFontTx/>
                <a:buNone/>
              </a:pPr>
              <a:r>
                <a:rPr lang="ja-JP" altLang="en-US" sz="2000" dirty="0">
                  <a:latin typeface="HG丸ｺﾞｼｯｸM-PRO" pitchFamily="50" charset="-128"/>
                  <a:ea typeface="HG丸ｺﾞｼｯｸM-PRO" pitchFamily="50" charset="-128"/>
                </a:rPr>
                <a:t>　　　（知識、技能、態度教育に</a:t>
              </a:r>
              <a:endParaRPr lang="en-US" altLang="ja-JP" sz="2000" dirty="0">
                <a:latin typeface="HG丸ｺﾞｼｯｸM-PRO" pitchFamily="50" charset="-128"/>
                <a:ea typeface="HG丸ｺﾞｼｯｸM-PRO" pitchFamily="50" charset="-128"/>
              </a:endParaRPr>
            </a:p>
            <a:p>
              <a:pPr eaLnBrk="1" fontAlgn="ctr" hangingPunct="1">
                <a:lnSpc>
                  <a:spcPts val="2600"/>
                </a:lnSpc>
                <a:spcBef>
                  <a:spcPct val="0"/>
                </a:spcBef>
                <a:buFontTx/>
                <a:buNone/>
              </a:pPr>
              <a:r>
                <a:rPr lang="ja-JP" altLang="en-US" sz="2000" dirty="0">
                  <a:latin typeface="HG丸ｺﾞｼｯｸM-PRO" pitchFamily="50" charset="-128"/>
                  <a:ea typeface="HG丸ｺﾞｼｯｸM-PRO" pitchFamily="50" charset="-128"/>
                </a:rPr>
                <a:t>　　　　よる部下の育成）</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endParaRPr lang="en-US" altLang="ja-JP" sz="20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500"/>
                </a:lnSpc>
                <a:spcBef>
                  <a:spcPct val="0"/>
                </a:spcBef>
                <a:buFontTx/>
                <a:buNone/>
              </a:pPr>
              <a:endParaRPr lang="en-US" altLang="ja-JP" sz="2800" dirty="0">
                <a:latin typeface="HG丸ｺﾞｼｯｸM-PRO" pitchFamily="50" charset="-128"/>
                <a:ea typeface="HG丸ｺﾞｼｯｸM-PRO" pitchFamily="50" charset="-128"/>
              </a:endParaRPr>
            </a:p>
            <a:p>
              <a:pPr eaLnBrk="1" fontAlgn="ctr" hangingPunct="1">
                <a:lnSpc>
                  <a:spcPts val="3500"/>
                </a:lnSpc>
                <a:spcBef>
                  <a:spcPct val="0"/>
                </a:spcBef>
                <a:buFontTx/>
                <a:buNone/>
              </a:pPr>
              <a:endParaRPr lang="en-US" altLang="ja-JP" sz="2800" dirty="0">
                <a:latin typeface="HG丸ｺﾞｼｯｸM-PRO" pitchFamily="50" charset="-128"/>
                <a:ea typeface="HG丸ｺﾞｼｯｸM-PRO" pitchFamily="50" charset="-128"/>
              </a:endParaRPr>
            </a:p>
            <a:p>
              <a:pPr eaLnBrk="1" fontAlgn="ctr" hangingPunct="1">
                <a:lnSpc>
                  <a:spcPts val="3500"/>
                </a:lnSpc>
                <a:spcBef>
                  <a:spcPct val="0"/>
                </a:spcBef>
                <a:buFontTx/>
                <a:buNone/>
              </a:pPr>
              <a:endParaRPr lang="en-US" altLang="ja-JP" sz="2800" dirty="0">
                <a:latin typeface="HG丸ｺﾞｼｯｸM-PRO" pitchFamily="50" charset="-128"/>
                <a:ea typeface="HG丸ｺﾞｼｯｸM-PRO" pitchFamily="50" charset="-128"/>
              </a:endParaRPr>
            </a:p>
            <a:p>
              <a:pPr eaLnBrk="1" fontAlgn="ctr" hangingPunct="1">
                <a:lnSpc>
                  <a:spcPts val="3500"/>
                </a:lnSpc>
                <a:spcBef>
                  <a:spcPct val="0"/>
                </a:spcBef>
                <a:buFontTx/>
                <a:buNone/>
              </a:pPr>
              <a:endParaRPr lang="en-US" altLang="ja-JP" sz="2800" dirty="0">
                <a:latin typeface="HG丸ｺﾞｼｯｸM-PRO" pitchFamily="50" charset="-128"/>
                <a:ea typeface="HG丸ｺﾞｼｯｸM-PRO" pitchFamily="50" charset="-128"/>
              </a:endParaRPr>
            </a:p>
            <a:p>
              <a:pPr eaLnBrk="1" fontAlgn="ctr" hangingPunct="1">
                <a:lnSpc>
                  <a:spcPts val="3500"/>
                </a:lnSpc>
                <a:spcBef>
                  <a:spcPct val="0"/>
                </a:spcBef>
                <a:buFontTx/>
                <a:buNone/>
              </a:pPr>
              <a:endParaRPr lang="en-US" altLang="ja-JP" sz="2800" dirty="0">
                <a:latin typeface="HG丸ｺﾞｼｯｸM-PRO" pitchFamily="50" charset="-128"/>
                <a:ea typeface="HG丸ｺﾞｼｯｸM-PRO" pitchFamily="50" charset="-128"/>
              </a:endParaRPr>
            </a:p>
            <a:p>
              <a:pPr eaLnBrk="1" fontAlgn="ctr" hangingPunct="1">
                <a:lnSpc>
                  <a:spcPts val="3500"/>
                </a:lnSpc>
                <a:spcBef>
                  <a:spcPct val="0"/>
                </a:spcBef>
                <a:buFontTx/>
                <a:buNone/>
              </a:pPr>
              <a:endParaRPr lang="en-US" altLang="ja-JP" sz="2800" dirty="0">
                <a:latin typeface="HG丸ｺﾞｼｯｸM-PRO" pitchFamily="50" charset="-128"/>
                <a:ea typeface="HG丸ｺﾞｼｯｸM-PRO" pitchFamily="50" charset="-128"/>
              </a:endParaRPr>
            </a:p>
            <a:p>
              <a:pPr eaLnBrk="1" fontAlgn="ctr" hangingPunct="1">
                <a:lnSpc>
                  <a:spcPts val="3500"/>
                </a:lnSpc>
                <a:spcBef>
                  <a:spcPct val="0"/>
                </a:spcBef>
                <a:buFontTx/>
                <a:buNone/>
              </a:pPr>
              <a:endParaRPr lang="en-US" altLang="ja-JP" sz="2800" dirty="0">
                <a:latin typeface="HG丸ｺﾞｼｯｸM-PRO" pitchFamily="50" charset="-128"/>
                <a:ea typeface="HG丸ｺﾞｼｯｸM-PRO" pitchFamily="50" charset="-128"/>
              </a:endParaRPr>
            </a:p>
            <a:p>
              <a:pPr eaLnBrk="1" fontAlgn="ctr" hangingPunct="1">
                <a:lnSpc>
                  <a:spcPts val="3500"/>
                </a:lnSpc>
                <a:spcBef>
                  <a:spcPct val="0"/>
                </a:spcBef>
                <a:buFontTx/>
                <a:buNone/>
              </a:pPr>
              <a:endParaRPr lang="en-US" altLang="ja-JP" sz="2800" dirty="0">
                <a:latin typeface="HG丸ｺﾞｼｯｸM-PRO" pitchFamily="50" charset="-128"/>
                <a:ea typeface="HG丸ｺﾞｼｯｸM-PRO" pitchFamily="50" charset="-128"/>
              </a:endParaRPr>
            </a:p>
            <a:p>
              <a:pPr eaLnBrk="1" fontAlgn="ctr" hangingPunct="1">
                <a:lnSpc>
                  <a:spcPts val="3500"/>
                </a:lnSpc>
                <a:spcBef>
                  <a:spcPct val="0"/>
                </a:spcBef>
                <a:buFontTx/>
                <a:buNone/>
              </a:pPr>
              <a:endParaRPr lang="en-US" altLang="ja-JP" sz="2800" dirty="0">
                <a:latin typeface="HG丸ｺﾞｼｯｸM-PRO" pitchFamily="50" charset="-128"/>
                <a:ea typeface="HG丸ｺﾞｼｯｸM-PRO" pitchFamily="50" charset="-128"/>
              </a:endParaRPr>
            </a:p>
            <a:p>
              <a:pPr eaLnBrk="1" fontAlgn="ctr" hangingPunct="1">
                <a:lnSpc>
                  <a:spcPts val="3500"/>
                </a:lnSpc>
                <a:spcBef>
                  <a:spcPct val="0"/>
                </a:spcBef>
                <a:buFontTx/>
                <a:buNone/>
              </a:pPr>
              <a:endParaRPr lang="en-US" altLang="ja-JP" sz="2800" dirty="0">
                <a:latin typeface="HG丸ｺﾞｼｯｸM-PRO" pitchFamily="50" charset="-128"/>
                <a:ea typeface="HG丸ｺﾞｼｯｸM-PRO" pitchFamily="50" charset="-128"/>
              </a:endParaRPr>
            </a:p>
            <a:p>
              <a:pPr eaLnBrk="1" fontAlgn="ctr" hangingPunct="1">
                <a:lnSpc>
                  <a:spcPts val="3500"/>
                </a:lnSpc>
                <a:spcBef>
                  <a:spcPct val="0"/>
                </a:spcBef>
                <a:buFontTx/>
                <a:buNone/>
              </a:pPr>
              <a:endParaRPr lang="en-US" altLang="ja-JP" sz="2800" dirty="0">
                <a:latin typeface="HG丸ｺﾞｼｯｸM-PRO" pitchFamily="50" charset="-128"/>
                <a:ea typeface="HG丸ｺﾞｼｯｸM-PRO" pitchFamily="50" charset="-128"/>
              </a:endParaRPr>
            </a:p>
            <a:p>
              <a:pPr eaLnBrk="1" fontAlgn="ctr" hangingPunct="1">
                <a:lnSpc>
                  <a:spcPts val="3500"/>
                </a:lnSpc>
                <a:spcBef>
                  <a:spcPct val="0"/>
                </a:spcBef>
                <a:buFontTx/>
                <a:buNone/>
              </a:pPr>
              <a:endParaRPr lang="en-US" altLang="ja-JP" sz="2800" dirty="0">
                <a:latin typeface="HG丸ｺﾞｼｯｸM-PRO" pitchFamily="50" charset="-128"/>
                <a:ea typeface="HG丸ｺﾞｼｯｸM-PRO" pitchFamily="50" charset="-128"/>
              </a:endParaRPr>
            </a:p>
            <a:p>
              <a:pPr eaLnBrk="1" fontAlgn="ctr" hangingPunct="1">
                <a:lnSpc>
                  <a:spcPts val="3500"/>
                </a:lnSpc>
                <a:spcBef>
                  <a:spcPct val="0"/>
                </a:spcBef>
                <a:buFontTx/>
                <a:buNone/>
              </a:pPr>
              <a:endParaRPr lang="en-US" altLang="ja-JP" sz="2800" dirty="0">
                <a:latin typeface="HG丸ｺﾞｼｯｸM-PRO" pitchFamily="50" charset="-128"/>
                <a:ea typeface="HG丸ｺﾞｼｯｸM-PRO" pitchFamily="50" charset="-128"/>
              </a:endParaRPr>
            </a:p>
            <a:p>
              <a:pPr eaLnBrk="1" fontAlgn="ctr" hangingPunct="1">
                <a:lnSpc>
                  <a:spcPts val="3500"/>
                </a:lnSpc>
                <a:spcBef>
                  <a:spcPct val="0"/>
                </a:spcBef>
                <a:buFontTx/>
                <a:buNone/>
              </a:pPr>
              <a:endParaRPr lang="ja-JP" altLang="en-US" sz="2800" dirty="0">
                <a:latin typeface="HG丸ｺﾞｼｯｸM-PRO" pitchFamily="50" charset="-128"/>
                <a:ea typeface="HG丸ｺﾞｼｯｸM-PRO" pitchFamily="50" charset="-128"/>
              </a:endParaRPr>
            </a:p>
          </p:txBody>
        </p:sp>
        <p:sp>
          <p:nvSpPr>
            <p:cNvPr id="6150" name="右矢印 23"/>
            <p:cNvSpPr>
              <a:spLocks noChangeArrowheads="1"/>
            </p:cNvSpPr>
            <p:nvPr/>
          </p:nvSpPr>
          <p:spPr bwMode="auto">
            <a:xfrm>
              <a:off x="6070666" y="2504812"/>
              <a:ext cx="314325" cy="461963"/>
            </a:xfrm>
            <a:prstGeom prst="rightArrow">
              <a:avLst>
                <a:gd name="adj1" fmla="val 50000"/>
                <a:gd name="adj2" fmla="val 50000"/>
              </a:avLst>
            </a:prstGeom>
            <a:solidFill>
              <a:schemeClr val="tx1"/>
            </a:solidFill>
            <a:ln w="28575" algn="ctr">
              <a:solidFill>
                <a:schemeClr val="tx1"/>
              </a:solidFill>
              <a:round/>
              <a:headEnd/>
              <a:tailEnd/>
            </a:ln>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grpSp>
          <p:nvGrpSpPr>
            <p:cNvPr id="6152" name="グループ化 4"/>
            <p:cNvGrpSpPr>
              <a:grpSpLocks/>
            </p:cNvGrpSpPr>
            <p:nvPr/>
          </p:nvGrpSpPr>
          <p:grpSpPr bwMode="auto">
            <a:xfrm>
              <a:off x="4567933" y="3144263"/>
              <a:ext cx="4119563" cy="3184832"/>
              <a:chOff x="4686806" y="1340768"/>
              <a:chExt cx="4119562" cy="3115526"/>
            </a:xfrm>
          </p:grpSpPr>
          <p:pic>
            <p:nvPicPr>
              <p:cNvPr id="61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806" y="1340768"/>
                <a:ext cx="4119562" cy="30686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65" name="円/楕円 1"/>
              <p:cNvSpPr>
                <a:spLocks noChangeArrowheads="1"/>
              </p:cNvSpPr>
              <p:nvPr/>
            </p:nvSpPr>
            <p:spPr bwMode="auto">
              <a:xfrm>
                <a:off x="5681283" y="1901074"/>
                <a:ext cx="1511300" cy="2555220"/>
              </a:xfrm>
              <a:prstGeom prst="ellipse">
                <a:avLst/>
              </a:prstGeom>
              <a:noFill/>
              <a:ln w="76200" algn="ctr">
                <a:solidFill>
                  <a:srgbClr val="FF0000"/>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n>
                    <a:solidFill>
                      <a:srgbClr val="FF3399"/>
                    </a:solidFill>
                  </a:ln>
                  <a:solidFill>
                    <a:srgbClr val="FF0000"/>
                  </a:solidFill>
                  <a:latin typeface="Times New Roman" pitchFamily="18" charset="0"/>
                </a:endParaRPr>
              </a:p>
            </p:txBody>
          </p:sp>
        </p:grpSp>
        <p:pic>
          <p:nvPicPr>
            <p:cNvPr id="615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464" y="2525940"/>
              <a:ext cx="2520950" cy="44083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4"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8338" y="2519958"/>
              <a:ext cx="2420937" cy="44681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9541" y="2527471"/>
              <a:ext cx="2119312" cy="43930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6" name="右矢印 11"/>
            <p:cNvSpPr>
              <a:spLocks noChangeArrowheads="1"/>
            </p:cNvSpPr>
            <p:nvPr/>
          </p:nvSpPr>
          <p:spPr bwMode="auto">
            <a:xfrm>
              <a:off x="3058082" y="2519958"/>
              <a:ext cx="315913" cy="461962"/>
            </a:xfrm>
            <a:prstGeom prst="rightArrow">
              <a:avLst>
                <a:gd name="adj1" fmla="val 50000"/>
                <a:gd name="adj2" fmla="val 50000"/>
              </a:avLst>
            </a:prstGeom>
            <a:solidFill>
              <a:schemeClr val="tx1"/>
            </a:solidFill>
            <a:ln w="28575" algn="ctr">
              <a:solidFill>
                <a:schemeClr val="tx1"/>
              </a:solidFill>
              <a:round/>
              <a:headEnd/>
              <a:tailEnd/>
            </a:ln>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pic>
          <p:nvPicPr>
            <p:cNvPr id="615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068" y="4302522"/>
              <a:ext cx="984250" cy="52963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8"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1354" y="4302522"/>
              <a:ext cx="936625" cy="52963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9"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0117" y="4309368"/>
              <a:ext cx="976312" cy="55604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60" name="右矢印 28"/>
            <p:cNvSpPr>
              <a:spLocks noChangeArrowheads="1"/>
            </p:cNvSpPr>
            <p:nvPr/>
          </p:nvSpPr>
          <p:spPr bwMode="auto">
            <a:xfrm>
              <a:off x="1525940" y="4359375"/>
              <a:ext cx="314325" cy="166688"/>
            </a:xfrm>
            <a:prstGeom prst="rightArrow">
              <a:avLst>
                <a:gd name="adj1" fmla="val 50000"/>
                <a:gd name="adj2" fmla="val 49971"/>
              </a:avLst>
            </a:prstGeom>
            <a:solidFill>
              <a:schemeClr val="tx1"/>
            </a:solidFill>
            <a:ln w="28575" algn="ctr">
              <a:solidFill>
                <a:schemeClr val="tx1"/>
              </a:solidFill>
              <a:round/>
              <a:headEnd/>
              <a:tailEnd/>
            </a:ln>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pic>
          <p:nvPicPr>
            <p:cNvPr id="6161"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4727" y="4318101"/>
              <a:ext cx="354013" cy="2492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62"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44665" y="4620936"/>
              <a:ext cx="354012" cy="2444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63" name="Picture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96006" y="4602446"/>
              <a:ext cx="354012" cy="2444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5" name="オブジェクト 4"/>
            <p:cNvGraphicFramePr>
              <a:graphicFrameLocks noChangeAspect="1"/>
            </p:cNvGraphicFramePr>
            <p:nvPr/>
          </p:nvGraphicFramePr>
          <p:xfrm>
            <a:off x="506064" y="6094663"/>
            <a:ext cx="856450" cy="421270"/>
          </p:xfrm>
          <a:graphic>
            <a:graphicData uri="http://schemas.openxmlformats.org/presentationml/2006/ole">
              <mc:AlternateContent xmlns:mc="http://schemas.openxmlformats.org/markup-compatibility/2006">
                <mc:Choice xmlns:v="urn:schemas-microsoft-com:vml" Requires="v">
                  <p:oleObj spid="_x0000_s67711" name="Worksheet" r:id="rId13" imgW="514412" imgH="266590" progId="Excel.Sheet.8">
                    <p:embed/>
                  </p:oleObj>
                </mc:Choice>
                <mc:Fallback>
                  <p:oleObj name="Worksheet" r:id="rId13" imgW="514412" imgH="266590" progId="Excel.Sheet.8">
                    <p:embed/>
                    <p:pic>
                      <p:nvPicPr>
                        <p:cNvPr id="0" name=""/>
                        <p:cNvPicPr/>
                        <p:nvPr/>
                      </p:nvPicPr>
                      <p:blipFill>
                        <a:blip r:embed="rId14"/>
                        <a:stretch>
                          <a:fillRect/>
                        </a:stretch>
                      </p:blipFill>
                      <p:spPr>
                        <a:xfrm>
                          <a:off x="506064" y="6094663"/>
                          <a:ext cx="856450" cy="421270"/>
                        </a:xfrm>
                        <a:prstGeom prst="rect">
                          <a:avLst/>
                        </a:prstGeom>
                      </p:spPr>
                    </p:pic>
                  </p:oleObj>
                </mc:Fallback>
              </mc:AlternateContent>
            </a:graphicData>
          </a:graphic>
        </p:graphicFrame>
        <p:pic>
          <p:nvPicPr>
            <p:cNvPr id="8" name="図 7"/>
            <p:cNvPicPr>
              <a:picLocks noChangeAspect="1"/>
            </p:cNvPicPr>
            <p:nvPr/>
          </p:nvPicPr>
          <p:blipFill>
            <a:blip r:embed="rId15"/>
            <a:stretch>
              <a:fillRect/>
            </a:stretch>
          </p:blipFill>
          <p:spPr>
            <a:xfrm>
              <a:off x="1843387" y="6094663"/>
              <a:ext cx="2566164" cy="421270"/>
            </a:xfrm>
            <a:prstGeom prst="rect">
              <a:avLst/>
            </a:prstGeom>
          </p:spPr>
        </p:pic>
      </p:grpSp>
      <p:sp>
        <p:nvSpPr>
          <p:cNvPr id="29" name="右矢印 28"/>
          <p:cNvSpPr>
            <a:spLocks noChangeArrowheads="1"/>
          </p:cNvSpPr>
          <p:nvPr/>
        </p:nvSpPr>
        <p:spPr bwMode="auto">
          <a:xfrm>
            <a:off x="1459440" y="6204292"/>
            <a:ext cx="314325" cy="166688"/>
          </a:xfrm>
          <a:prstGeom prst="rightArrow">
            <a:avLst>
              <a:gd name="adj1" fmla="val 50000"/>
              <a:gd name="adj2" fmla="val 49971"/>
            </a:avLst>
          </a:prstGeom>
          <a:solidFill>
            <a:schemeClr val="tx1"/>
          </a:solidFill>
          <a:ln w="28575" algn="ctr">
            <a:solidFill>
              <a:schemeClr val="tx1"/>
            </a:solidFill>
            <a:round/>
            <a:headEnd/>
            <a:tailEnd/>
          </a:ln>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6149" name="スライド番号プレースホルダー 3"/>
          <p:cNvSpPr>
            <a:spLocks noGrp="1"/>
          </p:cNvSpPr>
          <p:nvPr>
            <p:ph type="sldNum" sz="quarter" idx="12"/>
          </p:nvPr>
        </p:nvSpPr>
        <p:spPr>
          <a:xfrm>
            <a:off x="6881813" y="6310313"/>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9C2CE24C-B5E5-4ED3-A3E3-0F418ABF8D3B}" type="slidenum">
              <a:rPr lang="en-US" altLang="ja-JP" sz="1400" smtClean="0">
                <a:ea typeface="ＭＳ Ｐゴシック" pitchFamily="50" charset="-128"/>
              </a:rPr>
              <a:pPr algn="r" eaLnBrk="1" hangingPunct="1">
                <a:spcBef>
                  <a:spcPct val="0"/>
                </a:spcBef>
                <a:buFontTx/>
                <a:buNone/>
              </a:pPr>
              <a:t>4</a:t>
            </a:fld>
            <a:endParaRPr lang="en-US" altLang="ja-JP" sz="1400" dirty="0">
              <a:ea typeface="ＭＳ Ｐゴシック" pitchFamily="50" charset="-128"/>
            </a:endParaRPr>
          </a:p>
        </p:txBody>
      </p:sp>
    </p:spTree>
    <p:extLst>
      <p:ext uri="{BB962C8B-B14F-4D97-AF65-F5344CB8AC3E}">
        <p14:creationId xmlns:p14="http://schemas.microsoft.com/office/powerpoint/2010/main" val="36317584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6400800" cy="488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0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３．指示の仕方（</a:t>
            </a:r>
            <a:r>
              <a:rPr lang="ja-JP" altLang="en-US" sz="2800" dirty="0">
                <a:latin typeface="HG丸ｺﾞｼｯｸM-PRO" pitchFamily="50" charset="-128"/>
                <a:ea typeface="HG丸ｺﾞｼｯｸM-PRO" pitchFamily="50" charset="-128"/>
              </a:rPr>
              <a:t>指示の仕方の原則）</a:t>
            </a:r>
            <a:endParaRPr lang="ja-JP" altLang="en-US" sz="2800"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11267" name="Text Box 10"/>
          <p:cNvSpPr txBox="1">
            <a:spLocks noChangeArrowheads="1"/>
          </p:cNvSpPr>
          <p:nvPr/>
        </p:nvSpPr>
        <p:spPr bwMode="auto">
          <a:xfrm>
            <a:off x="7310438" y="203200"/>
            <a:ext cx="1223962" cy="34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000"/>
              </a:lnSpc>
              <a:spcBef>
                <a:spcPct val="0"/>
              </a:spcBef>
              <a:buFontTx/>
              <a:buNone/>
            </a:pPr>
            <a:r>
              <a:rPr lang="en-US" altLang="ja-JP" sz="1600" dirty="0">
                <a:latin typeface="HG丸ｺﾞｼｯｸM-PRO" pitchFamily="50" charset="-128"/>
                <a:ea typeface="HG丸ｺﾞｼｯｸM-PRO" pitchFamily="50" charset="-128"/>
              </a:rPr>
              <a:t>P36</a:t>
            </a:r>
          </a:p>
        </p:txBody>
      </p:sp>
      <p:sp>
        <p:nvSpPr>
          <p:cNvPr id="11268" name="AutoShape 5"/>
          <p:cNvSpPr>
            <a:spLocks noChangeArrowheads="1"/>
          </p:cNvSpPr>
          <p:nvPr/>
        </p:nvSpPr>
        <p:spPr bwMode="auto">
          <a:xfrm>
            <a:off x="304800" y="747713"/>
            <a:ext cx="8591550" cy="5921375"/>
          </a:xfrm>
          <a:prstGeom prst="roundRect">
            <a:avLst>
              <a:gd name="adj" fmla="val 4847"/>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　②相手の能力を把握して指示する。</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能力に合わせた指示の仕方と内容を考える。内容は</a:t>
            </a: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400" dirty="0">
                <a:solidFill>
                  <a:srgbClr val="FF3300"/>
                </a:solidFill>
                <a:latin typeface="HG丸ｺﾞｼｯｸM-PRO" pitchFamily="50" charset="-128"/>
                <a:ea typeface="HG丸ｺﾞｼｯｸM-PRO" pitchFamily="50" charset="-128"/>
              </a:rPr>
              <a:t>　</a:t>
            </a:r>
            <a:r>
              <a:rPr lang="ja-JP" altLang="en-US" sz="2400" dirty="0">
                <a:latin typeface="HG丸ｺﾞｼｯｸM-PRO" pitchFamily="50" charset="-128"/>
                <a:ea typeface="HG丸ｺﾞｼｯｸM-PRO" pitchFamily="50" charset="-128"/>
              </a:rPr>
              <a:t>　　努力目標として与えると「ヤル気」に結びつく。</a:t>
            </a: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　③具体的でわかりやすく</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５Ｗ１Ｈを活用する。作業手順書の急所の活用も考</a:t>
            </a: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える。正確さ、緻密さが求められることや安全上特</a:t>
            </a: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に重要なポイントなどは、メモをとらせ忘れないよ</a:t>
            </a: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うにする。</a:t>
            </a: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④「朝令暮改」的な指示はしないこと</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一度指示したことは、作業完了まで変えないこと。</a:t>
            </a: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やむを得ない事情の場合は、作業を中止して関係者</a:t>
            </a: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に説明して、納得させた上で新しい指示を出すこと。</a:t>
            </a: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⑤相手がどのように指示を理解したかを確認する</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相手の表情から理解の程度を読み取る。不十分と感</a:t>
            </a: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err="1">
                <a:latin typeface="HG丸ｺﾞｼｯｸM-PRO" pitchFamily="50" charset="-128"/>
                <a:ea typeface="HG丸ｺﾞｼｯｸM-PRO" pitchFamily="50" charset="-128"/>
              </a:rPr>
              <a:t>じたら</a:t>
            </a:r>
            <a:r>
              <a:rPr lang="ja-JP" altLang="en-US" sz="2400" dirty="0">
                <a:latin typeface="HG丸ｺﾞｼｯｸM-PRO" pitchFamily="50" charset="-128"/>
                <a:ea typeface="HG丸ｺﾞｼｯｸM-PRO" pitchFamily="50" charset="-128"/>
              </a:rPr>
              <a:t>質問したり、復讐させて確かめる。</a:t>
            </a:r>
          </a:p>
        </p:txBody>
      </p:sp>
      <p:sp>
        <p:nvSpPr>
          <p:cNvPr id="11269"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62DE02D3-DFEA-480A-9CAB-63029E602A9C}" type="slidenum">
              <a:rPr lang="en-US" altLang="ja-JP" sz="1400">
                <a:ea typeface="ＭＳ Ｐゴシック" pitchFamily="50" charset="-128"/>
              </a:rPr>
              <a:pPr algn="r" eaLnBrk="1" hangingPunct="1">
                <a:spcBef>
                  <a:spcPct val="0"/>
                </a:spcBef>
                <a:buFontTx/>
                <a:buNone/>
              </a:pPr>
              <a:t>40</a:t>
            </a:fld>
            <a:endParaRPr lang="en-US" altLang="ja-JP" sz="1400">
              <a:ea typeface="ＭＳ Ｐゴシック" pitchFamily="50" charset="-128"/>
            </a:endParaRPr>
          </a:p>
        </p:txBody>
      </p:sp>
    </p:spTree>
    <p:extLst>
      <p:ext uri="{BB962C8B-B14F-4D97-AF65-F5344CB8AC3E}">
        <p14:creationId xmlns:p14="http://schemas.microsoft.com/office/powerpoint/2010/main" val="314067857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6400800" cy="488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0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３．指示の仕方（</a:t>
            </a:r>
            <a:r>
              <a:rPr lang="ja-JP" altLang="en-US" sz="2800" dirty="0">
                <a:latin typeface="HG丸ｺﾞｼｯｸM-PRO" pitchFamily="50" charset="-128"/>
                <a:ea typeface="HG丸ｺﾞｼｯｸM-PRO" pitchFamily="50" charset="-128"/>
              </a:rPr>
              <a:t>指示の仕方の原則）</a:t>
            </a:r>
            <a:endParaRPr lang="ja-JP" altLang="en-US" sz="2800"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12291" name="Text Box 10"/>
          <p:cNvSpPr txBox="1">
            <a:spLocks noChangeArrowheads="1"/>
          </p:cNvSpPr>
          <p:nvPr/>
        </p:nvSpPr>
        <p:spPr bwMode="auto">
          <a:xfrm>
            <a:off x="7310438" y="203200"/>
            <a:ext cx="1223962" cy="34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000"/>
              </a:lnSpc>
              <a:spcBef>
                <a:spcPct val="0"/>
              </a:spcBef>
              <a:buFontTx/>
              <a:buNone/>
            </a:pPr>
            <a:r>
              <a:rPr lang="en-US" altLang="ja-JP" sz="1600" dirty="0">
                <a:latin typeface="HG丸ｺﾞｼｯｸM-PRO" pitchFamily="50" charset="-128"/>
                <a:ea typeface="HG丸ｺﾞｼｯｸM-PRO" pitchFamily="50" charset="-128"/>
              </a:rPr>
              <a:t>P36</a:t>
            </a:r>
          </a:p>
        </p:txBody>
      </p:sp>
      <p:sp>
        <p:nvSpPr>
          <p:cNvPr id="12292" name="AutoShape 5"/>
          <p:cNvSpPr>
            <a:spLocks noChangeArrowheads="1"/>
          </p:cNvSpPr>
          <p:nvPr/>
        </p:nvSpPr>
        <p:spPr bwMode="auto">
          <a:xfrm>
            <a:off x="304800" y="747713"/>
            <a:ext cx="8591550" cy="5921375"/>
          </a:xfrm>
          <a:prstGeom prst="roundRect">
            <a:avLst>
              <a:gd name="adj" fmla="val 4847"/>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300"/>
              </a:lnSpc>
              <a:spcBef>
                <a:spcPct val="0"/>
              </a:spcBef>
              <a:buFontTx/>
              <a:buNone/>
            </a:pPr>
            <a:r>
              <a:rPr lang="ja-JP" altLang="en-US" sz="2800" dirty="0">
                <a:solidFill>
                  <a:srgbClr val="FF0000"/>
                </a:solidFill>
                <a:latin typeface="HG丸ｺﾞｼｯｸM-PRO" pitchFamily="50" charset="-128"/>
                <a:ea typeface="HG丸ｺﾞｼｯｸM-PRO" pitchFamily="50" charset="-128"/>
              </a:rPr>
              <a:t>（２）指示のあり方に伴う問題が発生した時の対応</a:t>
            </a:r>
          </a:p>
          <a:p>
            <a:pPr eaLnBrk="1" fontAlgn="ctr" hangingPunct="1">
              <a:lnSpc>
                <a:spcPts val="31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①相手の能力の問題</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・やり方を知らない。</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・技能的にできない。</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・十分な時間がない。</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・相手の力ではどうにもならない問題がある。</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②態度、価値観の問題</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・つまらない、おもしろくないのでヤル気がない。</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・自分の方が正しいと思っている。</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・それがそんな悪いこととは思っていない。</a:t>
            </a:r>
            <a:endParaRPr lang="en-US" altLang="ja-JP" sz="2400" dirty="0">
              <a:latin typeface="HG丸ｺﾞｼｯｸM-PRO" pitchFamily="50" charset="-128"/>
              <a:ea typeface="HG丸ｺﾞｼｯｸM-PRO" pitchFamily="50" charset="-128"/>
            </a:endParaRPr>
          </a:p>
          <a:p>
            <a:pPr eaLnBrk="1" fontAlgn="ctr" hangingPunct="1">
              <a:lnSpc>
                <a:spcPts val="3100"/>
              </a:lnSpc>
              <a:spcBef>
                <a:spcPct val="0"/>
              </a:spcBef>
              <a:buFontTx/>
              <a:buNone/>
            </a:pPr>
            <a:r>
              <a:rPr lang="ja-JP" altLang="en-US" sz="2400" dirty="0">
                <a:latin typeface="HG丸ｺﾞｼｯｸM-PRO" pitchFamily="50" charset="-128"/>
                <a:ea typeface="HG丸ｺﾞｼｯｸM-PRO" pitchFamily="50" charset="-128"/>
              </a:rPr>
              <a:t>　　・自分では指示どおりにやっていると思っている。　</a:t>
            </a:r>
            <a:endParaRPr lang="en-US" altLang="ja-JP" sz="2400" dirty="0">
              <a:latin typeface="HG丸ｺﾞｼｯｸM-PRO" pitchFamily="50" charset="-128"/>
              <a:ea typeface="HG丸ｺﾞｼｯｸM-PRO" pitchFamily="50" charset="-128"/>
            </a:endParaRPr>
          </a:p>
        </p:txBody>
      </p:sp>
      <p:sp>
        <p:nvSpPr>
          <p:cNvPr id="12293"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89E212F4-2332-4242-BF21-0FE0E5D0E0EE}" type="slidenum">
              <a:rPr lang="en-US" altLang="ja-JP" sz="1400">
                <a:ea typeface="ＭＳ Ｐゴシック" pitchFamily="50" charset="-128"/>
              </a:rPr>
              <a:pPr algn="r" eaLnBrk="1" hangingPunct="1">
                <a:spcBef>
                  <a:spcPct val="0"/>
                </a:spcBef>
                <a:buFontTx/>
                <a:buNone/>
              </a:pPr>
              <a:t>41</a:t>
            </a:fld>
            <a:endParaRPr lang="en-US" altLang="ja-JP" sz="1400">
              <a:ea typeface="ＭＳ Ｐゴシック" pitchFamily="50" charset="-128"/>
            </a:endParaRPr>
          </a:p>
        </p:txBody>
      </p:sp>
    </p:spTree>
    <p:extLst>
      <p:ext uri="{BB962C8B-B14F-4D97-AF65-F5344CB8AC3E}">
        <p14:creationId xmlns:p14="http://schemas.microsoft.com/office/powerpoint/2010/main" val="15397863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158261"/>
            <a:ext cx="6400800" cy="49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1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３．指示の仕方（</a:t>
            </a:r>
            <a:r>
              <a:rPr lang="ja-JP" altLang="en-US" sz="2800" dirty="0">
                <a:latin typeface="HG丸ｺﾞｼｯｸM-PRO" pitchFamily="50" charset="-128"/>
                <a:ea typeface="HG丸ｺﾞｼｯｸM-PRO" pitchFamily="50" charset="-128"/>
              </a:rPr>
              <a:t>指示の仕方の原則）</a:t>
            </a:r>
            <a:endParaRPr lang="ja-JP" altLang="en-US" sz="2800"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13315" name="Text Box 10"/>
          <p:cNvSpPr txBox="1">
            <a:spLocks noChangeArrowheads="1"/>
          </p:cNvSpPr>
          <p:nvPr/>
        </p:nvSpPr>
        <p:spPr bwMode="auto">
          <a:xfrm>
            <a:off x="7310438" y="203200"/>
            <a:ext cx="1223962"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000"/>
              </a:lnSpc>
              <a:spcBef>
                <a:spcPct val="0"/>
              </a:spcBef>
              <a:buFontTx/>
              <a:buNone/>
            </a:pPr>
            <a:r>
              <a:rPr lang="en-US" altLang="ja-JP" sz="1600" dirty="0">
                <a:latin typeface="HG丸ｺﾞｼｯｸM-PRO" pitchFamily="50" charset="-128"/>
                <a:ea typeface="HG丸ｺﾞｼｯｸM-PRO" pitchFamily="50" charset="-128"/>
              </a:rPr>
              <a:t>P36</a:t>
            </a:r>
          </a:p>
        </p:txBody>
      </p:sp>
      <p:sp>
        <p:nvSpPr>
          <p:cNvPr id="13316" name="AutoShape 5"/>
          <p:cNvSpPr>
            <a:spLocks noChangeArrowheads="1"/>
          </p:cNvSpPr>
          <p:nvPr/>
        </p:nvSpPr>
        <p:spPr bwMode="auto">
          <a:xfrm>
            <a:off x="304800" y="747713"/>
            <a:ext cx="8591550" cy="5921375"/>
          </a:xfrm>
          <a:prstGeom prst="roundRect">
            <a:avLst>
              <a:gd name="adj" fmla="val 4847"/>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29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③管理のまずさ</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・自分だけがムリな仕事を</a:t>
            </a:r>
            <a:r>
              <a:rPr lang="ja-JP" altLang="en-US" sz="2400" dirty="0" err="1">
                <a:latin typeface="HG丸ｺﾞｼｯｸM-PRO" pitchFamily="50" charset="-128"/>
                <a:ea typeface="HG丸ｺﾞｼｯｸM-PRO" pitchFamily="50" charset="-128"/>
              </a:rPr>
              <a:t>やら</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されていると思っている。</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・人間関係がうまくいっていな</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い（一緒にやりたくない、組</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織に反発しているなど）。</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②個人的な問題</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・心配事がある。</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・非常に疲れている。健康上の</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問題がある。</a:t>
            </a:r>
            <a:endParaRPr lang="en-US" altLang="ja-JP" sz="24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※これらの問題は日頃からよく観察して、</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なぜそうなっているか原因をよく確かめ</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て</a:t>
            </a:r>
            <a:r>
              <a:rPr lang="ja-JP" altLang="en-US" sz="2000" dirty="0">
                <a:latin typeface="HG丸ｺﾞｼｯｸM-PRO" pitchFamily="50" charset="-128"/>
                <a:ea typeface="HG丸ｺﾞｼｯｸM-PRO" pitchFamily="50" charset="-128"/>
              </a:rPr>
              <a:t>から対応を考えることが大切である。</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良い人間関係をつくり上げることは、職</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長の責任でもあり、能力の発揮の場でも</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ある。　　</a:t>
            </a:r>
          </a:p>
        </p:txBody>
      </p:sp>
      <p:pic>
        <p:nvPicPr>
          <p:cNvPr id="133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892175"/>
            <a:ext cx="2808288" cy="55832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8"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6840373C-CD28-448C-9D92-181289B0A497}" type="slidenum">
              <a:rPr lang="en-US" altLang="ja-JP" sz="1400">
                <a:ea typeface="ＭＳ Ｐゴシック" pitchFamily="50" charset="-128"/>
              </a:rPr>
              <a:pPr algn="r" eaLnBrk="1" hangingPunct="1">
                <a:spcBef>
                  <a:spcPct val="0"/>
                </a:spcBef>
                <a:buFontTx/>
                <a:buNone/>
              </a:pPr>
              <a:t>42</a:t>
            </a:fld>
            <a:endParaRPr lang="en-US" altLang="ja-JP" sz="1400">
              <a:ea typeface="ＭＳ Ｐゴシック" pitchFamily="50" charset="-128"/>
            </a:endParaRPr>
          </a:p>
        </p:txBody>
      </p:sp>
    </p:spTree>
    <p:extLst>
      <p:ext uri="{BB962C8B-B14F-4D97-AF65-F5344CB8AC3E}">
        <p14:creationId xmlns:p14="http://schemas.microsoft.com/office/powerpoint/2010/main" val="358683530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7005638" cy="895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1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４．良い人間関係の形成と</a:t>
            </a:r>
            <a:endParaRPr lang="en-US" altLang="ja-JP" sz="2800" u="sng" dirty="0">
              <a:effectLst>
                <a:outerShdw blurRad="38100" dist="38100" dir="2700000" algn="tl">
                  <a:srgbClr val="C0C0C0"/>
                </a:outerShdw>
              </a:effectLst>
              <a:latin typeface="HG丸ｺﾞｼｯｸM-PRO" pitchFamily="50" charset="-128"/>
              <a:ea typeface="HG丸ｺﾞｼｯｸM-PRO" pitchFamily="50" charset="-128"/>
            </a:endParaRPr>
          </a:p>
          <a:p>
            <a:pPr algn="l" eaLnBrk="1" hangingPunct="1">
              <a:lnSpc>
                <a:spcPts val="3100"/>
              </a:lnSpc>
              <a:spcBef>
                <a:spcPts val="0"/>
              </a:spcBef>
              <a:defRPr/>
            </a:pPr>
            <a:r>
              <a:rPr lang="ja-JP" altLang="en-US" sz="2800" dirty="0">
                <a:effectLst>
                  <a:outerShdw blurRad="38100" dist="38100" dir="2700000" algn="tl">
                    <a:srgbClr val="C0C0C0"/>
                  </a:outerShdw>
                </a:effectLst>
                <a:latin typeface="HG丸ｺﾞｼｯｸM-PRO" pitchFamily="50" charset="-128"/>
                <a:ea typeface="HG丸ｺﾞｼｯｸM-PRO" pitchFamily="50" charset="-128"/>
              </a:rPr>
              <a:t>　　　　</a:t>
            </a: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コミュニケーション能力の向上</a:t>
            </a:r>
          </a:p>
        </p:txBody>
      </p:sp>
      <p:sp>
        <p:nvSpPr>
          <p:cNvPr id="14339" name="Text Box 10"/>
          <p:cNvSpPr txBox="1">
            <a:spLocks noChangeArrowheads="1"/>
          </p:cNvSpPr>
          <p:nvPr/>
        </p:nvSpPr>
        <p:spPr bwMode="auto">
          <a:xfrm>
            <a:off x="7310438" y="203200"/>
            <a:ext cx="1223962" cy="34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000"/>
              </a:lnSpc>
              <a:spcBef>
                <a:spcPct val="0"/>
              </a:spcBef>
              <a:buFontTx/>
              <a:buNone/>
            </a:pPr>
            <a:r>
              <a:rPr lang="en-US" altLang="ja-JP" sz="1600" dirty="0">
                <a:latin typeface="HG丸ｺﾞｼｯｸM-PRO" pitchFamily="50" charset="-128"/>
                <a:ea typeface="HG丸ｺﾞｼｯｸM-PRO" pitchFamily="50" charset="-128"/>
              </a:rPr>
              <a:t>P37</a:t>
            </a:r>
            <a:endParaRPr lang="ja-JP" altLang="en-US" sz="1600" dirty="0">
              <a:latin typeface="HG丸ｺﾞｼｯｸM-PRO" pitchFamily="50" charset="-128"/>
              <a:ea typeface="HG丸ｺﾞｼｯｸM-PRO" pitchFamily="50" charset="-128"/>
            </a:endParaRPr>
          </a:p>
        </p:txBody>
      </p:sp>
      <p:sp>
        <p:nvSpPr>
          <p:cNvPr id="14340" name="AutoShape 5"/>
          <p:cNvSpPr>
            <a:spLocks noChangeArrowheads="1"/>
          </p:cNvSpPr>
          <p:nvPr/>
        </p:nvSpPr>
        <p:spPr bwMode="auto">
          <a:xfrm>
            <a:off x="304800" y="1153472"/>
            <a:ext cx="8591550" cy="5184304"/>
          </a:xfrm>
          <a:prstGeom prst="roundRect">
            <a:avLst>
              <a:gd name="adj" fmla="val 4847"/>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29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※人間関係の基本は、職場の一人ひとりを一人の人間として認める</a:t>
            </a:r>
            <a:endParaRPr lang="en-US" altLang="ja-JP" sz="2000" dirty="0">
              <a:solidFill>
                <a:srgbClr val="FF0000"/>
              </a:solidFill>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こと。具体的事項は次のとおり。</a:t>
            </a:r>
          </a:p>
          <a:p>
            <a:pPr eaLnBrk="1" fontAlgn="ctr" hangingPunct="1">
              <a:lnSpc>
                <a:spcPts val="2900"/>
              </a:lnSpc>
              <a:spcBef>
                <a:spcPct val="0"/>
              </a:spcBef>
              <a:buFontTx/>
              <a:buNone/>
            </a:pPr>
            <a:r>
              <a:rPr lang="ja-JP" altLang="en-US" sz="2000" dirty="0">
                <a:latin typeface="HG丸ｺﾞｼｯｸM-PRO" pitchFamily="50" charset="-128"/>
                <a:ea typeface="HG丸ｺﾞｼｯｸM-PRO" pitchFamily="50" charset="-128"/>
              </a:rPr>
              <a:t>　①十人十色というように、一人ひとりみな違うことを認める。</a:t>
            </a:r>
          </a:p>
          <a:p>
            <a:pPr eaLnBrk="1" fontAlgn="ctr" hangingPunct="1">
              <a:lnSpc>
                <a:spcPts val="2900"/>
              </a:lnSpc>
              <a:spcBef>
                <a:spcPct val="0"/>
              </a:spcBef>
              <a:buFontTx/>
              <a:buNone/>
            </a:pPr>
            <a:r>
              <a:rPr lang="ja-JP" altLang="en-US" sz="2000" dirty="0">
                <a:latin typeface="HG丸ｺﾞｼｯｸM-PRO" pitchFamily="50" charset="-128"/>
                <a:ea typeface="HG丸ｺﾞｼｯｸM-PRO" pitchFamily="50" charset="-128"/>
              </a:rPr>
              <a:t>　②個人の特性を批判したり評価したりしないで、一人の人間として</a:t>
            </a:r>
            <a:endParaRPr lang="en-US" altLang="ja-JP" sz="20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000" dirty="0">
                <a:latin typeface="HG丸ｺﾞｼｯｸM-PRO" pitchFamily="50" charset="-128"/>
                <a:ea typeface="HG丸ｺﾞｼｯｸM-PRO" pitchFamily="50" charset="-128"/>
              </a:rPr>
              <a:t>　　敬意を払い、公平に扱うよう心がける。</a:t>
            </a:r>
          </a:p>
          <a:p>
            <a:pPr eaLnBrk="1" fontAlgn="ctr" hangingPunct="1">
              <a:lnSpc>
                <a:spcPts val="2900"/>
              </a:lnSpc>
              <a:spcBef>
                <a:spcPct val="0"/>
              </a:spcBef>
              <a:buFontTx/>
              <a:buNone/>
            </a:pPr>
            <a:r>
              <a:rPr lang="ja-JP" altLang="en-US" sz="2000" dirty="0">
                <a:latin typeface="HG丸ｺﾞｼｯｸM-PRO" pitchFamily="50" charset="-128"/>
                <a:ea typeface="HG丸ｺﾞｼｯｸM-PRO" pitchFamily="50" charset="-128"/>
              </a:rPr>
              <a:t>　③意見や考え方の対立があった場合は、どこに対立点があるかを明</a:t>
            </a:r>
            <a:endParaRPr lang="en-US" altLang="ja-JP" sz="20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000" dirty="0">
                <a:latin typeface="HG丸ｺﾞｼｯｸM-PRO" pitchFamily="50" charset="-128"/>
                <a:ea typeface="HG丸ｺﾞｼｯｸM-PRO" pitchFamily="50" charset="-128"/>
              </a:rPr>
              <a:t>　　らかにした上で協調できる解決策を見つけるよう努力する。</a:t>
            </a:r>
          </a:p>
          <a:p>
            <a:pPr eaLnBrk="1" fontAlgn="ctr" hangingPunct="1">
              <a:lnSpc>
                <a:spcPts val="2900"/>
              </a:lnSpc>
              <a:spcBef>
                <a:spcPct val="0"/>
              </a:spcBef>
              <a:buFontTx/>
              <a:buNone/>
            </a:pPr>
            <a:r>
              <a:rPr lang="ja-JP" altLang="en-US" sz="2000" dirty="0">
                <a:latin typeface="HG丸ｺﾞｼｯｸM-PRO" pitchFamily="50" charset="-128"/>
                <a:ea typeface="HG丸ｺﾞｼｯｸM-PRO" pitchFamily="50" charset="-128"/>
              </a:rPr>
              <a:t>　④良い人間関係をつくるために「傾聴」に努める。</a:t>
            </a:r>
          </a:p>
          <a:p>
            <a:pPr eaLnBrk="1" fontAlgn="ctr" hangingPunct="1">
              <a:lnSpc>
                <a:spcPts val="2900"/>
              </a:lnSpc>
              <a:spcBef>
                <a:spcPct val="0"/>
              </a:spcBef>
              <a:buFontTx/>
              <a:buNone/>
            </a:pPr>
            <a:r>
              <a:rPr lang="ja-JP" altLang="en-US" sz="2000" dirty="0">
                <a:latin typeface="HG丸ｺﾞｼｯｸM-PRO" pitchFamily="50" charset="-128"/>
                <a:ea typeface="HG丸ｺﾞｼｯｸM-PRO" pitchFamily="50" charset="-128"/>
              </a:rPr>
              <a:t>　⑤対話、話し合いをグループづくりの基本とし、コミュニケーショ</a:t>
            </a:r>
            <a:endParaRPr lang="en-US" altLang="ja-JP" sz="20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000" dirty="0">
                <a:latin typeface="HG丸ｺﾞｼｯｸM-PRO" pitchFamily="50" charset="-128"/>
                <a:ea typeface="HG丸ｺﾞｼｯｸM-PRO" pitchFamily="50" charset="-128"/>
              </a:rPr>
              <a:t>　　ン技法の習得に努める。</a:t>
            </a:r>
          </a:p>
          <a:p>
            <a:pPr eaLnBrk="1" fontAlgn="ctr" hangingPunct="1">
              <a:lnSpc>
                <a:spcPts val="2900"/>
              </a:lnSpc>
              <a:spcBef>
                <a:spcPct val="0"/>
              </a:spcBef>
              <a:buFontTx/>
              <a:buNone/>
            </a:pPr>
            <a:r>
              <a:rPr lang="ja-JP" altLang="en-US" sz="2000" dirty="0">
                <a:latin typeface="HG丸ｺﾞｼｯｸM-PRO" pitchFamily="50" charset="-128"/>
                <a:ea typeface="HG丸ｺﾞｼｯｸM-PRO" pitchFamily="50" charset="-128"/>
              </a:rPr>
              <a:t>　⑥褒め方、叱り方の原則を理解して指導する。</a:t>
            </a:r>
          </a:p>
          <a:p>
            <a:pPr eaLnBrk="1" fontAlgn="ctr" hangingPunct="1">
              <a:lnSpc>
                <a:spcPts val="2900"/>
              </a:lnSpc>
              <a:spcBef>
                <a:spcPct val="0"/>
              </a:spcBef>
              <a:buFontTx/>
              <a:buNone/>
            </a:pPr>
            <a:r>
              <a:rPr lang="ja-JP" altLang="en-US" sz="2000" dirty="0">
                <a:latin typeface="HG丸ｺﾞｼｯｸM-PRO" pitchFamily="50" charset="-128"/>
                <a:ea typeface="HG丸ｺﾞｼｯｸM-PRO" pitchFamily="50" charset="-128"/>
              </a:rPr>
              <a:t>　　</a:t>
            </a:r>
          </a:p>
          <a:p>
            <a:pPr eaLnBrk="1" fontAlgn="ctr" hangingPunct="1">
              <a:lnSpc>
                <a:spcPts val="29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職場では「褒める」が７、「叱る」が３ぐらいの割合で！</a:t>
            </a:r>
          </a:p>
        </p:txBody>
      </p:sp>
      <p:sp>
        <p:nvSpPr>
          <p:cNvPr id="14341" name="スライド番号プレースホルダー 3"/>
          <p:cNvSpPr txBox="1">
            <a:spLocks noGrp="1"/>
          </p:cNvSpPr>
          <p:nvPr/>
        </p:nvSpPr>
        <p:spPr bwMode="auto">
          <a:xfrm>
            <a:off x="81391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B790F4F7-618D-44AE-A914-1844BEC89C69}" type="slidenum">
              <a:rPr lang="en-US" altLang="ja-JP" sz="1400">
                <a:ea typeface="ＭＳ Ｐゴシック" pitchFamily="50" charset="-128"/>
              </a:rPr>
              <a:pPr algn="r" eaLnBrk="1" hangingPunct="1">
                <a:spcBef>
                  <a:spcPct val="0"/>
                </a:spcBef>
                <a:buFontTx/>
                <a:buNone/>
              </a:pPr>
              <a:t>43</a:t>
            </a:fld>
            <a:endParaRPr lang="en-US" altLang="ja-JP" sz="1400">
              <a:ea typeface="ＭＳ Ｐゴシック" pitchFamily="50" charset="-128"/>
            </a:endParaRPr>
          </a:p>
        </p:txBody>
      </p:sp>
    </p:spTree>
    <p:extLst>
      <p:ext uri="{BB962C8B-B14F-4D97-AF65-F5344CB8AC3E}">
        <p14:creationId xmlns:p14="http://schemas.microsoft.com/office/powerpoint/2010/main" val="187128787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10"/>
          <p:cNvSpPr txBox="1">
            <a:spLocks noChangeArrowheads="1"/>
          </p:cNvSpPr>
          <p:nvPr/>
        </p:nvSpPr>
        <p:spPr bwMode="auto">
          <a:xfrm>
            <a:off x="7310438" y="203200"/>
            <a:ext cx="1223962" cy="32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1800"/>
              </a:lnSpc>
              <a:spcBef>
                <a:spcPct val="0"/>
              </a:spcBef>
              <a:buFontTx/>
              <a:buNone/>
            </a:pPr>
            <a:r>
              <a:rPr lang="en-US" altLang="ja-JP" sz="1600" dirty="0">
                <a:latin typeface="HG丸ｺﾞｼｯｸM-PRO" pitchFamily="50" charset="-128"/>
                <a:ea typeface="HG丸ｺﾞｼｯｸM-PRO" pitchFamily="50" charset="-128"/>
              </a:rPr>
              <a:t>P38</a:t>
            </a:r>
          </a:p>
        </p:txBody>
      </p:sp>
      <p:sp>
        <p:nvSpPr>
          <p:cNvPr id="15364" name="AutoShape 5"/>
          <p:cNvSpPr>
            <a:spLocks noChangeArrowheads="1"/>
          </p:cNvSpPr>
          <p:nvPr/>
        </p:nvSpPr>
        <p:spPr bwMode="auto">
          <a:xfrm>
            <a:off x="304800" y="1158961"/>
            <a:ext cx="8591550" cy="5486722"/>
          </a:xfrm>
          <a:prstGeom prst="roundRect">
            <a:avLst>
              <a:gd name="adj" fmla="val 4847"/>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29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（１）褒め方、叱り方の原則</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26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※褒めるときの原則</a:t>
            </a:r>
          </a:p>
          <a:p>
            <a:pPr eaLnBrk="1" fontAlgn="ctr" hangingPunct="1">
              <a:lnSpc>
                <a:spcPts val="2600"/>
              </a:lnSpc>
              <a:spcBef>
                <a:spcPct val="0"/>
              </a:spcBef>
              <a:buFontTx/>
              <a:buNone/>
            </a:pPr>
            <a:r>
              <a:rPr lang="ja-JP" altLang="en-US" sz="2000" dirty="0">
                <a:latin typeface="HG丸ｺﾞｼｯｸM-PRO" pitchFamily="50" charset="-128"/>
                <a:ea typeface="HG丸ｺﾞｼｯｸM-PRO" pitchFamily="50" charset="-128"/>
              </a:rPr>
              <a:t>　①目標を達成したときのような、具体的な内容で褒める。</a:t>
            </a:r>
          </a:p>
          <a:p>
            <a:pPr eaLnBrk="1" fontAlgn="ctr" hangingPunct="1">
              <a:lnSpc>
                <a:spcPts val="2600"/>
              </a:lnSpc>
              <a:spcBef>
                <a:spcPct val="0"/>
              </a:spcBef>
              <a:buFontTx/>
              <a:buNone/>
            </a:pPr>
            <a:r>
              <a:rPr lang="ja-JP" altLang="en-US" sz="2000" dirty="0">
                <a:latin typeface="HG丸ｺﾞｼｯｸM-PRO" pitchFamily="50" charset="-128"/>
                <a:ea typeface="HG丸ｺﾞｼｯｸM-PRO" pitchFamily="50" charset="-128"/>
              </a:rPr>
              <a:t>　②良いときはすぐに褒める。以心伝心を過信しない。</a:t>
            </a:r>
          </a:p>
          <a:p>
            <a:pPr eaLnBrk="1" fontAlgn="ctr" hangingPunct="1">
              <a:lnSpc>
                <a:spcPts val="2600"/>
              </a:lnSpc>
              <a:spcBef>
                <a:spcPct val="0"/>
              </a:spcBef>
              <a:buFontTx/>
              <a:buNone/>
            </a:pPr>
            <a:r>
              <a:rPr lang="ja-JP" altLang="en-US" sz="2000" dirty="0">
                <a:latin typeface="HG丸ｺﾞｼｯｸM-PRO" pitchFamily="50" charset="-128"/>
                <a:ea typeface="HG丸ｺﾞｼｯｸM-PRO" pitchFamily="50" charset="-128"/>
              </a:rPr>
              <a:t>　③真心を持って褒める。ゴマするような態度はしない。</a:t>
            </a:r>
          </a:p>
          <a:p>
            <a:pPr eaLnBrk="1" fontAlgn="ctr" hangingPunct="1">
              <a:lnSpc>
                <a:spcPts val="2600"/>
              </a:lnSpc>
              <a:spcBef>
                <a:spcPct val="0"/>
              </a:spcBef>
              <a:buFontTx/>
              <a:buNone/>
            </a:pPr>
            <a:r>
              <a:rPr lang="ja-JP" altLang="en-US" sz="2000" dirty="0">
                <a:latin typeface="HG丸ｺﾞｼｯｸM-PRO" pitchFamily="50" charset="-128"/>
                <a:ea typeface="HG丸ｺﾞｼｯｸM-PRO" pitchFamily="50" charset="-128"/>
              </a:rPr>
              <a:t>　④褒めるときはみんなの前で。</a:t>
            </a:r>
          </a:p>
          <a:p>
            <a:pPr eaLnBrk="1" fontAlgn="ctr" hangingPunct="1">
              <a:lnSpc>
                <a:spcPts val="2600"/>
              </a:lnSpc>
              <a:spcBef>
                <a:spcPct val="0"/>
              </a:spcBef>
              <a:buFontTx/>
              <a:buNone/>
            </a:pPr>
            <a:r>
              <a:rPr lang="ja-JP" altLang="en-US" sz="2000" dirty="0">
                <a:latin typeface="HG丸ｺﾞｼｯｸM-PRO" pitchFamily="50" charset="-128"/>
                <a:ea typeface="HG丸ｺﾞｼｯｸM-PRO" pitchFamily="50" charset="-128"/>
              </a:rPr>
              <a:t>　⑤言葉ばかりでなく、褒賞を与えることも考える。</a:t>
            </a:r>
          </a:p>
          <a:p>
            <a:pPr eaLnBrk="1" fontAlgn="ctr" hangingPunct="1">
              <a:lnSpc>
                <a:spcPts val="26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※叱るときの原則</a:t>
            </a:r>
          </a:p>
          <a:p>
            <a:pPr eaLnBrk="1" fontAlgn="ctr" hangingPunct="1">
              <a:lnSpc>
                <a:spcPts val="2600"/>
              </a:lnSpc>
              <a:spcBef>
                <a:spcPct val="0"/>
              </a:spcBef>
              <a:buFontTx/>
              <a:buNone/>
            </a:pPr>
            <a:r>
              <a:rPr lang="ja-JP" altLang="en-US" sz="2000" dirty="0">
                <a:latin typeface="HG丸ｺﾞｼｯｸM-PRO" pitchFamily="50" charset="-128"/>
                <a:ea typeface="HG丸ｺﾞｼｯｸM-PRO" pitchFamily="50" charset="-128"/>
              </a:rPr>
              <a:t>　①叱るときは１対１で。</a:t>
            </a:r>
          </a:p>
          <a:p>
            <a:pPr eaLnBrk="1" fontAlgn="ctr" hangingPunct="1">
              <a:lnSpc>
                <a:spcPts val="2600"/>
              </a:lnSpc>
              <a:spcBef>
                <a:spcPct val="0"/>
              </a:spcBef>
              <a:buFontTx/>
              <a:buNone/>
            </a:pPr>
            <a:r>
              <a:rPr lang="ja-JP" altLang="en-US" sz="2000" dirty="0">
                <a:latin typeface="HG丸ｺﾞｼｯｸM-PRO" pitchFamily="50" charset="-128"/>
                <a:ea typeface="HG丸ｺﾞｼｯｸM-PRO" pitchFamily="50" charset="-128"/>
              </a:rPr>
              <a:t>　②「叱る」と「怒る」は似ているようで、まったく異なることを理解</a:t>
            </a:r>
            <a:endParaRPr lang="en-US" altLang="ja-JP" sz="2000" dirty="0">
              <a:latin typeface="HG丸ｺﾞｼｯｸM-PRO" pitchFamily="50" charset="-128"/>
              <a:ea typeface="HG丸ｺﾞｼｯｸM-PRO" pitchFamily="50" charset="-128"/>
            </a:endParaRPr>
          </a:p>
          <a:p>
            <a:pPr eaLnBrk="1" fontAlgn="ctr" hangingPunct="1">
              <a:lnSpc>
                <a:spcPts val="2600"/>
              </a:lnSpc>
              <a:spcBef>
                <a:spcPct val="0"/>
              </a:spcBef>
              <a:buFontTx/>
              <a:buNone/>
            </a:pPr>
            <a:r>
              <a:rPr lang="ja-JP" altLang="en-US" sz="2000" dirty="0">
                <a:latin typeface="HG丸ｺﾞｼｯｸM-PRO" pitchFamily="50" charset="-128"/>
                <a:ea typeface="HG丸ｺﾞｼｯｸM-PRO" pitchFamily="50" charset="-128"/>
              </a:rPr>
              <a:t>　　する。</a:t>
            </a:r>
            <a:endParaRPr lang="en-US" altLang="ja-JP" sz="2000" dirty="0">
              <a:latin typeface="HG丸ｺﾞｼｯｸM-PRO" pitchFamily="50" charset="-128"/>
              <a:ea typeface="HG丸ｺﾞｼｯｸM-PRO" pitchFamily="50" charset="-128"/>
            </a:endParaRPr>
          </a:p>
          <a:p>
            <a:pPr eaLnBrk="1" fontAlgn="ctr" hangingPunct="1">
              <a:lnSpc>
                <a:spcPts val="2600"/>
              </a:lnSpc>
              <a:spcBef>
                <a:spcPct val="0"/>
              </a:spcBef>
              <a:buFontTx/>
              <a:buNone/>
            </a:pPr>
            <a:r>
              <a:rPr lang="ja-JP" altLang="en-US" sz="2000" dirty="0">
                <a:latin typeface="HG丸ｺﾞｼｯｸM-PRO" pitchFamily="50" charset="-128"/>
                <a:ea typeface="HG丸ｺﾞｼｯｸM-PRO" pitchFamily="50" charset="-128"/>
              </a:rPr>
              <a:t>　③「叱る」は相手の成長のために、「怒る」は自分の腹の虫を治める</a:t>
            </a:r>
            <a:endParaRPr lang="en-US" altLang="ja-JP" sz="2000" dirty="0">
              <a:latin typeface="HG丸ｺﾞｼｯｸM-PRO" pitchFamily="50" charset="-128"/>
              <a:ea typeface="HG丸ｺﾞｼｯｸM-PRO" pitchFamily="50" charset="-128"/>
            </a:endParaRPr>
          </a:p>
          <a:p>
            <a:pPr eaLnBrk="1" fontAlgn="ctr" hangingPunct="1">
              <a:lnSpc>
                <a:spcPts val="2600"/>
              </a:lnSpc>
              <a:spcBef>
                <a:spcPct val="0"/>
              </a:spcBef>
              <a:buFontTx/>
              <a:buNone/>
            </a:pPr>
            <a:r>
              <a:rPr lang="ja-JP" altLang="en-US" sz="2000" dirty="0">
                <a:latin typeface="HG丸ｺﾞｼｯｸM-PRO" pitchFamily="50" charset="-128"/>
                <a:ea typeface="HG丸ｺﾞｼｯｸM-PRO" pitchFamily="50" charset="-128"/>
              </a:rPr>
              <a:t>　　ために。</a:t>
            </a:r>
          </a:p>
          <a:p>
            <a:pPr eaLnBrk="1" fontAlgn="ctr" hangingPunct="1">
              <a:lnSpc>
                <a:spcPts val="2600"/>
              </a:lnSpc>
              <a:spcBef>
                <a:spcPct val="0"/>
              </a:spcBef>
              <a:buFontTx/>
              <a:buNone/>
            </a:pPr>
            <a:r>
              <a:rPr lang="ja-JP" altLang="en-US" sz="2000" dirty="0">
                <a:latin typeface="HG丸ｺﾞｼｯｸM-PRO" pitchFamily="50" charset="-128"/>
                <a:ea typeface="HG丸ｺﾞｼｯｸM-PRO" pitchFamily="50" charset="-128"/>
              </a:rPr>
              <a:t>　④叱らなければならないときは、真剣に誠意を持って。</a:t>
            </a:r>
          </a:p>
          <a:p>
            <a:pPr eaLnBrk="1" fontAlgn="ctr" hangingPunct="1">
              <a:lnSpc>
                <a:spcPts val="2600"/>
              </a:lnSpc>
              <a:spcBef>
                <a:spcPct val="0"/>
              </a:spcBef>
              <a:buFontTx/>
              <a:buNone/>
            </a:pPr>
            <a:r>
              <a:rPr lang="ja-JP" altLang="en-US" sz="2000" dirty="0">
                <a:latin typeface="HG丸ｺﾞｼｯｸM-PRO" pitchFamily="50" charset="-128"/>
                <a:ea typeface="HG丸ｺﾞｼｯｸM-PRO" pitchFamily="50" charset="-128"/>
              </a:rPr>
              <a:t>　⑤指導育成を目標にし、相手を失望させないように言葉を選んで。</a:t>
            </a:r>
          </a:p>
          <a:p>
            <a:pPr eaLnBrk="1" fontAlgn="ctr" hangingPunct="1">
              <a:lnSpc>
                <a:spcPts val="2600"/>
              </a:lnSpc>
              <a:spcBef>
                <a:spcPct val="0"/>
              </a:spcBef>
              <a:buFontTx/>
              <a:buNone/>
            </a:pPr>
            <a:r>
              <a:rPr lang="ja-JP" altLang="en-US" sz="2000" dirty="0">
                <a:latin typeface="HG丸ｺﾞｼｯｸM-PRO" pitchFamily="50" charset="-128"/>
                <a:ea typeface="HG丸ｺﾞｼｯｸM-PRO" pitchFamily="50" charset="-128"/>
              </a:rPr>
              <a:t>　⑥冷静に、場所を選んで叱る。</a:t>
            </a:r>
          </a:p>
        </p:txBody>
      </p:sp>
      <p:sp>
        <p:nvSpPr>
          <p:cNvPr id="15365"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0AF142A0-A750-4521-9CCB-64462D251C4B}" type="slidenum">
              <a:rPr lang="en-US" altLang="ja-JP" sz="1400">
                <a:ea typeface="ＭＳ Ｐゴシック" pitchFamily="50" charset="-128"/>
              </a:rPr>
              <a:pPr algn="r" eaLnBrk="1" hangingPunct="1">
                <a:spcBef>
                  <a:spcPct val="0"/>
                </a:spcBef>
                <a:buFontTx/>
                <a:buNone/>
              </a:pPr>
              <a:t>44</a:t>
            </a:fld>
            <a:endParaRPr lang="en-US" altLang="ja-JP" sz="1400">
              <a:ea typeface="ＭＳ Ｐゴシック" pitchFamily="50" charset="-128"/>
            </a:endParaRPr>
          </a:p>
        </p:txBody>
      </p:sp>
      <p:sp>
        <p:nvSpPr>
          <p:cNvPr id="6" name="Text Box 8"/>
          <p:cNvSpPr txBox="1">
            <a:spLocks noChangeArrowheads="1"/>
          </p:cNvSpPr>
          <p:nvPr/>
        </p:nvSpPr>
        <p:spPr bwMode="auto">
          <a:xfrm>
            <a:off x="304800" y="228600"/>
            <a:ext cx="7005638" cy="895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1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４．良い人間関係の形成と</a:t>
            </a:r>
            <a:endParaRPr lang="en-US" altLang="ja-JP" sz="2800" u="sng" dirty="0">
              <a:effectLst>
                <a:outerShdw blurRad="38100" dist="38100" dir="2700000" algn="tl">
                  <a:srgbClr val="C0C0C0"/>
                </a:outerShdw>
              </a:effectLst>
              <a:latin typeface="HG丸ｺﾞｼｯｸM-PRO" pitchFamily="50" charset="-128"/>
              <a:ea typeface="HG丸ｺﾞｼｯｸM-PRO" pitchFamily="50" charset="-128"/>
            </a:endParaRPr>
          </a:p>
          <a:p>
            <a:pPr algn="l" eaLnBrk="1" hangingPunct="1">
              <a:lnSpc>
                <a:spcPts val="3100"/>
              </a:lnSpc>
              <a:spcBef>
                <a:spcPts val="0"/>
              </a:spcBef>
              <a:defRPr/>
            </a:pPr>
            <a:r>
              <a:rPr lang="ja-JP" altLang="en-US" sz="2800" dirty="0">
                <a:effectLst>
                  <a:outerShdw blurRad="38100" dist="38100" dir="2700000" algn="tl">
                    <a:srgbClr val="C0C0C0"/>
                  </a:outerShdw>
                </a:effectLst>
                <a:latin typeface="HG丸ｺﾞｼｯｸM-PRO" pitchFamily="50" charset="-128"/>
                <a:ea typeface="HG丸ｺﾞｼｯｸM-PRO" pitchFamily="50" charset="-128"/>
              </a:rPr>
              <a:t>　　　　</a:t>
            </a: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コミュニケーション能力の向上</a:t>
            </a:r>
          </a:p>
        </p:txBody>
      </p:sp>
    </p:spTree>
    <p:extLst>
      <p:ext uri="{BB962C8B-B14F-4D97-AF65-F5344CB8AC3E}">
        <p14:creationId xmlns:p14="http://schemas.microsoft.com/office/powerpoint/2010/main" val="266579085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10"/>
          <p:cNvSpPr txBox="1">
            <a:spLocks noChangeArrowheads="1"/>
          </p:cNvSpPr>
          <p:nvPr/>
        </p:nvSpPr>
        <p:spPr bwMode="auto">
          <a:xfrm>
            <a:off x="7310438" y="203200"/>
            <a:ext cx="1223962" cy="32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1800"/>
              </a:lnSpc>
              <a:spcBef>
                <a:spcPct val="0"/>
              </a:spcBef>
              <a:buFontTx/>
              <a:buNone/>
            </a:pPr>
            <a:r>
              <a:rPr lang="en-US" altLang="ja-JP" sz="1600" dirty="0">
                <a:latin typeface="HG丸ｺﾞｼｯｸM-PRO" pitchFamily="50" charset="-128"/>
                <a:ea typeface="HG丸ｺﾞｼｯｸM-PRO" pitchFamily="50" charset="-128"/>
              </a:rPr>
              <a:t>P38</a:t>
            </a:r>
          </a:p>
        </p:txBody>
      </p:sp>
      <p:sp>
        <p:nvSpPr>
          <p:cNvPr id="15364" name="AutoShape 5"/>
          <p:cNvSpPr>
            <a:spLocks noChangeArrowheads="1"/>
          </p:cNvSpPr>
          <p:nvPr/>
        </p:nvSpPr>
        <p:spPr bwMode="auto">
          <a:xfrm>
            <a:off x="208013" y="1069333"/>
            <a:ext cx="8591550" cy="5589503"/>
          </a:xfrm>
          <a:prstGeom prst="roundRect">
            <a:avLst>
              <a:gd name="adj" fmla="val 4847"/>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29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（２）コミュニケーション技法の習得</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2600"/>
              </a:lnSpc>
              <a:spcBef>
                <a:spcPct val="0"/>
              </a:spcBef>
              <a:buFontTx/>
              <a:buNone/>
            </a:pPr>
            <a:endParaRPr lang="ja-JP" altLang="en-US" sz="2000" dirty="0">
              <a:latin typeface="HG丸ｺﾞｼｯｸM-PRO" pitchFamily="50" charset="-128"/>
              <a:ea typeface="HG丸ｺﾞｼｯｸM-PRO" pitchFamily="50" charset="-128"/>
            </a:endParaRPr>
          </a:p>
        </p:txBody>
      </p:sp>
      <p:sp>
        <p:nvSpPr>
          <p:cNvPr id="15365"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0AF142A0-A750-4521-9CCB-64462D251C4B}" type="slidenum">
              <a:rPr lang="en-US" altLang="ja-JP" sz="1400">
                <a:ea typeface="ＭＳ Ｐゴシック" pitchFamily="50" charset="-128"/>
              </a:rPr>
              <a:pPr algn="r" eaLnBrk="1" hangingPunct="1">
                <a:spcBef>
                  <a:spcPct val="0"/>
                </a:spcBef>
                <a:buFontTx/>
                <a:buNone/>
              </a:pPr>
              <a:t>45</a:t>
            </a:fld>
            <a:endParaRPr lang="en-US" altLang="ja-JP" sz="1400">
              <a:ea typeface="ＭＳ Ｐゴシック" pitchFamily="50" charset="-128"/>
            </a:endParaRPr>
          </a:p>
        </p:txBody>
      </p:sp>
      <p:sp>
        <p:nvSpPr>
          <p:cNvPr id="6" name="Text Box 8"/>
          <p:cNvSpPr txBox="1">
            <a:spLocks noChangeArrowheads="1"/>
          </p:cNvSpPr>
          <p:nvPr/>
        </p:nvSpPr>
        <p:spPr bwMode="auto">
          <a:xfrm>
            <a:off x="304800" y="228600"/>
            <a:ext cx="7005638" cy="895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1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４．良い人間関係の形成と</a:t>
            </a:r>
            <a:endParaRPr lang="en-US" altLang="ja-JP" sz="2800" u="sng" dirty="0">
              <a:effectLst>
                <a:outerShdw blurRad="38100" dist="38100" dir="2700000" algn="tl">
                  <a:srgbClr val="C0C0C0"/>
                </a:outerShdw>
              </a:effectLst>
              <a:latin typeface="HG丸ｺﾞｼｯｸM-PRO" pitchFamily="50" charset="-128"/>
              <a:ea typeface="HG丸ｺﾞｼｯｸM-PRO" pitchFamily="50" charset="-128"/>
            </a:endParaRPr>
          </a:p>
          <a:p>
            <a:pPr algn="l" eaLnBrk="1" hangingPunct="1">
              <a:lnSpc>
                <a:spcPts val="3100"/>
              </a:lnSpc>
              <a:spcBef>
                <a:spcPts val="0"/>
              </a:spcBef>
              <a:defRPr/>
            </a:pPr>
            <a:r>
              <a:rPr lang="ja-JP" altLang="en-US" sz="2800" dirty="0">
                <a:effectLst>
                  <a:outerShdw blurRad="38100" dist="38100" dir="2700000" algn="tl">
                    <a:srgbClr val="C0C0C0"/>
                  </a:outerShdw>
                </a:effectLst>
                <a:latin typeface="HG丸ｺﾞｼｯｸM-PRO" pitchFamily="50" charset="-128"/>
                <a:ea typeface="HG丸ｺﾞｼｯｸM-PRO" pitchFamily="50" charset="-128"/>
              </a:rPr>
              <a:t>　　　　</a:t>
            </a: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コミュニケーション能力の向上</a:t>
            </a:r>
          </a:p>
        </p:txBody>
      </p:sp>
      <p:sp>
        <p:nvSpPr>
          <p:cNvPr id="7" name="正方形/長方形 6"/>
          <p:cNvSpPr/>
          <p:nvPr/>
        </p:nvSpPr>
        <p:spPr bwMode="auto">
          <a:xfrm>
            <a:off x="703505" y="2371660"/>
            <a:ext cx="6606933" cy="3433603"/>
          </a:xfrm>
          <a:prstGeom prst="rect">
            <a:avLst/>
          </a:prstGeom>
          <a:solidFill>
            <a:schemeClr val="bg1"/>
          </a:solidFill>
          <a:ln w="12700">
            <a:solidFill>
              <a:schemeClr val="tx1"/>
            </a:solidFill>
          </a:ln>
          <a:effectLst/>
        </p:spPr>
        <p:txBody>
          <a:bodyPr vert="eaVert" wrap="square" lIns="91440" tIns="45720" rIns="91440" bIns="45720" numCol="1" rtlCol="0" anchor="t" anchorCtr="0" compatLnSpc="1">
            <a:prstTxWarp prst="textNoShape">
              <a:avLst/>
            </a:prstTxWarp>
            <a:spAutoFit/>
          </a:bodyPr>
          <a:lstStyle/>
          <a:p>
            <a:pPr marL="0" marR="0" indent="0" algn="ctr" defTabSz="914400" rtl="0" eaLnBrk="1" fontAlgn="ctr"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ゴシック" pitchFamily="49" charset="-128"/>
            </a:endParaRPr>
          </a:p>
        </p:txBody>
      </p:sp>
      <p:sp>
        <p:nvSpPr>
          <p:cNvPr id="2" name="正方形/長方形 1"/>
          <p:cNvSpPr/>
          <p:nvPr/>
        </p:nvSpPr>
        <p:spPr bwMode="auto">
          <a:xfrm>
            <a:off x="1416094" y="2866138"/>
            <a:ext cx="1689886" cy="348813"/>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nSpc>
                <a:spcPts val="2000"/>
              </a:lnSpc>
              <a:spcBef>
                <a:spcPts val="0"/>
              </a:spcBef>
            </a:pPr>
            <a:r>
              <a:rPr lang="ja-JP" altLang="en-US" sz="1600" dirty="0">
                <a:latin typeface="HG丸ｺﾞｼｯｸM-PRO" panose="020F0600000000000000" pitchFamily="50" charset="-128"/>
                <a:ea typeface="HG丸ｺﾞｼｯｸM-PRO" panose="020F0600000000000000" pitchFamily="50" charset="-128"/>
              </a:rPr>
              <a:t>部下に説明する </a:t>
            </a:r>
            <a:endParaRPr kumimoji="1" lang="ja-JP" altLang="en-US" sz="16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endParaRPr>
          </a:p>
        </p:txBody>
      </p:sp>
      <p:sp>
        <p:nvSpPr>
          <p:cNvPr id="3" name="円/楕円 2"/>
          <p:cNvSpPr/>
          <p:nvPr/>
        </p:nvSpPr>
        <p:spPr bwMode="auto">
          <a:xfrm>
            <a:off x="4425032" y="2778609"/>
            <a:ext cx="1990752" cy="490498"/>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ctr" latinLnBrk="0" hangingPunct="1">
              <a:lnSpc>
                <a:spcPts val="2000"/>
              </a:lnSpc>
              <a:spcBef>
                <a:spcPts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納得・共感</a:t>
            </a:r>
          </a:p>
        </p:txBody>
      </p:sp>
      <p:sp>
        <p:nvSpPr>
          <p:cNvPr id="8" name="円/楕円 7"/>
          <p:cNvSpPr/>
          <p:nvPr/>
        </p:nvSpPr>
        <p:spPr bwMode="auto">
          <a:xfrm>
            <a:off x="4479439" y="3642146"/>
            <a:ext cx="1990752" cy="476071"/>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ctr"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真意は何か</a:t>
            </a:r>
          </a:p>
        </p:txBody>
      </p:sp>
      <p:sp>
        <p:nvSpPr>
          <p:cNvPr id="9" name="円/楕円 8"/>
          <p:cNvSpPr/>
          <p:nvPr/>
        </p:nvSpPr>
        <p:spPr bwMode="auto">
          <a:xfrm>
            <a:off x="4503788" y="4514348"/>
            <a:ext cx="1976137" cy="476071"/>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ctr" latinLnBrk="0" hangingPunct="1">
              <a:lnSpc>
                <a:spcPct val="100000"/>
              </a:lnSpc>
              <a:spcBef>
                <a:spcPct val="20000"/>
              </a:spcBef>
              <a:spcAft>
                <a:spcPct val="0"/>
              </a:spcAft>
              <a:buClrTx/>
              <a:buSzTx/>
              <a:buFontTx/>
              <a:buNone/>
              <a:tabLst/>
            </a:pPr>
            <a:r>
              <a:rPr lang="ja-JP" altLang="en-US" sz="1600" dirty="0">
                <a:latin typeface="HG丸ｺﾞｼｯｸM-PRO" panose="020F0600000000000000" pitchFamily="50" charset="-128"/>
                <a:ea typeface="HG丸ｺﾞｼｯｸM-PRO" panose="020F0600000000000000" pitchFamily="50" charset="-128"/>
              </a:rPr>
              <a:t>有効な質問</a:t>
            </a:r>
            <a:endParaRPr kumimoji="1" lang="ja-JP" altLang="en-US" sz="16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1416094" y="3686430"/>
            <a:ext cx="1689885" cy="348813"/>
          </a:xfrm>
          <a:prstGeom prst="rect">
            <a:avLst/>
          </a:prstGeom>
          <a:solidFill>
            <a:schemeClr val="bg1"/>
          </a:solidFill>
          <a:ln w="12700">
            <a:solidFill>
              <a:schemeClr val="tx1"/>
            </a:solidFill>
          </a:ln>
        </p:spPr>
        <p:txBody>
          <a:bodyPr wrap="none">
            <a:spAutoFit/>
          </a:bodyPr>
          <a:lstStyle/>
          <a:p>
            <a:pPr>
              <a:lnSpc>
                <a:spcPts val="2000"/>
              </a:lnSpc>
              <a:spcBef>
                <a:spcPts val="0"/>
              </a:spcBef>
            </a:pPr>
            <a:r>
              <a:rPr lang="ja-JP" altLang="en-US" sz="1600" dirty="0">
                <a:latin typeface="HG丸ｺﾞｼｯｸM-PRO" panose="020F0600000000000000" pitchFamily="50" charset="-128"/>
                <a:ea typeface="HG丸ｺﾞｼｯｸM-PRO" panose="020F0600000000000000" pitchFamily="50" charset="-128"/>
              </a:rPr>
              <a:t>部下の話を聴く </a:t>
            </a:r>
          </a:p>
        </p:txBody>
      </p:sp>
      <p:sp>
        <p:nvSpPr>
          <p:cNvPr id="5" name="正方形/長方形 4"/>
          <p:cNvSpPr/>
          <p:nvPr/>
        </p:nvSpPr>
        <p:spPr>
          <a:xfrm>
            <a:off x="1056866" y="4614830"/>
            <a:ext cx="2423521" cy="348813"/>
          </a:xfrm>
          <a:prstGeom prst="rect">
            <a:avLst/>
          </a:prstGeom>
          <a:solidFill>
            <a:schemeClr val="bg1"/>
          </a:solidFill>
          <a:ln w="12700">
            <a:solidFill>
              <a:schemeClr val="tx1"/>
            </a:solidFill>
          </a:ln>
        </p:spPr>
        <p:txBody>
          <a:bodyPr wrap="square">
            <a:spAutoFit/>
          </a:bodyPr>
          <a:lstStyle/>
          <a:p>
            <a:pPr>
              <a:lnSpc>
                <a:spcPts val="2000"/>
              </a:lnSpc>
              <a:spcBef>
                <a:spcPts val="0"/>
              </a:spcBef>
            </a:pPr>
            <a:r>
              <a:rPr lang="ja-JP" altLang="en-US" sz="1600" dirty="0">
                <a:latin typeface="HG丸ｺﾞｼｯｸM-PRO" panose="020F0600000000000000" pitchFamily="50" charset="-128"/>
                <a:ea typeface="HG丸ｺﾞｼｯｸM-PRO" panose="020F0600000000000000" pitchFamily="50" charset="-128"/>
              </a:rPr>
              <a:t>部下を支援・指導する </a:t>
            </a:r>
          </a:p>
        </p:txBody>
      </p:sp>
      <p:sp>
        <p:nvSpPr>
          <p:cNvPr id="10" name="正方形/長方形 9"/>
          <p:cNvSpPr/>
          <p:nvPr/>
        </p:nvSpPr>
        <p:spPr bwMode="auto">
          <a:xfrm>
            <a:off x="918007" y="2648202"/>
            <a:ext cx="2736304" cy="2940030"/>
          </a:xfrm>
          <a:prstGeom prst="rect">
            <a:avLst/>
          </a:prstGeom>
          <a:noFill/>
          <a:ln w="38100" cap="flat" cmpd="sng" algn="ctr">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square" lIns="91440" tIns="45720" rIns="91440" bIns="45720" numCol="1" rtlCol="0" anchor="t" anchorCtr="0" compatLnSpc="1">
            <a:prstTxWarp prst="textNoShape">
              <a:avLst/>
            </a:prstTxWarp>
            <a:spAutoFit/>
          </a:bodyPr>
          <a:lstStyle/>
          <a:p>
            <a:pPr marL="0" marR="0" indent="0" algn="ctr" defTabSz="914400" rtl="0" eaLnBrk="1" fontAlgn="ctr" latinLnBrk="0" hangingPunct="1">
              <a:lnSpc>
                <a:spcPct val="100000"/>
              </a:lnSpc>
              <a:spcBef>
                <a:spcPct val="2000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ゴシック" pitchFamily="49" charset="-128"/>
            </a:endParaRPr>
          </a:p>
        </p:txBody>
      </p:sp>
      <p:sp>
        <p:nvSpPr>
          <p:cNvPr id="14" name="正方形/長方形 13"/>
          <p:cNvSpPr/>
          <p:nvPr/>
        </p:nvSpPr>
        <p:spPr bwMode="auto">
          <a:xfrm>
            <a:off x="3995936" y="5394403"/>
            <a:ext cx="3096343" cy="348813"/>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nSpc>
                <a:spcPts val="2000"/>
              </a:lnSpc>
              <a:spcBef>
                <a:spcPts val="0"/>
              </a:spcBef>
            </a:pPr>
            <a:r>
              <a:rPr lang="ja-JP" altLang="en-US" sz="1800" dirty="0">
                <a:latin typeface="HG丸ｺﾞｼｯｸM-PRO" panose="020F0600000000000000" pitchFamily="50" charset="-128"/>
                <a:ea typeface="HG丸ｺﾞｼｯｸM-PRO" panose="020F0600000000000000" pitchFamily="50" charset="-128"/>
              </a:rPr>
              <a:t>有効な質問による気づ</a:t>
            </a:r>
            <a:r>
              <a:rPr lang="ja-JP" altLang="en-US" sz="1600" dirty="0">
                <a:latin typeface="HG丸ｺﾞｼｯｸM-PRO" panose="020F0600000000000000" pitchFamily="50" charset="-128"/>
                <a:ea typeface="HG丸ｺﾞｼｯｸM-PRO" panose="020F0600000000000000" pitchFamily="50" charset="-128"/>
              </a:rPr>
              <a:t>き </a:t>
            </a:r>
            <a:endParaRPr kumimoji="1" lang="ja-JP" altLang="en-US" sz="16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endParaRPr>
          </a:p>
        </p:txBody>
      </p:sp>
      <p:sp>
        <p:nvSpPr>
          <p:cNvPr id="15" name="正方形/長方形 14"/>
          <p:cNvSpPr/>
          <p:nvPr/>
        </p:nvSpPr>
        <p:spPr bwMode="auto">
          <a:xfrm>
            <a:off x="703505" y="1781792"/>
            <a:ext cx="6523483" cy="451406"/>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nSpc>
                <a:spcPts val="2800"/>
              </a:lnSpc>
              <a:spcBef>
                <a:spcPts val="0"/>
              </a:spcBef>
            </a:pPr>
            <a:r>
              <a:rPr lang="ja-JP" altLang="en-US" sz="2000" dirty="0">
                <a:solidFill>
                  <a:srgbClr val="FF0000"/>
                </a:solidFill>
                <a:latin typeface="HG丸ｺﾞｼｯｸM-PRO" panose="020F0600000000000000" pitchFamily="50" charset="-128"/>
                <a:ea typeface="HG丸ｺﾞｼｯｸM-PRO" panose="020F0600000000000000" pitchFamily="50" charset="-128"/>
              </a:rPr>
              <a:t>コミュニケーションに必要な３つの技法と留意事項 </a:t>
            </a:r>
            <a:endParaRPr kumimoji="1" lang="ja-JP" altLang="en-US" sz="2000" b="0" i="0" u="none" strike="noStrike" cap="none" normalizeH="0" baseline="0" dirty="0">
              <a:ln>
                <a:noFill/>
              </a:ln>
              <a:solidFill>
                <a:srgbClr val="FF0000"/>
              </a:solidFill>
              <a:effectLst/>
              <a:latin typeface="HG丸ｺﾞｼｯｸM-PRO" panose="020F0600000000000000" pitchFamily="50" charset="-128"/>
              <a:ea typeface="HG丸ｺﾞｼｯｸM-PRO" panose="020F0600000000000000" pitchFamily="50" charset="-128"/>
            </a:endParaRPr>
          </a:p>
        </p:txBody>
      </p:sp>
      <p:cxnSp>
        <p:nvCxnSpPr>
          <p:cNvPr id="12" name="直線矢印コネクタ 11"/>
          <p:cNvCxnSpPr>
            <a:endCxn id="4" idx="0"/>
          </p:cNvCxnSpPr>
          <p:nvPr/>
        </p:nvCxnSpPr>
        <p:spPr bwMode="auto">
          <a:xfrm flipH="1">
            <a:off x="2261037" y="3220516"/>
            <a:ext cx="1218" cy="465914"/>
          </a:xfrm>
          <a:prstGeom prst="straightConnector1">
            <a:avLst/>
          </a:prstGeom>
          <a:noFill/>
          <a:ln w="571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3" name="直線矢印コネクタ 22"/>
          <p:cNvCxnSpPr>
            <a:stCxn id="4" idx="2"/>
          </p:cNvCxnSpPr>
          <p:nvPr/>
        </p:nvCxnSpPr>
        <p:spPr bwMode="auto">
          <a:xfrm flipH="1">
            <a:off x="2261036" y="4035243"/>
            <a:ext cx="1" cy="594145"/>
          </a:xfrm>
          <a:prstGeom prst="straightConnector1">
            <a:avLst/>
          </a:prstGeom>
          <a:noFill/>
          <a:ln w="571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360" name="直線矢印コネクタ 15359"/>
          <p:cNvCxnSpPr/>
          <p:nvPr/>
        </p:nvCxnSpPr>
        <p:spPr bwMode="auto">
          <a:xfrm>
            <a:off x="3275856" y="3040544"/>
            <a:ext cx="1080120" cy="0"/>
          </a:xfrm>
          <a:prstGeom prst="straightConnector1">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1" name="直線矢印コネクタ 40"/>
          <p:cNvCxnSpPr/>
          <p:nvPr/>
        </p:nvCxnSpPr>
        <p:spPr bwMode="auto">
          <a:xfrm>
            <a:off x="3267559" y="3834062"/>
            <a:ext cx="1080120" cy="0"/>
          </a:xfrm>
          <a:prstGeom prst="straightConnector1">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2" name="直線矢印コネクタ 41"/>
          <p:cNvCxnSpPr>
            <a:stCxn id="5" idx="3"/>
          </p:cNvCxnSpPr>
          <p:nvPr/>
        </p:nvCxnSpPr>
        <p:spPr bwMode="auto">
          <a:xfrm flipV="1">
            <a:off x="3480387" y="4789236"/>
            <a:ext cx="944645" cy="1"/>
          </a:xfrm>
          <a:prstGeom prst="straightConnector1">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373" name="直線矢印コネクタ 15372"/>
          <p:cNvCxnSpPr/>
          <p:nvPr/>
        </p:nvCxnSpPr>
        <p:spPr bwMode="auto">
          <a:xfrm flipV="1">
            <a:off x="5490258" y="4963643"/>
            <a:ext cx="0" cy="340498"/>
          </a:xfrm>
          <a:prstGeom prst="straightConnector1">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122341932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15721"/>
            <a:ext cx="707551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000"/>
              </a:lnSpc>
              <a:spcBef>
                <a:spcPts val="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５．リーダーシップ能力の向上</a:t>
            </a:r>
            <a:endParaRPr lang="en-US" altLang="ja-JP" u="sng" dirty="0">
              <a:effectLst>
                <a:outerShdw blurRad="38100" dist="38100" dir="2700000" algn="tl">
                  <a:srgbClr val="C0C0C0"/>
                </a:outerShdw>
              </a:effectLst>
              <a:latin typeface="HG丸ｺﾞｼｯｸM-PRO" pitchFamily="50" charset="-128"/>
              <a:ea typeface="HG丸ｺﾞｼｯｸM-PRO" pitchFamily="50" charset="-128"/>
            </a:endParaRPr>
          </a:p>
          <a:p>
            <a:pPr algn="l" eaLnBrk="1" hangingPunct="1">
              <a:lnSpc>
                <a:spcPts val="3000"/>
              </a:lnSpc>
              <a:spcBef>
                <a:spcPts val="0"/>
              </a:spcBef>
              <a:defRPr/>
            </a:pPr>
            <a:r>
              <a:rPr lang="ja-JP" altLang="en-US" dirty="0">
                <a:effectLst>
                  <a:outerShdw blurRad="38100" dist="38100" dir="2700000" algn="tl">
                    <a:srgbClr val="C0C0C0"/>
                  </a:outerShdw>
                </a:effectLst>
                <a:latin typeface="HG丸ｺﾞｼｯｸM-PRO" pitchFamily="50" charset="-128"/>
                <a:ea typeface="HG丸ｺﾞｼｯｸM-PRO" pitchFamily="50" charset="-128"/>
              </a:rPr>
              <a:t>　　（仕事の「目的</a:t>
            </a:r>
            <a:r>
              <a:rPr lang="ja-JP" altLang="en-US" dirty="0" err="1">
                <a:effectLst>
                  <a:outerShdw blurRad="38100" dist="38100" dir="2700000" algn="tl">
                    <a:srgbClr val="C0C0C0"/>
                  </a:outerShdw>
                </a:effectLst>
                <a:latin typeface="HG丸ｺﾞｼｯｸM-PRO" pitchFamily="50" charset="-128"/>
                <a:ea typeface="HG丸ｺﾞｼｯｸM-PRO" pitchFamily="50" charset="-128"/>
              </a:rPr>
              <a:t>ー</a:t>
            </a:r>
            <a:r>
              <a:rPr lang="ja-JP" altLang="en-US" dirty="0">
                <a:effectLst>
                  <a:outerShdw blurRad="38100" dist="38100" dir="2700000" algn="tl">
                    <a:srgbClr val="C0C0C0"/>
                  </a:outerShdw>
                </a:effectLst>
                <a:latin typeface="HG丸ｺﾞｼｯｸM-PRO" pitchFamily="50" charset="-128"/>
                <a:ea typeface="HG丸ｺﾞｼｯｸM-PRO" pitchFamily="50" charset="-128"/>
              </a:rPr>
              <a:t>目標</a:t>
            </a:r>
            <a:r>
              <a:rPr lang="ja-JP" altLang="en-US" dirty="0" err="1">
                <a:effectLst>
                  <a:outerShdw blurRad="38100" dist="38100" dir="2700000" algn="tl">
                    <a:srgbClr val="C0C0C0"/>
                  </a:outerShdw>
                </a:effectLst>
                <a:latin typeface="HG丸ｺﾞｼｯｸM-PRO" pitchFamily="50" charset="-128"/>
                <a:ea typeface="HG丸ｺﾞｼｯｸM-PRO" pitchFamily="50" charset="-128"/>
              </a:rPr>
              <a:t>ー</a:t>
            </a:r>
            <a:r>
              <a:rPr lang="ja-JP" altLang="en-US" dirty="0">
                <a:effectLst>
                  <a:outerShdw blurRad="38100" dist="38100" dir="2700000" algn="tl">
                    <a:srgbClr val="C0C0C0"/>
                  </a:outerShdw>
                </a:effectLst>
                <a:latin typeface="HG丸ｺﾞｼｯｸM-PRO" pitchFamily="50" charset="-128"/>
                <a:ea typeface="HG丸ｺﾞｼｯｸM-PRO" pitchFamily="50" charset="-128"/>
              </a:rPr>
              <a:t>手段」の明確化）</a:t>
            </a:r>
          </a:p>
        </p:txBody>
      </p:sp>
      <p:sp>
        <p:nvSpPr>
          <p:cNvPr id="16387" name="Text Box 10"/>
          <p:cNvSpPr txBox="1">
            <a:spLocks noChangeArrowheads="1"/>
          </p:cNvSpPr>
          <p:nvPr/>
        </p:nvSpPr>
        <p:spPr bwMode="auto">
          <a:xfrm>
            <a:off x="7745413" y="314325"/>
            <a:ext cx="811212"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000"/>
              </a:lnSpc>
              <a:spcBef>
                <a:spcPct val="0"/>
              </a:spcBef>
              <a:buFontTx/>
              <a:buNone/>
            </a:pPr>
            <a:r>
              <a:rPr lang="en-US" altLang="ja-JP" sz="1600" dirty="0">
                <a:latin typeface="HG丸ｺﾞｼｯｸM-PRO" pitchFamily="50" charset="-128"/>
                <a:ea typeface="HG丸ｺﾞｼｯｸM-PRO" pitchFamily="50" charset="-128"/>
              </a:rPr>
              <a:t>P39</a:t>
            </a:r>
            <a:endParaRPr lang="ja-JP" altLang="en-US" sz="1600" dirty="0">
              <a:latin typeface="HG丸ｺﾞｼｯｸM-PRO" pitchFamily="50" charset="-128"/>
              <a:ea typeface="HG丸ｺﾞｼｯｸM-PRO" pitchFamily="50" charset="-128"/>
            </a:endParaRPr>
          </a:p>
        </p:txBody>
      </p:sp>
      <p:sp>
        <p:nvSpPr>
          <p:cNvPr id="16388" name="AutoShape 5"/>
          <p:cNvSpPr>
            <a:spLocks noChangeArrowheads="1"/>
          </p:cNvSpPr>
          <p:nvPr/>
        </p:nvSpPr>
        <p:spPr bwMode="auto">
          <a:xfrm>
            <a:off x="300507" y="1201498"/>
            <a:ext cx="8591550" cy="5467590"/>
          </a:xfrm>
          <a:prstGeom prst="roundRect">
            <a:avLst>
              <a:gd name="adj" fmla="val 4847"/>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2800"/>
              </a:lnSpc>
              <a:spcBef>
                <a:spcPct val="0"/>
              </a:spcBef>
              <a:buFontTx/>
              <a:buNone/>
            </a:pPr>
            <a:r>
              <a:rPr lang="ja-JP" altLang="en-US" sz="2000" dirty="0">
                <a:latin typeface="HG丸ｺﾞｼｯｸM-PRO" pitchFamily="50" charset="-128"/>
                <a:ea typeface="HG丸ｺﾞｼｯｸM-PRO" pitchFamily="50" charset="-128"/>
              </a:rPr>
              <a:t>　職場の目標達成に向かって全員のヤル気をもり立てること、さらに</a:t>
            </a:r>
            <a:endParaRPr lang="en-US" altLang="ja-JP" sz="2000" dirty="0">
              <a:latin typeface="HG丸ｺﾞｼｯｸM-PRO" pitchFamily="50" charset="-128"/>
              <a:ea typeface="HG丸ｺﾞｼｯｸM-PRO" pitchFamily="50" charset="-128"/>
            </a:endParaRPr>
          </a:p>
          <a:p>
            <a:pPr eaLnBrk="1" fontAlgn="ctr" hangingPunct="1">
              <a:lnSpc>
                <a:spcPts val="2800"/>
              </a:lnSpc>
              <a:spcBef>
                <a:spcPct val="0"/>
              </a:spcBef>
              <a:buFontTx/>
              <a:buNone/>
            </a:pPr>
            <a:r>
              <a:rPr lang="ja-JP" altLang="en-US" sz="2000" dirty="0">
                <a:latin typeface="HG丸ｺﾞｼｯｸM-PRO" pitchFamily="50" charset="-128"/>
                <a:ea typeface="HG丸ｺﾞｼｯｸM-PRO" pitchFamily="50" charset="-128"/>
              </a:rPr>
              <a:t>作業者が自発的に自分の作業の完成に積極的に取り組めるような状況</a:t>
            </a:r>
            <a:endParaRPr lang="en-US" altLang="ja-JP" sz="2000" dirty="0">
              <a:latin typeface="HG丸ｺﾞｼｯｸM-PRO" pitchFamily="50" charset="-128"/>
              <a:ea typeface="HG丸ｺﾞｼｯｸM-PRO" pitchFamily="50" charset="-128"/>
            </a:endParaRPr>
          </a:p>
          <a:p>
            <a:pPr eaLnBrk="1" fontAlgn="ctr" hangingPunct="1">
              <a:lnSpc>
                <a:spcPts val="2800"/>
              </a:lnSpc>
              <a:spcBef>
                <a:spcPct val="0"/>
              </a:spcBef>
              <a:buFontTx/>
              <a:buNone/>
            </a:pPr>
            <a:r>
              <a:rPr lang="ja-JP" altLang="en-US" sz="2000" dirty="0">
                <a:latin typeface="HG丸ｺﾞｼｯｸM-PRO" pitchFamily="50" charset="-128"/>
                <a:ea typeface="HG丸ｺﾞｼｯｸM-PRO" pitchFamily="50" charset="-128"/>
              </a:rPr>
              <a:t>をつくり出すことがリーダーシップであり、下記の①②③の３点は</a:t>
            </a:r>
            <a:endParaRPr lang="en-US" altLang="ja-JP" sz="2000" dirty="0">
              <a:latin typeface="HG丸ｺﾞｼｯｸM-PRO" pitchFamily="50" charset="-128"/>
              <a:ea typeface="HG丸ｺﾞｼｯｸM-PRO" pitchFamily="50" charset="-128"/>
            </a:endParaRPr>
          </a:p>
          <a:p>
            <a:pPr eaLnBrk="1" fontAlgn="ctr" hangingPunct="1">
              <a:lnSpc>
                <a:spcPts val="2800"/>
              </a:lnSpc>
              <a:spcBef>
                <a:spcPct val="0"/>
              </a:spcBef>
              <a:buFontTx/>
              <a:buNone/>
            </a:pPr>
            <a:r>
              <a:rPr lang="ja-JP" altLang="en-US" sz="2000" dirty="0">
                <a:latin typeface="HG丸ｺﾞｼｯｸM-PRO" pitchFamily="50" charset="-128"/>
                <a:ea typeface="HG丸ｺﾞｼｯｸM-PRO" pitchFamily="50" charset="-128"/>
              </a:rPr>
              <a:t>部下のヤル気の向上、動機づけにとって必須条件といえる。</a:t>
            </a:r>
            <a:endParaRPr lang="en-US" altLang="ja-JP" sz="2000" dirty="0">
              <a:latin typeface="HG丸ｺﾞｼｯｸM-PRO" pitchFamily="50" charset="-128"/>
              <a:ea typeface="HG丸ｺﾞｼｯｸM-PRO" pitchFamily="50" charset="-128"/>
            </a:endParaRPr>
          </a:p>
          <a:p>
            <a:pPr eaLnBrk="1" fontAlgn="ctr" hangingPunct="1">
              <a:lnSpc>
                <a:spcPts val="2800"/>
              </a:lnSpc>
              <a:spcBef>
                <a:spcPct val="0"/>
              </a:spcBef>
              <a:buFontTx/>
              <a:buNone/>
            </a:pPr>
            <a:endParaRPr lang="en-US" altLang="ja-JP" sz="2000" dirty="0">
              <a:solidFill>
                <a:srgbClr val="FF0000"/>
              </a:solidFill>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en-US" altLang="ja-JP" sz="2000" dirty="0">
                <a:solidFill>
                  <a:srgbClr val="FF0000"/>
                </a:solidFill>
                <a:latin typeface="HG丸ｺﾞｼｯｸM-PRO" pitchFamily="50" charset="-128"/>
                <a:ea typeface="HG丸ｺﾞｼｯｸM-PRO" pitchFamily="50" charset="-128"/>
              </a:rPr>
              <a:t>※</a:t>
            </a:r>
            <a:r>
              <a:rPr lang="ja-JP" altLang="en-US" sz="2000" dirty="0">
                <a:solidFill>
                  <a:srgbClr val="FF0000"/>
                </a:solidFill>
                <a:latin typeface="HG丸ｺﾞｼｯｸM-PRO" pitchFamily="50" charset="-128"/>
                <a:ea typeface="HG丸ｺﾞｼｯｸM-PRO" pitchFamily="50" charset="-128"/>
              </a:rPr>
              <a:t>リーダーシップを生み出す行動と動機</a:t>
            </a:r>
            <a:endParaRPr lang="en-US" altLang="ja-JP" sz="2000" dirty="0">
              <a:solidFill>
                <a:srgbClr val="FF0000"/>
              </a:solidFill>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①方針、目標を示す。</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②何が重要か、自分の考えをハッキリした態度で示す。</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③全員の役割分担と責任、権限を明確にする。</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④解決に要する問題に集中し、果敢に解決に向けて努力する。</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⑤部下全員の参加を求め、一人ひとりの貢献を認め、賞を与え激励</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する。</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⑥成果に対し感謝の気持ち表し、チームの成功を全員</a:t>
            </a:r>
            <a:r>
              <a:rPr lang="ja-JP" altLang="en-US" sz="2000">
                <a:latin typeface="HG丸ｺﾞｼｯｸM-PRO" pitchFamily="50" charset="-128"/>
                <a:ea typeface="HG丸ｺﾞｼｯｸM-PRO" pitchFamily="50" charset="-128"/>
              </a:rPr>
              <a:t>で分かち合う。</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FontTx/>
              <a:buNone/>
            </a:pPr>
            <a:r>
              <a:rPr lang="ja-JP" altLang="en-US" sz="2000" dirty="0">
                <a:latin typeface="HG丸ｺﾞｼｯｸM-PRO" pitchFamily="50" charset="-128"/>
                <a:ea typeface="HG丸ｺﾞｼｯｸM-PRO" pitchFamily="50" charset="-128"/>
              </a:rPr>
              <a:t>　⑦問題解決には部下と一緒に取り組み、建設的な意見を述べる。</a:t>
            </a:r>
            <a:endParaRPr lang="en-US" altLang="ja-JP" sz="2000" dirty="0">
              <a:latin typeface="HG丸ｺﾞｼｯｸM-PRO" pitchFamily="50" charset="-128"/>
              <a:ea typeface="HG丸ｺﾞｼｯｸM-PRO" pitchFamily="50" charset="-128"/>
            </a:endParaRPr>
          </a:p>
          <a:p>
            <a:pPr eaLnBrk="1" fontAlgn="ctr" hangingPunct="1">
              <a:lnSpc>
                <a:spcPts val="2700"/>
              </a:lnSpc>
              <a:spcBef>
                <a:spcPct val="0"/>
              </a:spcBef>
              <a:buNone/>
            </a:pPr>
            <a:r>
              <a:rPr lang="ja-JP" altLang="en-US" sz="2000" dirty="0">
                <a:latin typeface="HG丸ｺﾞｼｯｸM-PRO" pitchFamily="50" charset="-128"/>
                <a:ea typeface="HG丸ｺﾞｼｯｸM-PRO" pitchFamily="50" charset="-128"/>
              </a:rPr>
              <a:t>　⑧自信を持って自己を主張し、粘り強く交渉して相手を動かす。</a:t>
            </a:r>
            <a:endParaRPr lang="en-US" altLang="ja-JP" sz="2000" dirty="0">
              <a:latin typeface="HG丸ｺﾞｼｯｸM-PRO" pitchFamily="50" charset="-128"/>
              <a:ea typeface="HG丸ｺﾞｼｯｸM-PRO" pitchFamily="50" charset="-128"/>
            </a:endParaRPr>
          </a:p>
        </p:txBody>
      </p:sp>
      <p:sp>
        <p:nvSpPr>
          <p:cNvPr id="16389"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1AA1B369-E169-4848-94DD-40B33F8B8F6D}" type="slidenum">
              <a:rPr lang="en-US" altLang="ja-JP" sz="1400">
                <a:ea typeface="ＭＳ Ｐゴシック" pitchFamily="50" charset="-128"/>
              </a:rPr>
              <a:pPr algn="r" eaLnBrk="1" hangingPunct="1">
                <a:spcBef>
                  <a:spcPct val="0"/>
                </a:spcBef>
                <a:buFontTx/>
                <a:buNone/>
              </a:pPr>
              <a:t>46</a:t>
            </a:fld>
            <a:endParaRPr lang="en-US" altLang="ja-JP" sz="1400">
              <a:ea typeface="ＭＳ Ｐゴシック" pitchFamily="50" charset="-128"/>
            </a:endParaRPr>
          </a:p>
        </p:txBody>
      </p:sp>
    </p:spTree>
    <p:extLst>
      <p:ext uri="{BB962C8B-B14F-4D97-AF65-F5344CB8AC3E}">
        <p14:creationId xmlns:p14="http://schemas.microsoft.com/office/powerpoint/2010/main" val="334109681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4843264" cy="49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1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６．問題解決力の養成</a:t>
            </a:r>
          </a:p>
        </p:txBody>
      </p:sp>
      <p:sp>
        <p:nvSpPr>
          <p:cNvPr id="17411" name="Text Box 10"/>
          <p:cNvSpPr txBox="1">
            <a:spLocks noChangeArrowheads="1"/>
          </p:cNvSpPr>
          <p:nvPr/>
        </p:nvSpPr>
        <p:spPr bwMode="auto">
          <a:xfrm>
            <a:off x="7237413" y="266700"/>
            <a:ext cx="1223962"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000"/>
              </a:lnSpc>
              <a:spcBef>
                <a:spcPct val="0"/>
              </a:spcBef>
              <a:buFontTx/>
              <a:buNone/>
            </a:pPr>
            <a:r>
              <a:rPr lang="en-US" altLang="ja-JP" sz="1600" dirty="0">
                <a:latin typeface="HG丸ｺﾞｼｯｸM-PRO" pitchFamily="50" charset="-128"/>
                <a:ea typeface="HG丸ｺﾞｼｯｸM-PRO" pitchFamily="50" charset="-128"/>
              </a:rPr>
              <a:t>P40</a:t>
            </a:r>
            <a:endParaRPr lang="ja-JP" altLang="en-US" sz="1600" dirty="0">
              <a:latin typeface="HG丸ｺﾞｼｯｸM-PRO" pitchFamily="50" charset="-128"/>
              <a:ea typeface="HG丸ｺﾞｼｯｸM-PRO" pitchFamily="50" charset="-128"/>
            </a:endParaRPr>
          </a:p>
        </p:txBody>
      </p:sp>
      <p:sp>
        <p:nvSpPr>
          <p:cNvPr id="17412" name="AutoShape 5"/>
          <p:cNvSpPr>
            <a:spLocks noChangeArrowheads="1"/>
          </p:cNvSpPr>
          <p:nvPr/>
        </p:nvSpPr>
        <p:spPr bwMode="auto">
          <a:xfrm>
            <a:off x="304800" y="747713"/>
            <a:ext cx="8591550" cy="5859462"/>
          </a:xfrm>
          <a:prstGeom prst="roundRect">
            <a:avLst>
              <a:gd name="adj" fmla="val 4847"/>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3000"/>
              </a:lnSpc>
              <a:buNone/>
            </a:pPr>
            <a:r>
              <a:rPr lang="ja-JP" altLang="en-US" sz="2400" u="sng" dirty="0">
                <a:solidFill>
                  <a:srgbClr val="FF0000"/>
                </a:solidFill>
                <a:latin typeface="HG丸ｺﾞｼｯｸM-PRO" pitchFamily="50" charset="-128"/>
                <a:ea typeface="HG丸ｺﾞｼｯｸM-PRO" pitchFamily="50" charset="-128"/>
              </a:rPr>
              <a:t>問題とは：事故や災害の発生、仕事（能率・品質・納期）の</a:t>
            </a:r>
            <a:endParaRPr lang="en-US" altLang="ja-JP" sz="2400" u="sng" dirty="0">
              <a:solidFill>
                <a:srgbClr val="FF0000"/>
              </a:solidFill>
              <a:latin typeface="HG丸ｺﾞｼｯｸM-PRO" pitchFamily="50" charset="-128"/>
              <a:ea typeface="HG丸ｺﾞｼｯｸM-PRO" pitchFamily="50" charset="-128"/>
            </a:endParaRPr>
          </a:p>
          <a:p>
            <a:pPr eaLnBrk="1" fontAlgn="ctr" hangingPunct="1">
              <a:lnSpc>
                <a:spcPts val="3000"/>
              </a:lnSpc>
              <a:buNone/>
            </a:pPr>
            <a:r>
              <a:rPr lang="ja-JP" altLang="en-US" sz="2400" dirty="0">
                <a:solidFill>
                  <a:srgbClr val="FF0000"/>
                </a:solidFill>
                <a:latin typeface="HG丸ｺﾞｼｯｸM-PRO" pitchFamily="50" charset="-128"/>
                <a:ea typeface="HG丸ｺﾞｼｯｸM-PRO" pitchFamily="50" charset="-128"/>
              </a:rPr>
              <a:t>　　　　　</a:t>
            </a:r>
            <a:r>
              <a:rPr lang="ja-JP" altLang="en-US" sz="2400" u="sng" dirty="0">
                <a:solidFill>
                  <a:srgbClr val="FF0000"/>
                </a:solidFill>
                <a:latin typeface="HG丸ｺﾞｼｯｸM-PRO" pitchFamily="50" charset="-128"/>
                <a:ea typeface="HG丸ｺﾞｼｯｸM-PRO" pitchFamily="50" charset="-128"/>
              </a:rPr>
              <a:t>本質に係わるトラブル、新しい要求事項など。</a:t>
            </a:r>
            <a:endParaRPr lang="en-US" altLang="ja-JP" sz="2400" u="sng" dirty="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a:t>
            </a:r>
            <a:r>
              <a:rPr lang="en-US" altLang="ja-JP" sz="2400" dirty="0">
                <a:solidFill>
                  <a:srgbClr val="FF0000"/>
                </a:solidFill>
                <a:latin typeface="HG丸ｺﾞｼｯｸM-PRO" pitchFamily="50" charset="-128"/>
                <a:ea typeface="HG丸ｺﾞｼｯｸM-PRO" pitchFamily="50" charset="-128"/>
              </a:rPr>
              <a:t>※</a:t>
            </a:r>
            <a:r>
              <a:rPr lang="ja-JP" altLang="en-US" sz="2400" dirty="0">
                <a:solidFill>
                  <a:srgbClr val="FF0000"/>
                </a:solidFill>
                <a:latin typeface="HG丸ｺﾞｼｯｸM-PRO" pitchFamily="50" charset="-128"/>
                <a:ea typeface="HG丸ｺﾞｼｯｸM-PRO" pitchFamily="50" charset="-128"/>
              </a:rPr>
              <a:t>問題が発生した場合の解決の手順</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（１）何が問題かを明らかにする</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問題は、はじめから姿を現してはくれない。まず、</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現象（何が起こっているか）から原因や背景（</a:t>
            </a:r>
            <a:r>
              <a:rPr lang="ja-JP" altLang="en-US" sz="2400" dirty="0" err="1">
                <a:latin typeface="HG丸ｺﾞｼｯｸM-PRO" pitchFamily="50" charset="-128"/>
                <a:ea typeface="HG丸ｺﾞｼｯｸM-PRO" pitchFamily="50" charset="-128"/>
              </a:rPr>
              <a:t>なぜそ</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うなったか）を検討する。次に、原因や背景を言葉で</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表現して、互いの関係を線でつないでみる。</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（２）問題を分析する</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書き出した事柄を分析して、問題の本質をつかむ段</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階である。問題とは基準からズレ</a:t>
            </a:r>
            <a:r>
              <a:rPr lang="ja-JP" altLang="en-US" sz="2400" dirty="0" err="1">
                <a:latin typeface="HG丸ｺﾞｼｯｸM-PRO" pitchFamily="50" charset="-128"/>
                <a:ea typeface="HG丸ｺﾞｼｯｸM-PRO" pitchFamily="50" charset="-128"/>
              </a:rPr>
              <a:t>た</a:t>
            </a:r>
            <a:r>
              <a:rPr lang="ja-JP" altLang="en-US" sz="2400" dirty="0">
                <a:latin typeface="HG丸ｺﾞｼｯｸM-PRO" pitchFamily="50" charset="-128"/>
                <a:ea typeface="HG丸ｺﾞｼｯｸM-PRO" pitchFamily="50" charset="-128"/>
              </a:rPr>
              <a:t>状態であるから、</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どんな基準とどのようにズレ</a:t>
            </a:r>
            <a:r>
              <a:rPr lang="ja-JP" altLang="en-US" sz="2400" dirty="0" err="1">
                <a:latin typeface="HG丸ｺﾞｼｯｸM-PRO" pitchFamily="50" charset="-128"/>
                <a:ea typeface="HG丸ｺﾞｼｯｸM-PRO" pitchFamily="50" charset="-128"/>
              </a:rPr>
              <a:t>て</a:t>
            </a:r>
            <a:r>
              <a:rPr lang="ja-JP" altLang="en-US" sz="2400" dirty="0">
                <a:latin typeface="HG丸ｺﾞｼｯｸM-PRO" pitchFamily="50" charset="-128"/>
                <a:ea typeface="HG丸ｺﾞｼｯｸM-PRO" pitchFamily="50" charset="-128"/>
              </a:rPr>
              <a:t>いるかを言葉で書く。</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職長が安全上の問題を解く場合は、職長教育の教育</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事項（Ｐ１９）を参考にして考えると効果が上がる。</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p:txBody>
      </p:sp>
      <p:sp>
        <p:nvSpPr>
          <p:cNvPr id="17413"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132C4A1A-4747-4A43-BAAD-4541915D93D3}" type="slidenum">
              <a:rPr lang="en-US" altLang="ja-JP" sz="1400">
                <a:ea typeface="ＭＳ Ｐゴシック" pitchFamily="50" charset="-128"/>
              </a:rPr>
              <a:pPr algn="r" eaLnBrk="1" hangingPunct="1">
                <a:spcBef>
                  <a:spcPct val="0"/>
                </a:spcBef>
                <a:buFontTx/>
                <a:buNone/>
              </a:pPr>
              <a:t>47</a:t>
            </a:fld>
            <a:endParaRPr lang="en-US" altLang="ja-JP" sz="1400">
              <a:ea typeface="ＭＳ Ｐゴシック" pitchFamily="50" charset="-128"/>
            </a:endParaRPr>
          </a:p>
        </p:txBody>
      </p:sp>
    </p:spTree>
    <p:extLst>
      <p:ext uri="{BB962C8B-B14F-4D97-AF65-F5344CB8AC3E}">
        <p14:creationId xmlns:p14="http://schemas.microsoft.com/office/powerpoint/2010/main" val="408753549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6400800" cy="49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1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６．問題解決力の養成</a:t>
            </a:r>
          </a:p>
        </p:txBody>
      </p:sp>
      <p:sp>
        <p:nvSpPr>
          <p:cNvPr id="18435" name="Text Box 10"/>
          <p:cNvSpPr txBox="1">
            <a:spLocks noChangeArrowheads="1"/>
          </p:cNvSpPr>
          <p:nvPr/>
        </p:nvSpPr>
        <p:spPr bwMode="auto">
          <a:xfrm>
            <a:off x="6372225" y="266700"/>
            <a:ext cx="2089150" cy="34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000"/>
              </a:lnSpc>
              <a:spcBef>
                <a:spcPct val="0"/>
              </a:spcBef>
              <a:buFontTx/>
              <a:buNone/>
            </a:pPr>
            <a:r>
              <a:rPr lang="en-US" altLang="ja-JP" sz="1600" dirty="0">
                <a:latin typeface="HG丸ｺﾞｼｯｸM-PRO" pitchFamily="50" charset="-128"/>
                <a:ea typeface="HG丸ｺﾞｼｯｸM-PRO" pitchFamily="50" charset="-128"/>
              </a:rPr>
              <a:t>P40</a:t>
            </a:r>
          </a:p>
        </p:txBody>
      </p:sp>
      <p:sp>
        <p:nvSpPr>
          <p:cNvPr id="18436" name="AutoShape 5"/>
          <p:cNvSpPr>
            <a:spLocks noChangeArrowheads="1"/>
          </p:cNvSpPr>
          <p:nvPr/>
        </p:nvSpPr>
        <p:spPr bwMode="auto">
          <a:xfrm>
            <a:off x="276225" y="777875"/>
            <a:ext cx="8591550" cy="5697538"/>
          </a:xfrm>
          <a:prstGeom prst="roundRect">
            <a:avLst>
              <a:gd name="adj" fmla="val 4847"/>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fontAlgn="ctr" hangingPunct="1">
              <a:lnSpc>
                <a:spcPts val="29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（３）対策を考える</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経験や習慣は、対策を考える上で最も手近な道具で</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あるが、いつもこの道具で解決できるとは限らない。</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そのような場合、「連想」は有力な手段であり、意</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外なものからヒントが得られることがある。想像力、</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直感を働かせるには、</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①問題の背景を知りつくす。</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②かなりの時間、問題に集中する。</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③息抜きをして、問題から目を転じる時間を持つ。</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ことなどを実施してみる。</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（４）対策を実施する</a:t>
            </a:r>
            <a:endParaRPr lang="en-US" altLang="ja-JP" sz="2400" dirty="0">
              <a:solidFill>
                <a:srgbClr val="FF0000"/>
              </a:solidFill>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いくつかの対策を考えて、最良のものを選ぶことが</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必要であり、それぞれの対策の長所、短所を表にして</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比較する。最低２つの案を選んで、関係者に説明し結</a:t>
            </a:r>
            <a:endParaRPr lang="en-US" altLang="ja-JP" sz="2400" dirty="0">
              <a:latin typeface="HG丸ｺﾞｼｯｸM-PRO" pitchFamily="50" charset="-128"/>
              <a:ea typeface="HG丸ｺﾞｼｯｸM-PRO" pitchFamily="50" charset="-128"/>
            </a:endParaRPr>
          </a:p>
          <a:p>
            <a:pPr eaLnBrk="1" fontAlgn="ctr" hangingPunct="1">
              <a:lnSpc>
                <a:spcPts val="2900"/>
              </a:lnSpc>
              <a:spcBef>
                <a:spcPct val="0"/>
              </a:spcBef>
              <a:buFontTx/>
              <a:buNone/>
            </a:pPr>
            <a:r>
              <a:rPr lang="ja-JP" altLang="en-US" sz="2400" dirty="0">
                <a:latin typeface="HG丸ｺﾞｼｯｸM-PRO" pitchFamily="50" charset="-128"/>
                <a:ea typeface="HG丸ｺﾞｼｯｸM-PRO" pitchFamily="50" charset="-128"/>
              </a:rPr>
              <a:t>　　論を出す。</a:t>
            </a: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a:p>
            <a:pPr eaLnBrk="1" fontAlgn="ctr"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p:txBody>
      </p:sp>
      <p:sp>
        <p:nvSpPr>
          <p:cNvPr id="18437"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A53FC9F2-D47B-41E0-B4E3-6244E142C06A}" type="slidenum">
              <a:rPr lang="en-US" altLang="ja-JP" sz="1400">
                <a:ea typeface="ＭＳ Ｐゴシック" pitchFamily="50" charset="-128"/>
              </a:rPr>
              <a:pPr algn="r" eaLnBrk="1" hangingPunct="1">
                <a:spcBef>
                  <a:spcPct val="0"/>
                </a:spcBef>
                <a:buFontTx/>
                <a:buNone/>
              </a:pPr>
              <a:t>48</a:t>
            </a:fld>
            <a:endParaRPr lang="en-US" altLang="ja-JP" sz="1400">
              <a:ea typeface="ＭＳ Ｐゴシック" pitchFamily="50" charset="-128"/>
            </a:endParaRPr>
          </a:p>
        </p:txBody>
      </p:sp>
    </p:spTree>
    <p:extLst>
      <p:ext uri="{BB962C8B-B14F-4D97-AF65-F5344CB8AC3E}">
        <p14:creationId xmlns:p14="http://schemas.microsoft.com/office/powerpoint/2010/main" val="144599490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lum bright="-12000" contrast="60000"/>
            <a:extLst>
              <a:ext uri="{28A0092B-C50C-407E-A947-70E740481C1C}">
                <a14:useLocalDpi xmlns:a14="http://schemas.microsoft.com/office/drawing/2010/main" val="0"/>
              </a:ext>
            </a:extLst>
          </a:blip>
          <a:srcRect/>
          <a:stretch>
            <a:fillRect/>
          </a:stretch>
        </p:blipFill>
        <p:spPr bwMode="auto">
          <a:xfrm>
            <a:off x="190500" y="190500"/>
            <a:ext cx="8715375"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59" name="Group 6"/>
          <p:cNvGrpSpPr>
            <a:grpSpLocks/>
          </p:cNvGrpSpPr>
          <p:nvPr/>
        </p:nvGrpSpPr>
        <p:grpSpPr bwMode="auto">
          <a:xfrm>
            <a:off x="838200" y="685800"/>
            <a:ext cx="2590800" cy="1752600"/>
            <a:chOff x="3474" y="1135"/>
            <a:chExt cx="4320" cy="2521"/>
          </a:xfrm>
        </p:grpSpPr>
        <p:sp>
          <p:nvSpPr>
            <p:cNvPr id="19463" name="Rectangle 7"/>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9464" name="Rectangle 8"/>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9465" name="Rectangle 9"/>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9466" name="Rectangle 10"/>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9467" name="Rectangle 11"/>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9468" name="Rectangle 12"/>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9469" name="Rectangle 13"/>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9470" name="Rectangle 14"/>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9471" name="Rectangle 15"/>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9472" name="Rectangle 16"/>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9473" name="Rectangle 17"/>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9474" name="Rectangle 18"/>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9475" name="Rectangle 19"/>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grpSp>
      <p:sp>
        <p:nvSpPr>
          <p:cNvPr id="19460" name="Text Box 20"/>
          <p:cNvSpPr txBox="1">
            <a:spLocks noChangeArrowheads="1"/>
          </p:cNvSpPr>
          <p:nvPr/>
        </p:nvSpPr>
        <p:spPr bwMode="auto">
          <a:xfrm>
            <a:off x="1150938" y="5373688"/>
            <a:ext cx="7543800"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4000"/>
              </a:lnSpc>
              <a:spcBef>
                <a:spcPts val="0"/>
              </a:spcBef>
              <a:buFontTx/>
              <a:buNone/>
            </a:pPr>
            <a:r>
              <a:rPr lang="ja-JP" altLang="en-US" b="1" dirty="0">
                <a:latin typeface="HG丸ｺﾞｼｯｸM-PRO" pitchFamily="50" charset="-128"/>
                <a:ea typeface="HG丸ｺﾞｼｯｸM-PRO" pitchFamily="50" charset="-128"/>
              </a:rPr>
              <a:t>第２章．監督・指示の方法　終了</a:t>
            </a:r>
          </a:p>
        </p:txBody>
      </p:sp>
      <p:sp>
        <p:nvSpPr>
          <p:cNvPr id="2" name="スライド番号プレースホルダー 1"/>
          <p:cNvSpPr>
            <a:spLocks noGrp="1"/>
          </p:cNvSpPr>
          <p:nvPr>
            <p:ph type="sldNum" sz="quarter" idx="12"/>
          </p:nvPr>
        </p:nvSpPr>
        <p:spPr/>
        <p:txBody>
          <a:bodyPr/>
          <a:lstStyle/>
          <a:p>
            <a:pPr>
              <a:defRPr/>
            </a:pPr>
            <a:fld id="{2E35AEF1-92D0-4C3D-AA8C-4FCE382B38B8}" type="slidenum">
              <a:rPr lang="en-US" altLang="ja-JP" smtClean="0"/>
              <a:pPr>
                <a:defRPr/>
              </a:pPr>
              <a:t>49</a:t>
            </a:fld>
            <a:endParaRPr lang="en-US" altLang="ja-JP"/>
          </a:p>
        </p:txBody>
      </p:sp>
      <p:sp>
        <p:nvSpPr>
          <p:cNvPr id="19462" name="Text Box 20"/>
          <p:cNvSpPr txBox="1">
            <a:spLocks noChangeArrowheads="1"/>
          </p:cNvSpPr>
          <p:nvPr/>
        </p:nvSpPr>
        <p:spPr bwMode="auto">
          <a:xfrm>
            <a:off x="854075" y="3082925"/>
            <a:ext cx="7464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3800"/>
              </a:lnSpc>
              <a:spcBef>
                <a:spcPts val="0"/>
              </a:spcBef>
              <a:buFontTx/>
              <a:buNone/>
            </a:pPr>
            <a:r>
              <a:rPr lang="ja-JP" altLang="en-US" b="1" dirty="0">
                <a:latin typeface="HG丸ｺﾞｼｯｸM-PRO" pitchFamily="50" charset="-128"/>
                <a:ea typeface="HG丸ｺﾞｼｯｸM-PRO" pitchFamily="50" charset="-128"/>
              </a:rPr>
              <a:t>第２章のまとめは　Ｐ４２参照</a:t>
            </a:r>
          </a:p>
        </p:txBody>
      </p:sp>
    </p:spTree>
    <p:extLst>
      <p:ext uri="{BB962C8B-B14F-4D97-AF65-F5344CB8AC3E}">
        <p14:creationId xmlns:p14="http://schemas.microsoft.com/office/powerpoint/2010/main" val="185471596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AutoShape 5"/>
          <p:cNvSpPr>
            <a:spLocks noChangeArrowheads="1"/>
          </p:cNvSpPr>
          <p:nvPr/>
        </p:nvSpPr>
        <p:spPr bwMode="auto">
          <a:xfrm>
            <a:off x="175453" y="775693"/>
            <a:ext cx="8789035" cy="5989638"/>
          </a:xfrm>
          <a:prstGeom prst="roundRect">
            <a:avLst>
              <a:gd name="adj" fmla="val 4384"/>
            </a:avLst>
          </a:prstGeom>
          <a:solidFill>
            <a:srgbClr val="FFFF99"/>
          </a:solidFill>
          <a:ln w="9525">
            <a:solidFill>
              <a:srgbClr val="FFFF99"/>
            </a:solidFill>
            <a:round/>
            <a:headEnd/>
            <a:tailEnd/>
          </a:ln>
        </p:spPr>
        <p:txBody>
          <a:bodyPr wrap="none"/>
          <a:lstStyle/>
          <a:p>
            <a:pPr algn="l" fontAlgn="ctr">
              <a:lnSpc>
                <a:spcPts val="3000"/>
              </a:lnSpc>
              <a:defRPr/>
            </a:pPr>
            <a:r>
              <a:rPr lang="ja-JP" altLang="en-US" sz="2400" b="1" dirty="0">
                <a:solidFill>
                  <a:srgbClr val="FF0000"/>
                </a:solidFill>
                <a:latin typeface="HG丸ｺﾞｼｯｸM-PRO" pitchFamily="50" charset="-128"/>
                <a:ea typeface="HG丸ｺﾞｼｯｸM-PRO" pitchFamily="50" charset="-128"/>
              </a:rPr>
              <a:t>（２）安全衛生業務と職長の責務</a:t>
            </a:r>
            <a:endParaRPr lang="en-US" altLang="ja-JP" sz="2400" b="1" dirty="0">
              <a:solidFill>
                <a:srgbClr val="FF0000"/>
              </a:solidFill>
              <a:latin typeface="HG丸ｺﾞｼｯｸM-PRO" pitchFamily="50" charset="-128"/>
              <a:ea typeface="HG丸ｺﾞｼｯｸM-PRO" pitchFamily="50" charset="-128"/>
            </a:endParaRPr>
          </a:p>
          <a:p>
            <a:pPr algn="l" fontAlgn="ctr">
              <a:lnSpc>
                <a:spcPts val="3000"/>
              </a:lnSpc>
              <a:spcBef>
                <a:spcPts val="600"/>
              </a:spcBef>
              <a:defRPr/>
            </a:pPr>
            <a:r>
              <a:rPr lang="ja-JP" altLang="en-US" sz="2000" b="1" dirty="0">
                <a:solidFill>
                  <a:srgbClr val="FF0000"/>
                </a:solidFill>
                <a:latin typeface="HG丸ｺﾞｼｯｸM-PRO" pitchFamily="50" charset="-128"/>
                <a:ea typeface="HG丸ｺﾞｼｯｸM-PRO" pitchFamily="50" charset="-128"/>
              </a:rPr>
              <a:t>　①職長の主要な</a:t>
            </a:r>
            <a:endParaRPr lang="en-US" altLang="ja-JP" sz="2000" b="1" dirty="0">
              <a:solidFill>
                <a:srgbClr val="FF0000"/>
              </a:solidFill>
              <a:latin typeface="HG丸ｺﾞｼｯｸM-PRO" pitchFamily="50" charset="-128"/>
              <a:ea typeface="HG丸ｺﾞｼｯｸM-PRO" pitchFamily="50" charset="-128"/>
            </a:endParaRPr>
          </a:p>
          <a:p>
            <a:pPr algn="l" fontAlgn="ctr">
              <a:lnSpc>
                <a:spcPts val="2600"/>
              </a:lnSpc>
              <a:spcBef>
                <a:spcPts val="0"/>
              </a:spcBef>
              <a:defRPr/>
            </a:pPr>
            <a:r>
              <a:rPr lang="ja-JP" altLang="en-US" sz="2000" b="1" dirty="0">
                <a:solidFill>
                  <a:srgbClr val="FF0000"/>
                </a:solidFill>
                <a:latin typeface="HG丸ｺﾞｼｯｸM-PRO" pitchFamily="50" charset="-128"/>
                <a:ea typeface="HG丸ｺﾞｼｯｸM-PRO" pitchFamily="50" charset="-128"/>
              </a:rPr>
              <a:t>　　　　　安全衛生業務</a:t>
            </a:r>
            <a:endParaRPr lang="en-US" altLang="ja-JP" sz="2000" b="1" dirty="0">
              <a:solidFill>
                <a:srgbClr val="FF0000"/>
              </a:solidFill>
              <a:latin typeface="HG丸ｺﾞｼｯｸM-PRO" pitchFamily="50" charset="-128"/>
              <a:ea typeface="HG丸ｺﾞｼｯｸM-PRO" pitchFamily="50" charset="-128"/>
            </a:endParaRPr>
          </a:p>
          <a:p>
            <a:pPr algn="l" fontAlgn="ctr">
              <a:lnSpc>
                <a:spcPts val="2600"/>
              </a:lnSpc>
              <a:spcBef>
                <a:spcPts val="0"/>
              </a:spcBef>
              <a:defRPr/>
            </a:pPr>
            <a:r>
              <a:rPr lang="ja-JP" altLang="en-US" sz="2000" b="1" dirty="0">
                <a:solidFill>
                  <a:srgbClr val="FF0000"/>
                </a:solidFill>
                <a:latin typeface="HG丸ｺﾞｼｯｸM-PRO" pitchFamily="50" charset="-128"/>
                <a:ea typeface="HG丸ｺﾞｼｯｸM-PRO" pitchFamily="50" charset="-128"/>
              </a:rPr>
              <a:t>　　　　　（３大任務）</a:t>
            </a:r>
            <a:endParaRPr lang="en-US" altLang="ja-JP" sz="2000" b="1" dirty="0">
              <a:solidFill>
                <a:srgbClr val="FF0000"/>
              </a:solidFill>
              <a:latin typeface="HG丸ｺﾞｼｯｸM-PRO" pitchFamily="50" charset="-128"/>
              <a:ea typeface="HG丸ｺﾞｼｯｸM-PRO" pitchFamily="50" charset="-128"/>
            </a:endParaRPr>
          </a:p>
          <a:p>
            <a:pPr algn="l" fontAlgn="ctr">
              <a:lnSpc>
                <a:spcPts val="2600"/>
              </a:lnSpc>
              <a:spcBef>
                <a:spcPts val="0"/>
              </a:spcBef>
              <a:defRPr/>
            </a:pPr>
            <a:r>
              <a:rPr lang="ja-JP" altLang="en-US" sz="2000" b="1" dirty="0">
                <a:solidFill>
                  <a:schemeClr val="accent6"/>
                </a:solidFill>
                <a:latin typeface="HG丸ｺﾞｼｯｸM-PRO" pitchFamily="50" charset="-128"/>
                <a:ea typeface="HG丸ｺﾞｼｯｸM-PRO" pitchFamily="50" charset="-128"/>
              </a:rPr>
              <a:t>　●安全衛生の確保</a:t>
            </a:r>
            <a:endParaRPr lang="en-US" altLang="ja-JP" sz="2000" b="1" dirty="0">
              <a:solidFill>
                <a:schemeClr val="accent6"/>
              </a:solidFill>
              <a:latin typeface="HG丸ｺﾞｼｯｸM-PRO" pitchFamily="50" charset="-128"/>
              <a:ea typeface="HG丸ｺﾞｼｯｸM-PRO" pitchFamily="50" charset="-128"/>
            </a:endParaRPr>
          </a:p>
          <a:p>
            <a:pPr algn="l">
              <a:lnSpc>
                <a:spcPts val="2600"/>
              </a:lnSpc>
              <a:defRPr/>
            </a:pPr>
            <a:r>
              <a:rPr lang="ja-JP" altLang="en-US" sz="2000" dirty="0">
                <a:latin typeface="HG丸ｺﾞｼｯｸM-PRO" pitchFamily="50" charset="-128"/>
                <a:ea typeface="HG丸ｺﾞｼｯｸM-PRO" pitchFamily="50" charset="-128"/>
              </a:rPr>
              <a:t>　　</a:t>
            </a:r>
            <a:r>
              <a:rPr lang="ja-JP" altLang="en-US" sz="2000" dirty="0">
                <a:solidFill>
                  <a:srgbClr val="FF0000"/>
                </a:solidFill>
                <a:latin typeface="HG丸ｺﾞｼｯｸM-PRO" pitchFamily="50" charset="-128"/>
                <a:ea typeface="HG丸ｺﾞｼｯｸM-PRO" pitchFamily="50" charset="-128"/>
              </a:rPr>
              <a:t>・より安全に</a:t>
            </a:r>
            <a:endParaRPr lang="en-US" altLang="ja-JP" sz="2000" dirty="0">
              <a:solidFill>
                <a:srgbClr val="FF0000"/>
              </a:solidFill>
              <a:latin typeface="HG丸ｺﾞｼｯｸM-PRO" pitchFamily="50" charset="-128"/>
              <a:ea typeface="HG丸ｺﾞｼｯｸM-PRO" pitchFamily="50" charset="-128"/>
            </a:endParaRPr>
          </a:p>
          <a:p>
            <a:pPr algn="l">
              <a:lnSpc>
                <a:spcPts val="3000"/>
              </a:lnSpc>
              <a:spcBef>
                <a:spcPts val="600"/>
              </a:spcBef>
              <a:defRPr/>
            </a:pPr>
            <a:r>
              <a:rPr lang="ja-JP" altLang="en-US" sz="2000" dirty="0">
                <a:latin typeface="HG丸ｺﾞｼｯｸM-PRO" pitchFamily="50" charset="-128"/>
                <a:ea typeface="HG丸ｺﾞｼｯｸM-PRO" pitchFamily="50" charset="-128"/>
              </a:rPr>
              <a:t>　●生産の確保</a:t>
            </a:r>
            <a:endParaRPr lang="en-US" altLang="ja-JP" sz="2000" dirty="0">
              <a:latin typeface="HG丸ｺﾞｼｯｸM-PRO" pitchFamily="50" charset="-128"/>
              <a:ea typeface="HG丸ｺﾞｼｯｸM-PRO" pitchFamily="50" charset="-128"/>
            </a:endParaRPr>
          </a:p>
          <a:p>
            <a:pPr algn="l">
              <a:lnSpc>
                <a:spcPts val="2600"/>
              </a:lnSpc>
              <a:defRPr/>
            </a:pPr>
            <a:r>
              <a:rPr lang="ja-JP" altLang="en-US" sz="2000" dirty="0">
                <a:latin typeface="HG丸ｺﾞｼｯｸM-PRO" pitchFamily="50" charset="-128"/>
                <a:ea typeface="HG丸ｺﾞｼｯｸM-PRO" pitchFamily="50" charset="-128"/>
              </a:rPr>
              <a:t>　　</a:t>
            </a:r>
            <a:r>
              <a:rPr lang="ja-JP" altLang="en-US" sz="2000" dirty="0">
                <a:solidFill>
                  <a:srgbClr val="FF0000"/>
                </a:solidFill>
                <a:latin typeface="HG丸ｺﾞｼｯｸM-PRO" pitchFamily="50" charset="-128"/>
                <a:ea typeface="HG丸ｺﾞｼｯｸM-PRO" pitchFamily="50" charset="-128"/>
              </a:rPr>
              <a:t>・より良く（品質）</a:t>
            </a:r>
            <a:endParaRPr lang="en-US" altLang="ja-JP" sz="2000" dirty="0">
              <a:solidFill>
                <a:srgbClr val="FF0000"/>
              </a:solidFill>
              <a:latin typeface="HG丸ｺﾞｼｯｸM-PRO" pitchFamily="50" charset="-128"/>
              <a:ea typeface="HG丸ｺﾞｼｯｸM-PRO" pitchFamily="50" charset="-128"/>
            </a:endParaRPr>
          </a:p>
          <a:p>
            <a:pPr algn="l">
              <a:lnSpc>
                <a:spcPts val="2600"/>
              </a:lnSpc>
              <a:defRPr/>
            </a:pPr>
            <a:r>
              <a:rPr lang="ja-JP" altLang="en-US" sz="2000" dirty="0">
                <a:solidFill>
                  <a:srgbClr val="FF0000"/>
                </a:solidFill>
                <a:latin typeface="HG丸ｺﾞｼｯｸM-PRO" pitchFamily="50" charset="-128"/>
                <a:ea typeface="HG丸ｺﾞｼｯｸM-PRO" pitchFamily="50" charset="-128"/>
              </a:rPr>
              <a:t>　　・より安く（コスト）</a:t>
            </a:r>
            <a:endParaRPr lang="en-US" altLang="ja-JP" sz="2000" dirty="0">
              <a:solidFill>
                <a:srgbClr val="FF0000"/>
              </a:solidFill>
              <a:latin typeface="HG丸ｺﾞｼｯｸM-PRO" pitchFamily="50" charset="-128"/>
              <a:ea typeface="HG丸ｺﾞｼｯｸM-PRO" pitchFamily="50" charset="-128"/>
            </a:endParaRPr>
          </a:p>
          <a:p>
            <a:pPr algn="l">
              <a:lnSpc>
                <a:spcPts val="2600"/>
              </a:lnSpc>
              <a:defRPr/>
            </a:pPr>
            <a:r>
              <a:rPr lang="ja-JP" altLang="en-US" sz="2000" dirty="0">
                <a:solidFill>
                  <a:srgbClr val="FF0000"/>
                </a:solidFill>
                <a:latin typeface="HG丸ｺﾞｼｯｸM-PRO" pitchFamily="50" charset="-128"/>
                <a:ea typeface="HG丸ｺﾞｼｯｸM-PRO" pitchFamily="50" charset="-128"/>
              </a:rPr>
              <a:t>　　・より早く（納期）</a:t>
            </a:r>
            <a:endParaRPr lang="en-US" altLang="ja-JP" sz="2000" dirty="0">
              <a:solidFill>
                <a:srgbClr val="FF0000"/>
              </a:solidFill>
              <a:latin typeface="HG丸ｺﾞｼｯｸM-PRO" pitchFamily="50" charset="-128"/>
              <a:ea typeface="HG丸ｺﾞｼｯｸM-PRO" pitchFamily="50" charset="-128"/>
            </a:endParaRPr>
          </a:p>
          <a:p>
            <a:pPr algn="l">
              <a:lnSpc>
                <a:spcPts val="3000"/>
              </a:lnSpc>
              <a:spcBef>
                <a:spcPts val="600"/>
              </a:spcBef>
              <a:defRPr/>
            </a:pPr>
            <a:r>
              <a:rPr lang="ja-JP" altLang="en-US" sz="2000" dirty="0">
                <a:latin typeface="HG丸ｺﾞｼｯｸM-PRO" pitchFamily="50" charset="-128"/>
                <a:ea typeface="HG丸ｺﾞｼｯｸM-PRO" pitchFamily="50" charset="-128"/>
              </a:rPr>
              <a:t>　●職場の人間関係の保持</a:t>
            </a:r>
            <a:endParaRPr lang="en-US" altLang="ja-JP" sz="2000" dirty="0">
              <a:latin typeface="HG丸ｺﾞｼｯｸM-PRO" pitchFamily="50" charset="-128"/>
              <a:ea typeface="HG丸ｺﾞｼｯｸM-PRO" pitchFamily="50" charset="-128"/>
            </a:endParaRPr>
          </a:p>
          <a:p>
            <a:pPr algn="l">
              <a:lnSpc>
                <a:spcPts val="2600"/>
              </a:lnSpc>
              <a:defRPr/>
            </a:pPr>
            <a:r>
              <a:rPr lang="ja-JP" altLang="en-US" sz="2000" dirty="0">
                <a:latin typeface="HG丸ｺﾞｼｯｸM-PRO" pitchFamily="50" charset="-128"/>
                <a:ea typeface="HG丸ｺﾞｼｯｸM-PRO" pitchFamily="50" charset="-128"/>
              </a:rPr>
              <a:t>　　</a:t>
            </a:r>
            <a:r>
              <a:rPr lang="ja-JP" altLang="en-US" sz="2000" dirty="0">
                <a:solidFill>
                  <a:srgbClr val="FF0000"/>
                </a:solidFill>
                <a:latin typeface="HG丸ｺﾞｼｯｸM-PRO" pitchFamily="50" charset="-128"/>
                <a:ea typeface="HG丸ｺﾞｼｯｸM-PRO" pitchFamily="50" charset="-128"/>
              </a:rPr>
              <a:t>・道徳　・しつけ　・態度</a:t>
            </a:r>
            <a:endParaRPr lang="en-US" altLang="ja-JP" sz="2000" dirty="0">
              <a:latin typeface="HG丸ｺﾞｼｯｸM-PRO" pitchFamily="50" charset="-128"/>
              <a:ea typeface="HG丸ｺﾞｼｯｸM-PRO" pitchFamily="50" charset="-128"/>
            </a:endParaRPr>
          </a:p>
          <a:p>
            <a:pPr algn="l" fontAlgn="ctr">
              <a:lnSpc>
                <a:spcPts val="3000"/>
              </a:lnSpc>
              <a:defRPr/>
            </a:pPr>
            <a:r>
              <a:rPr lang="ja-JP" altLang="en-US" sz="2400" dirty="0">
                <a:latin typeface="HG丸ｺﾞｼｯｸM-PRO" pitchFamily="50" charset="-128"/>
                <a:ea typeface="HG丸ｺﾞｼｯｸM-PRO" pitchFamily="50" charset="-128"/>
              </a:rPr>
              <a:t>　　</a:t>
            </a:r>
            <a:endParaRPr lang="en-US" altLang="ja-JP" sz="2400" dirty="0">
              <a:latin typeface="HG丸ｺﾞｼｯｸM-PRO" pitchFamily="50" charset="-128"/>
              <a:ea typeface="HG丸ｺﾞｼｯｸM-PRO" pitchFamily="50" charset="-128"/>
            </a:endParaRPr>
          </a:p>
          <a:p>
            <a:pPr algn="l" fontAlgn="ctr">
              <a:lnSpc>
                <a:spcPts val="3000"/>
              </a:lnSpc>
              <a:defRPr/>
            </a:pPr>
            <a:r>
              <a:rPr lang="ja-JP" altLang="en-US" sz="2400" dirty="0">
                <a:latin typeface="HG丸ｺﾞｼｯｸM-PRO" pitchFamily="50" charset="-128"/>
                <a:ea typeface="HG丸ｺﾞｼｯｸM-PRO" pitchFamily="50" charset="-128"/>
              </a:rPr>
              <a:t>　　</a:t>
            </a:r>
            <a:endParaRPr lang="en-US" altLang="ja-JP" sz="2400" dirty="0">
              <a:latin typeface="HG丸ｺﾞｼｯｸM-PRO" pitchFamily="50" charset="-128"/>
              <a:ea typeface="HG丸ｺﾞｼｯｸM-PRO" pitchFamily="50" charset="-128"/>
            </a:endParaRPr>
          </a:p>
          <a:p>
            <a:pPr algn="l" fontAlgn="ctr">
              <a:lnSpc>
                <a:spcPts val="3000"/>
              </a:lnSpc>
              <a:defRPr/>
            </a:pPr>
            <a:endParaRPr lang="en-US" altLang="ja-JP" sz="2400" dirty="0">
              <a:latin typeface="HG丸ｺﾞｼｯｸM-PRO" pitchFamily="50" charset="-128"/>
              <a:ea typeface="HG丸ｺﾞｼｯｸM-PRO" pitchFamily="50" charset="-128"/>
            </a:endParaRPr>
          </a:p>
          <a:p>
            <a:pPr algn="l" fontAlgn="ctr">
              <a:lnSpc>
                <a:spcPts val="3000"/>
              </a:lnSpc>
              <a:defRPr/>
            </a:pPr>
            <a:endParaRPr lang="en-US" altLang="ja-JP" sz="2400" dirty="0">
              <a:latin typeface="HG丸ｺﾞｼｯｸM-PRO" pitchFamily="50" charset="-128"/>
              <a:ea typeface="HG丸ｺﾞｼｯｸM-PRO" pitchFamily="50" charset="-128"/>
            </a:endParaRPr>
          </a:p>
          <a:p>
            <a:pPr algn="l" fontAlgn="ctr">
              <a:lnSpc>
                <a:spcPts val="3000"/>
              </a:lnSpc>
              <a:defRPr/>
            </a:pPr>
            <a:endParaRPr lang="en-US" altLang="ja-JP" sz="2400" dirty="0">
              <a:latin typeface="HG丸ｺﾞｼｯｸM-PRO" pitchFamily="50" charset="-128"/>
              <a:ea typeface="HG丸ｺﾞｼｯｸM-PRO" pitchFamily="50" charset="-128"/>
            </a:endParaRPr>
          </a:p>
          <a:p>
            <a:pPr algn="l" fontAlgn="ctr">
              <a:lnSpc>
                <a:spcPts val="3000"/>
              </a:lnSpc>
              <a:defRPr/>
            </a:pPr>
            <a:endParaRPr lang="en-US" altLang="ja-JP" sz="2400" dirty="0">
              <a:latin typeface="HG丸ｺﾞｼｯｸM-PRO" pitchFamily="50" charset="-128"/>
              <a:ea typeface="HG丸ｺﾞｼｯｸM-PRO" pitchFamily="50" charset="-128"/>
            </a:endParaRPr>
          </a:p>
          <a:p>
            <a:pPr algn="l" fontAlgn="ctr">
              <a:lnSpc>
                <a:spcPts val="3500"/>
              </a:lnSpc>
              <a:defRPr/>
            </a:pPr>
            <a:endParaRPr lang="en-US" altLang="ja-JP" sz="2800" dirty="0">
              <a:latin typeface="HG丸ｺﾞｼｯｸM-PRO" pitchFamily="50" charset="-128"/>
              <a:ea typeface="HG丸ｺﾞｼｯｸM-PRO" pitchFamily="50" charset="-128"/>
            </a:endParaRPr>
          </a:p>
          <a:p>
            <a:pPr algn="l" fontAlgn="ctr">
              <a:lnSpc>
                <a:spcPts val="3500"/>
              </a:lnSpc>
              <a:defRPr/>
            </a:pPr>
            <a:endParaRPr lang="en-US" altLang="ja-JP" sz="2800" dirty="0">
              <a:latin typeface="HG丸ｺﾞｼｯｸM-PRO" pitchFamily="50" charset="-128"/>
              <a:ea typeface="HG丸ｺﾞｼｯｸM-PRO" pitchFamily="50" charset="-128"/>
            </a:endParaRPr>
          </a:p>
          <a:p>
            <a:pPr algn="l" fontAlgn="ctr">
              <a:lnSpc>
                <a:spcPts val="3500"/>
              </a:lnSpc>
              <a:defRPr/>
            </a:pPr>
            <a:endParaRPr lang="en-US" altLang="ja-JP" sz="2800" dirty="0">
              <a:latin typeface="HG丸ｺﾞｼｯｸM-PRO" pitchFamily="50" charset="-128"/>
              <a:ea typeface="HG丸ｺﾞｼｯｸM-PRO" pitchFamily="50" charset="-128"/>
            </a:endParaRPr>
          </a:p>
          <a:p>
            <a:pPr algn="l" fontAlgn="ctr">
              <a:lnSpc>
                <a:spcPts val="3500"/>
              </a:lnSpc>
              <a:defRPr/>
            </a:pPr>
            <a:endParaRPr lang="en-US" altLang="ja-JP" sz="2800" dirty="0">
              <a:latin typeface="HG丸ｺﾞｼｯｸM-PRO" pitchFamily="50" charset="-128"/>
              <a:ea typeface="HG丸ｺﾞｼｯｸM-PRO" pitchFamily="50" charset="-128"/>
            </a:endParaRPr>
          </a:p>
          <a:p>
            <a:pPr algn="l" fontAlgn="ctr">
              <a:lnSpc>
                <a:spcPts val="3500"/>
              </a:lnSpc>
              <a:defRPr/>
            </a:pPr>
            <a:endParaRPr lang="en-US" altLang="ja-JP" sz="2800" dirty="0">
              <a:latin typeface="HG丸ｺﾞｼｯｸM-PRO" pitchFamily="50" charset="-128"/>
              <a:ea typeface="HG丸ｺﾞｼｯｸM-PRO" pitchFamily="50" charset="-128"/>
            </a:endParaRPr>
          </a:p>
          <a:p>
            <a:pPr algn="l" fontAlgn="ctr">
              <a:lnSpc>
                <a:spcPts val="3500"/>
              </a:lnSpc>
              <a:defRPr/>
            </a:pPr>
            <a:endParaRPr lang="en-US" altLang="ja-JP" sz="2800" dirty="0">
              <a:latin typeface="HG丸ｺﾞｼｯｸM-PRO" pitchFamily="50" charset="-128"/>
              <a:ea typeface="HG丸ｺﾞｼｯｸM-PRO" pitchFamily="50" charset="-128"/>
            </a:endParaRPr>
          </a:p>
          <a:p>
            <a:pPr algn="l" fontAlgn="ctr">
              <a:lnSpc>
                <a:spcPts val="3500"/>
              </a:lnSpc>
              <a:defRPr/>
            </a:pPr>
            <a:endParaRPr lang="en-US" altLang="ja-JP" sz="2800" dirty="0">
              <a:latin typeface="HG丸ｺﾞｼｯｸM-PRO" pitchFamily="50" charset="-128"/>
              <a:ea typeface="HG丸ｺﾞｼｯｸM-PRO" pitchFamily="50" charset="-128"/>
            </a:endParaRPr>
          </a:p>
          <a:p>
            <a:pPr algn="l" fontAlgn="ctr">
              <a:lnSpc>
                <a:spcPts val="3500"/>
              </a:lnSpc>
              <a:defRPr/>
            </a:pPr>
            <a:endParaRPr lang="en-US" altLang="ja-JP" sz="2800" dirty="0">
              <a:latin typeface="HG丸ｺﾞｼｯｸM-PRO" pitchFamily="50" charset="-128"/>
              <a:ea typeface="HG丸ｺﾞｼｯｸM-PRO" pitchFamily="50" charset="-128"/>
            </a:endParaRPr>
          </a:p>
          <a:p>
            <a:pPr algn="l" fontAlgn="ctr">
              <a:lnSpc>
                <a:spcPts val="3500"/>
              </a:lnSpc>
              <a:defRPr/>
            </a:pPr>
            <a:endParaRPr lang="en-US" altLang="ja-JP" sz="2800" dirty="0">
              <a:latin typeface="HG丸ｺﾞｼｯｸM-PRO" pitchFamily="50" charset="-128"/>
              <a:ea typeface="HG丸ｺﾞｼｯｸM-PRO" pitchFamily="50" charset="-128"/>
            </a:endParaRPr>
          </a:p>
          <a:p>
            <a:pPr algn="l" fontAlgn="ctr">
              <a:lnSpc>
                <a:spcPts val="3500"/>
              </a:lnSpc>
              <a:defRPr/>
            </a:pPr>
            <a:endParaRPr lang="en-US" altLang="ja-JP" sz="2800" dirty="0">
              <a:latin typeface="HG丸ｺﾞｼｯｸM-PRO" pitchFamily="50" charset="-128"/>
              <a:ea typeface="HG丸ｺﾞｼｯｸM-PRO" pitchFamily="50" charset="-128"/>
            </a:endParaRPr>
          </a:p>
          <a:p>
            <a:pPr algn="l" fontAlgn="ctr">
              <a:lnSpc>
                <a:spcPts val="3500"/>
              </a:lnSpc>
              <a:defRPr/>
            </a:pPr>
            <a:endParaRPr lang="en-US" altLang="ja-JP" sz="2800" dirty="0">
              <a:latin typeface="HG丸ｺﾞｼｯｸM-PRO" pitchFamily="50" charset="-128"/>
              <a:ea typeface="HG丸ｺﾞｼｯｸM-PRO" pitchFamily="50" charset="-128"/>
            </a:endParaRPr>
          </a:p>
          <a:p>
            <a:pPr algn="l" fontAlgn="ctr">
              <a:lnSpc>
                <a:spcPts val="3500"/>
              </a:lnSpc>
              <a:defRPr/>
            </a:pPr>
            <a:endParaRPr lang="en-US" altLang="ja-JP" sz="2800" dirty="0">
              <a:latin typeface="HG丸ｺﾞｼｯｸM-PRO" pitchFamily="50" charset="-128"/>
              <a:ea typeface="HG丸ｺﾞｼｯｸM-PRO" pitchFamily="50" charset="-128"/>
            </a:endParaRPr>
          </a:p>
          <a:p>
            <a:pPr algn="l" fontAlgn="ctr">
              <a:lnSpc>
                <a:spcPts val="3500"/>
              </a:lnSpc>
              <a:defRPr/>
            </a:pPr>
            <a:endParaRPr lang="en-US" altLang="ja-JP" sz="2800" dirty="0">
              <a:latin typeface="HG丸ｺﾞｼｯｸM-PRO" pitchFamily="50" charset="-128"/>
              <a:ea typeface="HG丸ｺﾞｼｯｸM-PRO" pitchFamily="50" charset="-128"/>
            </a:endParaRPr>
          </a:p>
          <a:p>
            <a:pPr algn="l" fontAlgn="ctr">
              <a:lnSpc>
                <a:spcPts val="3500"/>
              </a:lnSpc>
              <a:defRPr/>
            </a:pPr>
            <a:endParaRPr lang="ja-JP" altLang="en-US" sz="2800" dirty="0">
              <a:latin typeface="HG丸ｺﾞｼｯｸM-PRO" pitchFamily="50" charset="-128"/>
              <a:ea typeface="HG丸ｺﾞｼｯｸM-PRO" pitchFamily="50" charset="-128"/>
            </a:endParaRPr>
          </a:p>
        </p:txBody>
      </p:sp>
      <p:sp>
        <p:nvSpPr>
          <p:cNvPr id="8" name="Rectangle 3"/>
          <p:cNvSpPr txBox="1">
            <a:spLocks noChangeArrowheads="1"/>
          </p:cNvSpPr>
          <p:nvPr/>
        </p:nvSpPr>
        <p:spPr bwMode="auto">
          <a:xfrm>
            <a:off x="411163" y="5536270"/>
            <a:ext cx="8289924" cy="1028401"/>
          </a:xfrm>
          <a:prstGeom prst="rect">
            <a:avLst/>
          </a:prstGeom>
          <a:solidFill>
            <a:srgbClr val="FFFF00"/>
          </a:solidFill>
          <a:ln w="9525">
            <a:solidFill>
              <a:srgbClr val="FFFF00"/>
            </a:solidFill>
            <a:miter lim="800000"/>
            <a:headEnd/>
            <a:tailEnd/>
          </a:ln>
        </p:spPr>
        <p:txBody>
          <a:bodyPr/>
          <a:lstStyle>
            <a:lvl1pPr marL="342900" indent="-342900"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26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②職長の法的責任の範囲：</a:t>
            </a:r>
            <a:r>
              <a:rPr lang="ja-JP" altLang="en-US" sz="2000" dirty="0">
                <a:latin typeface="HG丸ｺﾞｼｯｸM-PRO" pitchFamily="50" charset="-128"/>
                <a:ea typeface="HG丸ｺﾞｼｯｸM-PRO" pitchFamily="50" charset="-128"/>
              </a:rPr>
              <a:t>職長は、法律上その法人または人の業務に</a:t>
            </a:r>
            <a:endParaRPr lang="en-US" altLang="ja-JP" sz="2000" dirty="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関して、労働安全衛生法違反をしたときは、その行為者として責任</a:t>
            </a:r>
            <a:endParaRPr lang="en-US" altLang="ja-JP" sz="2000" dirty="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がともなってくることを忘れてはならない。（Ｐ１７）　　　 </a:t>
            </a:r>
            <a:endParaRPr lang="ja-JP" altLang="en-US" sz="2000" b="1" dirty="0">
              <a:solidFill>
                <a:srgbClr val="FF0000"/>
              </a:solidFill>
              <a:latin typeface="HG丸ｺﾞｼｯｸM-PRO" pitchFamily="50" charset="-128"/>
              <a:ea typeface="HG丸ｺﾞｼｯｸM-PRO" pitchFamily="50" charset="-128"/>
            </a:endParaRPr>
          </a:p>
        </p:txBody>
      </p:sp>
      <p:sp>
        <p:nvSpPr>
          <p:cNvPr id="104456" name="Text Box 8"/>
          <p:cNvSpPr txBox="1">
            <a:spLocks noChangeArrowheads="1"/>
          </p:cNvSpPr>
          <p:nvPr/>
        </p:nvSpPr>
        <p:spPr bwMode="auto">
          <a:xfrm>
            <a:off x="304800" y="228600"/>
            <a:ext cx="40513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fontAlgn="ctr">
              <a:spcBef>
                <a:spcPct val="500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２．職長の役割と責務</a:t>
            </a:r>
          </a:p>
        </p:txBody>
      </p:sp>
      <p:sp>
        <p:nvSpPr>
          <p:cNvPr id="7171" name="Text Box 10"/>
          <p:cNvSpPr txBox="1">
            <a:spLocks noChangeArrowheads="1"/>
          </p:cNvSpPr>
          <p:nvPr/>
        </p:nvSpPr>
        <p:spPr bwMode="auto">
          <a:xfrm>
            <a:off x="7236295" y="304800"/>
            <a:ext cx="1447329"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2000" dirty="0">
                <a:latin typeface="HG丸ｺﾞｼｯｸM-PRO" pitchFamily="50" charset="-128"/>
                <a:ea typeface="HG丸ｺﾞｼｯｸM-PRO" pitchFamily="50" charset="-128"/>
              </a:rPr>
              <a:t>P16</a:t>
            </a:r>
            <a:endParaRPr lang="ja-JP" altLang="en-US" sz="2000" dirty="0">
              <a:latin typeface="HG丸ｺﾞｼｯｸM-PRO" pitchFamily="50" charset="-128"/>
              <a:ea typeface="HG丸ｺﾞｼｯｸM-PRO" pitchFamily="50" charset="-128"/>
            </a:endParaRPr>
          </a:p>
        </p:txBody>
      </p:sp>
      <p:sp>
        <p:nvSpPr>
          <p:cNvPr id="7174" name="スライド番号プレースホルダー 3"/>
          <p:cNvSpPr>
            <a:spLocks noGrp="1"/>
          </p:cNvSpPr>
          <p:nvPr>
            <p:ph type="sldNum" sz="quarter" idx="12"/>
          </p:nvPr>
        </p:nvSpPr>
        <p:spPr>
          <a:xfrm>
            <a:off x="8172400" y="6249352"/>
            <a:ext cx="528687"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r>
              <a:rPr lang="ja-JP" altLang="en-US" sz="1400" dirty="0">
                <a:ea typeface="ＭＳ Ｐゴシック" pitchFamily="50" charset="-128"/>
              </a:rPr>
              <a:t>５</a:t>
            </a:r>
            <a:endParaRPr lang="en-US" altLang="ja-JP" sz="1400" dirty="0">
              <a:ea typeface="ＭＳ Ｐゴシック" pitchFamily="50" charset="-128"/>
            </a:endParaRPr>
          </a:p>
        </p:txBody>
      </p:sp>
      <p:pic>
        <p:nvPicPr>
          <p:cNvPr id="2" name="図 1"/>
          <p:cNvPicPr>
            <a:picLocks noChangeAspect="1"/>
          </p:cNvPicPr>
          <p:nvPr/>
        </p:nvPicPr>
        <p:blipFill>
          <a:blip r:embed="rId2"/>
          <a:stretch>
            <a:fillRect/>
          </a:stretch>
        </p:blipFill>
        <p:spPr>
          <a:xfrm>
            <a:off x="3707904" y="1366914"/>
            <a:ext cx="5078909" cy="3600400"/>
          </a:xfrm>
          <a:prstGeom prst="rect">
            <a:avLst/>
          </a:prstGeom>
        </p:spPr>
      </p:pic>
    </p:spTree>
    <p:extLst>
      <p:ext uri="{BB962C8B-B14F-4D97-AF65-F5344CB8AC3E}">
        <p14:creationId xmlns:p14="http://schemas.microsoft.com/office/powerpoint/2010/main" val="84841808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4294967295"/>
          </p:nvPr>
        </p:nvSpPr>
        <p:spPr>
          <a:xfrm>
            <a:off x="533400" y="1752600"/>
            <a:ext cx="8382000" cy="4876800"/>
          </a:xfrm>
          <a:solidFill>
            <a:srgbClr val="00FF00">
              <a:alpha val="50195"/>
            </a:srgbClr>
          </a:solidFill>
        </p:spPr>
        <p:txBody>
          <a:bodyPr/>
          <a:lstStyle/>
          <a:p>
            <a:pPr marL="0" indent="0" eaLnBrk="1" hangingPunct="1">
              <a:lnSpc>
                <a:spcPts val="3800"/>
              </a:lnSpc>
              <a:spcBef>
                <a:spcPts val="0"/>
              </a:spcBef>
              <a:buFontTx/>
              <a:buNone/>
            </a:pPr>
            <a:r>
              <a:rPr lang="ja-JP" altLang="en-US" sz="2800" dirty="0">
                <a:latin typeface="HG丸ｺﾞｼｯｸM-PRO" pitchFamily="50" charset="-128"/>
                <a:ea typeface="HG丸ｺﾞｼｯｸM-PRO" pitchFamily="50" charset="-128"/>
              </a:rPr>
              <a:t>　１．適正配置の重要性</a:t>
            </a:r>
          </a:p>
          <a:p>
            <a:pPr marL="0" indent="0"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（１）適正配置とは</a:t>
            </a:r>
          </a:p>
          <a:p>
            <a:pPr marL="0" indent="0"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（２）適正配置の目的</a:t>
            </a:r>
          </a:p>
          <a:p>
            <a:pPr marL="0" indent="0" eaLnBrk="1" hangingPunct="1">
              <a:lnSpc>
                <a:spcPts val="3800"/>
              </a:lnSpc>
              <a:spcBef>
                <a:spcPts val="0"/>
              </a:spcBef>
              <a:buFontTx/>
              <a:buNone/>
            </a:pPr>
            <a:r>
              <a:rPr lang="ja-JP" altLang="en-US" sz="2800" dirty="0">
                <a:latin typeface="HG丸ｺﾞｼｯｸM-PRO" pitchFamily="50" charset="-128"/>
                <a:ea typeface="HG丸ｺﾞｼｯｸM-PRO" pitchFamily="50" charset="-128"/>
              </a:rPr>
              <a:t>　２．適正配置の考え方と進め方</a:t>
            </a:r>
          </a:p>
          <a:p>
            <a:pPr marL="0" indent="0"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（１）作業の特性の把握</a:t>
            </a:r>
          </a:p>
          <a:p>
            <a:pPr marL="0" indent="0"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（２）作業者の特性の把握</a:t>
            </a:r>
            <a:endParaRPr lang="en-US" altLang="ja-JP" sz="2000" dirty="0">
              <a:latin typeface="HG丸ｺﾞｼｯｸM-PRO" pitchFamily="50" charset="-128"/>
              <a:ea typeface="HG丸ｺﾞｼｯｸM-PRO" pitchFamily="50" charset="-128"/>
            </a:endParaRPr>
          </a:p>
          <a:p>
            <a:pPr marL="0" indent="0"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（３）個人面接</a:t>
            </a:r>
          </a:p>
          <a:p>
            <a:pPr marL="0" indent="0"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（４）面接結果の活用</a:t>
            </a:r>
          </a:p>
          <a:p>
            <a:pPr marL="0" indent="0" eaLnBrk="1" hangingPunct="1">
              <a:lnSpc>
                <a:spcPts val="3800"/>
              </a:lnSpc>
              <a:spcBef>
                <a:spcPts val="0"/>
              </a:spcBef>
              <a:buFontTx/>
              <a:buNone/>
            </a:pPr>
            <a:r>
              <a:rPr lang="ja-JP" altLang="en-US" sz="2800" dirty="0">
                <a:latin typeface="HG丸ｺﾞｼｯｸM-PRO" pitchFamily="50" charset="-128"/>
                <a:ea typeface="HG丸ｺﾞｼｯｸM-PRO" pitchFamily="50" charset="-128"/>
              </a:rPr>
              <a:t>　３．適正配置で考慮すべきこと</a:t>
            </a:r>
          </a:p>
          <a:p>
            <a:pPr marL="0" indent="0"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（１）高年齢者への配慮</a:t>
            </a:r>
          </a:p>
          <a:p>
            <a:pPr marL="0" indent="0"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（２）始業時の健康チェック</a:t>
            </a:r>
          </a:p>
          <a:p>
            <a:pPr marL="0" indent="0" eaLnBrk="1" hangingPunct="1">
              <a:lnSpc>
                <a:spcPts val="2800"/>
              </a:lnSpc>
              <a:spcBef>
                <a:spcPts val="0"/>
              </a:spcBef>
              <a:buFontTx/>
              <a:buNone/>
            </a:pPr>
            <a:r>
              <a:rPr lang="ja-JP" altLang="en-US" sz="2000" dirty="0">
                <a:latin typeface="HG丸ｺﾞｼｯｸM-PRO" pitchFamily="50" charset="-128"/>
                <a:ea typeface="HG丸ｺﾞｼｯｸM-PRO" pitchFamily="50" charset="-128"/>
              </a:rPr>
              <a:t>　　　（３）障害などを有する人への配慮</a:t>
            </a:r>
          </a:p>
        </p:txBody>
      </p:sp>
      <p:sp>
        <p:nvSpPr>
          <p:cNvPr id="3075" name="Rectangle 4"/>
          <p:cNvSpPr>
            <a:spLocks noGrp="1" noChangeArrowheads="1"/>
          </p:cNvSpPr>
          <p:nvPr>
            <p:ph type="title" idx="4294967295"/>
          </p:nvPr>
        </p:nvSpPr>
        <p:spPr>
          <a:xfrm>
            <a:off x="1961038" y="239713"/>
            <a:ext cx="6645275" cy="685800"/>
          </a:xfrm>
          <a:solidFill>
            <a:schemeClr val="accent2">
              <a:lumMod val="75000"/>
            </a:schemeClr>
          </a:solidFill>
        </p:spPr>
        <p:txBody>
          <a:bodyPr/>
          <a:lstStyle/>
          <a:p>
            <a:pPr eaLnBrk="1" hangingPunct="1">
              <a:lnSpc>
                <a:spcPts val="5000"/>
              </a:lnSpc>
              <a:defRPr/>
            </a:pPr>
            <a:r>
              <a:rPr lang="ja-JP" altLang="en-US" sz="3600" b="1" dirty="0">
                <a:solidFill>
                  <a:schemeClr val="bg1"/>
                </a:solidFill>
                <a:latin typeface="HG丸ｺﾞｼｯｸM-PRO" pitchFamily="50" charset="-128"/>
                <a:ea typeface="HG丸ｺﾞｼｯｸM-PRO" pitchFamily="50" charset="-128"/>
              </a:rPr>
              <a:t>第３章　　適正配置</a:t>
            </a:r>
          </a:p>
        </p:txBody>
      </p:sp>
      <p:sp>
        <p:nvSpPr>
          <p:cNvPr id="3076" name="AutoShape 5"/>
          <p:cNvSpPr>
            <a:spLocks noChangeArrowheads="1"/>
          </p:cNvSpPr>
          <p:nvPr/>
        </p:nvSpPr>
        <p:spPr bwMode="auto">
          <a:xfrm>
            <a:off x="1961038" y="1016000"/>
            <a:ext cx="3845857" cy="574675"/>
          </a:xfrm>
          <a:prstGeom prst="roundRect">
            <a:avLst>
              <a:gd name="adj" fmla="val 16667"/>
            </a:avLst>
          </a:prstGeom>
          <a:solidFill>
            <a:srgbClr val="FFFF99"/>
          </a:solidFill>
          <a:ln w="9525">
            <a:solidFill>
              <a:schemeClr val="tx1"/>
            </a:solidFill>
            <a:round/>
            <a:headEnd/>
            <a:tailEnd/>
          </a:ln>
        </p:spPr>
        <p:txBody>
          <a:bodyPr wrap="none" anchor="ct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この章でお話しすること</a:t>
            </a:r>
          </a:p>
        </p:txBody>
      </p:sp>
      <p:sp>
        <p:nvSpPr>
          <p:cNvPr id="5" name="スライド番号プレースホルダー 3"/>
          <p:cNvSpPr txBox="1">
            <a:spLocks noGrp="1"/>
          </p:cNvSpPr>
          <p:nvPr/>
        </p:nvSpPr>
        <p:spPr bwMode="auto">
          <a:xfrm>
            <a:off x="65532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defRPr/>
            </a:pPr>
            <a:fld id="{872646A4-6990-4CA1-B76A-8A24B1D8903E}" type="slidenum">
              <a:rPr lang="en-US" altLang="ja-JP" sz="1400">
                <a:ea typeface="+mn-ea"/>
              </a:rPr>
              <a:pPr algn="r" fontAlgn="base">
                <a:spcBef>
                  <a:spcPct val="0"/>
                </a:spcBef>
                <a:defRPr/>
              </a:pPr>
              <a:t>50</a:t>
            </a:fld>
            <a:endParaRPr lang="en-US" altLang="ja-JP" sz="1400">
              <a:ea typeface="+mn-ea"/>
            </a:endParaRPr>
          </a:p>
        </p:txBody>
      </p:sp>
      <p:grpSp>
        <p:nvGrpSpPr>
          <p:cNvPr id="3078" name="Group 6"/>
          <p:cNvGrpSpPr>
            <a:grpSpLocks/>
          </p:cNvGrpSpPr>
          <p:nvPr/>
        </p:nvGrpSpPr>
        <p:grpSpPr bwMode="auto">
          <a:xfrm>
            <a:off x="395288" y="239713"/>
            <a:ext cx="1371600" cy="1135062"/>
            <a:chOff x="3474" y="1135"/>
            <a:chExt cx="4320" cy="2521"/>
          </a:xfrm>
        </p:grpSpPr>
        <p:sp>
          <p:nvSpPr>
            <p:cNvPr id="3079" name="Rectangle 7"/>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0" name="Rectangle 8"/>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1" name="Rectangle 9"/>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2" name="Rectangle 10"/>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3" name="Rectangle 11"/>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4" name="Rectangle 12"/>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5" name="Rectangle 13"/>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6" name="Rectangle 14"/>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7" name="Rectangle 15"/>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8" name="Rectangle 16"/>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9" name="Rectangle 17"/>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90" name="Rectangle 18"/>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91" name="Rectangle 19"/>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grpSp>
      <p:sp>
        <p:nvSpPr>
          <p:cNvPr id="20" name="正方形/長方形 19"/>
          <p:cNvSpPr/>
          <p:nvPr/>
        </p:nvSpPr>
        <p:spPr>
          <a:xfrm>
            <a:off x="5765323" y="1070971"/>
            <a:ext cx="2775119" cy="541174"/>
          </a:xfrm>
          <a:prstGeom prst="rect">
            <a:avLst/>
          </a:prstGeom>
        </p:spPr>
        <p:txBody>
          <a:bodyPr wrap="none">
            <a:spAutoFit/>
          </a:bodyPr>
          <a:lstStyle>
            <a:defPPr>
              <a:defRPr lang="ja-JP"/>
            </a:defPPr>
            <a:lvl1pPr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1pPr>
            <a:lvl2pPr marL="4572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2pPr>
            <a:lvl3pPr marL="9144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3pPr>
            <a:lvl4pPr marL="13716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4pPr>
            <a:lvl5pPr marL="18288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5pPr>
            <a:lvl6pPr marL="2286000" algn="l" defTabSz="914400" rtl="0" eaLnBrk="1" latinLnBrk="0" hangingPunct="1">
              <a:defRPr kumimoji="1" sz="1400" kern="1200">
                <a:solidFill>
                  <a:schemeClr val="tx1"/>
                </a:solidFill>
                <a:latin typeface="Times New Roman" pitchFamily="18" charset="0"/>
                <a:ea typeface="ＭＳ ゴシック" pitchFamily="49" charset="-128"/>
                <a:cs typeface="+mn-cs"/>
              </a:defRPr>
            </a:lvl6pPr>
            <a:lvl7pPr marL="2743200" algn="l" defTabSz="914400" rtl="0" eaLnBrk="1" latinLnBrk="0" hangingPunct="1">
              <a:defRPr kumimoji="1" sz="1400" kern="1200">
                <a:solidFill>
                  <a:schemeClr val="tx1"/>
                </a:solidFill>
                <a:latin typeface="Times New Roman" pitchFamily="18" charset="0"/>
                <a:ea typeface="ＭＳ ゴシック" pitchFamily="49" charset="-128"/>
                <a:cs typeface="+mn-cs"/>
              </a:defRPr>
            </a:lvl7pPr>
            <a:lvl8pPr marL="3200400" algn="l" defTabSz="914400" rtl="0" eaLnBrk="1" latinLnBrk="0" hangingPunct="1">
              <a:defRPr kumimoji="1" sz="1400" kern="1200">
                <a:solidFill>
                  <a:schemeClr val="tx1"/>
                </a:solidFill>
                <a:latin typeface="Times New Roman" pitchFamily="18" charset="0"/>
                <a:ea typeface="ＭＳ ゴシック" pitchFamily="49" charset="-128"/>
                <a:cs typeface="+mn-cs"/>
              </a:defRPr>
            </a:lvl8pPr>
            <a:lvl9pPr marL="3657600" algn="l" defTabSz="914400" rtl="0" eaLnBrk="1" latinLnBrk="0" hangingPunct="1">
              <a:defRPr kumimoji="1" sz="1400" kern="1200">
                <a:solidFill>
                  <a:schemeClr val="tx1"/>
                </a:solidFill>
                <a:latin typeface="Times New Roman" pitchFamily="18" charset="0"/>
                <a:ea typeface="ＭＳ ゴシック" pitchFamily="49" charset="-128"/>
                <a:cs typeface="+mn-cs"/>
              </a:defRPr>
            </a:lvl9pPr>
          </a:lstStyle>
          <a:p>
            <a:pPr algn="ctr">
              <a:lnSpc>
                <a:spcPts val="3500"/>
              </a:lnSpc>
            </a:pPr>
            <a:r>
              <a:rPr lang="ja-JP" altLang="en-US" sz="2400" dirty="0">
                <a:solidFill>
                  <a:schemeClr val="accent2"/>
                </a:solidFill>
                <a:latin typeface="HG丸ｺﾞｼｯｸM-PRO" pitchFamily="50" charset="-128"/>
                <a:ea typeface="HG丸ｺﾞｼｯｸM-PRO" pitchFamily="50" charset="-128"/>
              </a:rPr>
              <a:t>（</a:t>
            </a:r>
            <a:r>
              <a:rPr lang="en-US" altLang="ja-JP" sz="2400" dirty="0">
                <a:solidFill>
                  <a:schemeClr val="accent2"/>
                </a:solidFill>
                <a:latin typeface="HG丸ｺﾞｼｯｸM-PRO" pitchFamily="50" charset="-128"/>
                <a:ea typeface="HG丸ｺﾞｼｯｸM-PRO" pitchFamily="50" charset="-128"/>
              </a:rPr>
              <a:t>P</a:t>
            </a:r>
            <a:r>
              <a:rPr lang="ja-JP" altLang="en-US" sz="2400" dirty="0">
                <a:solidFill>
                  <a:schemeClr val="accent2"/>
                </a:solidFill>
                <a:latin typeface="HG丸ｺﾞｼｯｸM-PRO" pitchFamily="50" charset="-128"/>
                <a:ea typeface="HG丸ｺﾞｼｯｸM-PRO" pitchFamily="50" charset="-128"/>
              </a:rPr>
              <a:t>４３～</a:t>
            </a:r>
            <a:r>
              <a:rPr lang="en-US" altLang="ja-JP" sz="2400" dirty="0">
                <a:solidFill>
                  <a:schemeClr val="accent2"/>
                </a:solidFill>
                <a:latin typeface="HG丸ｺﾞｼｯｸM-PRO" pitchFamily="50" charset="-128"/>
                <a:ea typeface="HG丸ｺﾞｼｯｸM-PRO" pitchFamily="50" charset="-128"/>
              </a:rPr>
              <a:t>P</a:t>
            </a:r>
            <a:r>
              <a:rPr lang="ja-JP" altLang="en-US" sz="2400" dirty="0">
                <a:solidFill>
                  <a:schemeClr val="accent2"/>
                </a:solidFill>
                <a:latin typeface="HG丸ｺﾞｼｯｸM-PRO" pitchFamily="50" charset="-128"/>
                <a:ea typeface="HG丸ｺﾞｼｯｸM-PRO" pitchFamily="50" charset="-128"/>
              </a:rPr>
              <a:t>５５）</a:t>
            </a:r>
          </a:p>
        </p:txBody>
      </p:sp>
    </p:spTree>
    <p:extLst>
      <p:ext uri="{BB962C8B-B14F-4D97-AF65-F5344CB8AC3E}">
        <p14:creationId xmlns:p14="http://schemas.microsoft.com/office/powerpoint/2010/main" val="20266410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640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spcBef>
                <a:spcPct val="5000"/>
              </a:spcBef>
              <a:defRPr/>
            </a:pPr>
            <a:r>
              <a:rPr lang="ja-JP" altLang="en-US" sz="2800" u="sng">
                <a:effectLst>
                  <a:outerShdw blurRad="38100" dist="38100" dir="2700000" algn="tl">
                    <a:srgbClr val="C0C0C0"/>
                  </a:outerShdw>
                </a:effectLst>
                <a:latin typeface="HG丸ｺﾞｼｯｸM-PRO" pitchFamily="50" charset="-128"/>
                <a:ea typeface="HG丸ｺﾞｼｯｸM-PRO" pitchFamily="50" charset="-128"/>
              </a:rPr>
              <a:t>１．適正配置の重要性</a:t>
            </a:r>
          </a:p>
        </p:txBody>
      </p:sp>
      <p:sp>
        <p:nvSpPr>
          <p:cNvPr id="4099" name="Text Box 10"/>
          <p:cNvSpPr txBox="1">
            <a:spLocks noChangeArrowheads="1"/>
          </p:cNvSpPr>
          <p:nvPr/>
        </p:nvSpPr>
        <p:spPr bwMode="auto">
          <a:xfrm>
            <a:off x="6804025" y="304800"/>
            <a:ext cx="1730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P43</a:t>
            </a:r>
            <a:endParaRPr lang="ja-JP" altLang="en-US" sz="1600" dirty="0">
              <a:latin typeface="HG丸ｺﾞｼｯｸM-PRO" pitchFamily="50" charset="-128"/>
              <a:ea typeface="HG丸ｺﾞｼｯｸM-PRO" pitchFamily="50" charset="-128"/>
            </a:endParaRPr>
          </a:p>
        </p:txBody>
      </p:sp>
      <p:sp>
        <p:nvSpPr>
          <p:cNvPr id="4101" name="AutoShape 5"/>
          <p:cNvSpPr>
            <a:spLocks noChangeArrowheads="1"/>
          </p:cNvSpPr>
          <p:nvPr/>
        </p:nvSpPr>
        <p:spPr bwMode="auto">
          <a:xfrm>
            <a:off x="238125" y="838200"/>
            <a:ext cx="8515350" cy="5791200"/>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（１）適正配置とは</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作業の特性と作業者の特性の両面から最もよい条件</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を考えて、仕事の割り当てをしていくことをいう。</a:t>
            </a:r>
          </a:p>
          <a:p>
            <a:pPr eaLnBrk="1" hangingPunct="1">
              <a:lnSpc>
                <a:spcPts val="3000"/>
              </a:lnSpc>
              <a:spcBef>
                <a:spcPct val="0"/>
              </a:spcBef>
              <a:buFontTx/>
              <a:buNone/>
            </a:pPr>
            <a:endParaRPr lang="en-US" altLang="ja-JP" sz="2400" dirty="0">
              <a:latin typeface="HG丸ｺﾞｼｯｸM-PRO" pitchFamily="50" charset="-128"/>
              <a:ea typeface="HG丸ｺﾞｼｯｸM-PRO" pitchFamily="50" charset="-128"/>
            </a:endParaRPr>
          </a:p>
        </p:txBody>
      </p:sp>
      <p:grpSp>
        <p:nvGrpSpPr>
          <p:cNvPr id="4102" name="Group 40"/>
          <p:cNvGrpSpPr>
            <a:grpSpLocks/>
          </p:cNvGrpSpPr>
          <p:nvPr/>
        </p:nvGrpSpPr>
        <p:grpSpPr bwMode="auto">
          <a:xfrm>
            <a:off x="609600" y="2286000"/>
            <a:ext cx="7924800" cy="4114800"/>
            <a:chOff x="384" y="1440"/>
            <a:chExt cx="4992" cy="2592"/>
          </a:xfrm>
        </p:grpSpPr>
        <p:graphicFrame>
          <p:nvGraphicFramePr>
            <p:cNvPr id="4103" name="Object 15"/>
            <p:cNvGraphicFramePr>
              <a:graphicFrameLocks noChangeAspect="1"/>
            </p:cNvGraphicFramePr>
            <p:nvPr/>
          </p:nvGraphicFramePr>
          <p:xfrm>
            <a:off x="4416" y="2160"/>
            <a:ext cx="918" cy="1872"/>
          </p:xfrm>
          <a:graphic>
            <a:graphicData uri="http://schemas.openxmlformats.org/presentationml/2006/ole">
              <mc:AlternateContent xmlns:mc="http://schemas.openxmlformats.org/markup-compatibility/2006">
                <mc:Choice xmlns:v="urn:schemas-microsoft-com:vml" Requires="v">
                  <p:oleObj spid="_x0000_s77153" name="ワークシート" r:id="rId3" imgW="1000354" imgH="2505456" progId="Excel.Sheet.8">
                    <p:embed/>
                  </p:oleObj>
                </mc:Choice>
                <mc:Fallback>
                  <p:oleObj name="ワークシート" r:id="rId3" imgW="1000354" imgH="2505456"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 y="2160"/>
                          <a:ext cx="918" cy="187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4" name="Object 16"/>
            <p:cNvGraphicFramePr>
              <a:graphicFrameLocks noChangeAspect="1"/>
            </p:cNvGraphicFramePr>
            <p:nvPr/>
          </p:nvGraphicFramePr>
          <p:xfrm>
            <a:off x="2419" y="3671"/>
            <a:ext cx="1104" cy="336"/>
          </p:xfrm>
          <a:graphic>
            <a:graphicData uri="http://schemas.openxmlformats.org/presentationml/2006/ole">
              <mc:AlternateContent xmlns:mc="http://schemas.openxmlformats.org/markup-compatibility/2006">
                <mc:Choice xmlns:v="urn:schemas-microsoft-com:vml" Requires="v">
                  <p:oleObj spid="_x0000_s77154" name="ワークシート" r:id="rId5" imgW="1305154" imgH="343205" progId="Excel.Sheet.8">
                    <p:embed/>
                  </p:oleObj>
                </mc:Choice>
                <mc:Fallback>
                  <p:oleObj name="ワークシート" r:id="rId5" imgW="1305154" imgH="343205"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9" y="3671"/>
                          <a:ext cx="1104" cy="33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5" name="Object 17"/>
            <p:cNvGraphicFramePr>
              <a:graphicFrameLocks noChangeAspect="1"/>
            </p:cNvGraphicFramePr>
            <p:nvPr/>
          </p:nvGraphicFramePr>
          <p:xfrm>
            <a:off x="2256" y="2592"/>
            <a:ext cx="1344" cy="720"/>
          </p:xfrm>
          <a:graphic>
            <a:graphicData uri="http://schemas.openxmlformats.org/presentationml/2006/ole">
              <mc:AlternateContent xmlns:mc="http://schemas.openxmlformats.org/markup-compatibility/2006">
                <mc:Choice xmlns:v="urn:schemas-microsoft-com:vml" Requires="v">
                  <p:oleObj spid="_x0000_s77155" name="ワークシート" r:id="rId7" imgW="1305154" imgH="629107" progId="Excel.Sheet.8">
                    <p:embed/>
                  </p:oleObj>
                </mc:Choice>
                <mc:Fallback>
                  <p:oleObj name="ワークシート" r:id="rId7" imgW="1305154" imgH="629107" progId="Excel.Shee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6" y="2592"/>
                          <a:ext cx="1344" cy="72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6" name="Object 19"/>
            <p:cNvGraphicFramePr>
              <a:graphicFrameLocks noChangeAspect="1"/>
            </p:cNvGraphicFramePr>
            <p:nvPr/>
          </p:nvGraphicFramePr>
          <p:xfrm>
            <a:off x="480" y="2112"/>
            <a:ext cx="912" cy="816"/>
          </p:xfrm>
          <a:graphic>
            <a:graphicData uri="http://schemas.openxmlformats.org/presentationml/2006/ole">
              <mc:AlternateContent xmlns:mc="http://schemas.openxmlformats.org/markup-compatibility/2006">
                <mc:Choice xmlns:v="urn:schemas-microsoft-com:vml" Requires="v">
                  <p:oleObj spid="_x0000_s77156" name="ワークシート" r:id="rId9" imgW="1114654" imgH="771754" progId="Excel.Sheet.8">
                    <p:embed/>
                  </p:oleObj>
                </mc:Choice>
                <mc:Fallback>
                  <p:oleObj name="ワークシート" r:id="rId9" imgW="1114654" imgH="771754" progId="Excel.Shee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 y="2112"/>
                          <a:ext cx="912" cy="81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7" name="Object 20"/>
            <p:cNvGraphicFramePr>
              <a:graphicFrameLocks noChangeAspect="1"/>
            </p:cNvGraphicFramePr>
            <p:nvPr/>
          </p:nvGraphicFramePr>
          <p:xfrm>
            <a:off x="624" y="2880"/>
            <a:ext cx="864" cy="384"/>
          </p:xfrm>
          <a:graphic>
            <a:graphicData uri="http://schemas.openxmlformats.org/presentationml/2006/ole">
              <mc:AlternateContent xmlns:mc="http://schemas.openxmlformats.org/markup-compatibility/2006">
                <mc:Choice xmlns:v="urn:schemas-microsoft-com:vml" Requires="v">
                  <p:oleObj spid="_x0000_s77157" name="ワークシート" r:id="rId11" imgW="1114654" imgH="390754" progId="Excel.Sheet.8">
                    <p:embed/>
                  </p:oleObj>
                </mc:Choice>
                <mc:Fallback>
                  <p:oleObj name="ワークシート" r:id="rId11" imgW="1114654" imgH="390754" progId="Excel.Sheet.8">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 y="2880"/>
                          <a:ext cx="864" cy="38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8" name="Object 25"/>
            <p:cNvGraphicFramePr>
              <a:graphicFrameLocks noChangeAspect="1"/>
            </p:cNvGraphicFramePr>
            <p:nvPr/>
          </p:nvGraphicFramePr>
          <p:xfrm>
            <a:off x="1680" y="1440"/>
            <a:ext cx="2544" cy="384"/>
          </p:xfrm>
          <a:graphic>
            <a:graphicData uri="http://schemas.openxmlformats.org/presentationml/2006/ole">
              <mc:AlternateContent xmlns:mc="http://schemas.openxmlformats.org/markup-compatibility/2006">
                <mc:Choice xmlns:v="urn:schemas-microsoft-com:vml" Requires="v">
                  <p:oleObj spid="_x0000_s77158" name="ワークシート" r:id="rId13" imgW="3943807" imgH="390754" progId="Excel.Sheet.8">
                    <p:embed/>
                  </p:oleObj>
                </mc:Choice>
                <mc:Fallback>
                  <p:oleObj name="ワークシート" r:id="rId13" imgW="3943807" imgH="390754" progId="Excel.Sheet.8">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80" y="1440"/>
                          <a:ext cx="2544" cy="384"/>
                        </a:xfrm>
                        <a:prstGeom prst="rect">
                          <a:avLst/>
                        </a:prstGeom>
                        <a:solidFill>
                          <a:schemeClr val="tx1"/>
                        </a:soli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9" name="AutoShape 26"/>
            <p:cNvSpPr>
              <a:spLocks noChangeArrowheads="1"/>
            </p:cNvSpPr>
            <p:nvPr/>
          </p:nvSpPr>
          <p:spPr bwMode="auto">
            <a:xfrm>
              <a:off x="1776" y="2832"/>
              <a:ext cx="403" cy="288"/>
            </a:xfrm>
            <a:prstGeom prst="rightArrow">
              <a:avLst>
                <a:gd name="adj1" fmla="val 50000"/>
                <a:gd name="adj2" fmla="val 34983"/>
              </a:avLst>
            </a:prstGeom>
            <a:solidFill>
              <a:schemeClr val="accent1"/>
            </a:solidFill>
            <a:ln w="381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nchor="ct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4110" name="AutoShape 27"/>
            <p:cNvSpPr>
              <a:spLocks noChangeArrowheads="1"/>
            </p:cNvSpPr>
            <p:nvPr/>
          </p:nvSpPr>
          <p:spPr bwMode="auto">
            <a:xfrm>
              <a:off x="3744" y="2832"/>
              <a:ext cx="528" cy="306"/>
            </a:xfrm>
            <a:prstGeom prst="leftArrow">
              <a:avLst>
                <a:gd name="adj1" fmla="val 50000"/>
                <a:gd name="adj2" fmla="val 43137"/>
              </a:avLst>
            </a:prstGeom>
            <a:solidFill>
              <a:schemeClr val="accent1"/>
            </a:solidFill>
            <a:ln w="381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nchor="ct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graphicFrame>
          <p:nvGraphicFramePr>
            <p:cNvPr id="4111" name="Object 28"/>
            <p:cNvGraphicFramePr>
              <a:graphicFrameLocks noChangeAspect="1"/>
            </p:cNvGraphicFramePr>
            <p:nvPr/>
          </p:nvGraphicFramePr>
          <p:xfrm>
            <a:off x="2400" y="1920"/>
            <a:ext cx="1008" cy="384"/>
          </p:xfrm>
          <a:graphic>
            <a:graphicData uri="http://schemas.openxmlformats.org/presentationml/2006/ole">
              <mc:AlternateContent xmlns:mc="http://schemas.openxmlformats.org/markup-compatibility/2006">
                <mc:Choice xmlns:v="urn:schemas-microsoft-com:vml" Requires="v">
                  <p:oleObj spid="_x0000_s77159" name="ワークシート" r:id="rId15" imgW="1305154" imgH="314554" progId="Excel.Sheet.8">
                    <p:embed/>
                  </p:oleObj>
                </mc:Choice>
                <mc:Fallback>
                  <p:oleObj name="ワークシート" r:id="rId15" imgW="1305154" imgH="314554" progId="Excel.Sheet.8">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00" y="1920"/>
                          <a:ext cx="1008" cy="38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12" name="Object 29"/>
            <p:cNvGraphicFramePr>
              <a:graphicFrameLocks noChangeAspect="1"/>
            </p:cNvGraphicFramePr>
            <p:nvPr/>
          </p:nvGraphicFramePr>
          <p:xfrm>
            <a:off x="720" y="3216"/>
            <a:ext cx="912" cy="384"/>
          </p:xfrm>
          <a:graphic>
            <a:graphicData uri="http://schemas.openxmlformats.org/presentationml/2006/ole">
              <mc:AlternateContent xmlns:mc="http://schemas.openxmlformats.org/markup-compatibility/2006">
                <mc:Choice xmlns:v="urn:schemas-microsoft-com:vml" Requires="v">
                  <p:oleObj spid="_x0000_s77160" name="ワークシート" r:id="rId17" imgW="1114654" imgH="390754" progId="Excel.Sheet.8">
                    <p:embed/>
                  </p:oleObj>
                </mc:Choice>
                <mc:Fallback>
                  <p:oleObj name="ワークシート" r:id="rId17" imgW="1114654" imgH="390754" progId="Excel.Sheet.8">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0" y="3216"/>
                          <a:ext cx="912" cy="38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13" name="Object 22"/>
            <p:cNvGraphicFramePr>
              <a:graphicFrameLocks noChangeAspect="1"/>
            </p:cNvGraphicFramePr>
            <p:nvPr/>
          </p:nvGraphicFramePr>
          <p:xfrm>
            <a:off x="912" y="3552"/>
            <a:ext cx="864" cy="384"/>
          </p:xfrm>
          <a:graphic>
            <a:graphicData uri="http://schemas.openxmlformats.org/presentationml/2006/ole">
              <mc:AlternateContent xmlns:mc="http://schemas.openxmlformats.org/markup-compatibility/2006">
                <mc:Choice xmlns:v="urn:schemas-microsoft-com:vml" Requires="v">
                  <p:oleObj spid="_x0000_s77161" name="ワークシート" r:id="rId19" imgW="1114654" imgH="390754" progId="Excel.Sheet.8">
                    <p:embed/>
                  </p:oleObj>
                </mc:Choice>
                <mc:Fallback>
                  <p:oleObj name="ワークシート" r:id="rId19" imgW="1114654" imgH="390754" progId="Excel.Sheet.8">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12" y="3552"/>
                          <a:ext cx="864" cy="38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14" name="Object 31"/>
            <p:cNvGraphicFramePr>
              <a:graphicFrameLocks noChangeAspect="1"/>
            </p:cNvGraphicFramePr>
            <p:nvPr/>
          </p:nvGraphicFramePr>
          <p:xfrm>
            <a:off x="384" y="1776"/>
            <a:ext cx="1104" cy="294"/>
          </p:xfrm>
          <a:graphic>
            <a:graphicData uri="http://schemas.openxmlformats.org/presentationml/2006/ole">
              <mc:AlternateContent xmlns:mc="http://schemas.openxmlformats.org/markup-compatibility/2006">
                <mc:Choice xmlns:v="urn:schemas-microsoft-com:vml" Requires="v">
                  <p:oleObj spid="_x0000_s77162" name="ワークシート" r:id="rId21" imgW="1114654" imgH="314554" progId="Excel.Sheet.8">
                    <p:embed/>
                  </p:oleObj>
                </mc:Choice>
                <mc:Fallback>
                  <p:oleObj name="ワークシート" r:id="rId21" imgW="1114654" imgH="314554" progId="Excel.Sheet.8">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84" y="1776"/>
                          <a:ext cx="1104" cy="29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15" name="Object 32"/>
            <p:cNvGraphicFramePr>
              <a:graphicFrameLocks noChangeAspect="1"/>
            </p:cNvGraphicFramePr>
            <p:nvPr/>
          </p:nvGraphicFramePr>
          <p:xfrm>
            <a:off x="4320" y="1776"/>
            <a:ext cx="1056" cy="342"/>
          </p:xfrm>
          <a:graphic>
            <a:graphicData uri="http://schemas.openxmlformats.org/presentationml/2006/ole">
              <mc:AlternateContent xmlns:mc="http://schemas.openxmlformats.org/markup-compatibility/2006">
                <mc:Choice xmlns:v="urn:schemas-microsoft-com:vml" Requires="v">
                  <p:oleObj spid="_x0000_s77163" name="ワークシート" r:id="rId23" imgW="1305154" imgH="390754" progId="Excel.Sheet.8">
                    <p:embed/>
                  </p:oleObj>
                </mc:Choice>
                <mc:Fallback>
                  <p:oleObj name="ワークシート" r:id="rId23" imgW="1305154" imgH="390754" progId="Excel.Sheet.8">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20" y="1776"/>
                          <a:ext cx="1056" cy="342"/>
                        </a:xfrm>
                        <a:prstGeom prst="rect">
                          <a:avLst/>
                        </a:prstGeom>
                        <a:noFill/>
                        <a:ln>
                          <a:noFill/>
                        </a:ln>
                        <a:effectLst/>
                      </p:spPr>
                    </p:pic>
                  </p:oleObj>
                </mc:Fallback>
              </mc:AlternateContent>
            </a:graphicData>
          </a:graphic>
        </p:graphicFrame>
        <p:sp>
          <p:nvSpPr>
            <p:cNvPr id="4116" name="AutoShape 33"/>
            <p:cNvSpPr>
              <a:spLocks noChangeArrowheads="1"/>
            </p:cNvSpPr>
            <p:nvPr/>
          </p:nvSpPr>
          <p:spPr bwMode="auto">
            <a:xfrm>
              <a:off x="3504" y="1968"/>
              <a:ext cx="624" cy="336"/>
            </a:xfrm>
            <a:prstGeom prst="rightArrow">
              <a:avLst>
                <a:gd name="adj1" fmla="val 50000"/>
                <a:gd name="adj2" fmla="val 46429"/>
              </a:avLst>
            </a:prstGeom>
            <a:solidFill>
              <a:schemeClr val="bg1"/>
            </a:solidFill>
            <a:ln w="38100">
              <a:solidFill>
                <a:srgbClr val="FF0000"/>
              </a:solidFill>
              <a:prstDash val="solid"/>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nchor="ct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4117" name="AutoShape 34"/>
            <p:cNvSpPr>
              <a:spLocks noChangeArrowheads="1"/>
            </p:cNvSpPr>
            <p:nvPr/>
          </p:nvSpPr>
          <p:spPr bwMode="auto">
            <a:xfrm rot="5400000">
              <a:off x="2832" y="2352"/>
              <a:ext cx="192" cy="192"/>
            </a:xfrm>
            <a:prstGeom prst="leftArrow">
              <a:avLst>
                <a:gd name="adj1" fmla="val 49676"/>
                <a:gd name="adj2" fmla="val 25000"/>
              </a:avLst>
            </a:prstGeom>
            <a:solidFill>
              <a:schemeClr val="accent1"/>
            </a:solidFill>
            <a:ln w="381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nchor="ct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4118" name="AutoShape 37"/>
            <p:cNvSpPr>
              <a:spLocks noChangeArrowheads="1"/>
            </p:cNvSpPr>
            <p:nvPr/>
          </p:nvSpPr>
          <p:spPr bwMode="auto">
            <a:xfrm rot="-5400000">
              <a:off x="2817" y="3327"/>
              <a:ext cx="240" cy="306"/>
            </a:xfrm>
            <a:prstGeom prst="leftArrow">
              <a:avLst>
                <a:gd name="adj1" fmla="val 49676"/>
                <a:gd name="adj2" fmla="val 25000"/>
              </a:avLst>
            </a:prstGeom>
            <a:solidFill>
              <a:schemeClr val="accent1"/>
            </a:solidFill>
            <a:ln w="381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nchor="ct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grpSp>
      <p:sp>
        <p:nvSpPr>
          <p:cNvPr id="4100" name="スライド番号プレースホルダー 3"/>
          <p:cNvSpPr txBox="1">
            <a:spLocks noGrp="1"/>
          </p:cNvSpPr>
          <p:nvPr/>
        </p:nvSpPr>
        <p:spPr bwMode="auto">
          <a:xfrm>
            <a:off x="8153400" y="6324600"/>
            <a:ext cx="78898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E7FD4229-BC6B-4642-A5FC-E0B3B4768237}" type="slidenum">
              <a:rPr lang="en-US" altLang="ja-JP" sz="1400">
                <a:ea typeface="ＭＳ Ｐゴシック" pitchFamily="50" charset="-128"/>
              </a:rPr>
              <a:pPr algn="r" eaLnBrk="1" hangingPunct="1">
                <a:spcBef>
                  <a:spcPct val="0"/>
                </a:spcBef>
                <a:buFontTx/>
                <a:buNone/>
              </a:pPr>
              <a:t>51</a:t>
            </a:fld>
            <a:endParaRPr lang="en-US" altLang="ja-JP" sz="1400">
              <a:ea typeface="ＭＳ Ｐゴシック" pitchFamily="50" charset="-128"/>
            </a:endParaRPr>
          </a:p>
        </p:txBody>
      </p:sp>
    </p:spTree>
    <p:extLst>
      <p:ext uri="{BB962C8B-B14F-4D97-AF65-F5344CB8AC3E}">
        <p14:creationId xmlns:p14="http://schemas.microsoft.com/office/powerpoint/2010/main" val="412926368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5"/>
          <p:cNvSpPr>
            <a:spLocks noChangeArrowheads="1"/>
          </p:cNvSpPr>
          <p:nvPr/>
        </p:nvSpPr>
        <p:spPr bwMode="auto">
          <a:xfrm>
            <a:off x="381000" y="838200"/>
            <a:ext cx="8515350" cy="58372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（２）適正配置の目的</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適正配置に努めることは、品質や能率の向上、事</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故災害の減少となって現れ、人の扱い方、ローテー</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ションなどとともに労務管理の重要事項である。</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適正配置は、作業者一人ひとりの能力開発とヤル</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気の育成に結びつくとともに労働災害防止にも寄与</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し、職場の活性化も図れる。</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※最近の仕事に関する背景</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①技術革新によって職場の様相は大きく変ってきている。機械</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設備の自動化、大型化、複雑化、専門性などが進み、作業者</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が習得しなければならない知識、技能も高度化してきた。</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②危険有害業務では、労働安全衛生法によって、資格を持って</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いる者でなければ就業できない作業が数多く定められている。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③職場の合理化が進み、一人ひとりの業務範囲が広くなり、一</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人でいくつもの資格を取得することも必要となってきている。</a:t>
            </a:r>
          </a:p>
        </p:txBody>
      </p:sp>
      <p:sp>
        <p:nvSpPr>
          <p:cNvPr id="104456" name="Text Box 8"/>
          <p:cNvSpPr txBox="1">
            <a:spLocks noChangeArrowheads="1"/>
          </p:cNvSpPr>
          <p:nvPr/>
        </p:nvSpPr>
        <p:spPr bwMode="auto">
          <a:xfrm>
            <a:off x="304800" y="228600"/>
            <a:ext cx="640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lnSpc>
                <a:spcPts val="32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１．適正配置の重要性</a:t>
            </a:r>
          </a:p>
        </p:txBody>
      </p:sp>
      <p:sp>
        <p:nvSpPr>
          <p:cNvPr id="5124" name="Text Box 10"/>
          <p:cNvSpPr txBox="1">
            <a:spLocks noChangeArrowheads="1"/>
          </p:cNvSpPr>
          <p:nvPr/>
        </p:nvSpPr>
        <p:spPr bwMode="auto">
          <a:xfrm>
            <a:off x="6804025" y="304800"/>
            <a:ext cx="1730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P43</a:t>
            </a:r>
            <a:endParaRPr lang="ja-JP" altLang="en-US" sz="1600" dirty="0">
              <a:latin typeface="HG丸ｺﾞｼｯｸM-PRO" pitchFamily="50" charset="-128"/>
              <a:ea typeface="HG丸ｺﾞｼｯｸM-PRO" pitchFamily="50" charset="-128"/>
            </a:endParaRPr>
          </a:p>
        </p:txBody>
      </p:sp>
      <p:sp>
        <p:nvSpPr>
          <p:cNvPr id="5125" name="スライド番号プレースホルダー 3"/>
          <p:cNvSpPr txBox="1">
            <a:spLocks noGrp="1"/>
          </p:cNvSpPr>
          <p:nvPr/>
        </p:nvSpPr>
        <p:spPr bwMode="auto">
          <a:xfrm>
            <a:off x="8153400" y="6248400"/>
            <a:ext cx="788988"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EF8ACF31-762A-4288-95BD-10D60F499894}" type="slidenum">
              <a:rPr lang="en-US" altLang="ja-JP" sz="1400">
                <a:ea typeface="ＭＳ Ｐゴシック" pitchFamily="50" charset="-128"/>
              </a:rPr>
              <a:pPr algn="r" eaLnBrk="1" hangingPunct="1">
                <a:spcBef>
                  <a:spcPct val="0"/>
                </a:spcBef>
                <a:buFontTx/>
                <a:buNone/>
              </a:pPr>
              <a:t>52</a:t>
            </a:fld>
            <a:endParaRPr lang="en-US" altLang="ja-JP" sz="1400">
              <a:ea typeface="ＭＳ Ｐゴシック" pitchFamily="50" charset="-128"/>
            </a:endParaRPr>
          </a:p>
        </p:txBody>
      </p:sp>
    </p:spTree>
    <p:extLst>
      <p:ext uri="{BB962C8B-B14F-4D97-AF65-F5344CB8AC3E}">
        <p14:creationId xmlns:p14="http://schemas.microsoft.com/office/powerpoint/2010/main" val="427038640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5"/>
          <p:cNvSpPr>
            <a:spLocks noChangeArrowheads="1"/>
          </p:cNvSpPr>
          <p:nvPr/>
        </p:nvSpPr>
        <p:spPr bwMode="auto">
          <a:xfrm>
            <a:off x="505384" y="809132"/>
            <a:ext cx="8515350" cy="5943601"/>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p>
          <a:p>
            <a:pPr eaLnBrk="1"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a:p>
            <a:pPr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a:t>
            </a:r>
          </a:p>
        </p:txBody>
      </p:sp>
      <p:sp>
        <p:nvSpPr>
          <p:cNvPr id="6148" name="Text Box 10"/>
          <p:cNvSpPr txBox="1">
            <a:spLocks noChangeArrowheads="1"/>
          </p:cNvSpPr>
          <p:nvPr/>
        </p:nvSpPr>
        <p:spPr bwMode="auto">
          <a:xfrm>
            <a:off x="7322382" y="262134"/>
            <a:ext cx="1250776"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P44</a:t>
            </a:r>
            <a:endParaRPr lang="ja-JP" altLang="en-US" sz="1600" dirty="0">
              <a:latin typeface="HG丸ｺﾞｼｯｸM-PRO" pitchFamily="50" charset="-128"/>
              <a:ea typeface="HG丸ｺﾞｼｯｸM-PRO" pitchFamily="50" charset="-128"/>
            </a:endParaRPr>
          </a:p>
        </p:txBody>
      </p:sp>
      <p:sp>
        <p:nvSpPr>
          <p:cNvPr id="6149" name="スライド番号プレースホルダー 3"/>
          <p:cNvSpPr txBox="1">
            <a:spLocks noGrp="1"/>
          </p:cNvSpPr>
          <p:nvPr/>
        </p:nvSpPr>
        <p:spPr bwMode="auto">
          <a:xfrm>
            <a:off x="8153400" y="6248400"/>
            <a:ext cx="788988"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C149CF3A-B71D-4801-8F30-7AB6F53B886A}" type="slidenum">
              <a:rPr lang="en-US" altLang="ja-JP" sz="1400">
                <a:ea typeface="ＭＳ Ｐゴシック" pitchFamily="50" charset="-128"/>
              </a:rPr>
              <a:pPr algn="r" eaLnBrk="1" hangingPunct="1">
                <a:spcBef>
                  <a:spcPct val="0"/>
                </a:spcBef>
                <a:buFontTx/>
                <a:buNone/>
              </a:pPr>
              <a:t>53</a:t>
            </a:fld>
            <a:endParaRPr lang="en-US" altLang="ja-JP" sz="1400">
              <a:ea typeface="ＭＳ Ｐゴシック" pitchFamily="50" charset="-128"/>
            </a:endParaRPr>
          </a:p>
        </p:txBody>
      </p:sp>
      <p:pic>
        <p:nvPicPr>
          <p:cNvPr id="615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623" y="1311890"/>
            <a:ext cx="7848872" cy="334870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338" y="888599"/>
            <a:ext cx="2952750" cy="38605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8"/>
          <p:cNvSpPr txBox="1">
            <a:spLocks noChangeArrowheads="1"/>
          </p:cNvSpPr>
          <p:nvPr/>
        </p:nvSpPr>
        <p:spPr bwMode="auto">
          <a:xfrm>
            <a:off x="323528" y="205672"/>
            <a:ext cx="46085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lnSpc>
                <a:spcPts val="32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１．適正配置の重要性</a:t>
            </a:r>
          </a:p>
        </p:txBody>
      </p:sp>
      <p:pic>
        <p:nvPicPr>
          <p:cNvPr id="4" name="図 3"/>
          <p:cNvPicPr>
            <a:picLocks noChangeAspect="1"/>
          </p:cNvPicPr>
          <p:nvPr/>
        </p:nvPicPr>
        <p:blipFill>
          <a:blip r:embed="rId4"/>
          <a:stretch>
            <a:fillRect/>
          </a:stretch>
        </p:blipFill>
        <p:spPr>
          <a:xfrm>
            <a:off x="838623" y="4697828"/>
            <a:ext cx="7632848" cy="1913737"/>
          </a:xfrm>
          <a:prstGeom prst="rect">
            <a:avLst/>
          </a:prstGeom>
        </p:spPr>
      </p:pic>
      <p:sp>
        <p:nvSpPr>
          <p:cNvPr id="9" name="Text Box 10"/>
          <p:cNvSpPr txBox="1">
            <a:spLocks noChangeArrowheads="1"/>
          </p:cNvSpPr>
          <p:nvPr/>
        </p:nvSpPr>
        <p:spPr bwMode="auto">
          <a:xfrm>
            <a:off x="8055372" y="4641218"/>
            <a:ext cx="7493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P51</a:t>
            </a:r>
            <a:endParaRPr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46475329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5"/>
          <p:cNvSpPr>
            <a:spLocks noChangeArrowheads="1"/>
          </p:cNvSpPr>
          <p:nvPr/>
        </p:nvSpPr>
        <p:spPr bwMode="auto">
          <a:xfrm>
            <a:off x="381000" y="787758"/>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（１）作業の特性の把握　</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a:t>
            </a:r>
            <a:r>
              <a:rPr lang="ja-JP" altLang="en-US" sz="2400" dirty="0">
                <a:latin typeface="HG丸ｺﾞｼｯｸM-PRO" pitchFamily="50" charset="-128"/>
                <a:ea typeface="HG丸ｺﾞｼｯｸM-PRO" pitchFamily="50" charset="-128"/>
              </a:rPr>
              <a:t>　労働安全衛生法の資格要件（作業指示書に明記する）</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①免許を有する業務</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②技能講習受講で資格取得する業務</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③特別教育を受ける必要のある業務</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④学歴・経験年数を要する業務　　などがある。</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a:t>
            </a:r>
            <a:r>
              <a:rPr lang="en-US" altLang="ja-JP" sz="2400" dirty="0">
                <a:latin typeface="HG丸ｺﾞｼｯｸM-PRO" pitchFamily="50" charset="-128"/>
                <a:ea typeface="HG丸ｺﾞｼｯｸM-PRO" pitchFamily="50" charset="-128"/>
              </a:rPr>
              <a:t>※</a:t>
            </a:r>
            <a:r>
              <a:rPr lang="ja-JP" altLang="en-US" sz="2400" dirty="0">
                <a:latin typeface="HG丸ｺﾞｼｯｸM-PRO" pitchFamily="50" charset="-128"/>
                <a:ea typeface="HG丸ｺﾞｼｯｸM-PRO" pitchFamily="50" charset="-128"/>
              </a:rPr>
              <a:t>労安法の資格等の概要は</a:t>
            </a:r>
            <a:r>
              <a:rPr lang="en-US" altLang="ja-JP" sz="2400" dirty="0">
                <a:latin typeface="HG丸ｺﾞｼｯｸM-PRO" pitchFamily="50" charset="-128"/>
                <a:ea typeface="HG丸ｺﾞｼｯｸM-PRO" pitchFamily="50" charset="-128"/>
              </a:rPr>
              <a:t>P５</a:t>
            </a:r>
            <a:r>
              <a:rPr lang="ja-JP" altLang="en-US" sz="2400" dirty="0">
                <a:latin typeface="HG丸ｺﾞｼｯｸM-PRO" pitchFamily="50" charset="-128"/>
                <a:ea typeface="HG丸ｺﾞｼｯｸM-PRO" pitchFamily="50" charset="-128"/>
              </a:rPr>
              <a:t>３～５５参照</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（２）作業者の特性の把握</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作業者の特性は、個人差が大きい。また、身体機能に</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ついては、年齢が高くなるに従って個人差が拡大する。　　</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一人ひとりの作業者がどのような特性を持っているか</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を把握して記録しておくこと。</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（⇒仕事の出来栄え、事故・災害の防止に大</a:t>
            </a:r>
            <a:r>
              <a:rPr lang="ja-JP" altLang="en-US" sz="2400" dirty="0" err="1">
                <a:latin typeface="HG丸ｺﾞｼｯｸM-PRO" pitchFamily="50" charset="-128"/>
                <a:ea typeface="HG丸ｺﾞｼｯｸM-PRO" pitchFamily="50" charset="-128"/>
              </a:rPr>
              <a:t>きくかか</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a:latin typeface="HG丸ｺﾞｼｯｸM-PRO" pitchFamily="50" charset="-128"/>
                <a:ea typeface="HG丸ｺﾞｼｯｸM-PRO" pitchFamily="50" charset="-128"/>
              </a:rPr>
              <a:t>　わる</a:t>
            </a:r>
            <a:r>
              <a:rPr lang="ja-JP" altLang="en-US" sz="2400" dirty="0">
                <a:latin typeface="HG丸ｺﾞｼｯｸM-PRO" pitchFamily="50" charset="-128"/>
                <a:ea typeface="HG丸ｺﾞｼｯｸM-PRO" pitchFamily="50" charset="-128"/>
              </a:rPr>
              <a:t>ことである）</a:t>
            </a:r>
            <a:endParaRPr lang="ja-JP" altLang="en-US" sz="2000" dirty="0">
              <a:latin typeface="HG丸ｺﾞｼｯｸM-PRO" pitchFamily="50" charset="-128"/>
              <a:ea typeface="HG丸ｺﾞｼｯｸM-PRO" pitchFamily="50" charset="-128"/>
            </a:endParaRPr>
          </a:p>
        </p:txBody>
      </p:sp>
      <p:sp>
        <p:nvSpPr>
          <p:cNvPr id="104456" name="Text Box 8"/>
          <p:cNvSpPr txBox="1">
            <a:spLocks noChangeArrowheads="1"/>
          </p:cNvSpPr>
          <p:nvPr/>
        </p:nvSpPr>
        <p:spPr bwMode="auto">
          <a:xfrm>
            <a:off x="304800" y="228600"/>
            <a:ext cx="5715000" cy="52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lnSpc>
                <a:spcPts val="34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２．適正配置の考え方と進め方</a:t>
            </a:r>
          </a:p>
        </p:txBody>
      </p:sp>
      <p:sp>
        <p:nvSpPr>
          <p:cNvPr id="7172" name="Text Box 10"/>
          <p:cNvSpPr txBox="1">
            <a:spLocks noChangeArrowheads="1"/>
          </p:cNvSpPr>
          <p:nvPr/>
        </p:nvSpPr>
        <p:spPr bwMode="auto">
          <a:xfrm>
            <a:off x="6705600" y="304800"/>
            <a:ext cx="1730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P45</a:t>
            </a:r>
            <a:endParaRPr lang="ja-JP" altLang="en-US" sz="1600" dirty="0">
              <a:latin typeface="HG丸ｺﾞｼｯｸM-PRO" pitchFamily="50" charset="-128"/>
              <a:ea typeface="HG丸ｺﾞｼｯｸM-PRO" pitchFamily="50" charset="-128"/>
            </a:endParaRPr>
          </a:p>
        </p:txBody>
      </p:sp>
      <p:sp>
        <p:nvSpPr>
          <p:cNvPr id="7173" name="スライド番号プレースホルダー 3"/>
          <p:cNvSpPr txBox="1">
            <a:spLocks noGrp="1"/>
          </p:cNvSpPr>
          <p:nvPr/>
        </p:nvSpPr>
        <p:spPr bwMode="auto">
          <a:xfrm>
            <a:off x="8153400" y="6248400"/>
            <a:ext cx="788988"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4607F996-5E4C-42FC-B0FE-932624DF0BA0}" type="slidenum">
              <a:rPr lang="en-US" altLang="ja-JP" sz="1400">
                <a:ea typeface="ＭＳ Ｐゴシック" pitchFamily="50" charset="-128"/>
              </a:rPr>
              <a:pPr algn="r" eaLnBrk="1" hangingPunct="1">
                <a:spcBef>
                  <a:spcPct val="0"/>
                </a:spcBef>
                <a:buFontTx/>
                <a:buNone/>
              </a:pPr>
              <a:t>54</a:t>
            </a:fld>
            <a:endParaRPr lang="en-US" altLang="ja-JP" sz="1400">
              <a:ea typeface="ＭＳ Ｐゴシック" pitchFamily="50" charset="-128"/>
            </a:endParaRPr>
          </a:p>
        </p:txBody>
      </p:sp>
    </p:spTree>
    <p:extLst>
      <p:ext uri="{BB962C8B-B14F-4D97-AF65-F5344CB8AC3E}">
        <p14:creationId xmlns:p14="http://schemas.microsoft.com/office/powerpoint/2010/main" val="256112781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5"/>
          <p:cNvSpPr>
            <a:spLocks noChangeArrowheads="1"/>
          </p:cNvSpPr>
          <p:nvPr/>
        </p:nvSpPr>
        <p:spPr bwMode="auto">
          <a:xfrm>
            <a:off x="381000" y="787758"/>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（３）個人面接</a:t>
            </a:r>
          </a:p>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a:t>
            </a:r>
            <a:r>
              <a:rPr lang="ja-JP" altLang="en-US" sz="2400" dirty="0">
                <a:latin typeface="HG丸ｺﾞｼｯｸM-PRO" pitchFamily="50" charset="-128"/>
                <a:ea typeface="HG丸ｺﾞｼｯｸM-PRO" pitchFamily="50" charset="-128"/>
              </a:rPr>
              <a:t>　　機械化や自動化が進み、</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以前に比べて肉体労働は</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激減しているが、仕事や</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職業生活で「強い不安、</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悩み、ストレスがある」</a:t>
            </a:r>
          </a:p>
          <a:p>
            <a:pPr eaLnBrk="1" hangingPunct="1">
              <a:lnSpc>
                <a:spcPts val="3000"/>
              </a:lnSpc>
              <a:spcBef>
                <a:spcPct val="0"/>
              </a:spcBef>
              <a:buFontTx/>
              <a:buNone/>
            </a:pPr>
            <a:r>
              <a:rPr lang="en-US" altLang="ja-JP" sz="2400" dirty="0">
                <a:latin typeface="HG丸ｺﾞｼｯｸM-PRO" pitchFamily="50" charset="-128"/>
                <a:ea typeface="HG丸ｺﾞｼｯｸM-PRO" pitchFamily="50" charset="-128"/>
              </a:rPr>
              <a:t>　　　</a:t>
            </a:r>
            <a:r>
              <a:rPr lang="ja-JP" altLang="en-US" sz="2400" dirty="0">
                <a:latin typeface="HG丸ｺﾞｼｯｸM-PRO" pitchFamily="50" charset="-128"/>
                <a:ea typeface="HG丸ｺﾞｼｯｸM-PRO" pitchFamily="50" charset="-128"/>
              </a:rPr>
              <a:t>労働者の割合が約６０％</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と高くなっている。が</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人は、自分の能力が認め</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られ、夢や希望を満たす</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仕事に就いたときは、やりがいを感じ、その仕事を</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やり遂げたことで達成感や成功感を味わうことがで</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き、仕事に対するストレスをそれほど感じることは</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ないと考えられる。</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p>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a:t>
            </a:r>
            <a:endParaRPr lang="ja-JP" altLang="en-US" sz="2000" dirty="0">
              <a:latin typeface="HG丸ｺﾞｼｯｸM-PRO" pitchFamily="50" charset="-128"/>
              <a:ea typeface="HG丸ｺﾞｼｯｸM-PRO" pitchFamily="50" charset="-128"/>
            </a:endParaRPr>
          </a:p>
        </p:txBody>
      </p:sp>
      <p:sp>
        <p:nvSpPr>
          <p:cNvPr id="104456" name="Text Box 8"/>
          <p:cNvSpPr txBox="1">
            <a:spLocks noChangeArrowheads="1"/>
          </p:cNvSpPr>
          <p:nvPr/>
        </p:nvSpPr>
        <p:spPr bwMode="auto">
          <a:xfrm>
            <a:off x="304800" y="228600"/>
            <a:ext cx="5715000" cy="52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lnSpc>
                <a:spcPts val="34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２．適正配置の考え方と進め方</a:t>
            </a:r>
          </a:p>
        </p:txBody>
      </p:sp>
      <p:sp>
        <p:nvSpPr>
          <p:cNvPr id="7172" name="Text Box 10"/>
          <p:cNvSpPr txBox="1">
            <a:spLocks noChangeArrowheads="1"/>
          </p:cNvSpPr>
          <p:nvPr/>
        </p:nvSpPr>
        <p:spPr bwMode="auto">
          <a:xfrm>
            <a:off x="6705600" y="304800"/>
            <a:ext cx="1730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P45</a:t>
            </a:r>
            <a:endParaRPr lang="ja-JP" altLang="en-US" sz="1600" dirty="0">
              <a:latin typeface="HG丸ｺﾞｼｯｸM-PRO" pitchFamily="50" charset="-128"/>
              <a:ea typeface="HG丸ｺﾞｼｯｸM-PRO" pitchFamily="50" charset="-128"/>
            </a:endParaRPr>
          </a:p>
        </p:txBody>
      </p:sp>
      <p:sp>
        <p:nvSpPr>
          <p:cNvPr id="7173" name="スライド番号プレースホルダー 3"/>
          <p:cNvSpPr txBox="1">
            <a:spLocks noGrp="1"/>
          </p:cNvSpPr>
          <p:nvPr/>
        </p:nvSpPr>
        <p:spPr bwMode="auto">
          <a:xfrm>
            <a:off x="8153400" y="6248400"/>
            <a:ext cx="788988"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4607F996-5E4C-42FC-B0FE-932624DF0BA0}" type="slidenum">
              <a:rPr lang="en-US" altLang="ja-JP" sz="1400">
                <a:ea typeface="ＭＳ Ｐゴシック" pitchFamily="50" charset="-128"/>
              </a:rPr>
              <a:pPr algn="r" eaLnBrk="1" hangingPunct="1">
                <a:spcBef>
                  <a:spcPct val="0"/>
                </a:spcBef>
                <a:buFontTx/>
                <a:buNone/>
              </a:pPr>
              <a:t>55</a:t>
            </a:fld>
            <a:endParaRPr lang="en-US" altLang="ja-JP" sz="1400">
              <a:ea typeface="ＭＳ Ｐゴシック" pitchFamily="50" charset="-128"/>
            </a:endParaRPr>
          </a:p>
        </p:txBody>
      </p:sp>
      <p:pic>
        <p:nvPicPr>
          <p:cNvPr id="7175" name="Picture 7"/>
          <p:cNvPicPr>
            <a:picLocks noChangeAspect="1" noChangeArrowheads="1"/>
          </p:cNvPicPr>
          <p:nvPr/>
        </p:nvPicPr>
        <p:blipFill>
          <a:blip r:embed="rId2"/>
          <a:srcRect/>
          <a:stretch>
            <a:fillRect/>
          </a:stretch>
        </p:blipFill>
        <p:spPr bwMode="auto">
          <a:xfrm>
            <a:off x="5317129" y="1124744"/>
            <a:ext cx="3231408" cy="3096344"/>
          </a:xfrm>
          <a:prstGeom prst="rect">
            <a:avLst/>
          </a:prstGeom>
          <a:noFill/>
          <a:ln w="3175" cap="flat" cmpd="sng">
            <a:solidFill>
              <a:schemeClr val="accent1">
                <a:lumMod val="40000"/>
                <a:lumOff val="60000"/>
              </a:schemeClr>
            </a:solidFill>
            <a:prstDash val="solid"/>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2729947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5"/>
          <p:cNvSpPr>
            <a:spLocks noChangeArrowheads="1"/>
          </p:cNvSpPr>
          <p:nvPr/>
        </p:nvSpPr>
        <p:spPr bwMode="auto">
          <a:xfrm>
            <a:off x="251520" y="874712"/>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（３）個人面接</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そこで、職長は作業者と個人面接の機会を設け、</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仕事上の悩みごとや人間関係の問題と同時に、その</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人の持っている夢や希望などを話し合うことが望</a:t>
            </a:r>
            <a:r>
              <a:rPr lang="ja-JP" altLang="en-US" sz="2400" dirty="0" err="1">
                <a:latin typeface="HG丸ｺﾞｼｯｸM-PRO" pitchFamily="50" charset="-128"/>
                <a:ea typeface="HG丸ｺﾞｼｯｸM-PRO" pitchFamily="50" charset="-128"/>
              </a:rPr>
              <a:t>ま</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しい。個人面接に当たって、特に留意する点は</a:t>
            </a:r>
          </a:p>
          <a:p>
            <a:pPr eaLnBrk="1" hangingPunct="1">
              <a:lnSpc>
                <a:spcPts val="2800"/>
              </a:lnSpc>
              <a:spcBef>
                <a:spcPts val="1200"/>
              </a:spcBef>
              <a:buFontTx/>
              <a:buNone/>
            </a:pPr>
            <a:r>
              <a:rPr lang="ja-JP" altLang="en-US" sz="2000" dirty="0">
                <a:latin typeface="HG丸ｺﾞｼｯｸM-PRO" pitchFamily="50" charset="-128"/>
                <a:ea typeface="HG丸ｺﾞｼｯｸM-PRO" pitchFamily="50" charset="-128"/>
              </a:rPr>
              <a:t>　　　①信頼関係を基本とする。相手の気持ちを受け入れ、理解しよ</a:t>
            </a: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う</a:t>
            </a:r>
            <a:r>
              <a:rPr lang="ja-JP" altLang="en-US" sz="2000" dirty="0">
                <a:latin typeface="HG丸ｺﾞｼｯｸM-PRO" pitchFamily="50" charset="-128"/>
                <a:ea typeface="HG丸ｺﾞｼｯｸM-PRO" pitchFamily="50" charset="-128"/>
              </a:rPr>
              <a:t>とする態度を示すことを心がける。批判的な発言や強圧的</a:t>
            </a:r>
            <a:endParaRPr lang="en-US" altLang="ja-JP" sz="2000" dirty="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な態度は絶対避ける。</a:t>
            </a: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②相手が７、こちらが３ぐらいの割合で、主に聴き役に回る。</a:t>
            </a: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③横道にそれても話の腰を折らない。相手の話をさえぎって</a:t>
            </a:r>
            <a:r>
              <a:rPr lang="ja-JP" altLang="en-US" sz="2000" dirty="0" err="1">
                <a:latin typeface="HG丸ｺﾞｼｯｸM-PRO" pitchFamily="50" charset="-128"/>
                <a:ea typeface="HG丸ｺﾞｼｯｸM-PRO" pitchFamily="50" charset="-128"/>
              </a:rPr>
              <a:t>こ</a:t>
            </a:r>
            <a:endParaRPr lang="ja-JP" altLang="en-US" sz="2000" dirty="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ちらの</a:t>
            </a:r>
            <a:r>
              <a:rPr lang="ja-JP" altLang="en-US" sz="2000" dirty="0">
                <a:latin typeface="HG丸ｺﾞｼｯｸM-PRO" pitchFamily="50" charset="-128"/>
                <a:ea typeface="HG丸ｺﾞｼｯｸM-PRO" pitchFamily="50" charset="-128"/>
              </a:rPr>
              <a:t>意見を押しつけたりすれば、開いた心も閉ざされる。</a:t>
            </a: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④第3者の批判や悪口は、やんわりと受け流し、深入りしない。</a:t>
            </a:r>
          </a:p>
          <a:p>
            <a:pPr eaLnBrk="1" hangingPunct="1">
              <a:lnSpc>
                <a:spcPts val="2800"/>
              </a:lnSpc>
              <a:spcBef>
                <a:spcPct val="0"/>
              </a:spcBef>
              <a:buFontTx/>
              <a:buNone/>
            </a:pPr>
            <a:r>
              <a:rPr lang="en-US" altLang="ja-JP" sz="20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⑤最後に、話してくれたことに感謝の気持ち込めて礼を言う。</a:t>
            </a: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a:solidFill>
                  <a:srgbClr val="FF0000"/>
                </a:solidFill>
                <a:latin typeface="HG丸ｺﾞｼｯｸM-PRO" pitchFamily="50" charset="-128"/>
                <a:ea typeface="HG丸ｺﾞｼｯｸM-PRO" pitchFamily="50" charset="-128"/>
              </a:rPr>
              <a:t>　　※個人情報に細心の注意を払うこと。必要な情報については本</a:t>
            </a:r>
            <a:endParaRPr lang="en-US" altLang="ja-JP" sz="2000" dirty="0">
              <a:solidFill>
                <a:srgbClr val="FF0000"/>
              </a:solidFill>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人の了解を得る。</a:t>
            </a:r>
            <a:endParaRPr lang="en-US" altLang="ja-JP" sz="2000" dirty="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endParaRPr lang="en-US" altLang="ja-JP" sz="2000" dirty="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a:t>
            </a:r>
          </a:p>
        </p:txBody>
      </p:sp>
      <p:sp>
        <p:nvSpPr>
          <p:cNvPr id="8196" name="Text Box 10"/>
          <p:cNvSpPr txBox="1">
            <a:spLocks noChangeArrowheads="1"/>
          </p:cNvSpPr>
          <p:nvPr/>
        </p:nvSpPr>
        <p:spPr bwMode="auto">
          <a:xfrm>
            <a:off x="6705600" y="304800"/>
            <a:ext cx="1730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P45</a:t>
            </a:r>
            <a:endParaRPr lang="ja-JP" altLang="en-US" sz="1600" dirty="0">
              <a:latin typeface="HG丸ｺﾞｼｯｸM-PRO" pitchFamily="50" charset="-128"/>
              <a:ea typeface="HG丸ｺﾞｼｯｸM-PRO" pitchFamily="50" charset="-128"/>
            </a:endParaRPr>
          </a:p>
        </p:txBody>
      </p:sp>
      <p:sp>
        <p:nvSpPr>
          <p:cNvPr id="8197" name="スライド番号プレースホルダー 3"/>
          <p:cNvSpPr txBox="1">
            <a:spLocks noGrp="1"/>
          </p:cNvSpPr>
          <p:nvPr/>
        </p:nvSpPr>
        <p:spPr bwMode="auto">
          <a:xfrm>
            <a:off x="8153400" y="6248400"/>
            <a:ext cx="788988"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0609A843-2C06-4632-9244-1DE81CD70401}" type="slidenum">
              <a:rPr lang="en-US" altLang="ja-JP" sz="1400">
                <a:ea typeface="ＭＳ Ｐゴシック" pitchFamily="50" charset="-128"/>
              </a:rPr>
              <a:pPr algn="r" eaLnBrk="1" hangingPunct="1">
                <a:spcBef>
                  <a:spcPct val="0"/>
                </a:spcBef>
                <a:buFontTx/>
                <a:buNone/>
              </a:pPr>
              <a:t>56</a:t>
            </a:fld>
            <a:endParaRPr lang="en-US" altLang="ja-JP" sz="1400">
              <a:ea typeface="ＭＳ Ｐゴシック" pitchFamily="50" charset="-128"/>
            </a:endParaRPr>
          </a:p>
        </p:txBody>
      </p:sp>
      <p:sp>
        <p:nvSpPr>
          <p:cNvPr id="2" name="正方形/長方形 1"/>
          <p:cNvSpPr/>
          <p:nvPr/>
        </p:nvSpPr>
        <p:spPr>
          <a:xfrm>
            <a:off x="395536" y="208900"/>
            <a:ext cx="5211683" cy="528350"/>
          </a:xfrm>
          <a:prstGeom prst="rect">
            <a:avLst/>
          </a:prstGeom>
        </p:spPr>
        <p:txBody>
          <a:bodyPr wrap="none">
            <a:spAutoFit/>
          </a:bodyPr>
          <a:lstStyle/>
          <a:p>
            <a:pPr algn="l" eaLnBrk="1" hangingPunct="1">
              <a:lnSpc>
                <a:spcPts val="34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２．適正配置の考え方と進め方</a:t>
            </a:r>
          </a:p>
        </p:txBody>
      </p:sp>
    </p:spTree>
    <p:extLst>
      <p:ext uri="{BB962C8B-B14F-4D97-AF65-F5344CB8AC3E}">
        <p14:creationId xmlns:p14="http://schemas.microsoft.com/office/powerpoint/2010/main" val="149116214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5"/>
          <p:cNvSpPr>
            <a:spLocks noChangeArrowheads="1"/>
          </p:cNvSpPr>
          <p:nvPr/>
        </p:nvSpPr>
        <p:spPr bwMode="auto">
          <a:xfrm>
            <a:off x="304800" y="83820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（４）面接結果の活用</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①新入社員・配転者に対しては、面接をして個人情</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報をつかみ、法に基づく教育を実施する。特に配</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転者は、すでに多くの経験があり、画一的な教育</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ではムダが多いばかりか、すでに知っていること</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を繰り返して教えたりすると反発を招きかねない。</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面接によって業務歴などをよく確認すること。</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②作業者がすでに持っている資格、受けた教育や経</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験を活用する。職場として必要がある資格等は計</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画的に取得させる。これによって部下のヤル気を</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育て、能力開発、人間形成に役立てることができ</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る。</a:t>
            </a:r>
          </a:p>
          <a:p>
            <a:pPr eaLnBrk="1" hangingPunct="1">
              <a:lnSpc>
                <a:spcPts val="30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a:t>
            </a:r>
          </a:p>
        </p:txBody>
      </p:sp>
      <p:sp>
        <p:nvSpPr>
          <p:cNvPr id="9220" name="Text Box 10"/>
          <p:cNvSpPr txBox="1">
            <a:spLocks noChangeArrowheads="1"/>
          </p:cNvSpPr>
          <p:nvPr/>
        </p:nvSpPr>
        <p:spPr bwMode="auto">
          <a:xfrm>
            <a:off x="7086600" y="304800"/>
            <a:ext cx="1349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P46</a:t>
            </a:r>
          </a:p>
        </p:txBody>
      </p:sp>
      <p:sp>
        <p:nvSpPr>
          <p:cNvPr id="9221" name="スライド番号プレースホルダー 3"/>
          <p:cNvSpPr txBox="1">
            <a:spLocks noGrp="1"/>
          </p:cNvSpPr>
          <p:nvPr/>
        </p:nvSpPr>
        <p:spPr bwMode="auto">
          <a:xfrm>
            <a:off x="8153400" y="6248400"/>
            <a:ext cx="788988"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25F12A78-4BF2-4030-95CC-442CFB13CA65}" type="slidenum">
              <a:rPr lang="en-US" altLang="ja-JP" sz="1400">
                <a:ea typeface="ＭＳ Ｐゴシック" pitchFamily="50" charset="-128"/>
              </a:rPr>
              <a:pPr algn="r" eaLnBrk="1" hangingPunct="1">
                <a:spcBef>
                  <a:spcPct val="0"/>
                </a:spcBef>
                <a:buFontTx/>
                <a:buNone/>
              </a:pPr>
              <a:t>57</a:t>
            </a:fld>
            <a:endParaRPr lang="en-US" altLang="ja-JP" sz="1400">
              <a:ea typeface="ＭＳ Ｐゴシック" pitchFamily="50" charset="-128"/>
            </a:endParaRPr>
          </a:p>
        </p:txBody>
      </p:sp>
      <p:sp>
        <p:nvSpPr>
          <p:cNvPr id="2" name="正方形/長方形 1"/>
          <p:cNvSpPr/>
          <p:nvPr/>
        </p:nvSpPr>
        <p:spPr>
          <a:xfrm>
            <a:off x="467544" y="120917"/>
            <a:ext cx="5631145" cy="528350"/>
          </a:xfrm>
          <a:prstGeom prst="rect">
            <a:avLst/>
          </a:prstGeom>
        </p:spPr>
        <p:txBody>
          <a:bodyPr wrap="square">
            <a:spAutoFit/>
          </a:bodyPr>
          <a:lstStyle/>
          <a:p>
            <a:pPr algn="l" eaLnBrk="1" hangingPunct="1">
              <a:lnSpc>
                <a:spcPts val="34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２．適正配置の考え方と進め方</a:t>
            </a:r>
          </a:p>
        </p:txBody>
      </p:sp>
    </p:spTree>
    <p:extLst>
      <p:ext uri="{BB962C8B-B14F-4D97-AF65-F5344CB8AC3E}">
        <p14:creationId xmlns:p14="http://schemas.microsoft.com/office/powerpoint/2010/main" val="402943436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5"/>
          <p:cNvSpPr>
            <a:spLocks noChangeArrowheads="1"/>
          </p:cNvSpPr>
          <p:nvPr/>
        </p:nvSpPr>
        <p:spPr bwMode="auto">
          <a:xfrm>
            <a:off x="304800" y="83820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（１）高年齢者への配慮</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①高年齢労働者の割合</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平成２７年：３０％（５５歳以上１</a:t>
            </a:r>
            <a:r>
              <a:rPr lang="en-US" altLang="ja-JP" sz="2400" dirty="0">
                <a:latin typeface="HG丸ｺﾞｼｯｸM-PRO" pitchFamily="50" charset="-128"/>
                <a:ea typeface="HG丸ｺﾞｼｯｸM-PRO" pitchFamily="50" charset="-128"/>
              </a:rPr>
              <a:t>,</a:t>
            </a:r>
            <a:r>
              <a:rPr lang="ja-JP" altLang="en-US" sz="2400" dirty="0">
                <a:latin typeface="HG丸ｺﾞｼｯｸM-PRO" pitchFamily="50" charset="-128"/>
                <a:ea typeface="HG丸ｺﾞｼｯｸM-PRO" pitchFamily="50" charset="-128"/>
              </a:rPr>
              <a:t>８６０万人）　</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雇用延長の影響もあり、今後更に増加する。　</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②高年齢労働者の特性</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・幅広く深い豊富な知識と経験を持っている</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・すぐれた技能を持っている</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・判断力、統率力を備えている。ことが多い。</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③加齢に伴う心身機能の変化</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視力：水晶体の弾力低下、遠近調整の能力低下</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聴力：聞こえにくくなる。</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平衡機能：低下（閉眼片足立ち）</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記銘力：昔のことは覚えていても、すぐ前のこと</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は忘れる。　</a:t>
            </a:r>
          </a:p>
        </p:txBody>
      </p:sp>
      <p:sp>
        <p:nvSpPr>
          <p:cNvPr id="104456" name="Text Box 8"/>
          <p:cNvSpPr txBox="1">
            <a:spLocks noChangeArrowheads="1"/>
          </p:cNvSpPr>
          <p:nvPr/>
        </p:nvSpPr>
        <p:spPr bwMode="auto">
          <a:xfrm>
            <a:off x="304800" y="228600"/>
            <a:ext cx="57150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３．適正配置で考慮すべきこと</a:t>
            </a:r>
          </a:p>
        </p:txBody>
      </p:sp>
      <p:sp>
        <p:nvSpPr>
          <p:cNvPr id="10244" name="Text Box 10"/>
          <p:cNvSpPr txBox="1">
            <a:spLocks noChangeArrowheads="1"/>
          </p:cNvSpPr>
          <p:nvPr/>
        </p:nvSpPr>
        <p:spPr bwMode="auto">
          <a:xfrm>
            <a:off x="7086600" y="304800"/>
            <a:ext cx="1349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P47</a:t>
            </a:r>
          </a:p>
        </p:txBody>
      </p:sp>
      <p:sp>
        <p:nvSpPr>
          <p:cNvPr id="10245" name="スライド番号プレースホルダー 3"/>
          <p:cNvSpPr txBox="1">
            <a:spLocks noGrp="1"/>
          </p:cNvSpPr>
          <p:nvPr/>
        </p:nvSpPr>
        <p:spPr bwMode="auto">
          <a:xfrm>
            <a:off x="8153400" y="6248400"/>
            <a:ext cx="788988"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6A6D3B92-E58E-4098-B053-DBDC5B73AE32}" type="slidenum">
              <a:rPr lang="en-US" altLang="ja-JP" sz="1400">
                <a:ea typeface="ＭＳ Ｐゴシック" pitchFamily="50" charset="-128"/>
              </a:rPr>
              <a:pPr algn="r" eaLnBrk="1" hangingPunct="1">
                <a:spcBef>
                  <a:spcPct val="0"/>
                </a:spcBef>
                <a:buFontTx/>
                <a:buNone/>
              </a:pPr>
              <a:t>58</a:t>
            </a:fld>
            <a:endParaRPr lang="en-US" altLang="ja-JP" sz="1400">
              <a:ea typeface="ＭＳ Ｐゴシック" pitchFamily="50" charset="-128"/>
            </a:endParaRPr>
          </a:p>
        </p:txBody>
      </p:sp>
    </p:spTree>
    <p:extLst>
      <p:ext uri="{BB962C8B-B14F-4D97-AF65-F5344CB8AC3E}">
        <p14:creationId xmlns:p14="http://schemas.microsoft.com/office/powerpoint/2010/main" val="74129688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5"/>
          <p:cNvSpPr>
            <a:spLocks noChangeArrowheads="1"/>
          </p:cNvSpPr>
          <p:nvPr/>
        </p:nvSpPr>
        <p:spPr bwMode="auto">
          <a:xfrm>
            <a:off x="304800" y="838200"/>
            <a:ext cx="861060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④高年齢労働者に多い労働災害は、次のとおり</a:t>
            </a:r>
          </a:p>
          <a:p>
            <a:pPr eaLnBrk="1" hangingPunct="1">
              <a:lnSpc>
                <a:spcPts val="2900"/>
              </a:lnSpc>
              <a:spcBef>
                <a:spcPct val="0"/>
              </a:spcBef>
              <a:buNone/>
            </a:pPr>
            <a:r>
              <a:rPr lang="ja-JP" altLang="en-US" sz="2400" dirty="0">
                <a:latin typeface="HG丸ｺﾞｼｯｸM-PRO" pitchFamily="50" charset="-128"/>
                <a:ea typeface="HG丸ｺﾞｼｯｸM-PRO" pitchFamily="50" charset="-128"/>
              </a:rPr>
              <a:t>　　　　・転倒</a:t>
            </a: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None/>
            </a:pPr>
            <a:r>
              <a:rPr lang="ja-JP" altLang="en-US" sz="2400" dirty="0">
                <a:latin typeface="HG丸ｺﾞｼｯｸM-PRO" pitchFamily="50" charset="-128"/>
                <a:ea typeface="HG丸ｺﾞｼｯｸM-PRO" pitchFamily="50" charset="-128"/>
              </a:rPr>
              <a:t>　　　　・墜落、転落</a:t>
            </a:r>
          </a:p>
          <a:p>
            <a:pPr eaLnBrk="1" hangingPunct="1">
              <a:lnSpc>
                <a:spcPts val="2900"/>
              </a:lnSpc>
              <a:spcBef>
                <a:spcPct val="0"/>
              </a:spcBef>
              <a:buNone/>
            </a:pPr>
            <a:r>
              <a:rPr lang="ja-JP" altLang="en-US" sz="2400" dirty="0">
                <a:latin typeface="HG丸ｺﾞｼｯｸM-PRO" pitchFamily="50" charset="-128"/>
                <a:ea typeface="HG丸ｺﾞｼｯｸM-PRO" pitchFamily="50" charset="-128"/>
              </a:rPr>
              <a:t>　　　　・激突され</a:t>
            </a:r>
          </a:p>
          <a:p>
            <a:pPr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・はさまれ</a:t>
            </a: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・飛来、落下物</a:t>
            </a:r>
          </a:p>
          <a:p>
            <a:pPr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・こすれ</a:t>
            </a: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※対策方法：</a:t>
            </a:r>
          </a:p>
          <a:p>
            <a:pPr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機械、設備及び作業方</a:t>
            </a:r>
          </a:p>
          <a:p>
            <a:pPr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法自体を改善すること</a:t>
            </a:r>
          </a:p>
          <a:p>
            <a:pPr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・作業の標準化、作業の機械化、防護設備の完備</a:t>
            </a: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などが進められるとよい。</a:t>
            </a:r>
          </a:p>
          <a:p>
            <a:pPr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・教育訓練によって新しい技能を与え、その適応</a:t>
            </a:r>
          </a:p>
          <a:p>
            <a:pPr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性を拡大すること。</a:t>
            </a:r>
          </a:p>
          <a:p>
            <a:pPr eaLnBrk="1" hangingPunct="1">
              <a:lnSpc>
                <a:spcPts val="2900"/>
              </a:lnSpc>
              <a:spcBef>
                <a:spcPct val="0"/>
              </a:spcBef>
              <a:buFontTx/>
              <a:buNone/>
            </a:pPr>
            <a:r>
              <a:rPr lang="ja-JP" altLang="en-US" sz="2000" b="1" dirty="0">
                <a:solidFill>
                  <a:srgbClr val="FF0000"/>
                </a:solidFill>
                <a:latin typeface="HG丸ｺﾞｼｯｸM-PRO" pitchFamily="50" charset="-128"/>
                <a:ea typeface="HG丸ｺﾞｼｯｸM-PRO" pitchFamily="50" charset="-128"/>
              </a:rPr>
              <a:t>　　　　※高年齢者の災害防止は</a:t>
            </a:r>
            <a:r>
              <a:rPr lang="en-US" altLang="ja-JP" sz="2000" b="1" dirty="0">
                <a:solidFill>
                  <a:srgbClr val="FF0000"/>
                </a:solidFill>
                <a:latin typeface="HG丸ｺﾞｼｯｸM-PRO" pitchFamily="50" charset="-128"/>
                <a:ea typeface="HG丸ｺﾞｼｯｸM-PRO" pitchFamily="50" charset="-128"/>
              </a:rPr>
              <a:t>P</a:t>
            </a:r>
            <a:r>
              <a:rPr lang="ja-JP" altLang="en-US" sz="2000" b="1" dirty="0">
                <a:solidFill>
                  <a:srgbClr val="FF0000"/>
                </a:solidFill>
                <a:latin typeface="HG丸ｺﾞｼｯｸM-PRO" pitchFamily="50" charset="-128"/>
                <a:ea typeface="HG丸ｺﾞｼｯｸM-PRO" pitchFamily="50" charset="-128"/>
              </a:rPr>
              <a:t>４９参照</a:t>
            </a:r>
          </a:p>
        </p:txBody>
      </p:sp>
      <p:sp>
        <p:nvSpPr>
          <p:cNvPr id="104456" name="Text Box 8"/>
          <p:cNvSpPr txBox="1">
            <a:spLocks noChangeArrowheads="1"/>
          </p:cNvSpPr>
          <p:nvPr/>
        </p:nvSpPr>
        <p:spPr bwMode="auto">
          <a:xfrm>
            <a:off x="304800" y="228600"/>
            <a:ext cx="57150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３．適正配置で考慮すべきこと</a:t>
            </a:r>
          </a:p>
        </p:txBody>
      </p:sp>
      <p:sp>
        <p:nvSpPr>
          <p:cNvPr id="11268" name="Text Box 10"/>
          <p:cNvSpPr txBox="1">
            <a:spLocks noChangeArrowheads="1"/>
          </p:cNvSpPr>
          <p:nvPr/>
        </p:nvSpPr>
        <p:spPr bwMode="auto">
          <a:xfrm>
            <a:off x="7086600" y="304800"/>
            <a:ext cx="1349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P48</a:t>
            </a:r>
          </a:p>
        </p:txBody>
      </p:sp>
      <p:graphicFrame>
        <p:nvGraphicFramePr>
          <p:cNvPr id="11270" name="Object 7"/>
          <p:cNvGraphicFramePr>
            <a:graphicFrameLocks noChangeAspect="1"/>
          </p:cNvGraphicFramePr>
          <p:nvPr/>
        </p:nvGraphicFramePr>
        <p:xfrm>
          <a:off x="5220072" y="1556792"/>
          <a:ext cx="3528393" cy="2664296"/>
        </p:xfrm>
        <a:graphic>
          <a:graphicData uri="http://schemas.openxmlformats.org/presentationml/2006/ole">
            <mc:AlternateContent xmlns:mc="http://schemas.openxmlformats.org/markup-compatibility/2006">
              <mc:Choice xmlns:v="urn:schemas-microsoft-com:vml" Requires="v">
                <p:oleObj spid="_x0000_s70783" name="ビットマップ イメージ" r:id="rId3" imgW="2971429" imgH="2276793" progId="Paint.Picture">
                  <p:embed/>
                </p:oleObj>
              </mc:Choice>
              <mc:Fallback>
                <p:oleObj name="ビットマップ イメージ" r:id="rId3" imgW="2971429" imgH="2276793"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556792"/>
                        <a:ext cx="3528393" cy="2664296"/>
                      </a:xfrm>
                      <a:prstGeom prst="rect">
                        <a:avLst/>
                      </a:prstGeom>
                      <a:noFill/>
                      <a:ln w="3175">
                        <a:solidFill>
                          <a:srgbClr val="00CCFF"/>
                        </a:solidFill>
                        <a:miter lim="800000"/>
                        <a:headEnd/>
                        <a:tailEnd/>
                      </a:ln>
                      <a:effectLst/>
                    </p:spPr>
                  </p:pic>
                </p:oleObj>
              </mc:Fallback>
            </mc:AlternateContent>
          </a:graphicData>
        </a:graphic>
      </p:graphicFrame>
      <p:sp>
        <p:nvSpPr>
          <p:cNvPr id="11269" name="スライド番号プレースホルダー 3"/>
          <p:cNvSpPr txBox="1">
            <a:spLocks noGrp="1"/>
          </p:cNvSpPr>
          <p:nvPr/>
        </p:nvSpPr>
        <p:spPr bwMode="auto">
          <a:xfrm>
            <a:off x="8153400" y="6248400"/>
            <a:ext cx="788988"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E6B6E1B4-A02A-4D9C-B1CF-6093E7057CB8}" type="slidenum">
              <a:rPr lang="en-US" altLang="ja-JP" sz="1400">
                <a:ea typeface="ＭＳ Ｐゴシック" pitchFamily="50" charset="-128"/>
              </a:rPr>
              <a:pPr algn="r" eaLnBrk="1" hangingPunct="1">
                <a:spcBef>
                  <a:spcPct val="0"/>
                </a:spcBef>
                <a:buFontTx/>
                <a:buNone/>
              </a:pPr>
              <a:t>59</a:t>
            </a:fld>
            <a:endParaRPr lang="en-US" altLang="ja-JP" sz="1400" dirty="0">
              <a:ea typeface="ＭＳ Ｐゴシック" pitchFamily="50" charset="-128"/>
            </a:endParaRPr>
          </a:p>
        </p:txBody>
      </p:sp>
    </p:spTree>
    <p:extLst>
      <p:ext uri="{BB962C8B-B14F-4D97-AF65-F5344CB8AC3E}">
        <p14:creationId xmlns:p14="http://schemas.microsoft.com/office/powerpoint/2010/main" val="361936817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4294967295"/>
          </p:nvPr>
        </p:nvSpPr>
        <p:spPr>
          <a:xfrm>
            <a:off x="304800" y="752475"/>
            <a:ext cx="4884738" cy="504825"/>
          </a:xfrm>
          <a:solidFill>
            <a:srgbClr val="FFFF00">
              <a:alpha val="27058"/>
            </a:srgbClr>
          </a:solidFill>
        </p:spPr>
        <p:txBody>
          <a:bodyPr/>
          <a:lstStyle/>
          <a:p>
            <a:pPr eaLnBrk="1" hangingPunct="1">
              <a:lnSpc>
                <a:spcPts val="3400"/>
              </a:lnSpc>
              <a:spcBef>
                <a:spcPct val="0"/>
              </a:spcBef>
              <a:buFontTx/>
              <a:buNone/>
            </a:pPr>
            <a:r>
              <a:rPr lang="ja-JP" altLang="en-US" sz="2400">
                <a:latin typeface="HG丸ｺﾞｼｯｸM-PRO" pitchFamily="50" charset="-128"/>
                <a:ea typeface="HG丸ｺﾞｼｯｸM-PRO" pitchFamily="50" charset="-128"/>
              </a:rPr>
              <a:t>　</a:t>
            </a:r>
            <a:r>
              <a:rPr lang="ja-JP" altLang="en-US" sz="2400">
                <a:solidFill>
                  <a:srgbClr val="FF0000"/>
                </a:solidFill>
                <a:latin typeface="HG丸ｺﾞｼｯｸM-PRO" pitchFamily="50" charset="-128"/>
                <a:ea typeface="HG丸ｺﾞｼｯｸM-PRO" pitchFamily="50" charset="-128"/>
              </a:rPr>
              <a:t>職場に潜在する災害要因</a:t>
            </a:r>
            <a:r>
              <a:rPr lang="ja-JP" altLang="en-US" sz="2400">
                <a:latin typeface="HG丸ｺﾞｼｯｸM-PRO" pitchFamily="50" charset="-128"/>
                <a:ea typeface="HG丸ｺﾞｼｯｸM-PRO" pitchFamily="50" charset="-128"/>
              </a:rPr>
              <a:t>　</a:t>
            </a:r>
          </a:p>
        </p:txBody>
      </p:sp>
      <p:sp>
        <p:nvSpPr>
          <p:cNvPr id="2" name="スライド番号プレースホルダー 1"/>
          <p:cNvSpPr>
            <a:spLocks noGrp="1"/>
          </p:cNvSpPr>
          <p:nvPr>
            <p:ph type="sldNum" sz="quarter" idx="12"/>
          </p:nvPr>
        </p:nvSpPr>
        <p:spPr/>
        <p:txBody>
          <a:bodyPr/>
          <a:lstStyle/>
          <a:p>
            <a:pPr>
              <a:defRPr/>
            </a:pPr>
            <a:fld id="{356BA3AB-58B7-4AD0-8C75-7F71867BCE2C}" type="slidenum">
              <a:rPr lang="en-US" altLang="ja-JP" smtClean="0"/>
              <a:pPr>
                <a:defRPr/>
              </a:pPr>
              <a:t>6</a:t>
            </a:fld>
            <a:endParaRPr lang="en-US" altLang="ja-JP" dirty="0"/>
          </a:p>
        </p:txBody>
      </p:sp>
      <p:sp>
        <p:nvSpPr>
          <p:cNvPr id="6" name="Text Box 8"/>
          <p:cNvSpPr txBox="1">
            <a:spLocks noChangeArrowheads="1"/>
          </p:cNvSpPr>
          <p:nvPr/>
        </p:nvSpPr>
        <p:spPr bwMode="auto">
          <a:xfrm>
            <a:off x="304800" y="228600"/>
            <a:ext cx="39893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fontAlgn="ctr">
              <a:spcBef>
                <a:spcPct val="500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２．職長の役割と責務</a:t>
            </a:r>
          </a:p>
        </p:txBody>
      </p:sp>
      <p:grpSp>
        <p:nvGrpSpPr>
          <p:cNvPr id="8197" name="グループ化 2"/>
          <p:cNvGrpSpPr>
            <a:grpSpLocks/>
          </p:cNvGrpSpPr>
          <p:nvPr/>
        </p:nvGrpSpPr>
        <p:grpSpPr bwMode="auto">
          <a:xfrm>
            <a:off x="576263" y="1446213"/>
            <a:ext cx="8283575" cy="5029200"/>
            <a:chOff x="576263" y="1446849"/>
            <a:chExt cx="8283575" cy="5028564"/>
          </a:xfrm>
        </p:grpSpPr>
        <p:sp>
          <p:nvSpPr>
            <p:cNvPr id="8198" name="テキスト ボックス 26"/>
            <p:cNvSpPr txBox="1">
              <a:spLocks noChangeArrowheads="1"/>
            </p:cNvSpPr>
            <p:nvPr/>
          </p:nvSpPr>
          <p:spPr bwMode="auto">
            <a:xfrm>
              <a:off x="4083050" y="1446849"/>
              <a:ext cx="420688" cy="42545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500"/>
                </a:lnSpc>
                <a:spcBef>
                  <a:spcPct val="0"/>
                </a:spcBef>
                <a:buFontTx/>
                <a:buNone/>
              </a:pPr>
              <a:r>
                <a:rPr lang="en-US" altLang="ja-JP" sz="2400" b="1">
                  <a:solidFill>
                    <a:srgbClr val="FF0000"/>
                  </a:solidFill>
                  <a:latin typeface="HG丸ｺﾞｼｯｸM-PRO" pitchFamily="50" charset="-128"/>
                  <a:ea typeface="HG丸ｺﾞｼｯｸM-PRO" pitchFamily="50" charset="-128"/>
                </a:rPr>
                <a:t>※</a:t>
              </a:r>
              <a:endParaRPr lang="ja-JP" altLang="en-US" sz="2400" b="1">
                <a:solidFill>
                  <a:srgbClr val="FF0000"/>
                </a:solidFill>
                <a:latin typeface="HG丸ｺﾞｼｯｸM-PRO" pitchFamily="50" charset="-128"/>
                <a:ea typeface="HG丸ｺﾞｼｯｸM-PRO" pitchFamily="50" charset="-128"/>
              </a:endParaRPr>
            </a:p>
          </p:txBody>
        </p:sp>
        <p:sp>
          <p:nvSpPr>
            <p:cNvPr id="8199" name="円/楕円 11"/>
            <p:cNvSpPr>
              <a:spLocks noChangeArrowheads="1"/>
            </p:cNvSpPr>
            <p:nvPr/>
          </p:nvSpPr>
          <p:spPr bwMode="auto">
            <a:xfrm>
              <a:off x="779463" y="3862388"/>
              <a:ext cx="1679575" cy="596900"/>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原材料</a:t>
              </a:r>
            </a:p>
          </p:txBody>
        </p:sp>
        <p:sp>
          <p:nvSpPr>
            <p:cNvPr id="8200" name="円/楕円 15"/>
            <p:cNvSpPr>
              <a:spLocks noChangeArrowheads="1"/>
            </p:cNvSpPr>
            <p:nvPr/>
          </p:nvSpPr>
          <p:spPr bwMode="auto">
            <a:xfrm>
              <a:off x="3327400" y="1586549"/>
              <a:ext cx="773113" cy="598488"/>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人</a:t>
              </a:r>
            </a:p>
          </p:txBody>
        </p:sp>
        <p:sp>
          <p:nvSpPr>
            <p:cNvPr id="8201" name="円/楕円 17"/>
            <p:cNvSpPr>
              <a:spLocks noChangeArrowheads="1"/>
            </p:cNvSpPr>
            <p:nvPr/>
          </p:nvSpPr>
          <p:spPr bwMode="auto">
            <a:xfrm>
              <a:off x="3719513" y="4694238"/>
              <a:ext cx="1679575" cy="596900"/>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環　境</a:t>
              </a:r>
            </a:p>
          </p:txBody>
        </p:sp>
        <p:sp>
          <p:nvSpPr>
            <p:cNvPr id="8202" name="円/楕円 18"/>
            <p:cNvSpPr>
              <a:spLocks noChangeArrowheads="1"/>
            </p:cNvSpPr>
            <p:nvPr/>
          </p:nvSpPr>
          <p:spPr bwMode="auto">
            <a:xfrm>
              <a:off x="6884988" y="3811588"/>
              <a:ext cx="1679575" cy="598487"/>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製　品</a:t>
              </a:r>
            </a:p>
          </p:txBody>
        </p:sp>
        <p:sp>
          <p:nvSpPr>
            <p:cNvPr id="8203" name="テキスト ボックス 13"/>
            <p:cNvSpPr txBox="1">
              <a:spLocks noChangeArrowheads="1"/>
            </p:cNvSpPr>
            <p:nvPr/>
          </p:nvSpPr>
          <p:spPr bwMode="auto">
            <a:xfrm>
              <a:off x="3327400" y="3903663"/>
              <a:ext cx="2463800" cy="4127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生　産　設　備</a:t>
              </a:r>
            </a:p>
          </p:txBody>
        </p:sp>
        <p:sp>
          <p:nvSpPr>
            <p:cNvPr id="8204" name="テキスト ボックス 22"/>
            <p:cNvSpPr txBox="1">
              <a:spLocks noChangeArrowheads="1"/>
            </p:cNvSpPr>
            <p:nvPr/>
          </p:nvSpPr>
          <p:spPr bwMode="auto">
            <a:xfrm>
              <a:off x="2182813" y="6051550"/>
              <a:ext cx="5053012"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500"/>
                </a:lnSpc>
                <a:spcBef>
                  <a:spcPct val="0"/>
                </a:spcBef>
                <a:buFontTx/>
                <a:buNone/>
              </a:pPr>
              <a:r>
                <a:rPr lang="en-US" altLang="ja-JP" sz="2000" b="1" dirty="0">
                  <a:solidFill>
                    <a:srgbClr val="FF0000"/>
                  </a:solidFill>
                  <a:latin typeface="HG丸ｺﾞｼｯｸM-PRO" pitchFamily="50" charset="-128"/>
                  <a:ea typeface="HG丸ｺﾞｼｯｸM-PRO" pitchFamily="50" charset="-128"/>
                </a:rPr>
                <a:t>※</a:t>
              </a:r>
              <a:r>
                <a:rPr lang="ja-JP" altLang="en-US" sz="2000" b="1" dirty="0">
                  <a:solidFill>
                    <a:srgbClr val="FF0000"/>
                  </a:solidFill>
                  <a:latin typeface="HG丸ｺﾞｼｯｸM-PRO" pitchFamily="50" charset="-128"/>
                  <a:ea typeface="HG丸ｺﾞｼｯｸM-PRO" pitchFamily="50" charset="-128"/>
                </a:rPr>
                <a:t>　潜在する災害要因（ポテンシャル）</a:t>
              </a:r>
            </a:p>
          </p:txBody>
        </p:sp>
        <p:sp>
          <p:nvSpPr>
            <p:cNvPr id="8205" name="テキスト ボックス 23"/>
            <p:cNvSpPr txBox="1">
              <a:spLocks noChangeArrowheads="1"/>
            </p:cNvSpPr>
            <p:nvPr/>
          </p:nvSpPr>
          <p:spPr bwMode="auto">
            <a:xfrm>
              <a:off x="738188" y="3519488"/>
              <a:ext cx="58102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500"/>
                </a:lnSpc>
                <a:spcBef>
                  <a:spcPct val="0"/>
                </a:spcBef>
                <a:buFontTx/>
                <a:buNone/>
              </a:pPr>
              <a:r>
                <a:rPr lang="en-US" altLang="ja-JP" sz="2400" b="1">
                  <a:solidFill>
                    <a:srgbClr val="FF0000"/>
                  </a:solidFill>
                  <a:latin typeface="HG丸ｺﾞｼｯｸM-PRO" pitchFamily="50" charset="-128"/>
                  <a:ea typeface="HG丸ｺﾞｼｯｸM-PRO" pitchFamily="50" charset="-128"/>
                </a:rPr>
                <a:t>※</a:t>
              </a:r>
              <a:endParaRPr lang="ja-JP" altLang="en-US" sz="2400" b="1">
                <a:solidFill>
                  <a:srgbClr val="FF0000"/>
                </a:solidFill>
                <a:latin typeface="HG丸ｺﾞｼｯｸM-PRO" pitchFamily="50" charset="-128"/>
                <a:ea typeface="HG丸ｺﾞｼｯｸM-PRO" pitchFamily="50" charset="-128"/>
              </a:endParaRPr>
            </a:p>
          </p:txBody>
        </p:sp>
        <p:sp>
          <p:nvSpPr>
            <p:cNvPr id="8206" name="テキスト ボックス 24"/>
            <p:cNvSpPr txBox="1">
              <a:spLocks noChangeArrowheads="1"/>
            </p:cNvSpPr>
            <p:nvPr/>
          </p:nvSpPr>
          <p:spPr bwMode="auto">
            <a:xfrm>
              <a:off x="5154613" y="4484688"/>
              <a:ext cx="434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r>
                <a:rPr lang="en-US" altLang="ja-JP" sz="2400" b="1">
                  <a:solidFill>
                    <a:srgbClr val="FF0000"/>
                  </a:solidFill>
                  <a:latin typeface="HG丸ｺﾞｼｯｸM-PRO" pitchFamily="50" charset="-128"/>
                  <a:ea typeface="HG丸ｺﾞｼｯｸM-PRO" pitchFamily="50" charset="-128"/>
                </a:rPr>
                <a:t>※</a:t>
              </a:r>
              <a:endParaRPr lang="ja-JP" altLang="en-US" sz="2400" b="1">
                <a:solidFill>
                  <a:srgbClr val="FF0000"/>
                </a:solidFill>
                <a:latin typeface="HG丸ｺﾞｼｯｸM-PRO" pitchFamily="50" charset="-128"/>
                <a:ea typeface="HG丸ｺﾞｼｯｸM-PRO" pitchFamily="50" charset="-128"/>
              </a:endParaRPr>
            </a:p>
          </p:txBody>
        </p:sp>
        <p:sp>
          <p:nvSpPr>
            <p:cNvPr id="8207" name="テキスト ボックス 25"/>
            <p:cNvSpPr txBox="1">
              <a:spLocks noChangeArrowheads="1"/>
            </p:cNvSpPr>
            <p:nvPr/>
          </p:nvSpPr>
          <p:spPr bwMode="auto">
            <a:xfrm>
              <a:off x="5189538" y="3481388"/>
              <a:ext cx="419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r>
                <a:rPr lang="en-US" altLang="ja-JP" sz="2400" b="1">
                  <a:solidFill>
                    <a:srgbClr val="FF0000"/>
                  </a:solidFill>
                  <a:latin typeface="HG丸ｺﾞｼｯｸM-PRO" pitchFamily="50" charset="-128"/>
                  <a:ea typeface="HG丸ｺﾞｼｯｸM-PRO" pitchFamily="50" charset="-128"/>
                </a:rPr>
                <a:t>※</a:t>
              </a:r>
              <a:endParaRPr lang="ja-JP" altLang="en-US" sz="2400" b="1">
                <a:solidFill>
                  <a:srgbClr val="FF0000"/>
                </a:solidFill>
                <a:latin typeface="HG丸ｺﾞｼｯｸM-PRO" pitchFamily="50" charset="-128"/>
                <a:ea typeface="HG丸ｺﾞｼｯｸM-PRO" pitchFamily="50" charset="-128"/>
              </a:endParaRPr>
            </a:p>
          </p:txBody>
        </p:sp>
        <p:sp>
          <p:nvSpPr>
            <p:cNvPr id="8208" name="テキスト ボックス 27"/>
            <p:cNvSpPr txBox="1">
              <a:spLocks noChangeArrowheads="1"/>
            </p:cNvSpPr>
            <p:nvPr/>
          </p:nvSpPr>
          <p:spPr bwMode="auto">
            <a:xfrm>
              <a:off x="5508625" y="1446849"/>
              <a:ext cx="56356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500"/>
                </a:lnSpc>
                <a:spcBef>
                  <a:spcPct val="0"/>
                </a:spcBef>
                <a:buFontTx/>
                <a:buNone/>
              </a:pPr>
              <a:r>
                <a:rPr lang="en-US" altLang="ja-JP" sz="2400" b="1">
                  <a:solidFill>
                    <a:srgbClr val="FF0000"/>
                  </a:solidFill>
                  <a:latin typeface="HG丸ｺﾞｼｯｸM-PRO" pitchFamily="50" charset="-128"/>
                  <a:ea typeface="HG丸ｺﾞｼｯｸM-PRO" pitchFamily="50" charset="-128"/>
                </a:rPr>
                <a:t>※</a:t>
              </a:r>
              <a:endParaRPr lang="ja-JP" altLang="en-US" sz="2400" b="1">
                <a:solidFill>
                  <a:srgbClr val="FF0000"/>
                </a:solidFill>
                <a:latin typeface="HG丸ｺﾞｼｯｸM-PRO" pitchFamily="50" charset="-128"/>
                <a:ea typeface="HG丸ｺﾞｼｯｸM-PRO" pitchFamily="50" charset="-128"/>
              </a:endParaRPr>
            </a:p>
          </p:txBody>
        </p:sp>
        <p:sp>
          <p:nvSpPr>
            <p:cNvPr id="8209" name="テキスト ボックス 28"/>
            <p:cNvSpPr txBox="1">
              <a:spLocks noChangeArrowheads="1"/>
            </p:cNvSpPr>
            <p:nvPr/>
          </p:nvSpPr>
          <p:spPr bwMode="auto">
            <a:xfrm>
              <a:off x="8269288" y="3611563"/>
              <a:ext cx="5905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500"/>
                </a:lnSpc>
                <a:spcBef>
                  <a:spcPct val="0"/>
                </a:spcBef>
                <a:buFontTx/>
                <a:buNone/>
              </a:pPr>
              <a:r>
                <a:rPr lang="en-US" altLang="ja-JP" sz="2400" b="1">
                  <a:solidFill>
                    <a:srgbClr val="FF0000"/>
                  </a:solidFill>
                  <a:latin typeface="HG丸ｺﾞｼｯｸM-PRO" pitchFamily="50" charset="-128"/>
                  <a:ea typeface="HG丸ｺﾞｼｯｸM-PRO" pitchFamily="50" charset="-128"/>
                </a:rPr>
                <a:t>※</a:t>
              </a:r>
              <a:endParaRPr lang="ja-JP" altLang="en-US" sz="2400" b="1">
                <a:solidFill>
                  <a:srgbClr val="FF0000"/>
                </a:solidFill>
                <a:latin typeface="HG丸ｺﾞｼｯｸM-PRO" pitchFamily="50" charset="-128"/>
                <a:ea typeface="HG丸ｺﾞｼｯｸM-PRO" pitchFamily="50" charset="-128"/>
              </a:endParaRPr>
            </a:p>
          </p:txBody>
        </p:sp>
        <p:sp>
          <p:nvSpPr>
            <p:cNvPr id="8210" name="テキスト ボックス 29"/>
            <p:cNvSpPr txBox="1">
              <a:spLocks noChangeArrowheads="1"/>
            </p:cNvSpPr>
            <p:nvPr/>
          </p:nvSpPr>
          <p:spPr bwMode="auto">
            <a:xfrm>
              <a:off x="4083050" y="5573713"/>
              <a:ext cx="1309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r>
                <a:rPr lang="ja-JP" altLang="en-US" sz="2000" dirty="0">
                  <a:latin typeface="HG丸ｺﾞｼｯｸM-PRO" pitchFamily="50" charset="-128"/>
                  <a:ea typeface="HG丸ｺﾞｼｯｸM-PRO" pitchFamily="50" charset="-128"/>
                </a:rPr>
                <a:t>工　程</a:t>
              </a:r>
              <a:r>
                <a:rPr lang="en-US" altLang="ja-JP" sz="2000" b="1" dirty="0">
                  <a:solidFill>
                    <a:srgbClr val="FF0000"/>
                  </a:solidFill>
                  <a:latin typeface="HG丸ｺﾞｼｯｸM-PRO" pitchFamily="50" charset="-128"/>
                  <a:ea typeface="HG丸ｺﾞｼｯｸM-PRO" pitchFamily="50" charset="-128"/>
                </a:rPr>
                <a:t>※</a:t>
              </a:r>
              <a:endParaRPr lang="ja-JP" altLang="en-US" sz="2000" b="1" dirty="0">
                <a:solidFill>
                  <a:srgbClr val="FF0000"/>
                </a:solidFill>
                <a:latin typeface="HG丸ｺﾞｼｯｸM-PRO" pitchFamily="50" charset="-128"/>
                <a:ea typeface="HG丸ｺﾞｼｯｸM-PRO" pitchFamily="50" charset="-128"/>
              </a:endParaRPr>
            </a:p>
          </p:txBody>
        </p:sp>
        <p:sp>
          <p:nvSpPr>
            <p:cNvPr id="8211" name="テキスト ボックス 30"/>
            <p:cNvSpPr txBox="1">
              <a:spLocks noChangeArrowheads="1"/>
            </p:cNvSpPr>
            <p:nvPr/>
          </p:nvSpPr>
          <p:spPr bwMode="auto">
            <a:xfrm>
              <a:off x="576263" y="4686300"/>
              <a:ext cx="104298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600"/>
                </a:lnSpc>
                <a:spcBef>
                  <a:spcPct val="0"/>
                </a:spcBef>
                <a:buFontTx/>
                <a:buNone/>
              </a:pPr>
              <a:r>
                <a:rPr lang="ja-JP" altLang="en-US" sz="2000">
                  <a:latin typeface="HG丸ｺﾞｼｯｸM-PRO" pitchFamily="50" charset="-128"/>
                  <a:ea typeface="HG丸ｺﾞｼｯｸM-PRO" pitchFamily="50" charset="-128"/>
                </a:rPr>
                <a:t>危険</a:t>
              </a:r>
              <a:endParaRPr lang="en-US" altLang="ja-JP" sz="2000">
                <a:latin typeface="HG丸ｺﾞｼｯｸM-PRO" pitchFamily="50" charset="-128"/>
                <a:ea typeface="HG丸ｺﾞｼｯｸM-PRO" pitchFamily="50" charset="-128"/>
              </a:endParaRPr>
            </a:p>
            <a:p>
              <a:pPr algn="ctr" eaLnBrk="1" fontAlgn="ctr" hangingPunct="1">
                <a:lnSpc>
                  <a:spcPts val="2600"/>
                </a:lnSpc>
                <a:spcBef>
                  <a:spcPct val="0"/>
                </a:spcBef>
                <a:buFontTx/>
                <a:buNone/>
              </a:pPr>
              <a:r>
                <a:rPr lang="ja-JP" altLang="en-US" sz="2000">
                  <a:latin typeface="HG丸ｺﾞｼｯｸM-PRO" pitchFamily="50" charset="-128"/>
                  <a:ea typeface="HG丸ｺﾞｼｯｸM-PRO" pitchFamily="50" charset="-128"/>
                </a:rPr>
                <a:t>有害</a:t>
              </a:r>
            </a:p>
          </p:txBody>
        </p:sp>
        <p:sp>
          <p:nvSpPr>
            <p:cNvPr id="8212" name="右矢印 19"/>
            <p:cNvSpPr>
              <a:spLocks noChangeArrowheads="1"/>
            </p:cNvSpPr>
            <p:nvPr/>
          </p:nvSpPr>
          <p:spPr bwMode="auto">
            <a:xfrm>
              <a:off x="2616200" y="4019550"/>
              <a:ext cx="568325" cy="192088"/>
            </a:xfrm>
            <a:prstGeom prst="rightArrow">
              <a:avLst>
                <a:gd name="adj1" fmla="val 50000"/>
                <a:gd name="adj2" fmla="val 50147"/>
              </a:avLst>
            </a:prstGeom>
            <a:solidFill>
              <a:schemeClr val="tx1"/>
            </a:solidFill>
            <a:ln w="38100" algn="ctr">
              <a:solidFill>
                <a:schemeClr val="tx1"/>
              </a:solidFill>
              <a:round/>
              <a:headEnd/>
              <a:tailEnd/>
            </a:ln>
          </p:spPr>
          <p:txBody>
            <a:bodyPr vert="eaVert">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8213" name="右矢印 34"/>
            <p:cNvSpPr>
              <a:spLocks noChangeArrowheads="1"/>
            </p:cNvSpPr>
            <p:nvPr/>
          </p:nvSpPr>
          <p:spPr bwMode="auto">
            <a:xfrm>
              <a:off x="5940425" y="4010025"/>
              <a:ext cx="762000" cy="201613"/>
            </a:xfrm>
            <a:prstGeom prst="rightArrow">
              <a:avLst>
                <a:gd name="adj1" fmla="val 50000"/>
                <a:gd name="adj2" fmla="val 50236"/>
              </a:avLst>
            </a:prstGeom>
            <a:solidFill>
              <a:schemeClr val="tx1"/>
            </a:solidFill>
            <a:ln w="38100" algn="ctr">
              <a:solidFill>
                <a:schemeClr val="tx1"/>
              </a:solidFill>
              <a:round/>
              <a:headEnd/>
              <a:tailEnd/>
            </a:ln>
          </p:spPr>
          <p:txBody>
            <a:bodyPr vert="eaVert">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endParaRPr lang="ja-JP" altLang="en-US" sz="2400">
                <a:latin typeface="Times New Roman" pitchFamily="18" charset="0"/>
              </a:endParaRPr>
            </a:p>
          </p:txBody>
        </p:sp>
        <p:sp>
          <p:nvSpPr>
            <p:cNvPr id="8214" name="テキスト ボックス 35"/>
            <p:cNvSpPr txBox="1">
              <a:spLocks noChangeArrowheads="1"/>
            </p:cNvSpPr>
            <p:nvPr/>
          </p:nvSpPr>
          <p:spPr bwMode="auto">
            <a:xfrm>
              <a:off x="6884988" y="4602163"/>
              <a:ext cx="892175"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600"/>
                </a:lnSpc>
                <a:spcBef>
                  <a:spcPct val="0"/>
                </a:spcBef>
                <a:buFontTx/>
                <a:buNone/>
              </a:pPr>
              <a:r>
                <a:rPr lang="ja-JP" altLang="en-US" sz="2000">
                  <a:latin typeface="HG丸ｺﾞｼｯｸM-PRO" pitchFamily="50" charset="-128"/>
                  <a:ea typeface="HG丸ｺﾞｼｯｸM-PRO" pitchFamily="50" charset="-128"/>
                </a:rPr>
                <a:t>危険</a:t>
              </a:r>
              <a:endParaRPr lang="en-US" altLang="ja-JP" sz="2000">
                <a:latin typeface="HG丸ｺﾞｼｯｸM-PRO" pitchFamily="50" charset="-128"/>
                <a:ea typeface="HG丸ｺﾞｼｯｸM-PRO" pitchFamily="50" charset="-128"/>
              </a:endParaRPr>
            </a:p>
            <a:p>
              <a:pPr algn="ctr" eaLnBrk="1" fontAlgn="ctr" hangingPunct="1">
                <a:lnSpc>
                  <a:spcPts val="2600"/>
                </a:lnSpc>
                <a:spcBef>
                  <a:spcPct val="0"/>
                </a:spcBef>
                <a:buFontTx/>
                <a:buNone/>
              </a:pPr>
              <a:r>
                <a:rPr lang="ja-JP" altLang="en-US" sz="2000">
                  <a:latin typeface="HG丸ｺﾞｼｯｸM-PRO" pitchFamily="50" charset="-128"/>
                  <a:ea typeface="HG丸ｺﾞｼｯｸM-PRO" pitchFamily="50" charset="-128"/>
                </a:rPr>
                <a:t>有害</a:t>
              </a:r>
            </a:p>
          </p:txBody>
        </p:sp>
        <p:cxnSp>
          <p:nvCxnSpPr>
            <p:cNvPr id="8215" name="直線矢印コネクタ 3079"/>
            <p:cNvCxnSpPr>
              <a:cxnSpLocks noChangeShapeType="1"/>
            </p:cNvCxnSpPr>
            <p:nvPr/>
          </p:nvCxnSpPr>
          <p:spPr bwMode="auto">
            <a:xfrm flipV="1">
              <a:off x="1835150" y="2034224"/>
              <a:ext cx="1493838" cy="1785938"/>
            </a:xfrm>
            <a:prstGeom prst="straightConnector1">
              <a:avLst/>
            </a:prstGeom>
            <a:noFill/>
            <a:ln w="28575" cap="sq" algn="ctr">
              <a:solidFill>
                <a:schemeClr val="tx1"/>
              </a:solidFill>
              <a:miter lim="800000"/>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216" name="直線コネクタ 3"/>
            <p:cNvCxnSpPr>
              <a:cxnSpLocks noChangeShapeType="1"/>
            </p:cNvCxnSpPr>
            <p:nvPr/>
          </p:nvCxnSpPr>
          <p:spPr bwMode="auto">
            <a:xfrm>
              <a:off x="1619250" y="5773738"/>
              <a:ext cx="2232025" cy="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217" name="直線矢印コネクタ 3079"/>
            <p:cNvCxnSpPr>
              <a:cxnSpLocks noChangeShapeType="1"/>
              <a:endCxn id="8200" idx="3"/>
            </p:cNvCxnSpPr>
            <p:nvPr/>
          </p:nvCxnSpPr>
          <p:spPr bwMode="auto">
            <a:xfrm flipV="1">
              <a:off x="3440113" y="2097724"/>
              <a:ext cx="0" cy="1763713"/>
            </a:xfrm>
            <a:prstGeom prst="straightConnector1">
              <a:avLst/>
            </a:prstGeom>
            <a:noFill/>
            <a:ln w="28575" cap="sq" algn="ctr">
              <a:solidFill>
                <a:schemeClr val="tx1"/>
              </a:solidFill>
              <a:miter lim="800000"/>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218" name="直線矢印コネクタ 3079"/>
            <p:cNvCxnSpPr>
              <a:cxnSpLocks noChangeShapeType="1"/>
            </p:cNvCxnSpPr>
            <p:nvPr/>
          </p:nvCxnSpPr>
          <p:spPr bwMode="auto">
            <a:xfrm>
              <a:off x="1619250" y="4438650"/>
              <a:ext cx="0" cy="1335088"/>
            </a:xfrm>
            <a:prstGeom prst="straightConnector1">
              <a:avLst/>
            </a:prstGeom>
            <a:noFill/>
            <a:ln w="28575" cap="sq" algn="ctr">
              <a:solidFill>
                <a:schemeClr val="tx1"/>
              </a:solidFill>
              <a:miter lim="800000"/>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219" name="直線コネクタ 34"/>
            <p:cNvCxnSpPr>
              <a:cxnSpLocks noChangeShapeType="1"/>
            </p:cNvCxnSpPr>
            <p:nvPr/>
          </p:nvCxnSpPr>
          <p:spPr bwMode="auto">
            <a:xfrm>
              <a:off x="5508625" y="5773738"/>
              <a:ext cx="2327275" cy="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220" name="直線矢印コネクタ 3079"/>
            <p:cNvCxnSpPr>
              <a:cxnSpLocks noChangeShapeType="1"/>
            </p:cNvCxnSpPr>
            <p:nvPr/>
          </p:nvCxnSpPr>
          <p:spPr bwMode="auto">
            <a:xfrm>
              <a:off x="7835900" y="4411663"/>
              <a:ext cx="0" cy="1333500"/>
            </a:xfrm>
            <a:prstGeom prst="straightConnector1">
              <a:avLst/>
            </a:prstGeom>
            <a:noFill/>
            <a:ln w="28575" cap="sq" algn="ctr">
              <a:solidFill>
                <a:schemeClr val="tx1"/>
              </a:solidFill>
              <a:miter lim="800000"/>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221" name="テキスト ボックス 29"/>
            <p:cNvSpPr txBox="1">
              <a:spLocks noChangeArrowheads="1"/>
            </p:cNvSpPr>
            <p:nvPr/>
          </p:nvSpPr>
          <p:spPr bwMode="auto">
            <a:xfrm>
              <a:off x="2360613" y="3443288"/>
              <a:ext cx="996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r>
                <a:rPr lang="ja-JP" altLang="en-US" sz="2000">
                  <a:latin typeface="HG丸ｺﾞｼｯｸM-PRO" pitchFamily="50" charset="-128"/>
                  <a:ea typeface="HG丸ｺﾞｼｯｸM-PRO" pitchFamily="50" charset="-128"/>
                </a:rPr>
                <a:t>運搬</a:t>
              </a:r>
              <a:r>
                <a:rPr lang="en-US" altLang="ja-JP" sz="2000" b="1">
                  <a:solidFill>
                    <a:srgbClr val="FF0000"/>
                  </a:solidFill>
                  <a:latin typeface="HG丸ｺﾞｼｯｸM-PRO" pitchFamily="50" charset="-128"/>
                  <a:ea typeface="HG丸ｺﾞｼｯｸM-PRO" pitchFamily="50" charset="-128"/>
                </a:rPr>
                <a:t>※</a:t>
              </a:r>
              <a:endParaRPr lang="ja-JP" altLang="en-US" sz="2000" b="1">
                <a:solidFill>
                  <a:srgbClr val="FF0000"/>
                </a:solidFill>
                <a:latin typeface="HG丸ｺﾞｼｯｸM-PRO" pitchFamily="50" charset="-128"/>
                <a:ea typeface="HG丸ｺﾞｼｯｸM-PRO" pitchFamily="50" charset="-128"/>
              </a:endParaRPr>
            </a:p>
          </p:txBody>
        </p:sp>
        <p:cxnSp>
          <p:nvCxnSpPr>
            <p:cNvPr id="8222" name="直線矢印コネクタ 3079"/>
            <p:cNvCxnSpPr>
              <a:cxnSpLocks noChangeShapeType="1"/>
              <a:stCxn id="8202" idx="0"/>
            </p:cNvCxnSpPr>
            <p:nvPr/>
          </p:nvCxnSpPr>
          <p:spPr bwMode="auto">
            <a:xfrm flipH="1" flipV="1">
              <a:off x="4083050" y="2046288"/>
              <a:ext cx="3641725" cy="1765300"/>
            </a:xfrm>
            <a:prstGeom prst="straightConnector1">
              <a:avLst/>
            </a:prstGeom>
            <a:noFill/>
            <a:ln w="28575" cap="sq" algn="ctr">
              <a:solidFill>
                <a:schemeClr val="tx1"/>
              </a:solidFill>
              <a:miter lim="800000"/>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223" name="テキスト ボックス 29"/>
            <p:cNvSpPr txBox="1">
              <a:spLocks noChangeArrowheads="1"/>
            </p:cNvSpPr>
            <p:nvPr/>
          </p:nvSpPr>
          <p:spPr bwMode="auto">
            <a:xfrm>
              <a:off x="6026150" y="3436938"/>
              <a:ext cx="1154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buFontTx/>
                <a:buNone/>
              </a:pPr>
              <a:r>
                <a:rPr lang="ja-JP" altLang="en-US" sz="2000">
                  <a:latin typeface="HG丸ｺﾞｼｯｸM-PRO" pitchFamily="50" charset="-128"/>
                  <a:ea typeface="HG丸ｺﾞｼｯｸM-PRO" pitchFamily="50" charset="-128"/>
                </a:rPr>
                <a:t>運搬</a:t>
              </a:r>
              <a:r>
                <a:rPr lang="en-US" altLang="ja-JP" sz="2000" b="1">
                  <a:solidFill>
                    <a:srgbClr val="FF0000"/>
                  </a:solidFill>
                  <a:latin typeface="HG丸ｺﾞｼｯｸM-PRO" pitchFamily="50" charset="-128"/>
                  <a:ea typeface="HG丸ｺﾞｼｯｸM-PRO" pitchFamily="50" charset="-128"/>
                </a:rPr>
                <a:t>※</a:t>
              </a:r>
              <a:endParaRPr lang="ja-JP" altLang="en-US" sz="2000" b="1">
                <a:solidFill>
                  <a:srgbClr val="FF0000"/>
                </a:solidFill>
                <a:latin typeface="HG丸ｺﾞｼｯｸM-PRO" pitchFamily="50" charset="-128"/>
                <a:ea typeface="HG丸ｺﾞｼｯｸM-PRO" pitchFamily="50" charset="-128"/>
              </a:endParaRPr>
            </a:p>
          </p:txBody>
        </p:sp>
        <p:cxnSp>
          <p:nvCxnSpPr>
            <p:cNvPr id="8224" name="直線矢印コネクタ 3079"/>
            <p:cNvCxnSpPr>
              <a:cxnSpLocks noChangeShapeType="1"/>
            </p:cNvCxnSpPr>
            <p:nvPr/>
          </p:nvCxnSpPr>
          <p:spPr bwMode="auto">
            <a:xfrm flipV="1">
              <a:off x="2735263" y="2004062"/>
              <a:ext cx="593725" cy="1390650"/>
            </a:xfrm>
            <a:prstGeom prst="straightConnector1">
              <a:avLst/>
            </a:prstGeom>
            <a:noFill/>
            <a:ln w="28575" cap="sq" algn="ctr">
              <a:solidFill>
                <a:schemeClr val="tx1"/>
              </a:solidFill>
              <a:miter lim="800000"/>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225" name="直線矢印コネクタ 3079"/>
            <p:cNvCxnSpPr>
              <a:cxnSpLocks noChangeShapeType="1"/>
            </p:cNvCxnSpPr>
            <p:nvPr/>
          </p:nvCxnSpPr>
          <p:spPr bwMode="auto">
            <a:xfrm flipH="1" flipV="1">
              <a:off x="3987800" y="2097724"/>
              <a:ext cx="2084388" cy="1296988"/>
            </a:xfrm>
            <a:prstGeom prst="straightConnector1">
              <a:avLst/>
            </a:prstGeom>
            <a:noFill/>
            <a:ln w="28575" cap="sq" algn="ctr">
              <a:solidFill>
                <a:schemeClr val="tx1"/>
              </a:solidFill>
              <a:miter lim="800000"/>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226" name="円/楕円 16"/>
            <p:cNvSpPr>
              <a:spLocks noChangeArrowheads="1"/>
            </p:cNvSpPr>
            <p:nvPr/>
          </p:nvSpPr>
          <p:spPr bwMode="auto">
            <a:xfrm>
              <a:off x="4568825" y="1594487"/>
              <a:ext cx="1239838" cy="1482725"/>
            </a:xfrm>
            <a:prstGeom prst="ellipse">
              <a:avLst/>
            </a:prstGeom>
            <a:solidFill>
              <a:schemeClr val="bg1"/>
            </a:solidFill>
            <a:ln w="38100" algn="ctr">
              <a:solidFill>
                <a:schemeClr val="tx1"/>
              </a:solidFill>
              <a:round/>
              <a:headEnd/>
              <a:tailEnd/>
            </a:ln>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知識</a:t>
              </a:r>
              <a:endParaRPr lang="en-US" altLang="ja-JP" sz="2000">
                <a:latin typeface="HG丸ｺﾞｼｯｸM-PRO" pitchFamily="50" charset="-128"/>
                <a:ea typeface="HG丸ｺﾞｼｯｸM-PRO" pitchFamily="50" charset="-128"/>
              </a:endParaRPr>
            </a:p>
            <a:p>
              <a:pPr algn="ct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技能</a:t>
              </a:r>
              <a:endParaRPr lang="en-US" altLang="ja-JP" sz="2000">
                <a:latin typeface="HG丸ｺﾞｼｯｸM-PRO" pitchFamily="50" charset="-128"/>
                <a:ea typeface="HG丸ｺﾞｼｯｸM-PRO" pitchFamily="50" charset="-128"/>
              </a:endParaRPr>
            </a:p>
            <a:p>
              <a:pPr algn="ctr" eaLnBrk="1" fontAlgn="ctr" hangingPunct="1">
                <a:lnSpc>
                  <a:spcPts val="2500"/>
                </a:lnSpc>
                <a:spcBef>
                  <a:spcPct val="0"/>
                </a:spcBef>
                <a:buFontTx/>
                <a:buNone/>
              </a:pPr>
              <a:r>
                <a:rPr lang="ja-JP" altLang="en-US" sz="2000">
                  <a:latin typeface="HG丸ｺﾞｼｯｸM-PRO" pitchFamily="50" charset="-128"/>
                  <a:ea typeface="HG丸ｺﾞｼｯｸM-PRO" pitchFamily="50" charset="-128"/>
                </a:rPr>
                <a:t>態度</a:t>
              </a:r>
            </a:p>
          </p:txBody>
        </p:sp>
      </p:grpSp>
    </p:spTree>
    <p:extLst>
      <p:ext uri="{BB962C8B-B14F-4D97-AF65-F5344CB8AC3E}">
        <p14:creationId xmlns:p14="http://schemas.microsoft.com/office/powerpoint/2010/main" val="409559453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5"/>
          <p:cNvSpPr>
            <a:spLocks noChangeArrowheads="1"/>
          </p:cNvSpPr>
          <p:nvPr/>
        </p:nvSpPr>
        <p:spPr bwMode="auto">
          <a:xfrm>
            <a:off x="228600" y="76200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（２）始業時の健康チェック</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日々の健康状況チェックは</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安全上も極めて大切である。</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朝礼で挨拶を交わした後、</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健康観察５項目で様子を観察</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する。</a:t>
            </a:r>
          </a:p>
          <a:p>
            <a:pPr eaLnBrk="1"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５項目について</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何か違ったところ</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がみえたら、「健</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康問いかけ１０項</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目」で直接確認す</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る。</a:t>
            </a:r>
          </a:p>
          <a:p>
            <a:pPr eaLnBrk="1"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p:txBody>
      </p:sp>
      <p:sp>
        <p:nvSpPr>
          <p:cNvPr id="104456" name="Text Box 8"/>
          <p:cNvSpPr txBox="1">
            <a:spLocks noChangeArrowheads="1"/>
          </p:cNvSpPr>
          <p:nvPr/>
        </p:nvSpPr>
        <p:spPr bwMode="auto">
          <a:xfrm>
            <a:off x="304800" y="228600"/>
            <a:ext cx="57150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３．適正配置で考慮すべきこと</a:t>
            </a:r>
          </a:p>
        </p:txBody>
      </p:sp>
      <p:sp>
        <p:nvSpPr>
          <p:cNvPr id="12292" name="Text Box 10"/>
          <p:cNvSpPr txBox="1">
            <a:spLocks noChangeArrowheads="1"/>
          </p:cNvSpPr>
          <p:nvPr/>
        </p:nvSpPr>
        <p:spPr bwMode="auto">
          <a:xfrm>
            <a:off x="7086600" y="304800"/>
            <a:ext cx="1349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P50</a:t>
            </a:r>
          </a:p>
        </p:txBody>
      </p:sp>
      <p:sp>
        <p:nvSpPr>
          <p:cNvPr id="12293" name="スライド番号プレースホルダー 3"/>
          <p:cNvSpPr txBox="1">
            <a:spLocks noGrp="1"/>
          </p:cNvSpPr>
          <p:nvPr/>
        </p:nvSpPr>
        <p:spPr bwMode="auto">
          <a:xfrm>
            <a:off x="8153400" y="6248400"/>
            <a:ext cx="788988"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018E52DF-D03B-4ADE-9833-0DD32777E7CB}" type="slidenum">
              <a:rPr lang="en-US" altLang="ja-JP" sz="1400">
                <a:ea typeface="ＭＳ Ｐゴシック" pitchFamily="50" charset="-128"/>
              </a:rPr>
              <a:pPr algn="r" eaLnBrk="1" hangingPunct="1">
                <a:spcBef>
                  <a:spcPct val="0"/>
                </a:spcBef>
                <a:buFontTx/>
                <a:buNone/>
              </a:pPr>
              <a:t>60</a:t>
            </a:fld>
            <a:endParaRPr lang="en-US" altLang="ja-JP" sz="1400">
              <a:ea typeface="ＭＳ Ｐゴシック" pitchFamily="50" charset="-128"/>
            </a:endParaRPr>
          </a:p>
        </p:txBody>
      </p:sp>
      <p:graphicFrame>
        <p:nvGraphicFramePr>
          <p:cNvPr id="12294" name="Object 9"/>
          <p:cNvGraphicFramePr>
            <a:graphicFrameLocks noChangeAspect="1"/>
          </p:cNvGraphicFramePr>
          <p:nvPr/>
        </p:nvGraphicFramePr>
        <p:xfrm>
          <a:off x="5580112" y="838200"/>
          <a:ext cx="2690763" cy="2438400"/>
        </p:xfrm>
        <a:graphic>
          <a:graphicData uri="http://schemas.openxmlformats.org/presentationml/2006/ole">
            <mc:AlternateContent xmlns:mc="http://schemas.openxmlformats.org/markup-compatibility/2006">
              <mc:Choice xmlns:v="urn:schemas-microsoft-com:vml" Requires="v">
                <p:oleObj spid="_x0000_s71807" name="ビットマップ イメージ" r:id="rId3" imgW="1409897" imgH="1580952" progId="Paint.Picture">
                  <p:embed/>
                </p:oleObj>
              </mc:Choice>
              <mc:Fallback>
                <p:oleObj name="ビットマップ イメージ" r:id="rId3" imgW="1409897" imgH="1580952"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838200"/>
                        <a:ext cx="2690763" cy="2438400"/>
                      </a:xfrm>
                      <a:prstGeom prst="rect">
                        <a:avLst/>
                      </a:prstGeom>
                      <a:noFill/>
                      <a:ln w="3175">
                        <a:solidFill>
                          <a:srgbClr val="66CCFF"/>
                        </a:solidFill>
                        <a:miter lim="800000"/>
                        <a:headEnd/>
                        <a:tailEnd/>
                      </a:ln>
                      <a:effectLst/>
                    </p:spPr>
                  </p:pic>
                </p:oleObj>
              </mc:Fallback>
            </mc:AlternateContent>
          </a:graphicData>
        </a:graphic>
      </p:graphicFrame>
      <p:pic>
        <p:nvPicPr>
          <p:cNvPr id="1229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118" y="3397250"/>
            <a:ext cx="4768776" cy="30845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7867037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5"/>
          <p:cNvSpPr>
            <a:spLocks noChangeArrowheads="1"/>
          </p:cNvSpPr>
          <p:nvPr/>
        </p:nvSpPr>
        <p:spPr bwMode="auto">
          <a:xfrm>
            <a:off x="304800" y="83820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（２）始業時の健康チェック</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※健康問題は個人の</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プライバシーに</a:t>
            </a:r>
            <a:r>
              <a:rPr lang="ja-JP" altLang="en-US" sz="2000" dirty="0" err="1">
                <a:latin typeface="HG丸ｺﾞｼｯｸM-PRO" pitchFamily="50" charset="-128"/>
                <a:ea typeface="HG丸ｺﾞｼｯｸM-PRO" pitchFamily="50" charset="-128"/>
              </a:rPr>
              <a:t>か</a:t>
            </a:r>
            <a:endParaRPr lang="ja-JP" altLang="en-US"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かわる場合がある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ので個別に聞く</a:t>
            </a:r>
            <a:r>
              <a:rPr lang="ja-JP" altLang="en-US" sz="2000" dirty="0" err="1">
                <a:latin typeface="HG丸ｺﾞｼｯｸM-PRO" pitchFamily="50" charset="-128"/>
                <a:ea typeface="HG丸ｺﾞｼｯｸM-PRO" pitchFamily="50" charset="-128"/>
              </a:rPr>
              <a:t>こ</a:t>
            </a:r>
            <a:endParaRPr lang="ja-JP" altLang="en-US"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とも必要である。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※早期に異常を発見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し、対応を早くし</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て</a:t>
            </a:r>
            <a:r>
              <a:rPr lang="ja-JP" altLang="en-US" sz="2000" dirty="0">
                <a:latin typeface="HG丸ｺﾞｼｯｸM-PRO" pitchFamily="50" charset="-128"/>
                <a:ea typeface="HG丸ｺﾞｼｯｸM-PRO" pitchFamily="50" charset="-128"/>
              </a:rPr>
              <a:t>トラブルを最小</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にすること。</a:t>
            </a:r>
            <a:endParaRPr lang="ja-JP" altLang="en-US" sz="2400" dirty="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（３）障害などを有する</a:t>
            </a:r>
          </a:p>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人への配慮</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・労働能力に何らかのハンディキャップを持つ人の就業に関し</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ては、それらの人たちの就業を容易にするような作業環境、</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作業条件、作業施設等の改善を講じること。　　　　　</a:t>
            </a:r>
          </a:p>
        </p:txBody>
      </p:sp>
      <p:sp>
        <p:nvSpPr>
          <p:cNvPr id="104456" name="Text Box 8"/>
          <p:cNvSpPr txBox="1">
            <a:spLocks noChangeArrowheads="1"/>
          </p:cNvSpPr>
          <p:nvPr/>
        </p:nvSpPr>
        <p:spPr bwMode="auto">
          <a:xfrm>
            <a:off x="304800" y="228600"/>
            <a:ext cx="57150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３．適正配置で考慮すべきこと</a:t>
            </a:r>
          </a:p>
        </p:txBody>
      </p:sp>
      <p:sp>
        <p:nvSpPr>
          <p:cNvPr id="13316" name="Text Box 10"/>
          <p:cNvSpPr txBox="1">
            <a:spLocks noChangeArrowheads="1"/>
          </p:cNvSpPr>
          <p:nvPr/>
        </p:nvSpPr>
        <p:spPr bwMode="auto">
          <a:xfrm>
            <a:off x="7086600" y="304800"/>
            <a:ext cx="1349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P50</a:t>
            </a:r>
          </a:p>
        </p:txBody>
      </p:sp>
      <p:sp>
        <p:nvSpPr>
          <p:cNvPr id="13317" name="スライド番号プレースホルダー 3"/>
          <p:cNvSpPr txBox="1">
            <a:spLocks noGrp="1"/>
          </p:cNvSpPr>
          <p:nvPr/>
        </p:nvSpPr>
        <p:spPr bwMode="auto">
          <a:xfrm>
            <a:off x="8153400" y="6248400"/>
            <a:ext cx="788988"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A8444E8D-A52B-44E1-94E3-B794FA2B0E08}" type="slidenum">
              <a:rPr lang="en-US" altLang="ja-JP" sz="1400">
                <a:ea typeface="ＭＳ Ｐゴシック" pitchFamily="50" charset="-128"/>
              </a:rPr>
              <a:pPr algn="r" eaLnBrk="1" hangingPunct="1">
                <a:spcBef>
                  <a:spcPct val="0"/>
                </a:spcBef>
                <a:buFontTx/>
                <a:buNone/>
              </a:pPr>
              <a:t>61</a:t>
            </a:fld>
            <a:endParaRPr lang="en-US" altLang="ja-JP" sz="1400">
              <a:ea typeface="ＭＳ Ｐゴシック" pitchFamily="50" charset="-128"/>
            </a:endParaRPr>
          </a:p>
        </p:txBody>
      </p:sp>
      <p:pic>
        <p:nvPicPr>
          <p:cNvPr id="1331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5513" y="981075"/>
            <a:ext cx="3940175" cy="417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3996242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lum bright="-12000" contrast="60000"/>
            <a:extLst>
              <a:ext uri="{28A0092B-C50C-407E-A947-70E740481C1C}">
                <a14:useLocalDpi xmlns:a14="http://schemas.microsoft.com/office/drawing/2010/main" val="0"/>
              </a:ext>
            </a:extLst>
          </a:blip>
          <a:srcRect/>
          <a:stretch>
            <a:fillRect/>
          </a:stretch>
        </p:blipFill>
        <p:spPr bwMode="auto">
          <a:xfrm>
            <a:off x="228600" y="152400"/>
            <a:ext cx="8715375"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39" name="Group 6"/>
          <p:cNvGrpSpPr>
            <a:grpSpLocks/>
          </p:cNvGrpSpPr>
          <p:nvPr/>
        </p:nvGrpSpPr>
        <p:grpSpPr bwMode="auto">
          <a:xfrm>
            <a:off x="838200" y="685800"/>
            <a:ext cx="2590800" cy="1752600"/>
            <a:chOff x="3474" y="1135"/>
            <a:chExt cx="4320" cy="2521"/>
          </a:xfrm>
        </p:grpSpPr>
        <p:sp>
          <p:nvSpPr>
            <p:cNvPr id="14343" name="Rectangle 7"/>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44" name="Rectangle 8"/>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45" name="Rectangle 9"/>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46" name="Rectangle 10"/>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47" name="Rectangle 11"/>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48" name="Rectangle 12"/>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49" name="Rectangle 13"/>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50" name="Rectangle 14"/>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51" name="Rectangle 15"/>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52" name="Rectangle 16"/>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53" name="Rectangle 17"/>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54" name="Rectangle 18"/>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55" name="Rectangle 19"/>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grpSp>
      <p:sp>
        <p:nvSpPr>
          <p:cNvPr id="14340" name="Text Box 20"/>
          <p:cNvSpPr txBox="1">
            <a:spLocks noChangeArrowheads="1"/>
          </p:cNvSpPr>
          <p:nvPr/>
        </p:nvSpPr>
        <p:spPr bwMode="auto">
          <a:xfrm>
            <a:off x="762000" y="5257800"/>
            <a:ext cx="7543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50000"/>
              </a:spcBef>
              <a:buFontTx/>
              <a:buNone/>
            </a:pPr>
            <a:r>
              <a:rPr lang="ja-JP" altLang="en-US" b="1">
                <a:latin typeface="HG丸ｺﾞｼｯｸM-PRO" pitchFamily="50" charset="-128"/>
                <a:ea typeface="HG丸ｺﾞｼｯｸM-PRO" pitchFamily="50" charset="-128"/>
              </a:rPr>
              <a:t>第３章．適正配置　終了</a:t>
            </a:r>
          </a:p>
        </p:txBody>
      </p:sp>
      <p:sp>
        <p:nvSpPr>
          <p:cNvPr id="2" name="スライド番号プレースホルダー 1"/>
          <p:cNvSpPr>
            <a:spLocks noGrp="1"/>
          </p:cNvSpPr>
          <p:nvPr>
            <p:ph type="sldNum" sz="quarter" idx="12"/>
          </p:nvPr>
        </p:nvSpPr>
        <p:spPr/>
        <p:txBody>
          <a:bodyPr/>
          <a:lstStyle/>
          <a:p>
            <a:pPr>
              <a:defRPr/>
            </a:pPr>
            <a:fld id="{F21851BE-46C0-4F32-83DC-676FB5F1B635}" type="slidenum">
              <a:rPr lang="en-US" altLang="ja-JP" smtClean="0"/>
              <a:pPr>
                <a:defRPr/>
              </a:pPr>
              <a:t>62</a:t>
            </a:fld>
            <a:endParaRPr lang="en-US" altLang="ja-JP"/>
          </a:p>
        </p:txBody>
      </p:sp>
      <p:sp>
        <p:nvSpPr>
          <p:cNvPr id="14342" name="Text Box 20"/>
          <p:cNvSpPr txBox="1">
            <a:spLocks noChangeArrowheads="1"/>
          </p:cNvSpPr>
          <p:nvPr/>
        </p:nvSpPr>
        <p:spPr bwMode="auto">
          <a:xfrm>
            <a:off x="854075" y="3082925"/>
            <a:ext cx="7464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lnSpc>
                <a:spcPts val="3800"/>
              </a:lnSpc>
              <a:spcBef>
                <a:spcPct val="0"/>
              </a:spcBef>
              <a:buFontTx/>
              <a:buNone/>
            </a:pPr>
            <a:r>
              <a:rPr kumimoji="0" lang="ja-JP" altLang="en-US" b="1" dirty="0">
                <a:latin typeface="HG丸ｺﾞｼｯｸM-PRO" pitchFamily="50" charset="-128"/>
                <a:ea typeface="HG丸ｺﾞｼｯｸM-PRO" pitchFamily="50" charset="-128"/>
              </a:rPr>
              <a:t>第３章のまとめは　Ｐ５２参照</a:t>
            </a:r>
          </a:p>
        </p:txBody>
      </p:sp>
    </p:spTree>
    <p:extLst>
      <p:ext uri="{BB962C8B-B14F-4D97-AF65-F5344CB8AC3E}">
        <p14:creationId xmlns:p14="http://schemas.microsoft.com/office/powerpoint/2010/main" val="116824051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4294967295"/>
          </p:nvPr>
        </p:nvSpPr>
        <p:spPr>
          <a:xfrm>
            <a:off x="304799" y="1801768"/>
            <a:ext cx="8587681" cy="4903832"/>
          </a:xfrm>
          <a:solidFill>
            <a:srgbClr val="00FF00">
              <a:alpha val="50195"/>
            </a:srgbClr>
          </a:solidFill>
        </p:spPr>
        <p:txBody>
          <a:bodyPr/>
          <a:lstStyle/>
          <a:p>
            <a:pPr marL="0" indent="0" eaLnBrk="1" hangingPunct="1">
              <a:lnSpc>
                <a:spcPts val="3500"/>
              </a:lnSpc>
              <a:spcBef>
                <a:spcPct val="0"/>
              </a:spcBef>
              <a:buFontTx/>
              <a:buNone/>
            </a:pPr>
            <a:r>
              <a:rPr lang="ja-JP" altLang="en-US" sz="2800" dirty="0">
                <a:latin typeface="HG丸ｺﾞｼｯｸM-PRO" pitchFamily="50" charset="-128"/>
                <a:ea typeface="HG丸ｺﾞｼｯｸM-PRO" pitchFamily="50" charset="-128"/>
              </a:rPr>
              <a:t>　１．作業設備の安全化について</a:t>
            </a:r>
            <a:endParaRPr lang="en-US" altLang="ja-JP" sz="2800" dirty="0">
              <a:latin typeface="HG丸ｺﾞｼｯｸM-PRO" pitchFamily="50" charset="-128"/>
              <a:ea typeface="HG丸ｺﾞｼｯｸM-PRO" pitchFamily="50" charset="-128"/>
            </a:endParaRPr>
          </a:p>
          <a:p>
            <a:pPr marL="0" indent="0" eaLnBrk="1" hangingPunct="1">
              <a:lnSpc>
                <a:spcPts val="2800"/>
              </a:lnSpc>
              <a:spcBef>
                <a:spcPct val="0"/>
              </a:spcBef>
              <a:buFontTx/>
              <a:buNone/>
            </a:pPr>
            <a:r>
              <a:rPr lang="ja-JP" altLang="en-US" sz="2400" dirty="0">
                <a:latin typeface="HG丸ｺﾞｼｯｸM-PRO" pitchFamily="50" charset="-128"/>
                <a:ea typeface="HG丸ｺﾞｼｯｸM-PRO" pitchFamily="50" charset="-128"/>
              </a:rPr>
              <a:t>　　　　①基本的な考え方　②リスクアセスメント対応</a:t>
            </a:r>
            <a:endParaRPr lang="en-US" altLang="ja-JP" sz="2400" dirty="0">
              <a:latin typeface="HG丸ｺﾞｼｯｸM-PRO" pitchFamily="50" charset="-128"/>
              <a:ea typeface="HG丸ｺﾞｼｯｸM-PRO" pitchFamily="50" charset="-128"/>
            </a:endParaRPr>
          </a:p>
          <a:p>
            <a:pPr marL="0" indent="0" eaLnBrk="1" hangingPunct="1">
              <a:lnSpc>
                <a:spcPts val="3500"/>
              </a:lnSpc>
              <a:spcBef>
                <a:spcPct val="0"/>
              </a:spcBef>
              <a:buFontTx/>
              <a:buNone/>
            </a:pPr>
            <a:r>
              <a:rPr lang="ja-JP" altLang="en-US" sz="2800" dirty="0">
                <a:latin typeface="HG丸ｺﾞｼｯｸM-PRO" pitchFamily="50" charset="-128"/>
                <a:ea typeface="HG丸ｺﾞｼｯｸM-PRO" pitchFamily="50" charset="-128"/>
              </a:rPr>
              <a:t>　２．安全な設備としての条件</a:t>
            </a:r>
          </a:p>
          <a:p>
            <a:pPr marL="0" indent="0"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①外観、②強度、③機能、④操作、⑤保守、</a:t>
            </a:r>
          </a:p>
          <a:p>
            <a:pPr marL="0" indent="0"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⑥レイアウト、⑦労働衛生面での配慮</a:t>
            </a:r>
          </a:p>
          <a:p>
            <a:pPr marL="0" indent="0" eaLnBrk="1" hangingPunct="1">
              <a:lnSpc>
                <a:spcPts val="3500"/>
              </a:lnSpc>
              <a:spcBef>
                <a:spcPct val="0"/>
              </a:spcBef>
              <a:buFontTx/>
              <a:buNone/>
            </a:pPr>
            <a:r>
              <a:rPr lang="ja-JP" altLang="en-US" sz="2800" dirty="0">
                <a:latin typeface="HG丸ｺﾞｼｯｸM-PRO" pitchFamily="50" charset="-128"/>
                <a:ea typeface="HG丸ｺﾞｼｯｸM-PRO" pitchFamily="50" charset="-128"/>
              </a:rPr>
              <a:t>　３．機械の安全化のために</a:t>
            </a:r>
          </a:p>
          <a:p>
            <a:pPr marL="0" indent="0" eaLnBrk="1" hangingPunct="1">
              <a:lnSpc>
                <a:spcPts val="3500"/>
              </a:lnSpc>
              <a:spcBef>
                <a:spcPct val="0"/>
              </a:spcBef>
              <a:buFontTx/>
              <a:buNone/>
            </a:pPr>
            <a:r>
              <a:rPr lang="ja-JP" altLang="en-US" sz="2800" dirty="0">
                <a:latin typeface="HG丸ｺﾞｼｯｸM-PRO" pitchFamily="50" charset="-128"/>
                <a:ea typeface="HG丸ｺﾞｼｯｸM-PRO" pitchFamily="50" charset="-128"/>
              </a:rPr>
              <a:t>　４．本質安全化とは</a:t>
            </a:r>
          </a:p>
          <a:p>
            <a:pPr marL="0" indent="0"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①危険源の除去（エネルギーを小さく）、</a:t>
            </a:r>
            <a:endParaRPr lang="en-US" altLang="ja-JP" sz="2400" dirty="0">
              <a:latin typeface="HG丸ｺﾞｼｯｸM-PRO" pitchFamily="50" charset="-128"/>
              <a:ea typeface="HG丸ｺﾞｼｯｸM-PRO" pitchFamily="50" charset="-128"/>
            </a:endParaRPr>
          </a:p>
          <a:p>
            <a:pPr marL="0" indent="0"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②フールプルーフ、③フェールセーフ</a:t>
            </a:r>
          </a:p>
          <a:p>
            <a:pPr marL="0" indent="0" eaLnBrk="1" hangingPunct="1">
              <a:lnSpc>
                <a:spcPts val="3500"/>
              </a:lnSpc>
              <a:spcBef>
                <a:spcPct val="0"/>
              </a:spcBef>
              <a:buFontTx/>
              <a:buNone/>
            </a:pPr>
            <a:r>
              <a:rPr lang="ja-JP" altLang="en-US" sz="2800" dirty="0">
                <a:latin typeface="HG丸ｺﾞｼｯｸM-PRO" pitchFamily="50" charset="-128"/>
                <a:ea typeface="HG丸ｺﾞｼｯｸM-PRO" pitchFamily="50" charset="-128"/>
              </a:rPr>
              <a:t>　５．作業設備の安全化</a:t>
            </a:r>
          </a:p>
          <a:p>
            <a:pPr marL="0" indent="0"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①機械、②電気、③爆発・火災、④運搬、</a:t>
            </a:r>
          </a:p>
          <a:p>
            <a:pPr marL="0" indent="0"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⑤飛来崩壊・倒壊、⑥墜落</a:t>
            </a:r>
            <a:endParaRPr lang="en-US" altLang="ja-JP" dirty="0">
              <a:latin typeface="HG丸ｺﾞｼｯｸM-PRO" pitchFamily="50" charset="-128"/>
              <a:ea typeface="HG丸ｺﾞｼｯｸM-PRO" pitchFamily="50" charset="-128"/>
            </a:endParaRPr>
          </a:p>
        </p:txBody>
      </p:sp>
      <p:sp>
        <p:nvSpPr>
          <p:cNvPr id="3075" name="Rectangle 4"/>
          <p:cNvSpPr>
            <a:spLocks noGrp="1" noChangeArrowheads="1"/>
          </p:cNvSpPr>
          <p:nvPr>
            <p:ph type="title" idx="4294967295"/>
          </p:nvPr>
        </p:nvSpPr>
        <p:spPr>
          <a:xfrm>
            <a:off x="1905000" y="228600"/>
            <a:ext cx="6843713" cy="762000"/>
          </a:xfrm>
          <a:solidFill>
            <a:schemeClr val="accent2">
              <a:lumMod val="75000"/>
            </a:schemeClr>
          </a:solidFill>
        </p:spPr>
        <p:txBody>
          <a:bodyPr/>
          <a:lstStyle/>
          <a:p>
            <a:pPr eaLnBrk="1" hangingPunct="1">
              <a:lnSpc>
                <a:spcPts val="4500"/>
              </a:lnSpc>
              <a:defRPr/>
            </a:pPr>
            <a:r>
              <a:rPr lang="ja-JP" altLang="en-US" sz="3600" b="1" dirty="0">
                <a:solidFill>
                  <a:schemeClr val="bg1"/>
                </a:solidFill>
                <a:latin typeface="HG丸ｺﾞｼｯｸM-PRO" pitchFamily="50" charset="-128"/>
                <a:ea typeface="HG丸ｺﾞｼｯｸM-PRO" pitchFamily="50" charset="-128"/>
              </a:rPr>
              <a:t>第４章　　設備の改善</a:t>
            </a:r>
          </a:p>
        </p:txBody>
      </p:sp>
      <p:sp>
        <p:nvSpPr>
          <p:cNvPr id="3076" name="AutoShape 5"/>
          <p:cNvSpPr>
            <a:spLocks noChangeArrowheads="1"/>
          </p:cNvSpPr>
          <p:nvPr/>
        </p:nvSpPr>
        <p:spPr bwMode="auto">
          <a:xfrm>
            <a:off x="1937703" y="1108030"/>
            <a:ext cx="3860562" cy="574675"/>
          </a:xfrm>
          <a:prstGeom prst="roundRect">
            <a:avLst>
              <a:gd name="adj" fmla="val 16667"/>
            </a:avLst>
          </a:prstGeom>
          <a:solidFill>
            <a:srgbClr val="FFFF99"/>
          </a:solidFill>
          <a:ln w="9525">
            <a:solidFill>
              <a:schemeClr val="tx1"/>
            </a:solidFill>
            <a:round/>
            <a:headEnd/>
            <a:tailEnd/>
          </a:ln>
        </p:spPr>
        <p:txBody>
          <a:bodyPr wrap="none" anchor="ct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この章でお話しすること</a:t>
            </a:r>
          </a:p>
        </p:txBody>
      </p:sp>
      <p:sp>
        <p:nvSpPr>
          <p:cNvPr id="5" name="スライド番号プレースホルダー 3"/>
          <p:cNvSpPr txBox="1">
            <a:spLocks noGrp="1"/>
          </p:cNvSpPr>
          <p:nvPr/>
        </p:nvSpPr>
        <p:spPr bwMode="auto">
          <a:xfrm>
            <a:off x="65532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defRPr/>
            </a:pPr>
            <a:fld id="{6C4CFFFF-CB9B-4037-9132-F4B87106C85D}" type="slidenum">
              <a:rPr lang="en-US" altLang="ja-JP" sz="1400">
                <a:ea typeface="+mn-ea"/>
              </a:rPr>
              <a:pPr algn="r" fontAlgn="base">
                <a:spcBef>
                  <a:spcPct val="0"/>
                </a:spcBef>
                <a:defRPr/>
              </a:pPr>
              <a:t>63</a:t>
            </a:fld>
            <a:endParaRPr lang="en-US" altLang="ja-JP" sz="1400">
              <a:ea typeface="+mn-ea"/>
            </a:endParaRPr>
          </a:p>
        </p:txBody>
      </p:sp>
      <p:grpSp>
        <p:nvGrpSpPr>
          <p:cNvPr id="3078" name="Group 6"/>
          <p:cNvGrpSpPr>
            <a:grpSpLocks/>
          </p:cNvGrpSpPr>
          <p:nvPr/>
        </p:nvGrpSpPr>
        <p:grpSpPr bwMode="auto">
          <a:xfrm>
            <a:off x="395288" y="261938"/>
            <a:ext cx="1371600" cy="1135062"/>
            <a:chOff x="3474" y="1135"/>
            <a:chExt cx="4320" cy="2521"/>
          </a:xfrm>
        </p:grpSpPr>
        <p:sp>
          <p:nvSpPr>
            <p:cNvPr id="3079" name="Rectangle 7"/>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0" name="Rectangle 8"/>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1" name="Rectangle 9"/>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2" name="Rectangle 10"/>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3" name="Rectangle 11"/>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4" name="Rectangle 12"/>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5" name="Rectangle 13"/>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6" name="Rectangle 14"/>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7" name="Rectangle 15"/>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8" name="Rectangle 16"/>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9" name="Rectangle 17"/>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90" name="Rectangle 18"/>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91" name="Rectangle 19"/>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grpSp>
      <p:sp>
        <p:nvSpPr>
          <p:cNvPr id="20" name="正方形/長方形 19"/>
          <p:cNvSpPr/>
          <p:nvPr/>
        </p:nvSpPr>
        <p:spPr>
          <a:xfrm>
            <a:off x="5798265" y="1150736"/>
            <a:ext cx="2775119" cy="541174"/>
          </a:xfrm>
          <a:prstGeom prst="rect">
            <a:avLst/>
          </a:prstGeom>
        </p:spPr>
        <p:txBody>
          <a:bodyPr wrap="none">
            <a:spAutoFit/>
          </a:bodyPr>
          <a:lstStyle>
            <a:defPPr>
              <a:defRPr lang="ja-JP"/>
            </a:defPPr>
            <a:lvl1pPr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1pPr>
            <a:lvl2pPr marL="4572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2pPr>
            <a:lvl3pPr marL="9144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3pPr>
            <a:lvl4pPr marL="13716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4pPr>
            <a:lvl5pPr marL="18288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5pPr>
            <a:lvl6pPr marL="2286000" algn="l" defTabSz="914400" rtl="0" eaLnBrk="1" latinLnBrk="0" hangingPunct="1">
              <a:defRPr kumimoji="1" sz="1400" kern="1200">
                <a:solidFill>
                  <a:schemeClr val="tx1"/>
                </a:solidFill>
                <a:latin typeface="Times New Roman" pitchFamily="18" charset="0"/>
                <a:ea typeface="ＭＳ ゴシック" pitchFamily="49" charset="-128"/>
                <a:cs typeface="+mn-cs"/>
              </a:defRPr>
            </a:lvl6pPr>
            <a:lvl7pPr marL="2743200" algn="l" defTabSz="914400" rtl="0" eaLnBrk="1" latinLnBrk="0" hangingPunct="1">
              <a:defRPr kumimoji="1" sz="1400" kern="1200">
                <a:solidFill>
                  <a:schemeClr val="tx1"/>
                </a:solidFill>
                <a:latin typeface="Times New Roman" pitchFamily="18" charset="0"/>
                <a:ea typeface="ＭＳ ゴシック" pitchFamily="49" charset="-128"/>
                <a:cs typeface="+mn-cs"/>
              </a:defRPr>
            </a:lvl7pPr>
            <a:lvl8pPr marL="3200400" algn="l" defTabSz="914400" rtl="0" eaLnBrk="1" latinLnBrk="0" hangingPunct="1">
              <a:defRPr kumimoji="1" sz="1400" kern="1200">
                <a:solidFill>
                  <a:schemeClr val="tx1"/>
                </a:solidFill>
                <a:latin typeface="Times New Roman" pitchFamily="18" charset="0"/>
                <a:ea typeface="ＭＳ ゴシック" pitchFamily="49" charset="-128"/>
                <a:cs typeface="+mn-cs"/>
              </a:defRPr>
            </a:lvl8pPr>
            <a:lvl9pPr marL="3657600" algn="l" defTabSz="914400" rtl="0" eaLnBrk="1" latinLnBrk="0" hangingPunct="1">
              <a:defRPr kumimoji="1" sz="1400" kern="1200">
                <a:solidFill>
                  <a:schemeClr val="tx1"/>
                </a:solidFill>
                <a:latin typeface="Times New Roman" pitchFamily="18" charset="0"/>
                <a:ea typeface="ＭＳ ゴシック" pitchFamily="49" charset="-128"/>
                <a:cs typeface="+mn-cs"/>
              </a:defRPr>
            </a:lvl9pPr>
          </a:lstStyle>
          <a:p>
            <a:pPr algn="ctr">
              <a:lnSpc>
                <a:spcPts val="3500"/>
              </a:lnSpc>
            </a:pPr>
            <a:r>
              <a:rPr lang="ja-JP" altLang="en-US" sz="2400" dirty="0">
                <a:solidFill>
                  <a:schemeClr val="accent2"/>
                </a:solidFill>
                <a:latin typeface="HG丸ｺﾞｼｯｸM-PRO" pitchFamily="50" charset="-128"/>
                <a:ea typeface="HG丸ｺﾞｼｯｸM-PRO" pitchFamily="50" charset="-128"/>
              </a:rPr>
              <a:t>（</a:t>
            </a:r>
            <a:r>
              <a:rPr lang="en-US" altLang="ja-JP" sz="2400" dirty="0">
                <a:solidFill>
                  <a:schemeClr val="accent2"/>
                </a:solidFill>
                <a:latin typeface="HG丸ｺﾞｼｯｸM-PRO" pitchFamily="50" charset="-128"/>
                <a:ea typeface="HG丸ｺﾞｼｯｸM-PRO" pitchFamily="50" charset="-128"/>
              </a:rPr>
              <a:t>P</a:t>
            </a:r>
            <a:r>
              <a:rPr lang="ja-JP" altLang="en-US" sz="2400" dirty="0">
                <a:solidFill>
                  <a:schemeClr val="accent2"/>
                </a:solidFill>
                <a:latin typeface="HG丸ｺﾞｼｯｸM-PRO" pitchFamily="50" charset="-128"/>
                <a:ea typeface="HG丸ｺﾞｼｯｸM-PRO" pitchFamily="50" charset="-128"/>
              </a:rPr>
              <a:t>５６～</a:t>
            </a:r>
            <a:r>
              <a:rPr lang="en-US" altLang="ja-JP" sz="2400" dirty="0">
                <a:solidFill>
                  <a:schemeClr val="accent2"/>
                </a:solidFill>
                <a:latin typeface="HG丸ｺﾞｼｯｸM-PRO" pitchFamily="50" charset="-128"/>
                <a:ea typeface="HG丸ｺﾞｼｯｸM-PRO" pitchFamily="50" charset="-128"/>
              </a:rPr>
              <a:t>P</a:t>
            </a:r>
            <a:r>
              <a:rPr lang="ja-JP" altLang="en-US" sz="2400" dirty="0">
                <a:solidFill>
                  <a:schemeClr val="accent2"/>
                </a:solidFill>
                <a:latin typeface="HG丸ｺﾞｼｯｸM-PRO" pitchFamily="50" charset="-128"/>
                <a:ea typeface="HG丸ｺﾞｼｯｸM-PRO" pitchFamily="50" charset="-128"/>
              </a:rPr>
              <a:t>６１）</a:t>
            </a:r>
          </a:p>
        </p:txBody>
      </p:sp>
    </p:spTree>
    <p:extLst>
      <p:ext uri="{BB962C8B-B14F-4D97-AF65-F5344CB8AC3E}">
        <p14:creationId xmlns:p14="http://schemas.microsoft.com/office/powerpoint/2010/main" val="17365443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51943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１．作業設備の安全化について</a:t>
            </a:r>
          </a:p>
        </p:txBody>
      </p:sp>
      <p:sp>
        <p:nvSpPr>
          <p:cNvPr id="4099" name="AutoShape 5"/>
          <p:cNvSpPr>
            <a:spLocks noChangeArrowheads="1"/>
          </p:cNvSpPr>
          <p:nvPr/>
        </p:nvSpPr>
        <p:spPr bwMode="auto">
          <a:xfrm>
            <a:off x="425237" y="806450"/>
            <a:ext cx="8515350" cy="5867400"/>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24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（１）基本的な考え方　　（２）リスクアセスメント対応</a:t>
            </a:r>
            <a:endParaRPr lang="en-US" altLang="ja-JP" sz="2000" dirty="0">
              <a:solidFill>
                <a:srgbClr val="FF0000"/>
              </a:solidFill>
              <a:latin typeface="HG丸ｺﾞｼｯｸM-PRO" pitchFamily="50" charset="-128"/>
              <a:ea typeface="HG丸ｺﾞｼｯｸM-PRO" pitchFamily="50" charset="-128"/>
            </a:endParaRPr>
          </a:p>
          <a:p>
            <a:pPr eaLnBrk="1" hangingPunct="1">
              <a:lnSpc>
                <a:spcPts val="2400"/>
              </a:lnSpc>
              <a:spcBef>
                <a:spcPct val="0"/>
              </a:spcBef>
              <a:buFontTx/>
              <a:buNone/>
            </a:pPr>
            <a:r>
              <a:rPr lang="ja-JP" altLang="en-US" sz="2000" dirty="0">
                <a:latin typeface="HG丸ｺﾞｼｯｸM-PRO" pitchFamily="50" charset="-128"/>
                <a:ea typeface="HG丸ｺﾞｼｯｸM-PRO" pitchFamily="50" charset="-128"/>
              </a:rPr>
              <a:t>　　作業設備（機械、器具、道具、工具、仮設物、建築物）は完成し</a:t>
            </a:r>
          </a:p>
          <a:p>
            <a:pPr eaLnBrk="1" hangingPunct="1">
              <a:lnSpc>
                <a:spcPts val="24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て</a:t>
            </a:r>
            <a:r>
              <a:rPr lang="ja-JP" altLang="en-US" sz="2000" dirty="0">
                <a:latin typeface="HG丸ｺﾞｼｯｸM-PRO" pitchFamily="50" charset="-128"/>
                <a:ea typeface="HG丸ｺﾞｼｯｸM-PRO" pitchFamily="50" charset="-128"/>
              </a:rPr>
              <a:t>しまうと安全上の問題が出てきても直すことは容易でないので、</a:t>
            </a:r>
          </a:p>
          <a:p>
            <a:pPr eaLnBrk="1" hangingPunct="1">
              <a:lnSpc>
                <a:spcPts val="2400"/>
              </a:lnSpc>
              <a:spcBef>
                <a:spcPct val="0"/>
              </a:spcBef>
              <a:buFontTx/>
              <a:buNone/>
            </a:pPr>
            <a:r>
              <a:rPr lang="ja-JP" altLang="en-US" sz="2000" dirty="0">
                <a:latin typeface="HG丸ｺﾞｼｯｸM-PRO" pitchFamily="50" charset="-128"/>
                <a:ea typeface="HG丸ｺﾞｼｯｸM-PRO" pitchFamily="50" charset="-128"/>
              </a:rPr>
              <a:t>　　事前に調査や検討を行うことが大事である。</a:t>
            </a:r>
          </a:p>
          <a:p>
            <a:pPr eaLnBrk="1" hangingPunct="1">
              <a:lnSpc>
                <a:spcPts val="2700"/>
              </a:lnSpc>
              <a:spcBef>
                <a:spcPct val="0"/>
              </a:spcBef>
              <a:buFontTx/>
              <a:buNone/>
            </a:pPr>
            <a:endParaRPr lang="ja-JP" altLang="en-US" sz="2000" dirty="0">
              <a:latin typeface="HG丸ｺﾞｼｯｸM-PRO" pitchFamily="50" charset="-128"/>
              <a:ea typeface="HG丸ｺﾞｼｯｸM-PRO" pitchFamily="50" charset="-128"/>
            </a:endParaRPr>
          </a:p>
        </p:txBody>
      </p:sp>
      <p:sp>
        <p:nvSpPr>
          <p:cNvPr id="4101" name="Line 31"/>
          <p:cNvSpPr>
            <a:spLocks noChangeShapeType="1"/>
          </p:cNvSpPr>
          <p:nvPr/>
        </p:nvSpPr>
        <p:spPr bwMode="auto">
          <a:xfrm>
            <a:off x="4132004" y="4334278"/>
            <a:ext cx="0" cy="320270"/>
          </a:xfrm>
          <a:prstGeom prst="line">
            <a:avLst/>
          </a:prstGeom>
          <a:noFill/>
          <a:ln w="317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square">
            <a:spAutoFit/>
          </a:bodyPr>
          <a:lstStyle/>
          <a:p>
            <a:endParaRPr lang="ja-JP" altLang="en-US"/>
          </a:p>
        </p:txBody>
      </p:sp>
      <p:grpSp>
        <p:nvGrpSpPr>
          <p:cNvPr id="4102" name="Group 59"/>
          <p:cNvGrpSpPr>
            <a:grpSpLocks/>
          </p:cNvGrpSpPr>
          <p:nvPr/>
        </p:nvGrpSpPr>
        <p:grpSpPr bwMode="auto">
          <a:xfrm>
            <a:off x="855404" y="2292350"/>
            <a:ext cx="7861300" cy="4343400"/>
            <a:chOff x="520" y="1296"/>
            <a:chExt cx="4952" cy="2736"/>
          </a:xfrm>
        </p:grpSpPr>
        <p:graphicFrame>
          <p:nvGraphicFramePr>
            <p:cNvPr id="4104" name="Object 15"/>
            <p:cNvGraphicFramePr>
              <a:graphicFrameLocks noChangeAspect="1"/>
            </p:cNvGraphicFramePr>
            <p:nvPr/>
          </p:nvGraphicFramePr>
          <p:xfrm>
            <a:off x="1528" y="1296"/>
            <a:ext cx="2832" cy="294"/>
          </p:xfrm>
          <a:graphic>
            <a:graphicData uri="http://schemas.openxmlformats.org/presentationml/2006/ole">
              <mc:AlternateContent xmlns:mc="http://schemas.openxmlformats.org/markup-compatibility/2006">
                <mc:Choice xmlns:v="urn:schemas-microsoft-com:vml" Requires="v">
                  <p:oleObj spid="_x0000_s77927" name="ワークシート" r:id="rId3" imgW="4191305" imgH="324307" progId="Excel.Sheet.8">
                    <p:embed/>
                  </p:oleObj>
                </mc:Choice>
                <mc:Fallback>
                  <p:oleObj name="ワークシート" r:id="rId3" imgW="4191305" imgH="324307"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8" y="1296"/>
                          <a:ext cx="2832" cy="29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5" name="Object 16"/>
            <p:cNvGraphicFramePr>
              <a:graphicFrameLocks noChangeAspect="1"/>
            </p:cNvGraphicFramePr>
            <p:nvPr/>
          </p:nvGraphicFramePr>
          <p:xfrm>
            <a:off x="520" y="1632"/>
            <a:ext cx="1056" cy="1344"/>
          </p:xfrm>
          <a:graphic>
            <a:graphicData uri="http://schemas.openxmlformats.org/presentationml/2006/ole">
              <mc:AlternateContent xmlns:mc="http://schemas.openxmlformats.org/markup-compatibility/2006">
                <mc:Choice xmlns:v="urn:schemas-microsoft-com:vml" Requires="v">
                  <p:oleObj spid="_x0000_s77928" name="ワークシート" r:id="rId5" imgW="1505407" imgH="1972056" progId="Excel.Sheet.8">
                    <p:embed/>
                  </p:oleObj>
                </mc:Choice>
                <mc:Fallback>
                  <p:oleObj name="ワークシート" r:id="rId5" imgW="1505407" imgH="1972056"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 y="1632"/>
                          <a:ext cx="1056" cy="134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6" name="Object 18"/>
            <p:cNvGraphicFramePr>
              <a:graphicFrameLocks noChangeAspect="1"/>
            </p:cNvGraphicFramePr>
            <p:nvPr/>
          </p:nvGraphicFramePr>
          <p:xfrm>
            <a:off x="2056" y="1632"/>
            <a:ext cx="1104" cy="384"/>
          </p:xfrm>
          <a:graphic>
            <a:graphicData uri="http://schemas.openxmlformats.org/presentationml/2006/ole">
              <mc:AlternateContent xmlns:mc="http://schemas.openxmlformats.org/markup-compatibility/2006">
                <mc:Choice xmlns:v="urn:schemas-microsoft-com:vml" Requires="v">
                  <p:oleObj spid="_x0000_s77929" name="ワークシート" r:id="rId7" imgW="1505407" imgH="505054" progId="Excel.Sheet.8">
                    <p:embed/>
                  </p:oleObj>
                </mc:Choice>
                <mc:Fallback>
                  <p:oleObj name="ワークシート" r:id="rId7" imgW="1505407" imgH="505054" progId="Excel.Shee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6" y="1632"/>
                          <a:ext cx="1104" cy="38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7" name="Object 19"/>
            <p:cNvGraphicFramePr>
              <a:graphicFrameLocks noChangeAspect="1"/>
            </p:cNvGraphicFramePr>
            <p:nvPr/>
          </p:nvGraphicFramePr>
          <p:xfrm>
            <a:off x="4072" y="1632"/>
            <a:ext cx="876" cy="960"/>
          </p:xfrm>
          <a:graphic>
            <a:graphicData uri="http://schemas.openxmlformats.org/presentationml/2006/ole">
              <mc:AlternateContent xmlns:mc="http://schemas.openxmlformats.org/markup-compatibility/2006">
                <mc:Choice xmlns:v="urn:schemas-microsoft-com:vml" Requires="v">
                  <p:oleObj spid="_x0000_s77930" name="ワークシート" r:id="rId9" imgW="1162507" imgH="1248156" progId="Excel.Sheet.8">
                    <p:embed/>
                  </p:oleObj>
                </mc:Choice>
                <mc:Fallback>
                  <p:oleObj name="ワークシート" r:id="rId9" imgW="1162507" imgH="1248156" progId="Excel.Shee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72" y="1632"/>
                          <a:ext cx="876" cy="96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8" name="Object 20"/>
            <p:cNvGraphicFramePr>
              <a:graphicFrameLocks noChangeAspect="1"/>
            </p:cNvGraphicFramePr>
            <p:nvPr/>
          </p:nvGraphicFramePr>
          <p:xfrm>
            <a:off x="4080" y="2736"/>
            <a:ext cx="876" cy="414"/>
          </p:xfrm>
          <a:graphic>
            <a:graphicData uri="http://schemas.openxmlformats.org/presentationml/2006/ole">
              <mc:AlternateContent xmlns:mc="http://schemas.openxmlformats.org/markup-compatibility/2006">
                <mc:Choice xmlns:v="urn:schemas-microsoft-com:vml" Requires="v">
                  <p:oleObj spid="_x0000_s77931" name="ワークシート" r:id="rId11" imgW="1391107" imgH="505054" progId="Excel.Sheet.8">
                    <p:embed/>
                  </p:oleObj>
                </mc:Choice>
                <mc:Fallback>
                  <p:oleObj name="ワークシート" r:id="rId11" imgW="1391107" imgH="505054" progId="Excel.Sheet.8">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80" y="2736"/>
                          <a:ext cx="876" cy="41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9" name="Object 24"/>
            <p:cNvGraphicFramePr>
              <a:graphicFrameLocks noChangeAspect="1"/>
            </p:cNvGraphicFramePr>
            <p:nvPr/>
          </p:nvGraphicFramePr>
          <p:xfrm>
            <a:off x="528" y="3360"/>
            <a:ext cx="1056" cy="288"/>
          </p:xfrm>
          <a:graphic>
            <a:graphicData uri="http://schemas.openxmlformats.org/presentationml/2006/ole">
              <mc:AlternateContent xmlns:mc="http://schemas.openxmlformats.org/markup-compatibility/2006">
                <mc:Choice xmlns:v="urn:schemas-microsoft-com:vml" Requires="v">
                  <p:oleObj spid="_x0000_s77932" name="ワークシート" r:id="rId13" imgW="1391107" imgH="314554" progId="Excel.Sheet.8">
                    <p:embed/>
                  </p:oleObj>
                </mc:Choice>
                <mc:Fallback>
                  <p:oleObj name="ワークシート" r:id="rId13" imgW="1391107" imgH="314554" progId="Excel.Sheet.8">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8" y="3360"/>
                          <a:ext cx="1056" cy="2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10" name="Object 25"/>
            <p:cNvGraphicFramePr>
              <a:graphicFrameLocks noChangeAspect="1"/>
            </p:cNvGraphicFramePr>
            <p:nvPr/>
          </p:nvGraphicFramePr>
          <p:xfrm>
            <a:off x="2064" y="2784"/>
            <a:ext cx="1104" cy="414"/>
          </p:xfrm>
          <a:graphic>
            <a:graphicData uri="http://schemas.openxmlformats.org/presentationml/2006/ole">
              <mc:AlternateContent xmlns:mc="http://schemas.openxmlformats.org/markup-compatibility/2006">
                <mc:Choice xmlns:v="urn:schemas-microsoft-com:vml" Requires="v">
                  <p:oleObj spid="_x0000_s77933" name="ワークシート" r:id="rId15" imgW="1505407" imgH="505054" progId="Excel.Sheet.8">
                    <p:embed/>
                  </p:oleObj>
                </mc:Choice>
                <mc:Fallback>
                  <p:oleObj name="ワークシート" r:id="rId15" imgW="1505407" imgH="505054" progId="Excel.Sheet.8">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64" y="2784"/>
                          <a:ext cx="1104" cy="41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11" name="Line 27"/>
            <p:cNvSpPr>
              <a:spLocks noChangeShapeType="1"/>
            </p:cNvSpPr>
            <p:nvPr/>
          </p:nvSpPr>
          <p:spPr bwMode="auto">
            <a:xfrm>
              <a:off x="1576" y="1824"/>
              <a:ext cx="480" cy="0"/>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p>
              <a:endParaRPr lang="ja-JP" altLang="en-US"/>
            </a:p>
          </p:txBody>
        </p:sp>
        <p:sp>
          <p:nvSpPr>
            <p:cNvPr id="4112" name="Line 28"/>
            <p:cNvSpPr>
              <a:spLocks noChangeShapeType="1"/>
            </p:cNvSpPr>
            <p:nvPr/>
          </p:nvSpPr>
          <p:spPr bwMode="auto">
            <a:xfrm flipH="1">
              <a:off x="3160" y="1824"/>
              <a:ext cx="912" cy="0"/>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p>
              <a:endParaRPr lang="ja-JP" altLang="en-US"/>
            </a:p>
          </p:txBody>
        </p:sp>
        <p:sp>
          <p:nvSpPr>
            <p:cNvPr id="4113" name="Line 30"/>
            <p:cNvSpPr>
              <a:spLocks noChangeShapeType="1"/>
            </p:cNvSpPr>
            <p:nvPr/>
          </p:nvSpPr>
          <p:spPr bwMode="auto">
            <a:xfrm>
              <a:off x="2584" y="2016"/>
              <a:ext cx="0" cy="192"/>
            </a:xfrm>
            <a:prstGeom prst="line">
              <a:avLst/>
            </a:prstGeom>
            <a:noFill/>
            <a:ln w="317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p>
              <a:endParaRPr lang="ja-JP" altLang="en-US"/>
            </a:p>
          </p:txBody>
        </p:sp>
        <p:sp>
          <p:nvSpPr>
            <p:cNvPr id="4114" name="Line 33"/>
            <p:cNvSpPr>
              <a:spLocks noChangeShapeType="1"/>
            </p:cNvSpPr>
            <p:nvPr/>
          </p:nvSpPr>
          <p:spPr bwMode="auto">
            <a:xfrm>
              <a:off x="3168" y="2928"/>
              <a:ext cx="912" cy="0"/>
            </a:xfrm>
            <a:prstGeom prst="line">
              <a:avLst/>
            </a:prstGeom>
            <a:noFill/>
            <a:ln w="3175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p>
              <a:endParaRPr lang="ja-JP" altLang="en-US"/>
            </a:p>
          </p:txBody>
        </p:sp>
        <p:sp>
          <p:nvSpPr>
            <p:cNvPr id="4115" name="Line 34"/>
            <p:cNvSpPr>
              <a:spLocks noChangeShapeType="1"/>
            </p:cNvSpPr>
            <p:nvPr/>
          </p:nvSpPr>
          <p:spPr bwMode="auto">
            <a:xfrm flipV="1">
              <a:off x="4512" y="3120"/>
              <a:ext cx="0" cy="192"/>
            </a:xfrm>
            <a:prstGeom prst="line">
              <a:avLst/>
            </a:prstGeom>
            <a:noFill/>
            <a:ln w="317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p>
              <a:endParaRPr lang="ja-JP" altLang="en-US"/>
            </a:p>
          </p:txBody>
        </p:sp>
        <p:sp>
          <p:nvSpPr>
            <p:cNvPr id="4116" name="Line 35"/>
            <p:cNvSpPr>
              <a:spLocks noChangeShapeType="1"/>
            </p:cNvSpPr>
            <p:nvPr/>
          </p:nvSpPr>
          <p:spPr bwMode="auto">
            <a:xfrm>
              <a:off x="3600" y="2832"/>
              <a:ext cx="480" cy="0"/>
            </a:xfrm>
            <a:prstGeom prst="line">
              <a:avLst/>
            </a:prstGeom>
            <a:noFill/>
            <a:ln w="317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p>
              <a:endParaRPr lang="ja-JP" altLang="en-US"/>
            </a:p>
          </p:txBody>
        </p:sp>
        <p:sp>
          <p:nvSpPr>
            <p:cNvPr id="4117" name="Line 36"/>
            <p:cNvSpPr>
              <a:spLocks noChangeShapeType="1"/>
            </p:cNvSpPr>
            <p:nvPr/>
          </p:nvSpPr>
          <p:spPr bwMode="auto">
            <a:xfrm>
              <a:off x="3160" y="2400"/>
              <a:ext cx="432" cy="0"/>
            </a:xfrm>
            <a:prstGeom prst="line">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p>
              <a:endParaRPr lang="ja-JP" altLang="en-US"/>
            </a:p>
          </p:txBody>
        </p:sp>
        <p:sp>
          <p:nvSpPr>
            <p:cNvPr id="4118" name="Line 37"/>
            <p:cNvSpPr>
              <a:spLocks noChangeShapeType="1"/>
            </p:cNvSpPr>
            <p:nvPr/>
          </p:nvSpPr>
          <p:spPr bwMode="auto">
            <a:xfrm>
              <a:off x="3592" y="2400"/>
              <a:ext cx="0" cy="432"/>
            </a:xfrm>
            <a:prstGeom prst="line">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p>
              <a:endParaRPr lang="ja-JP" altLang="en-US"/>
            </a:p>
          </p:txBody>
        </p:sp>
        <p:sp>
          <p:nvSpPr>
            <p:cNvPr id="4119" name="Line 38"/>
            <p:cNvSpPr>
              <a:spLocks noChangeShapeType="1"/>
            </p:cNvSpPr>
            <p:nvPr/>
          </p:nvSpPr>
          <p:spPr bwMode="auto">
            <a:xfrm>
              <a:off x="1584" y="3504"/>
              <a:ext cx="1680" cy="0"/>
            </a:xfrm>
            <a:prstGeom prst="line">
              <a:avLst/>
            </a:prstGeom>
            <a:noFill/>
            <a:ln w="3175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p>
              <a:endParaRPr lang="ja-JP" altLang="en-US"/>
            </a:p>
          </p:txBody>
        </p:sp>
        <p:sp>
          <p:nvSpPr>
            <p:cNvPr id="4120" name="Line 39"/>
            <p:cNvSpPr>
              <a:spLocks noChangeShapeType="1"/>
            </p:cNvSpPr>
            <p:nvPr/>
          </p:nvSpPr>
          <p:spPr bwMode="auto">
            <a:xfrm>
              <a:off x="1776" y="2976"/>
              <a:ext cx="0" cy="528"/>
            </a:xfrm>
            <a:prstGeom prst="line">
              <a:avLst/>
            </a:prstGeom>
            <a:noFill/>
            <a:ln w="3175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p>
              <a:endParaRPr lang="ja-JP" altLang="en-US"/>
            </a:p>
          </p:txBody>
        </p:sp>
        <p:sp>
          <p:nvSpPr>
            <p:cNvPr id="4121" name="Line 40"/>
            <p:cNvSpPr>
              <a:spLocks noChangeShapeType="1"/>
            </p:cNvSpPr>
            <p:nvPr/>
          </p:nvSpPr>
          <p:spPr bwMode="auto">
            <a:xfrm>
              <a:off x="1776" y="2976"/>
              <a:ext cx="288" cy="0"/>
            </a:xfrm>
            <a:prstGeom prst="line">
              <a:avLst/>
            </a:prstGeom>
            <a:noFill/>
            <a:ln w="31750">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p>
              <a:endParaRPr lang="ja-JP" altLang="en-US"/>
            </a:p>
          </p:txBody>
        </p:sp>
        <p:sp>
          <p:nvSpPr>
            <p:cNvPr id="4122" name="Line 41"/>
            <p:cNvSpPr>
              <a:spLocks noChangeShapeType="1"/>
            </p:cNvSpPr>
            <p:nvPr/>
          </p:nvSpPr>
          <p:spPr bwMode="auto">
            <a:xfrm>
              <a:off x="3264" y="3072"/>
              <a:ext cx="0" cy="432"/>
            </a:xfrm>
            <a:prstGeom prst="line">
              <a:avLst/>
            </a:prstGeom>
            <a:noFill/>
            <a:ln w="3175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p>
              <a:endParaRPr lang="ja-JP" altLang="en-US"/>
            </a:p>
          </p:txBody>
        </p:sp>
        <p:sp>
          <p:nvSpPr>
            <p:cNvPr id="4123" name="Line 42"/>
            <p:cNvSpPr>
              <a:spLocks noChangeShapeType="1"/>
            </p:cNvSpPr>
            <p:nvPr/>
          </p:nvSpPr>
          <p:spPr bwMode="auto">
            <a:xfrm>
              <a:off x="3264" y="3072"/>
              <a:ext cx="816" cy="0"/>
            </a:xfrm>
            <a:prstGeom prst="line">
              <a:avLst/>
            </a:prstGeom>
            <a:noFill/>
            <a:ln w="31750">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p>
              <a:endParaRPr lang="ja-JP" altLang="en-US"/>
            </a:p>
          </p:txBody>
        </p:sp>
        <p:graphicFrame>
          <p:nvGraphicFramePr>
            <p:cNvPr id="4124" name="Object 43"/>
            <p:cNvGraphicFramePr>
              <a:graphicFrameLocks noChangeAspect="1"/>
            </p:cNvGraphicFramePr>
            <p:nvPr/>
          </p:nvGraphicFramePr>
          <p:xfrm>
            <a:off x="3456" y="3312"/>
            <a:ext cx="2016" cy="720"/>
          </p:xfrm>
          <a:graphic>
            <a:graphicData uri="http://schemas.openxmlformats.org/presentationml/2006/ole">
              <mc:AlternateContent xmlns:mc="http://schemas.openxmlformats.org/markup-compatibility/2006">
                <mc:Choice xmlns:v="urn:schemas-microsoft-com:vml" Requires="v">
                  <p:oleObj spid="_x0000_s77934" name="ワークシート" r:id="rId17" imgW="2915107" imgH="1248156" progId="Excel.Sheet.8">
                    <p:embed/>
                  </p:oleObj>
                </mc:Choice>
                <mc:Fallback>
                  <p:oleObj name="ワークシート" r:id="rId17" imgW="2915107" imgH="1248156" progId="Excel.Sheet.8">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56" y="3312"/>
                          <a:ext cx="2016" cy="72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25" name="Object 44"/>
            <p:cNvGraphicFramePr>
              <a:graphicFrameLocks noChangeAspect="1"/>
            </p:cNvGraphicFramePr>
            <p:nvPr/>
          </p:nvGraphicFramePr>
          <p:xfrm>
            <a:off x="2056" y="2208"/>
            <a:ext cx="1104" cy="384"/>
          </p:xfrm>
          <a:graphic>
            <a:graphicData uri="http://schemas.openxmlformats.org/presentationml/2006/ole">
              <mc:AlternateContent xmlns:mc="http://schemas.openxmlformats.org/markup-compatibility/2006">
                <mc:Choice xmlns:v="urn:schemas-microsoft-com:vml" Requires="v">
                  <p:oleObj spid="_x0000_s77935" name="ワークシート" r:id="rId19" imgW="1505407" imgH="505054" progId="Excel.Sheet.8">
                    <p:embed/>
                  </p:oleObj>
                </mc:Choice>
                <mc:Fallback>
                  <p:oleObj name="ワークシート" r:id="rId19" imgW="1505407" imgH="505054" progId="Excel.Sheet.8">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56" y="2208"/>
                          <a:ext cx="1104" cy="38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4103" name="Text Box 10"/>
          <p:cNvSpPr txBox="1">
            <a:spLocks noChangeArrowheads="1"/>
          </p:cNvSpPr>
          <p:nvPr/>
        </p:nvSpPr>
        <p:spPr bwMode="auto">
          <a:xfrm>
            <a:off x="7772400" y="304800"/>
            <a:ext cx="914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P56</a:t>
            </a:r>
            <a:endParaRPr lang="ja-JP" altLang="en-US" sz="1600" dirty="0">
              <a:latin typeface="HG丸ｺﾞｼｯｸM-PRO" pitchFamily="50" charset="-128"/>
              <a:ea typeface="HG丸ｺﾞｼｯｸM-PRO" pitchFamily="50" charset="-128"/>
            </a:endParaRPr>
          </a:p>
        </p:txBody>
      </p:sp>
      <p:sp>
        <p:nvSpPr>
          <p:cNvPr id="4100" name="スライド番号プレースホルダー 3"/>
          <p:cNvSpPr txBox="1">
            <a:spLocks noGrp="1"/>
          </p:cNvSpPr>
          <p:nvPr/>
        </p:nvSpPr>
        <p:spPr bwMode="auto">
          <a:xfrm>
            <a:off x="8153400" y="6248400"/>
            <a:ext cx="788988"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BCF86107-0174-45D6-A651-EF955494BF70}" type="slidenum">
              <a:rPr lang="en-US" altLang="ja-JP" sz="1400">
                <a:ea typeface="ＭＳ Ｐゴシック" pitchFamily="50" charset="-128"/>
              </a:rPr>
              <a:pPr algn="r" eaLnBrk="1" hangingPunct="1">
                <a:spcBef>
                  <a:spcPct val="0"/>
                </a:spcBef>
                <a:buFontTx/>
                <a:buNone/>
              </a:pPr>
              <a:t>64</a:t>
            </a:fld>
            <a:endParaRPr lang="en-US" altLang="ja-JP" sz="1400">
              <a:ea typeface="ＭＳ Ｐゴシック" pitchFamily="50" charset="-128"/>
            </a:endParaRPr>
          </a:p>
        </p:txBody>
      </p:sp>
    </p:spTree>
    <p:extLst>
      <p:ext uri="{BB962C8B-B14F-4D97-AF65-F5344CB8AC3E}">
        <p14:creationId xmlns:p14="http://schemas.microsoft.com/office/powerpoint/2010/main" val="373209676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53340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２．安全な設備としての条件</a:t>
            </a:r>
          </a:p>
        </p:txBody>
      </p:sp>
      <p:sp>
        <p:nvSpPr>
          <p:cNvPr id="5123" name="AutoShape 5"/>
          <p:cNvSpPr>
            <a:spLocks noChangeArrowheads="1"/>
          </p:cNvSpPr>
          <p:nvPr/>
        </p:nvSpPr>
        <p:spPr bwMode="auto">
          <a:xfrm>
            <a:off x="381000" y="914400"/>
            <a:ext cx="8515350" cy="5761038"/>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29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（１）外観からみた安全性</a:t>
            </a:r>
          </a:p>
          <a:p>
            <a:pPr eaLnBrk="1" hangingPunct="1">
              <a:lnSpc>
                <a:spcPts val="2900"/>
              </a:lnSpc>
              <a:spcBef>
                <a:spcPct val="0"/>
              </a:spcBef>
              <a:buFontTx/>
              <a:buNone/>
            </a:pPr>
            <a:r>
              <a:rPr lang="en-US" altLang="ja-JP" sz="20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作業者が触れる可能性のある所に鋭利な角やバリがないか、</a:t>
            </a:r>
          </a:p>
          <a:p>
            <a:pPr eaLnBrk="1" hangingPunct="1">
              <a:lnSpc>
                <a:spcPts val="2900"/>
              </a:lnSpc>
              <a:spcBef>
                <a:spcPct val="0"/>
              </a:spcBef>
              <a:buFontTx/>
              <a:buNone/>
            </a:pPr>
            <a:r>
              <a:rPr lang="ja-JP" altLang="en-US" sz="2000" dirty="0">
                <a:latin typeface="HG丸ｺﾞｼｯｸM-PRO" pitchFamily="50" charset="-128"/>
                <a:ea typeface="HG丸ｺﾞｼｯｸM-PRO" pitchFamily="50" charset="-128"/>
              </a:rPr>
              <a:t>　　　　露出した回転部分はないかなどの外観の安全性を調べる。</a:t>
            </a:r>
          </a:p>
          <a:p>
            <a:pPr eaLnBrk="1" hangingPunct="1">
              <a:lnSpc>
                <a:spcPts val="29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（２）強度からみた安全性</a:t>
            </a:r>
          </a:p>
          <a:p>
            <a:pPr eaLnBrk="1" hangingPunct="1">
              <a:lnSpc>
                <a:spcPts val="2900"/>
              </a:lnSpc>
              <a:spcBef>
                <a:spcPct val="0"/>
              </a:spcBef>
              <a:buFontTx/>
              <a:buNone/>
            </a:pPr>
            <a:r>
              <a:rPr lang="en-US" altLang="ja-JP" sz="20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各部分や材料は十分な安全率をとっているか。特に破損す</a:t>
            </a:r>
          </a:p>
          <a:p>
            <a:pPr eaLnBrk="1" hangingPunct="1">
              <a:lnSpc>
                <a:spcPts val="29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ると</a:t>
            </a:r>
            <a:r>
              <a:rPr lang="ja-JP" altLang="en-US" sz="2000" dirty="0">
                <a:latin typeface="HG丸ｺﾞｼｯｸM-PRO" pitchFamily="50" charset="-128"/>
                <a:ea typeface="HG丸ｺﾞｼｯｸM-PRO" pitchFamily="50" charset="-128"/>
              </a:rPr>
              <a:t>大きな危険を生ずるような部品によく注意すること。</a:t>
            </a:r>
          </a:p>
          <a:p>
            <a:pPr eaLnBrk="1" hangingPunct="1">
              <a:lnSpc>
                <a:spcPts val="29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（３）機能からみた安全性</a:t>
            </a:r>
          </a:p>
          <a:p>
            <a:pPr eaLnBrk="1" hangingPunct="1">
              <a:lnSpc>
                <a:spcPts val="2900"/>
              </a:lnSpc>
              <a:spcBef>
                <a:spcPct val="0"/>
              </a:spcBef>
              <a:buFontTx/>
              <a:buNone/>
            </a:pPr>
            <a:r>
              <a:rPr lang="en-US" altLang="ja-JP" sz="20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その作業設備に課せられた機能を果たすときに、作業者が</a:t>
            </a:r>
          </a:p>
          <a:p>
            <a:pPr eaLnBrk="1" hangingPunct="1">
              <a:lnSpc>
                <a:spcPts val="2900"/>
              </a:lnSpc>
              <a:spcBef>
                <a:spcPct val="0"/>
              </a:spcBef>
              <a:buFontTx/>
              <a:buNone/>
            </a:pPr>
            <a:r>
              <a:rPr lang="ja-JP" altLang="en-US" sz="2000" dirty="0">
                <a:latin typeface="HG丸ｺﾞｼｯｸM-PRO" pitchFamily="50" charset="-128"/>
                <a:ea typeface="HG丸ｺﾞｼｯｸM-PRO" pitchFamily="50" charset="-128"/>
              </a:rPr>
              <a:t>　　　　危険にさらさせるようなことはないか。</a:t>
            </a:r>
          </a:p>
          <a:p>
            <a:pPr eaLnBrk="1" hangingPunct="1">
              <a:lnSpc>
                <a:spcPts val="2900"/>
              </a:lnSpc>
              <a:spcBef>
                <a:spcPct val="0"/>
              </a:spcBef>
              <a:buFontTx/>
              <a:buNone/>
            </a:pPr>
            <a:r>
              <a:rPr lang="ja-JP" altLang="en-US" sz="2000" dirty="0">
                <a:latin typeface="HG丸ｺﾞｼｯｸM-PRO" pitchFamily="50" charset="-128"/>
                <a:ea typeface="HG丸ｺﾞｼｯｸM-PRO" pitchFamily="50" charset="-128"/>
              </a:rPr>
              <a:t>　　　　　特に、試運転のときは注意すること。</a:t>
            </a:r>
          </a:p>
          <a:p>
            <a:pPr eaLnBrk="1" hangingPunct="1">
              <a:lnSpc>
                <a:spcPts val="29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（４）操作からみた安全性</a:t>
            </a:r>
          </a:p>
          <a:p>
            <a:pPr eaLnBrk="1" hangingPunct="1">
              <a:lnSpc>
                <a:spcPts val="2900"/>
              </a:lnSpc>
              <a:spcBef>
                <a:spcPct val="0"/>
              </a:spcBef>
              <a:buFontTx/>
              <a:buNone/>
            </a:pPr>
            <a:r>
              <a:rPr lang="ja-JP" altLang="en-US" sz="2000" dirty="0">
                <a:latin typeface="HG丸ｺﾞｼｯｸM-PRO" pitchFamily="50" charset="-128"/>
                <a:ea typeface="HG丸ｺﾞｼｯｸM-PRO" pitchFamily="50" charset="-128"/>
              </a:rPr>
              <a:t>　　　　　作業するときにムリな姿勢や力を入れる必要はないか、ま</a:t>
            </a:r>
          </a:p>
          <a:p>
            <a:pPr eaLnBrk="1" hangingPunct="1">
              <a:lnSpc>
                <a:spcPts val="2900"/>
              </a:lnSpc>
              <a:spcBef>
                <a:spcPct val="0"/>
              </a:spcBef>
              <a:buFontTx/>
              <a:buNone/>
            </a:pPr>
            <a:r>
              <a:rPr lang="ja-JP" altLang="en-US" sz="2000" dirty="0">
                <a:latin typeface="HG丸ｺﾞｼｯｸM-PRO" pitchFamily="50" charset="-128"/>
                <a:ea typeface="HG丸ｺﾞｼｯｸM-PRO" pitchFamily="50" charset="-128"/>
              </a:rPr>
              <a:t>　　　　た、誤操作を起こさないような配慮がされているか。</a:t>
            </a:r>
            <a:endParaRPr lang="ja-JP" altLang="en-US" sz="2400" dirty="0">
              <a:latin typeface="HG丸ｺﾞｼｯｸM-PRO" pitchFamily="50" charset="-128"/>
              <a:ea typeface="HG丸ｺﾞｼｯｸM-PRO" pitchFamily="50" charset="-128"/>
            </a:endParaRPr>
          </a:p>
          <a:p>
            <a:pPr eaLnBrk="1" hangingPunct="1">
              <a:lnSpc>
                <a:spcPts val="2900"/>
              </a:lnSpc>
              <a:spcBef>
                <a:spcPct val="0"/>
              </a:spcBef>
              <a:buFontTx/>
              <a:buNone/>
            </a:pPr>
            <a:endParaRPr lang="ja-JP" altLang="en-US"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p:txBody>
      </p:sp>
      <p:sp>
        <p:nvSpPr>
          <p:cNvPr id="5124"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3D098275-CDE7-424F-9FD0-8D92884785AE}" type="slidenum">
              <a:rPr lang="en-US" altLang="ja-JP" sz="1400">
                <a:ea typeface="ＭＳ Ｐゴシック" pitchFamily="50" charset="-128"/>
              </a:rPr>
              <a:pPr algn="r" eaLnBrk="1" hangingPunct="1">
                <a:spcBef>
                  <a:spcPct val="0"/>
                </a:spcBef>
                <a:buFontTx/>
                <a:buNone/>
              </a:pPr>
              <a:t>65</a:t>
            </a:fld>
            <a:endParaRPr lang="en-US" altLang="ja-JP" sz="1400">
              <a:ea typeface="ＭＳ Ｐゴシック" pitchFamily="50" charset="-128"/>
            </a:endParaRPr>
          </a:p>
        </p:txBody>
      </p:sp>
      <p:sp>
        <p:nvSpPr>
          <p:cNvPr id="5125" name="Text Box 10"/>
          <p:cNvSpPr txBox="1">
            <a:spLocks noChangeArrowheads="1"/>
          </p:cNvSpPr>
          <p:nvPr/>
        </p:nvSpPr>
        <p:spPr bwMode="auto">
          <a:xfrm>
            <a:off x="6804025" y="304800"/>
            <a:ext cx="1730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P57</a:t>
            </a:r>
          </a:p>
        </p:txBody>
      </p:sp>
    </p:spTree>
    <p:extLst>
      <p:ext uri="{BB962C8B-B14F-4D97-AF65-F5344CB8AC3E}">
        <p14:creationId xmlns:p14="http://schemas.microsoft.com/office/powerpoint/2010/main" val="329059329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53340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２．安全な設備としての条件</a:t>
            </a:r>
          </a:p>
        </p:txBody>
      </p:sp>
      <p:sp>
        <p:nvSpPr>
          <p:cNvPr id="6147" name="AutoShape 5"/>
          <p:cNvSpPr>
            <a:spLocks noChangeArrowheads="1"/>
          </p:cNvSpPr>
          <p:nvPr/>
        </p:nvSpPr>
        <p:spPr bwMode="auto">
          <a:xfrm>
            <a:off x="381000" y="914400"/>
            <a:ext cx="8515350" cy="5562600"/>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（５）保守からみた安全性</a:t>
            </a:r>
          </a:p>
          <a:p>
            <a:pPr eaLnBrk="1" hangingPunct="1">
              <a:lnSpc>
                <a:spcPts val="3000"/>
              </a:lnSpc>
              <a:spcBef>
                <a:spcPct val="0"/>
              </a:spcBef>
              <a:buFontTx/>
              <a:buNone/>
            </a:pPr>
            <a:r>
              <a:rPr lang="en-US" altLang="ja-JP" sz="20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点検、注油、部品の交換や補修などが、安全にやりやすい</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構造になっているか。</a:t>
            </a:r>
          </a:p>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（６）レイアウトからみた安全性</a:t>
            </a:r>
          </a:p>
          <a:p>
            <a:pPr eaLnBrk="1" hangingPunct="1">
              <a:lnSpc>
                <a:spcPts val="3000"/>
              </a:lnSpc>
              <a:spcBef>
                <a:spcPct val="0"/>
              </a:spcBef>
              <a:buFontTx/>
              <a:buNone/>
            </a:pPr>
            <a:r>
              <a:rPr lang="en-US" altLang="ja-JP" sz="20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完成した後でレイアウトを変えることは困難である。製品</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や半製品、不良品などの置場や部品交換時のスペースや安全</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な通路は確保されているか。</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b="1" u="sng" dirty="0">
                <a:solidFill>
                  <a:srgbClr val="FF0000"/>
                </a:solidFill>
                <a:latin typeface="HG丸ｺﾞｼｯｸM-PRO" pitchFamily="50" charset="-128"/>
                <a:ea typeface="HG丸ｺﾞｼｯｸM-PRO" pitchFamily="50" charset="-128"/>
              </a:rPr>
              <a:t>（参考：機械間等の通路は８０ｃｍ以上確保）</a:t>
            </a:r>
            <a:endParaRPr lang="en-US" altLang="ja-JP" sz="2000" b="1" u="sng" dirty="0">
              <a:solidFill>
                <a:srgbClr val="FF0000"/>
              </a:solidFill>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（７）労働衛生面での配慮</a:t>
            </a:r>
          </a:p>
          <a:p>
            <a:pPr eaLnBrk="1" hangingPunct="1">
              <a:lnSpc>
                <a:spcPts val="3000"/>
              </a:lnSpc>
              <a:spcBef>
                <a:spcPct val="0"/>
              </a:spcBef>
              <a:buFontTx/>
              <a:buNone/>
            </a:pPr>
            <a:r>
              <a:rPr lang="en-US" altLang="ja-JP" sz="20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有害な物質が漏れてばく</a:t>
            </a:r>
            <a:r>
              <a:rPr lang="ja-JP" altLang="en-US" sz="2000" dirty="0" err="1">
                <a:latin typeface="HG丸ｺﾞｼｯｸM-PRO" pitchFamily="50" charset="-128"/>
                <a:ea typeface="HG丸ｺﾞｼｯｸM-PRO" pitchFamily="50" charset="-128"/>
              </a:rPr>
              <a:t>露されたり</a:t>
            </a:r>
            <a:r>
              <a:rPr lang="ja-JP" altLang="en-US" sz="2000" dirty="0">
                <a:latin typeface="HG丸ｺﾞｼｯｸM-PRO" pitchFamily="50" charset="-128"/>
                <a:ea typeface="HG丸ｺﾞｼｯｸM-PRO" pitchFamily="50" charset="-128"/>
              </a:rPr>
              <a:t>、点検、補修のときに</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触れるような危険はないか。</a:t>
            </a:r>
          </a:p>
          <a:p>
            <a:pPr eaLnBrk="1" hangingPunct="1">
              <a:lnSpc>
                <a:spcPts val="3000"/>
              </a:lnSpc>
              <a:spcBef>
                <a:spcPct val="0"/>
              </a:spcBef>
              <a:buFontTx/>
              <a:buNone/>
            </a:pPr>
            <a:endParaRPr lang="ja-JP" altLang="en-US"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※安全な設備としての条件を、導入する前の計画・設</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計の段階から考慮することが必要である。</a:t>
            </a:r>
          </a:p>
        </p:txBody>
      </p:sp>
      <p:sp>
        <p:nvSpPr>
          <p:cNvPr id="6148"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E4E8EBD9-85E9-4CDA-892F-324C34FF2132}" type="slidenum">
              <a:rPr lang="en-US" altLang="ja-JP" sz="1400">
                <a:ea typeface="ＭＳ Ｐゴシック" pitchFamily="50" charset="-128"/>
              </a:rPr>
              <a:pPr algn="r" eaLnBrk="1" hangingPunct="1">
                <a:spcBef>
                  <a:spcPct val="0"/>
                </a:spcBef>
                <a:buFontTx/>
                <a:buNone/>
              </a:pPr>
              <a:t>66</a:t>
            </a:fld>
            <a:endParaRPr lang="en-US" altLang="ja-JP" sz="1400">
              <a:ea typeface="ＭＳ Ｐゴシック" pitchFamily="50" charset="-128"/>
            </a:endParaRPr>
          </a:p>
        </p:txBody>
      </p:sp>
      <p:sp>
        <p:nvSpPr>
          <p:cNvPr id="6149" name="Text Box 10"/>
          <p:cNvSpPr txBox="1">
            <a:spLocks noChangeArrowheads="1"/>
          </p:cNvSpPr>
          <p:nvPr/>
        </p:nvSpPr>
        <p:spPr bwMode="auto">
          <a:xfrm>
            <a:off x="6804025" y="304800"/>
            <a:ext cx="1730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P57</a:t>
            </a:r>
          </a:p>
        </p:txBody>
      </p:sp>
    </p:spTree>
    <p:extLst>
      <p:ext uri="{BB962C8B-B14F-4D97-AF65-F5344CB8AC3E}">
        <p14:creationId xmlns:p14="http://schemas.microsoft.com/office/powerpoint/2010/main" val="219328795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53340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３．機械の安全化のために</a:t>
            </a:r>
          </a:p>
        </p:txBody>
      </p:sp>
      <p:sp>
        <p:nvSpPr>
          <p:cNvPr id="7171" name="AutoShape 5"/>
          <p:cNvSpPr>
            <a:spLocks noChangeArrowheads="1"/>
          </p:cNvSpPr>
          <p:nvPr/>
        </p:nvSpPr>
        <p:spPr bwMode="auto">
          <a:xfrm>
            <a:off x="381000" y="914400"/>
            <a:ext cx="8515350" cy="5562600"/>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a:t>
            </a:r>
            <a:r>
              <a:rPr lang="ja-JP" altLang="en-US" sz="2400" dirty="0">
                <a:latin typeface="HG丸ｺﾞｼｯｸM-PRO" pitchFamily="50" charset="-128"/>
                <a:ea typeface="HG丸ｺﾞｼｯｸM-PRO" pitchFamily="50" charset="-128"/>
              </a:rPr>
              <a:t>※　機械はあらかじめどのように使われるかが想定さ</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れるので、設計・製造段階で機械自体に危険源の隔</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離や停止の機能を組み込んで安全化を図ること。</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使用段階では、こうした機械を安全に使用する</a:t>
            </a:r>
            <a:r>
              <a:rPr lang="ja-JP" altLang="en-US" sz="2400" dirty="0" err="1">
                <a:latin typeface="HG丸ｺﾞｼｯｸM-PRO" pitchFamily="50" charset="-128"/>
                <a:ea typeface="HG丸ｺﾞｼｯｸM-PRO" pitchFamily="50" charset="-128"/>
              </a:rPr>
              <a:t>こ</a:t>
            </a:r>
            <a:endParaRPr lang="ja-JP" altLang="en-US"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とを原則とする。</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すべての機械に適用できる「機械の包括的な安全</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基準に関する指針」が公表され、機械の製造（メー</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カー）等を行う者、機械を労働者に使用させる事業</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者（ユーザー）それぞれが実施すべき事項が定めら</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れている。</a:t>
            </a:r>
            <a:r>
              <a:rPr lang="ja-JP" altLang="en-US" sz="2400" dirty="0">
                <a:solidFill>
                  <a:srgbClr val="FF0000"/>
                </a:solidFill>
                <a:latin typeface="HG丸ｺﾞｼｯｸM-PRO" pitchFamily="50" charset="-128"/>
                <a:ea typeface="HG丸ｺﾞｼｯｸM-PRO" pitchFamily="50" charset="-128"/>
              </a:rPr>
              <a:t>Ｐ１５８参照</a:t>
            </a:r>
            <a:r>
              <a:rPr lang="ja-JP" altLang="en-US" sz="2400" dirty="0">
                <a:latin typeface="HG丸ｺﾞｼｯｸM-PRO" pitchFamily="50" charset="-128"/>
                <a:ea typeface="HG丸ｺﾞｼｯｸM-PRO" pitchFamily="50" charset="-128"/>
              </a:rPr>
              <a:t>　　</a:t>
            </a:r>
            <a:endParaRPr lang="en-US" altLang="ja-JP" sz="2400" dirty="0">
              <a:latin typeface="HG丸ｺﾞｼｯｸM-PRO" pitchFamily="50" charset="-128"/>
              <a:ea typeface="HG丸ｺﾞｼｯｸM-PRO" pitchFamily="50" charset="-128"/>
            </a:endParaRPr>
          </a:p>
          <a:p>
            <a:pPr eaLnBrk="1" hangingPunct="1">
              <a:lnSpc>
                <a:spcPts val="3000"/>
              </a:lnSpc>
              <a:spcBef>
                <a:spcPct val="0"/>
              </a:spcBef>
              <a:buFontTx/>
              <a:buNone/>
            </a:pPr>
            <a:endParaRPr lang="ja-JP" altLang="en-US" sz="24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p>
        </p:txBody>
      </p:sp>
      <p:sp>
        <p:nvSpPr>
          <p:cNvPr id="7172"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AF590AD3-76BB-4506-A697-18F5705057CB}" type="slidenum">
              <a:rPr lang="en-US" altLang="ja-JP" sz="1400">
                <a:ea typeface="ＭＳ Ｐゴシック" pitchFamily="50" charset="-128"/>
              </a:rPr>
              <a:pPr algn="r" eaLnBrk="1" hangingPunct="1">
                <a:spcBef>
                  <a:spcPct val="0"/>
                </a:spcBef>
                <a:buFontTx/>
                <a:buNone/>
              </a:pPr>
              <a:t>67</a:t>
            </a:fld>
            <a:endParaRPr lang="en-US" altLang="ja-JP" sz="1400">
              <a:ea typeface="ＭＳ Ｐゴシック" pitchFamily="50" charset="-128"/>
            </a:endParaRPr>
          </a:p>
        </p:txBody>
      </p:sp>
      <p:sp>
        <p:nvSpPr>
          <p:cNvPr id="7173" name="Text Box 10"/>
          <p:cNvSpPr txBox="1">
            <a:spLocks noChangeArrowheads="1"/>
          </p:cNvSpPr>
          <p:nvPr/>
        </p:nvSpPr>
        <p:spPr bwMode="auto">
          <a:xfrm>
            <a:off x="6804025" y="304800"/>
            <a:ext cx="1730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P58</a:t>
            </a:r>
            <a:endParaRPr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85541590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53340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４．本質安全化とは</a:t>
            </a:r>
          </a:p>
        </p:txBody>
      </p:sp>
      <p:sp>
        <p:nvSpPr>
          <p:cNvPr id="8195" name="AutoShape 5"/>
          <p:cNvSpPr>
            <a:spLocks noChangeArrowheads="1"/>
          </p:cNvSpPr>
          <p:nvPr/>
        </p:nvSpPr>
        <p:spPr bwMode="auto">
          <a:xfrm>
            <a:off x="304800" y="838200"/>
            <a:ext cx="8515350" cy="5791200"/>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27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※本質安全化とは＝人に危害を及ぼす原因そのものをなくすこと。　</a:t>
            </a:r>
          </a:p>
          <a:p>
            <a:pPr eaLnBrk="1" hangingPunct="1">
              <a:lnSpc>
                <a:spcPts val="3000"/>
              </a:lnSpc>
              <a:spcBef>
                <a:spcPts val="100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（１）危険源の除去（エネルギーを小さくする例）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・操作盤の電源電圧を高電圧から低電圧（</a:t>
            </a:r>
            <a:r>
              <a:rPr lang="en-US" altLang="ja-JP" sz="2000" dirty="0">
                <a:latin typeface="HG丸ｺﾞｼｯｸM-PRO" pitchFamily="50" charset="-128"/>
                <a:ea typeface="HG丸ｺﾞｼｯｸM-PRO" pitchFamily="50" charset="-128"/>
              </a:rPr>
              <a:t>DC２４V</a:t>
            </a:r>
            <a:r>
              <a:rPr lang="ja-JP" altLang="en-US" sz="2000" dirty="0">
                <a:latin typeface="HG丸ｺﾞｼｯｸM-PRO" pitchFamily="50" charset="-128"/>
                <a:ea typeface="HG丸ｺﾞｼｯｸM-PRO" pitchFamily="50" charset="-128"/>
              </a:rPr>
              <a:t>等）に変更</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する（漏電による感電災害防止）。</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・鋭利な端部を丸くする（突き刺し災害防止）。</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・重い可動ドアを軽いドアにする（はさまれ災害の軽減）。</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（２）フールプルーフ（</a:t>
            </a:r>
            <a:r>
              <a:rPr lang="en-US" altLang="ja-JP" sz="2400" dirty="0">
                <a:solidFill>
                  <a:srgbClr val="FF0000"/>
                </a:solidFill>
                <a:latin typeface="HG丸ｺﾞｼｯｸM-PRO" pitchFamily="50" charset="-128"/>
                <a:ea typeface="HG丸ｺﾞｼｯｸM-PRO" pitchFamily="50" charset="-128"/>
              </a:rPr>
              <a:t>Fool proof）</a:t>
            </a:r>
            <a:r>
              <a:rPr lang="ja-JP" altLang="en-US" sz="2400" dirty="0">
                <a:solidFill>
                  <a:srgbClr val="FF0000"/>
                </a:solidFill>
                <a:latin typeface="HG丸ｺﾞｼｯｸM-PRO" pitchFamily="50" charset="-128"/>
                <a:ea typeface="HG丸ｺﾞｼｯｸM-PRO" pitchFamily="50" charset="-128"/>
              </a:rPr>
              <a:t>の例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・一定の高さ以上に荷を吊上げられないようにしたクレーンの</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巻過防止装置</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・扉を閉めないと加熱できない電子レンジ</a:t>
            </a:r>
          </a:p>
          <a:p>
            <a:pPr eaLnBrk="1" hangingPunct="1">
              <a:lnSpc>
                <a:spcPts val="30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（３）フェールセーフ（</a:t>
            </a:r>
            <a:r>
              <a:rPr lang="en-US" altLang="ja-JP" sz="2400" dirty="0">
                <a:solidFill>
                  <a:srgbClr val="FF0000"/>
                </a:solidFill>
                <a:latin typeface="HG丸ｺﾞｼｯｸM-PRO" pitchFamily="50" charset="-128"/>
                <a:ea typeface="HG丸ｺﾞｼｯｸM-PRO" pitchFamily="50" charset="-128"/>
              </a:rPr>
              <a:t>Fail safe）</a:t>
            </a:r>
            <a:r>
              <a:rPr lang="ja-JP" altLang="en-US" sz="2400" dirty="0">
                <a:solidFill>
                  <a:srgbClr val="FF0000"/>
                </a:solidFill>
                <a:latin typeface="HG丸ｺﾞｼｯｸM-PRO" pitchFamily="50" charset="-128"/>
                <a:ea typeface="HG丸ｺﾞｼｯｸM-PRO" pitchFamily="50" charset="-128"/>
              </a:rPr>
              <a:t>の例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・停電や故障で電源が遮断されると自動的にブレーキが働き、</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重力で荷が下りてこない機構を持つクレーンの巻き上げ装置。</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・転倒したとき自動消火装置が働き、火災にならない構造の移</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動式石油ストーブ。</a:t>
            </a:r>
          </a:p>
          <a:p>
            <a:pPr eaLnBrk="1" hangingPunct="1">
              <a:lnSpc>
                <a:spcPts val="2400"/>
              </a:lnSpc>
              <a:spcBef>
                <a:spcPct val="0"/>
              </a:spcBef>
              <a:buFontTx/>
              <a:buNone/>
            </a:pPr>
            <a:endParaRPr lang="ja-JP" altLang="en-US" sz="2000" dirty="0">
              <a:latin typeface="HG丸ｺﾞｼｯｸM-PRO" pitchFamily="50" charset="-128"/>
              <a:ea typeface="HG丸ｺﾞｼｯｸM-PRO" pitchFamily="50" charset="-128"/>
            </a:endParaRPr>
          </a:p>
        </p:txBody>
      </p:sp>
      <p:sp>
        <p:nvSpPr>
          <p:cNvPr id="8196" name="Text Box 10"/>
          <p:cNvSpPr txBox="1">
            <a:spLocks noChangeArrowheads="1"/>
          </p:cNvSpPr>
          <p:nvPr/>
        </p:nvSpPr>
        <p:spPr bwMode="auto">
          <a:xfrm>
            <a:off x="6804025" y="304800"/>
            <a:ext cx="1730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P58</a:t>
            </a:r>
            <a:endParaRPr lang="ja-JP" altLang="en-US" sz="1600" dirty="0">
              <a:latin typeface="HG丸ｺﾞｼｯｸM-PRO" pitchFamily="50" charset="-128"/>
              <a:ea typeface="HG丸ｺﾞｼｯｸM-PRO" pitchFamily="50" charset="-128"/>
            </a:endParaRPr>
          </a:p>
        </p:txBody>
      </p:sp>
      <p:sp>
        <p:nvSpPr>
          <p:cNvPr id="8197"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38A3C64D-7059-4542-AD5C-DCE9D1B58C81}" type="slidenum">
              <a:rPr lang="en-US" altLang="ja-JP" sz="1400">
                <a:ea typeface="ＭＳ Ｐゴシック" pitchFamily="50" charset="-128"/>
              </a:rPr>
              <a:pPr algn="r" eaLnBrk="1" hangingPunct="1">
                <a:spcBef>
                  <a:spcPct val="0"/>
                </a:spcBef>
                <a:buFontTx/>
                <a:buNone/>
              </a:pPr>
              <a:t>68</a:t>
            </a:fld>
            <a:endParaRPr lang="en-US" altLang="ja-JP" sz="1400">
              <a:ea typeface="ＭＳ Ｐゴシック" pitchFamily="50" charset="-128"/>
            </a:endParaRPr>
          </a:p>
        </p:txBody>
      </p:sp>
    </p:spTree>
    <p:extLst>
      <p:ext uri="{BB962C8B-B14F-4D97-AF65-F5344CB8AC3E}">
        <p14:creationId xmlns:p14="http://schemas.microsoft.com/office/powerpoint/2010/main" val="417162950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53340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５．作業設備の安全化</a:t>
            </a:r>
          </a:p>
        </p:txBody>
      </p:sp>
      <p:sp>
        <p:nvSpPr>
          <p:cNvPr id="9219" name="AutoShape 5"/>
          <p:cNvSpPr>
            <a:spLocks noChangeArrowheads="1"/>
          </p:cNvSpPr>
          <p:nvPr/>
        </p:nvSpPr>
        <p:spPr bwMode="auto">
          <a:xfrm>
            <a:off x="304800" y="838200"/>
            <a:ext cx="8515350" cy="5791200"/>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（１）機械設備</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ア．動力伝道部分、機械の作動部分、鋭利な突起物等には囲い、</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覆いなどを設ける。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イ．動力遮断装置を機械ごとに設ける。　</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ウ．機械を停止して分解、修理などを行う場合には、起動装置</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施錠し、表示札などを取り付ける。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エ．構造規格に適合した機械、検定に合格した安全装置を使用</a:t>
            </a:r>
            <a:endParaRPr lang="en-US" altLang="ja-JP"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する。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オ．作業箇所には、囲い、覆い、安全柵、安全装置、自動供給</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装置などを設ける。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カ．稼動するテーブル等のストローク端が作業者に危険を</a:t>
            </a:r>
            <a:r>
              <a:rPr lang="ja-JP" altLang="en-US" sz="2000" dirty="0" err="1">
                <a:latin typeface="HG丸ｺﾞｼｯｸM-PRO" pitchFamily="50" charset="-128"/>
                <a:ea typeface="HG丸ｺﾞｼｯｸM-PRO" pitchFamily="50" charset="-128"/>
              </a:rPr>
              <a:t>及ぼ</a:t>
            </a:r>
            <a:endParaRPr lang="ja-JP" altLang="en-US" sz="20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す</a:t>
            </a:r>
            <a:r>
              <a:rPr lang="ja-JP" altLang="en-US" sz="2000" dirty="0">
                <a:latin typeface="HG丸ｺﾞｼｯｸM-PRO" pitchFamily="50" charset="-128"/>
                <a:ea typeface="HG丸ｺﾞｼｯｸM-PRO" pitchFamily="50" charset="-128"/>
              </a:rPr>
              <a:t>おそれのある機械については、危険を防止する措置を講</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ずる。</a:t>
            </a:r>
          </a:p>
        </p:txBody>
      </p:sp>
      <p:sp>
        <p:nvSpPr>
          <p:cNvPr id="9220" name="Text Box 10"/>
          <p:cNvSpPr txBox="1">
            <a:spLocks noChangeArrowheads="1"/>
          </p:cNvSpPr>
          <p:nvPr/>
        </p:nvSpPr>
        <p:spPr bwMode="auto">
          <a:xfrm>
            <a:off x="6934200" y="304800"/>
            <a:ext cx="15017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P59</a:t>
            </a:r>
            <a:endParaRPr lang="ja-JP" altLang="en-US" sz="1600" dirty="0">
              <a:latin typeface="HG丸ｺﾞｼｯｸM-PRO" pitchFamily="50" charset="-128"/>
              <a:ea typeface="HG丸ｺﾞｼｯｸM-PRO" pitchFamily="50" charset="-128"/>
            </a:endParaRPr>
          </a:p>
        </p:txBody>
      </p:sp>
      <p:sp>
        <p:nvSpPr>
          <p:cNvPr id="9221"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3EDE2ED7-730A-4294-9BC3-057CB0363E3D}" type="slidenum">
              <a:rPr lang="en-US" altLang="ja-JP" sz="1400">
                <a:ea typeface="ＭＳ Ｐゴシック" pitchFamily="50" charset="-128"/>
              </a:rPr>
              <a:pPr algn="r" eaLnBrk="1" hangingPunct="1">
                <a:spcBef>
                  <a:spcPct val="0"/>
                </a:spcBef>
                <a:buFontTx/>
                <a:buNone/>
              </a:pPr>
              <a:t>69</a:t>
            </a:fld>
            <a:endParaRPr lang="en-US" altLang="ja-JP" sz="1400">
              <a:ea typeface="ＭＳ Ｐゴシック" pitchFamily="50" charset="-128"/>
            </a:endParaRPr>
          </a:p>
        </p:txBody>
      </p:sp>
    </p:spTree>
    <p:extLst>
      <p:ext uri="{BB962C8B-B14F-4D97-AF65-F5344CB8AC3E}">
        <p14:creationId xmlns:p14="http://schemas.microsoft.com/office/powerpoint/2010/main" val="217468932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2"/>
          </p:nvPr>
        </p:nvSpPr>
        <p:spPr/>
        <p:txBody>
          <a:bodyPr/>
          <a:lstStyle/>
          <a:p>
            <a:pPr>
              <a:defRPr/>
            </a:pPr>
            <a:fld id="{D31AB5CC-9DB4-4889-B00D-87A7F59564EF}" type="slidenum">
              <a:rPr lang="en-US" altLang="ja-JP"/>
              <a:pPr>
                <a:defRPr/>
              </a:pPr>
              <a:t>7</a:t>
            </a:fld>
            <a:endParaRPr lang="en-US" altLang="ja-JP" dirty="0"/>
          </a:p>
        </p:txBody>
      </p:sp>
      <p:sp>
        <p:nvSpPr>
          <p:cNvPr id="9219" name="Rectangle 3"/>
          <p:cNvSpPr txBox="1">
            <a:spLocks noChangeArrowheads="1"/>
          </p:cNvSpPr>
          <p:nvPr/>
        </p:nvSpPr>
        <p:spPr bwMode="auto">
          <a:xfrm>
            <a:off x="387350" y="981075"/>
            <a:ext cx="8496300" cy="5400675"/>
          </a:xfrm>
          <a:prstGeom prst="rect">
            <a:avLst/>
          </a:prstGeom>
          <a:solidFill>
            <a:srgbClr val="FFFF00">
              <a:alpha val="27058"/>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400"/>
              </a:lnSpc>
              <a:spcBef>
                <a:spcPct val="0"/>
              </a:spcBef>
              <a:buFontTx/>
              <a:buNone/>
            </a:pPr>
            <a:r>
              <a:rPr lang="ja-JP" altLang="en-US" sz="2400">
                <a:latin typeface="HG丸ｺﾞｼｯｸM-PRO" pitchFamily="50" charset="-128"/>
                <a:ea typeface="HG丸ｺﾞｼｯｸM-PRO" pitchFamily="50" charset="-128"/>
              </a:rPr>
              <a:t>　　　</a:t>
            </a:r>
            <a:r>
              <a:rPr lang="en-US" altLang="ja-JP" sz="2400">
                <a:latin typeface="HG丸ｺﾞｼｯｸM-PRO" pitchFamily="50" charset="-128"/>
                <a:ea typeface="HG丸ｺﾞｼｯｸM-PRO" pitchFamily="50" charset="-128"/>
              </a:rPr>
              <a:t>※</a:t>
            </a:r>
            <a:r>
              <a:rPr lang="ja-JP" altLang="en-US" sz="2400">
                <a:latin typeface="HG丸ｺﾞｼｯｸM-PRO" pitchFamily="50" charset="-128"/>
                <a:ea typeface="HG丸ｺﾞｼｯｸM-PRO" pitchFamily="50" charset="-128"/>
              </a:rPr>
              <a:t>労働災害発生のメカニズム</a:t>
            </a:r>
            <a:endParaRPr lang="en-US" altLang="ja-JP" sz="2400">
              <a:latin typeface="HG丸ｺﾞｼｯｸM-PRO" pitchFamily="50" charset="-128"/>
              <a:ea typeface="HG丸ｺﾞｼｯｸM-PRO" pitchFamily="50" charset="-128"/>
            </a:endParaRPr>
          </a:p>
          <a:p>
            <a:pPr eaLnBrk="1" hangingPunct="1">
              <a:lnSpc>
                <a:spcPts val="3400"/>
              </a:lnSpc>
              <a:spcBef>
                <a:spcPct val="0"/>
              </a:spcBef>
              <a:buFontTx/>
              <a:buNone/>
            </a:pPr>
            <a:r>
              <a:rPr lang="ja-JP" altLang="en-US" sz="2400">
                <a:latin typeface="HG丸ｺﾞｼｯｸM-PRO" pitchFamily="50" charset="-128"/>
                <a:ea typeface="HG丸ｺﾞｼｯｸM-PRO" pitchFamily="50" charset="-128"/>
              </a:rPr>
              <a:t>　　　　　</a:t>
            </a:r>
            <a:r>
              <a:rPr lang="ja-JP" altLang="en-US" sz="2400">
                <a:solidFill>
                  <a:srgbClr val="FF0000"/>
                </a:solidFill>
                <a:latin typeface="HG丸ｺﾞｼｯｸM-PRO" pitchFamily="50" charset="-128"/>
                <a:ea typeface="HG丸ｺﾞｼｯｸM-PRO" pitchFamily="50" charset="-128"/>
              </a:rPr>
              <a:t>労働災害＝人＋災害エネルギー</a:t>
            </a:r>
            <a:endParaRPr lang="en-US" altLang="ja-JP" sz="2400">
              <a:solidFill>
                <a:srgbClr val="FF0000"/>
              </a:solidFill>
              <a:latin typeface="HG丸ｺﾞｼｯｸM-PRO" pitchFamily="50" charset="-128"/>
              <a:ea typeface="HG丸ｺﾞｼｯｸM-PRO" pitchFamily="50" charset="-128"/>
            </a:endParaRPr>
          </a:p>
          <a:p>
            <a:pPr eaLnBrk="1" hangingPunct="1">
              <a:lnSpc>
                <a:spcPts val="3400"/>
              </a:lnSpc>
              <a:spcBef>
                <a:spcPct val="0"/>
              </a:spcBef>
              <a:buFontTx/>
              <a:buNone/>
            </a:pPr>
            <a:r>
              <a:rPr lang="ja-JP" altLang="en-US" sz="2400">
                <a:solidFill>
                  <a:srgbClr val="FF0000"/>
                </a:solidFill>
                <a:latin typeface="HG丸ｺﾞｼｯｸM-PRO" pitchFamily="50" charset="-128"/>
                <a:ea typeface="HG丸ｺﾞｼｯｸM-PRO" pitchFamily="50" charset="-128"/>
              </a:rPr>
              <a:t>　　　</a:t>
            </a:r>
            <a:r>
              <a:rPr lang="en-US" altLang="ja-JP" sz="2400">
                <a:latin typeface="HG丸ｺﾞｼｯｸM-PRO" pitchFamily="50" charset="-128"/>
                <a:ea typeface="HG丸ｺﾞｼｯｸM-PRO" pitchFamily="50" charset="-128"/>
              </a:rPr>
              <a:t>※</a:t>
            </a:r>
            <a:r>
              <a:rPr lang="ja-JP" altLang="en-US" sz="2400">
                <a:latin typeface="HG丸ｺﾞｼｯｸM-PRO" pitchFamily="50" charset="-128"/>
                <a:ea typeface="HG丸ｺﾞｼｯｸM-PRO" pitchFamily="50" charset="-128"/>
              </a:rPr>
              <a:t>災害エネルギーとは</a:t>
            </a:r>
            <a:endParaRPr lang="en-US" altLang="ja-JP" sz="2400">
              <a:latin typeface="HG丸ｺﾞｼｯｸM-PRO" pitchFamily="50" charset="-128"/>
              <a:ea typeface="HG丸ｺﾞｼｯｸM-PRO" pitchFamily="50" charset="-128"/>
            </a:endParaRPr>
          </a:p>
          <a:p>
            <a:pPr eaLnBrk="1" hangingPunct="1">
              <a:lnSpc>
                <a:spcPts val="3400"/>
              </a:lnSpc>
              <a:spcBef>
                <a:spcPct val="0"/>
              </a:spcBef>
              <a:buFontTx/>
              <a:buNone/>
            </a:pPr>
            <a:r>
              <a:rPr lang="ja-JP" altLang="en-US" sz="2400">
                <a:latin typeface="HG丸ｺﾞｼｯｸM-PRO" pitchFamily="50" charset="-128"/>
                <a:ea typeface="HG丸ｺﾞｼｯｸM-PRO" pitchFamily="50" charset="-128"/>
              </a:rPr>
              <a:t>　　　　・重力</a:t>
            </a:r>
            <a:endParaRPr lang="en-US" altLang="ja-JP" sz="2400">
              <a:latin typeface="HG丸ｺﾞｼｯｸM-PRO" pitchFamily="50" charset="-128"/>
              <a:ea typeface="HG丸ｺﾞｼｯｸM-PRO" pitchFamily="50" charset="-128"/>
            </a:endParaRPr>
          </a:p>
          <a:p>
            <a:pPr eaLnBrk="1" hangingPunct="1">
              <a:lnSpc>
                <a:spcPts val="3400"/>
              </a:lnSpc>
              <a:spcBef>
                <a:spcPct val="0"/>
              </a:spcBef>
              <a:buFontTx/>
              <a:buNone/>
            </a:pPr>
            <a:r>
              <a:rPr lang="ja-JP" altLang="en-US" sz="2400">
                <a:latin typeface="HG丸ｺﾞｼｯｸM-PRO" pitchFamily="50" charset="-128"/>
                <a:ea typeface="HG丸ｺﾞｼｯｸM-PRO" pitchFamily="50" charset="-128"/>
              </a:rPr>
              <a:t>　　　　・高速回転体</a:t>
            </a:r>
            <a:endParaRPr lang="en-US" altLang="ja-JP" sz="2400">
              <a:latin typeface="HG丸ｺﾞｼｯｸM-PRO" pitchFamily="50" charset="-128"/>
              <a:ea typeface="HG丸ｺﾞｼｯｸM-PRO" pitchFamily="50" charset="-128"/>
            </a:endParaRPr>
          </a:p>
          <a:p>
            <a:pPr eaLnBrk="1" hangingPunct="1">
              <a:lnSpc>
                <a:spcPts val="3400"/>
              </a:lnSpc>
              <a:spcBef>
                <a:spcPct val="0"/>
              </a:spcBef>
              <a:buFontTx/>
              <a:buNone/>
            </a:pPr>
            <a:r>
              <a:rPr lang="ja-JP" altLang="en-US" sz="2400">
                <a:latin typeface="HG丸ｺﾞｼｯｸM-PRO" pitchFamily="50" charset="-128"/>
                <a:ea typeface="HG丸ｺﾞｼｯｸM-PRO" pitchFamily="50" charset="-128"/>
              </a:rPr>
              <a:t>　　　　・電気</a:t>
            </a:r>
            <a:endParaRPr lang="en-US" altLang="ja-JP" sz="2400">
              <a:latin typeface="HG丸ｺﾞｼｯｸM-PRO" pitchFamily="50" charset="-128"/>
              <a:ea typeface="HG丸ｺﾞｼｯｸM-PRO" pitchFamily="50" charset="-128"/>
            </a:endParaRPr>
          </a:p>
          <a:p>
            <a:pPr eaLnBrk="1" hangingPunct="1">
              <a:lnSpc>
                <a:spcPts val="3400"/>
              </a:lnSpc>
              <a:spcBef>
                <a:spcPct val="0"/>
              </a:spcBef>
              <a:buFontTx/>
              <a:buNone/>
            </a:pPr>
            <a:r>
              <a:rPr lang="ja-JP" altLang="en-US" sz="2400">
                <a:latin typeface="HG丸ｺﾞｼｯｸM-PRO" pitchFamily="50" charset="-128"/>
                <a:ea typeface="HG丸ｺﾞｼｯｸM-PRO" pitchFamily="50" charset="-128"/>
              </a:rPr>
              <a:t>　　　　・圧縮気体</a:t>
            </a:r>
            <a:endParaRPr lang="en-US" altLang="ja-JP" sz="2400">
              <a:latin typeface="HG丸ｺﾞｼｯｸM-PRO" pitchFamily="50" charset="-128"/>
              <a:ea typeface="HG丸ｺﾞｼｯｸM-PRO" pitchFamily="50" charset="-128"/>
            </a:endParaRPr>
          </a:p>
          <a:p>
            <a:pPr eaLnBrk="1" hangingPunct="1">
              <a:lnSpc>
                <a:spcPts val="3400"/>
              </a:lnSpc>
              <a:spcBef>
                <a:spcPct val="0"/>
              </a:spcBef>
              <a:buFontTx/>
              <a:buNone/>
            </a:pPr>
            <a:r>
              <a:rPr lang="ja-JP" altLang="en-US" sz="2400">
                <a:latin typeface="HG丸ｺﾞｼｯｸM-PRO" pitchFamily="50" charset="-128"/>
                <a:ea typeface="HG丸ｺﾞｼｯｸM-PRO" pitchFamily="50" charset="-128"/>
              </a:rPr>
              <a:t>　　　　・爆発、引火性のもの</a:t>
            </a:r>
            <a:endParaRPr lang="en-US" altLang="ja-JP" sz="2400">
              <a:latin typeface="HG丸ｺﾞｼｯｸM-PRO" pitchFamily="50" charset="-128"/>
              <a:ea typeface="HG丸ｺﾞｼｯｸM-PRO" pitchFamily="50" charset="-128"/>
            </a:endParaRPr>
          </a:p>
          <a:p>
            <a:pPr eaLnBrk="1" hangingPunct="1">
              <a:lnSpc>
                <a:spcPts val="3400"/>
              </a:lnSpc>
              <a:spcBef>
                <a:spcPct val="0"/>
              </a:spcBef>
              <a:buFontTx/>
              <a:buNone/>
            </a:pPr>
            <a:r>
              <a:rPr lang="ja-JP" altLang="en-US" sz="2400">
                <a:latin typeface="HG丸ｺﾞｼｯｸM-PRO" pitchFamily="50" charset="-128"/>
                <a:ea typeface="HG丸ｺﾞｼｯｸM-PRO" pitchFamily="50" charset="-128"/>
              </a:rPr>
              <a:t>　　　　・有害化学物質</a:t>
            </a:r>
            <a:endParaRPr lang="en-US" altLang="ja-JP" sz="2400">
              <a:latin typeface="HG丸ｺﾞｼｯｸM-PRO" pitchFamily="50" charset="-128"/>
              <a:ea typeface="HG丸ｺﾞｼｯｸM-PRO" pitchFamily="50" charset="-128"/>
            </a:endParaRPr>
          </a:p>
          <a:p>
            <a:pPr eaLnBrk="1" hangingPunct="1">
              <a:lnSpc>
                <a:spcPts val="3400"/>
              </a:lnSpc>
              <a:spcBef>
                <a:spcPct val="0"/>
              </a:spcBef>
              <a:buFontTx/>
              <a:buNone/>
            </a:pPr>
            <a:r>
              <a:rPr lang="ja-JP" altLang="en-US" sz="2400">
                <a:latin typeface="HG丸ｺﾞｼｯｸM-PRO" pitchFamily="50" charset="-128"/>
                <a:ea typeface="HG丸ｺﾞｼｯｸM-PRO" pitchFamily="50" charset="-128"/>
              </a:rPr>
              <a:t>　　　　・酸欠空気</a:t>
            </a:r>
            <a:endParaRPr lang="en-US" altLang="ja-JP" sz="2400">
              <a:latin typeface="HG丸ｺﾞｼｯｸM-PRO" pitchFamily="50" charset="-128"/>
              <a:ea typeface="HG丸ｺﾞｼｯｸM-PRO" pitchFamily="50" charset="-128"/>
            </a:endParaRPr>
          </a:p>
          <a:p>
            <a:pPr eaLnBrk="1" hangingPunct="1">
              <a:lnSpc>
                <a:spcPts val="3400"/>
              </a:lnSpc>
              <a:spcBef>
                <a:spcPct val="0"/>
              </a:spcBef>
              <a:buFontTx/>
              <a:buNone/>
            </a:pPr>
            <a:r>
              <a:rPr lang="ja-JP" altLang="en-US" sz="2400">
                <a:latin typeface="HG丸ｺﾞｼｯｸM-PRO" pitchFamily="50" charset="-128"/>
                <a:ea typeface="HG丸ｺﾞｼｯｸM-PRO" pitchFamily="50" charset="-128"/>
              </a:rPr>
              <a:t>　　　　・落下、転落、転倒等によるエネルギー</a:t>
            </a:r>
            <a:endParaRPr lang="en-US" altLang="ja-JP" sz="2400">
              <a:latin typeface="HG丸ｺﾞｼｯｸM-PRO" pitchFamily="50" charset="-128"/>
              <a:ea typeface="HG丸ｺﾞｼｯｸM-PRO" pitchFamily="50" charset="-128"/>
            </a:endParaRPr>
          </a:p>
          <a:p>
            <a:pPr eaLnBrk="1" hangingPunct="1">
              <a:lnSpc>
                <a:spcPts val="3400"/>
              </a:lnSpc>
              <a:spcBef>
                <a:spcPct val="0"/>
              </a:spcBef>
              <a:buFontTx/>
              <a:buNone/>
            </a:pPr>
            <a:r>
              <a:rPr lang="ja-JP" altLang="en-US" sz="2400">
                <a:latin typeface="HG丸ｺﾞｼｯｸM-PRO" pitchFamily="50" charset="-128"/>
                <a:ea typeface="HG丸ｺﾞｼｯｸM-PRO" pitchFamily="50" charset="-128"/>
              </a:rPr>
              <a:t>　　　　　　　　　　　　　　　　　　　　　　　など</a:t>
            </a:r>
          </a:p>
        </p:txBody>
      </p:sp>
      <p:sp>
        <p:nvSpPr>
          <p:cNvPr id="6" name="Text Box 8"/>
          <p:cNvSpPr txBox="1">
            <a:spLocks noChangeArrowheads="1"/>
          </p:cNvSpPr>
          <p:nvPr/>
        </p:nvSpPr>
        <p:spPr bwMode="auto">
          <a:xfrm>
            <a:off x="319088" y="228600"/>
            <a:ext cx="41275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fontAlgn="ctr">
              <a:spcBef>
                <a:spcPct val="500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２．職長の役割と責務</a:t>
            </a:r>
          </a:p>
        </p:txBody>
      </p:sp>
    </p:spTree>
    <p:extLst>
      <p:ext uri="{BB962C8B-B14F-4D97-AF65-F5344CB8AC3E}">
        <p14:creationId xmlns:p14="http://schemas.microsoft.com/office/powerpoint/2010/main" val="192349103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53340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５．作業設備の安全化</a:t>
            </a:r>
          </a:p>
        </p:txBody>
      </p:sp>
      <p:sp>
        <p:nvSpPr>
          <p:cNvPr id="10243" name="AutoShape 5"/>
          <p:cNvSpPr>
            <a:spLocks noChangeArrowheads="1"/>
          </p:cNvSpPr>
          <p:nvPr/>
        </p:nvSpPr>
        <p:spPr bwMode="auto">
          <a:xfrm>
            <a:off x="304800" y="883516"/>
            <a:ext cx="8515350" cy="5791200"/>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（２）電気設備</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ア．充電部分は絶縁するか、囲い、覆いを設ける。</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イ．水などで湿潤している場所、鉄板、鉄骨などの通電しや</a:t>
            </a:r>
            <a:r>
              <a:rPr lang="ja-JP" altLang="en-US" sz="2000" dirty="0" err="1">
                <a:latin typeface="HG丸ｺﾞｼｯｸM-PRO" pitchFamily="50" charset="-128"/>
                <a:ea typeface="HG丸ｺﾞｼｯｸM-PRO" pitchFamily="50" charset="-128"/>
              </a:rPr>
              <a:t>す</a:t>
            </a:r>
            <a:endParaRPr lang="ja-JP" altLang="en-US"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い</a:t>
            </a:r>
            <a:r>
              <a:rPr lang="ja-JP" altLang="en-US" sz="2000" dirty="0">
                <a:latin typeface="HG丸ｺﾞｼｯｸM-PRO" pitchFamily="50" charset="-128"/>
                <a:ea typeface="HG丸ｺﾞｼｯｸM-PRO" pitchFamily="50" charset="-128"/>
              </a:rPr>
              <a:t>場所で使用する電動機械器具には、感電防止用の漏電遮</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断装置を設ける。　</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ウ．すべての電気設備には、アースを取り付ける。</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エ．静電気を発生する作業設備は、アースに加えて静電気除去</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装置を取り付ける。</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オ．アーク溶接機には、自動電撃防止装置を取り付ける。</a:t>
            </a:r>
          </a:p>
        </p:txBody>
      </p:sp>
      <p:sp>
        <p:nvSpPr>
          <p:cNvPr id="10244" name="Text Box 10"/>
          <p:cNvSpPr txBox="1">
            <a:spLocks noChangeArrowheads="1"/>
          </p:cNvSpPr>
          <p:nvPr/>
        </p:nvSpPr>
        <p:spPr bwMode="auto">
          <a:xfrm>
            <a:off x="6934200" y="304800"/>
            <a:ext cx="1501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P60</a:t>
            </a:r>
            <a:endParaRPr lang="ja-JP" altLang="en-US" sz="1600" dirty="0">
              <a:latin typeface="HG丸ｺﾞｼｯｸM-PRO" pitchFamily="50" charset="-128"/>
              <a:ea typeface="HG丸ｺﾞｼｯｸM-PRO" pitchFamily="50" charset="-128"/>
            </a:endParaRPr>
          </a:p>
        </p:txBody>
      </p:sp>
      <p:sp>
        <p:nvSpPr>
          <p:cNvPr id="10245"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771836ED-9FF7-4863-924C-E27F9CF530BB}" type="slidenum">
              <a:rPr lang="en-US" altLang="ja-JP" sz="1400">
                <a:ea typeface="ＭＳ Ｐゴシック" pitchFamily="50" charset="-128"/>
              </a:rPr>
              <a:pPr algn="r" eaLnBrk="1" hangingPunct="1">
                <a:spcBef>
                  <a:spcPct val="0"/>
                </a:spcBef>
                <a:buFontTx/>
                <a:buNone/>
              </a:pPr>
              <a:t>70</a:t>
            </a:fld>
            <a:endParaRPr lang="en-US" altLang="ja-JP" sz="1400">
              <a:ea typeface="ＭＳ Ｐゴシック" pitchFamily="50" charset="-128"/>
            </a:endParaRPr>
          </a:p>
        </p:txBody>
      </p:sp>
    </p:spTree>
    <p:extLst>
      <p:ext uri="{BB962C8B-B14F-4D97-AF65-F5344CB8AC3E}">
        <p14:creationId xmlns:p14="http://schemas.microsoft.com/office/powerpoint/2010/main" val="21188012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53340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５．作業設備の安全化</a:t>
            </a:r>
          </a:p>
        </p:txBody>
      </p:sp>
      <p:sp>
        <p:nvSpPr>
          <p:cNvPr id="11267" name="AutoShape 5"/>
          <p:cNvSpPr>
            <a:spLocks noChangeArrowheads="1"/>
          </p:cNvSpPr>
          <p:nvPr/>
        </p:nvSpPr>
        <p:spPr bwMode="auto">
          <a:xfrm>
            <a:off x="304800" y="838200"/>
            <a:ext cx="8515350" cy="5791200"/>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（３）爆発火災のおそれのある設備</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ア．可燃性ガスや引火性の蒸気を扱う設備では、これらが</a:t>
            </a:r>
            <a:r>
              <a:rPr lang="ja-JP" altLang="en-US" sz="2000" dirty="0" err="1">
                <a:latin typeface="HG丸ｺﾞｼｯｸM-PRO" pitchFamily="50" charset="-128"/>
                <a:ea typeface="HG丸ｺﾞｼｯｸM-PRO" pitchFamily="50" charset="-128"/>
              </a:rPr>
              <a:t>漏え</a:t>
            </a:r>
            <a:endParaRPr lang="ja-JP" altLang="en-US"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いしないようにするとともに、着火源をつくらないように</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管理を徹底（防爆構造、無火花工具、補修作業などの火花</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管理など）する。また、漏えいを検知し、警報を出す装置</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や緊急遮断装置を設置する。</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イ．粉</a:t>
            </a:r>
            <a:r>
              <a:rPr lang="ja-JP" altLang="en-US" sz="2000" dirty="0" err="1">
                <a:latin typeface="HG丸ｺﾞｼｯｸM-PRO" pitchFamily="50" charset="-128"/>
                <a:ea typeface="HG丸ｺﾞｼｯｸM-PRO" pitchFamily="50" charset="-128"/>
              </a:rPr>
              <a:t>じん</a:t>
            </a:r>
            <a:r>
              <a:rPr lang="ja-JP" altLang="en-US" sz="2000" dirty="0">
                <a:latin typeface="HG丸ｺﾞｼｯｸM-PRO" pitchFamily="50" charset="-128"/>
                <a:ea typeface="HG丸ｺﾞｼｯｸM-PRO" pitchFamily="50" charset="-128"/>
              </a:rPr>
              <a:t>爆発の防止については、粉じんの飛散防止、湿式工</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法の採用、不活性ガスによるシールなどの対策とともに着</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火源の管理を徹底する。　</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ウ．水蒸気爆発の防止については、溶融高温物の取扱い場所を</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雨水、地下水が浸入しない構造にし、水と溶融高温物との</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接触を防止する。</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エ．化学物質の混触による危険を防止する。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p>
        </p:txBody>
      </p:sp>
      <p:sp>
        <p:nvSpPr>
          <p:cNvPr id="11268" name="Text Box 10"/>
          <p:cNvSpPr txBox="1">
            <a:spLocks noChangeArrowheads="1"/>
          </p:cNvSpPr>
          <p:nvPr/>
        </p:nvSpPr>
        <p:spPr bwMode="auto">
          <a:xfrm>
            <a:off x="6934200" y="304800"/>
            <a:ext cx="1501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P60</a:t>
            </a:r>
            <a:endParaRPr lang="ja-JP" altLang="en-US" sz="1600" dirty="0">
              <a:latin typeface="HG丸ｺﾞｼｯｸM-PRO" pitchFamily="50" charset="-128"/>
              <a:ea typeface="HG丸ｺﾞｼｯｸM-PRO" pitchFamily="50" charset="-128"/>
            </a:endParaRPr>
          </a:p>
        </p:txBody>
      </p:sp>
      <p:sp>
        <p:nvSpPr>
          <p:cNvPr id="11269"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659FBA89-D07D-4DAF-ADEA-86D063EEF520}" type="slidenum">
              <a:rPr lang="en-US" altLang="ja-JP" sz="1400">
                <a:ea typeface="ＭＳ Ｐゴシック" pitchFamily="50" charset="-128"/>
              </a:rPr>
              <a:pPr algn="r" eaLnBrk="1" hangingPunct="1">
                <a:spcBef>
                  <a:spcPct val="0"/>
                </a:spcBef>
                <a:buFontTx/>
                <a:buNone/>
              </a:pPr>
              <a:t>71</a:t>
            </a:fld>
            <a:endParaRPr lang="en-US" altLang="ja-JP" sz="1400">
              <a:ea typeface="ＭＳ Ｐゴシック" pitchFamily="50" charset="-128"/>
            </a:endParaRPr>
          </a:p>
        </p:txBody>
      </p:sp>
    </p:spTree>
    <p:extLst>
      <p:ext uri="{BB962C8B-B14F-4D97-AF65-F5344CB8AC3E}">
        <p14:creationId xmlns:p14="http://schemas.microsoft.com/office/powerpoint/2010/main" val="344732483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53340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５．作業設備の安全化</a:t>
            </a:r>
          </a:p>
        </p:txBody>
      </p:sp>
      <p:sp>
        <p:nvSpPr>
          <p:cNvPr id="12291" name="AutoShape 5"/>
          <p:cNvSpPr>
            <a:spLocks noChangeArrowheads="1"/>
          </p:cNvSpPr>
          <p:nvPr/>
        </p:nvSpPr>
        <p:spPr bwMode="auto">
          <a:xfrm>
            <a:off x="304800" y="838200"/>
            <a:ext cx="8515350" cy="5791200"/>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（４）運搬設備</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ア．照明装置、制動装置、非常停止装置、警報装置、巻過防止</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装置などを設ける。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イ．適正なワイヤロープ、つりチェーン、つり具を使用する。　</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ウ．積荷の落下防止装置などを設ける。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エ．人との接触防止装置（防護柵、出入口遮断装置）を設ける。</a:t>
            </a:r>
          </a:p>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（５）飛来崩壊、倒壊のおそれがある場所や設備</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※飛来に対して　</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ア．防護柵（あさがお）、防護網などを設ける。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イ．物の荷降ろし、または投下設備を設ける。　</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ウ．高所作業床には、副木（爪先板）を設ける。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※崩壊、倒壊に対して</a:t>
            </a:r>
            <a:endParaRPr lang="ja-JP" altLang="en-US" sz="2400" dirty="0">
              <a:solidFill>
                <a:srgbClr val="FF0000"/>
              </a:solidFill>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ア．土止め支保工、ずい道支保工、擁壁などを設ける。</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イ．支柱、壁つなぎ、控などを設ける。　</a:t>
            </a:r>
          </a:p>
          <a:p>
            <a:pPr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ウ．防護網を張る。</a:t>
            </a:r>
          </a:p>
          <a:p>
            <a:pPr eaLnBrk="1" hangingPunct="1">
              <a:lnSpc>
                <a:spcPts val="2700"/>
              </a:lnSpc>
              <a:spcBef>
                <a:spcPct val="0"/>
              </a:spcBef>
              <a:buFontTx/>
              <a:buNone/>
            </a:pPr>
            <a:endParaRPr lang="ja-JP" altLang="en-US" sz="2000" dirty="0">
              <a:latin typeface="HG丸ｺﾞｼｯｸM-PRO" pitchFamily="50" charset="-128"/>
              <a:ea typeface="HG丸ｺﾞｼｯｸM-PRO" pitchFamily="50" charset="-128"/>
            </a:endParaRPr>
          </a:p>
        </p:txBody>
      </p:sp>
      <p:sp>
        <p:nvSpPr>
          <p:cNvPr id="12292" name="Text Box 10"/>
          <p:cNvSpPr txBox="1">
            <a:spLocks noChangeArrowheads="1"/>
          </p:cNvSpPr>
          <p:nvPr/>
        </p:nvSpPr>
        <p:spPr bwMode="auto">
          <a:xfrm>
            <a:off x="6934200" y="304800"/>
            <a:ext cx="1501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P60</a:t>
            </a:r>
            <a:endParaRPr lang="ja-JP" altLang="en-US" sz="1600" dirty="0">
              <a:latin typeface="HG丸ｺﾞｼｯｸM-PRO" pitchFamily="50" charset="-128"/>
              <a:ea typeface="HG丸ｺﾞｼｯｸM-PRO" pitchFamily="50" charset="-128"/>
            </a:endParaRPr>
          </a:p>
        </p:txBody>
      </p:sp>
      <p:sp>
        <p:nvSpPr>
          <p:cNvPr id="12293"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1862F0A3-E98E-4555-8F07-ACD37000206A}" type="slidenum">
              <a:rPr lang="en-US" altLang="ja-JP" sz="1400">
                <a:ea typeface="ＭＳ Ｐゴシック" pitchFamily="50" charset="-128"/>
              </a:rPr>
              <a:pPr algn="r" eaLnBrk="1" hangingPunct="1">
                <a:spcBef>
                  <a:spcPct val="0"/>
                </a:spcBef>
                <a:buFontTx/>
                <a:buNone/>
              </a:pPr>
              <a:t>72</a:t>
            </a:fld>
            <a:endParaRPr lang="en-US" altLang="ja-JP" sz="1400">
              <a:ea typeface="ＭＳ Ｐゴシック" pitchFamily="50" charset="-128"/>
            </a:endParaRPr>
          </a:p>
        </p:txBody>
      </p:sp>
    </p:spTree>
    <p:extLst>
      <p:ext uri="{BB962C8B-B14F-4D97-AF65-F5344CB8AC3E}">
        <p14:creationId xmlns:p14="http://schemas.microsoft.com/office/powerpoint/2010/main" val="170144641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53340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charset="0"/>
                <a:ea typeface="ＭＳ ゴシック" pitchFamily="49" charset="-128"/>
              </a:defRPr>
            </a:lvl1pPr>
            <a:lvl2pPr marL="742950" indent="-285750" eaLnBrk="0" hangingPunct="0">
              <a:defRPr kumimoji="1" sz="2400">
                <a:solidFill>
                  <a:schemeClr val="tx1"/>
                </a:solidFill>
                <a:latin typeface="Times New Roman" charset="0"/>
                <a:ea typeface="ＭＳ ゴシック" pitchFamily="49" charset="-128"/>
              </a:defRPr>
            </a:lvl2pPr>
            <a:lvl3pPr marL="1143000" indent="-228600" eaLnBrk="0" hangingPunct="0">
              <a:defRPr kumimoji="1" sz="2400">
                <a:solidFill>
                  <a:schemeClr val="tx1"/>
                </a:solidFill>
                <a:latin typeface="Times New Roman" charset="0"/>
                <a:ea typeface="ＭＳ ゴシック" pitchFamily="49" charset="-128"/>
              </a:defRPr>
            </a:lvl3pPr>
            <a:lvl4pPr marL="1600200" indent="-228600" eaLnBrk="0" hangingPunct="0">
              <a:defRPr kumimoji="1" sz="2400">
                <a:solidFill>
                  <a:schemeClr val="tx1"/>
                </a:solidFill>
                <a:latin typeface="Times New Roman" charset="0"/>
                <a:ea typeface="ＭＳ ゴシック" pitchFamily="49" charset="-128"/>
              </a:defRPr>
            </a:lvl4pPr>
            <a:lvl5pPr marL="2057400" indent="-228600" eaLnBrk="0" hangingPunct="0">
              <a:defRPr kumimoji="1" sz="2400">
                <a:solidFill>
                  <a:schemeClr val="tx1"/>
                </a:solidFill>
                <a:latin typeface="Times New Roman"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charset="0"/>
                <a:ea typeface="ＭＳ ゴシック" pitchFamily="49" charset="-128"/>
              </a:defRPr>
            </a:lvl9pPr>
          </a:lstStyle>
          <a:p>
            <a:pPr algn="l" eaLnBrk="1"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５．作業設備の安全化</a:t>
            </a:r>
          </a:p>
        </p:txBody>
      </p:sp>
      <p:sp>
        <p:nvSpPr>
          <p:cNvPr id="13315" name="AutoShape 5"/>
          <p:cNvSpPr>
            <a:spLocks noChangeArrowheads="1"/>
          </p:cNvSpPr>
          <p:nvPr/>
        </p:nvSpPr>
        <p:spPr bwMode="auto">
          <a:xfrm>
            <a:off x="304800" y="838200"/>
            <a:ext cx="8515350" cy="5791200"/>
          </a:xfrm>
          <a:prstGeom prst="roundRect">
            <a:avLst>
              <a:gd name="adj" fmla="val 4384"/>
            </a:avLst>
          </a:prstGeom>
          <a:solidFill>
            <a:srgbClr val="FFFF99"/>
          </a:solidFill>
          <a:ln w="9525">
            <a:solidFill>
              <a:srgbClr val="FFFF99"/>
            </a:solidFill>
            <a:round/>
            <a:headEnd/>
            <a:tailEnd/>
          </a:ln>
        </p:spPr>
        <p:txBody>
          <a:bodyPr wrap="none"/>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3000"/>
              </a:lnSpc>
              <a:spcBef>
                <a:spcPct val="0"/>
              </a:spcBef>
              <a:buFontTx/>
              <a:buNone/>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（６）墜落災害のおそれがある場所や設備</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ア．高所作業床、ローリングタワー、開口部、ピットその他の</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墜落のおそれのある場所には、手すり、囲い、覆いを設け</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る。これらの措置が困難な場合は、防護網を張り、安全帯</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取付設備を設け安全帯を使用させる。</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イ．昇降するための安全な設備を設ける。　</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ウ．足場、ゴンドラ、脚立、ローリングタワー、作業構台など</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の構造および材料を適正にする。</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エ．鉄骨建方における玉掛け脱着つり具など、高所危険作業を</a:t>
            </a: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できるだけ少なくする方法を採用する。</a:t>
            </a:r>
          </a:p>
        </p:txBody>
      </p:sp>
      <p:sp>
        <p:nvSpPr>
          <p:cNvPr id="13316" name="Text Box 10"/>
          <p:cNvSpPr txBox="1">
            <a:spLocks noChangeArrowheads="1"/>
          </p:cNvSpPr>
          <p:nvPr/>
        </p:nvSpPr>
        <p:spPr bwMode="auto">
          <a:xfrm>
            <a:off x="6934200" y="304800"/>
            <a:ext cx="1501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spcBef>
                <a:spcPct val="50000"/>
              </a:spcBef>
              <a:buFontTx/>
              <a:buNone/>
            </a:pPr>
            <a:r>
              <a:rPr lang="en-US" altLang="ja-JP" sz="1600" dirty="0">
                <a:latin typeface="HG丸ｺﾞｼｯｸM-PRO" pitchFamily="50" charset="-128"/>
                <a:ea typeface="HG丸ｺﾞｼｯｸM-PRO" pitchFamily="50" charset="-128"/>
              </a:rPr>
              <a:t>P61</a:t>
            </a:r>
            <a:endParaRPr lang="ja-JP" altLang="en-US" sz="1600" dirty="0">
              <a:latin typeface="HG丸ｺﾞｼｯｸM-PRO" pitchFamily="50" charset="-128"/>
              <a:ea typeface="HG丸ｺﾞｼｯｸM-PRO" pitchFamily="50" charset="-128"/>
            </a:endParaRPr>
          </a:p>
        </p:txBody>
      </p:sp>
      <p:sp>
        <p:nvSpPr>
          <p:cNvPr id="13317" name="スライド番号プレースホルダー 3"/>
          <p:cNvSpPr txBox="1">
            <a:spLocks noGrp="1"/>
          </p:cNvSpPr>
          <p:nvPr/>
        </p:nvSpPr>
        <p:spPr bwMode="auto">
          <a:xfrm>
            <a:off x="7745413" y="6281738"/>
            <a:ext cx="788987"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F16C8EEB-EBFC-47D1-8B58-15FD0F9CDE0B}" type="slidenum">
              <a:rPr lang="en-US" altLang="ja-JP" sz="1400">
                <a:ea typeface="ＭＳ Ｐゴシック" pitchFamily="50" charset="-128"/>
              </a:rPr>
              <a:pPr algn="r" eaLnBrk="1" hangingPunct="1">
                <a:spcBef>
                  <a:spcPct val="0"/>
                </a:spcBef>
                <a:buFontTx/>
                <a:buNone/>
              </a:pPr>
              <a:t>73</a:t>
            </a:fld>
            <a:endParaRPr lang="en-US" altLang="ja-JP" sz="1400">
              <a:ea typeface="ＭＳ Ｐゴシック" pitchFamily="50" charset="-128"/>
            </a:endParaRPr>
          </a:p>
        </p:txBody>
      </p:sp>
    </p:spTree>
    <p:extLst>
      <p:ext uri="{BB962C8B-B14F-4D97-AF65-F5344CB8AC3E}">
        <p14:creationId xmlns:p14="http://schemas.microsoft.com/office/powerpoint/2010/main" val="299450040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lum bright="-12000" contrast="60000"/>
            <a:extLst>
              <a:ext uri="{28A0092B-C50C-407E-A947-70E740481C1C}">
                <a14:useLocalDpi xmlns:a14="http://schemas.microsoft.com/office/drawing/2010/main" val="0"/>
              </a:ext>
            </a:extLst>
          </a:blip>
          <a:srcRect/>
          <a:stretch>
            <a:fillRect/>
          </a:stretch>
        </p:blipFill>
        <p:spPr bwMode="auto">
          <a:xfrm>
            <a:off x="228600" y="152400"/>
            <a:ext cx="8715375"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39" name="Group 6"/>
          <p:cNvGrpSpPr>
            <a:grpSpLocks/>
          </p:cNvGrpSpPr>
          <p:nvPr/>
        </p:nvGrpSpPr>
        <p:grpSpPr bwMode="auto">
          <a:xfrm>
            <a:off x="838200" y="685800"/>
            <a:ext cx="2362200" cy="1524000"/>
            <a:chOff x="3474" y="1135"/>
            <a:chExt cx="4320" cy="2521"/>
          </a:xfrm>
        </p:grpSpPr>
        <p:sp>
          <p:nvSpPr>
            <p:cNvPr id="14343" name="Rectangle 7"/>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44" name="Rectangle 8"/>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45" name="Rectangle 9"/>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46" name="Rectangle 10"/>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47" name="Rectangle 11"/>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48" name="Rectangle 12"/>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49" name="Rectangle 13"/>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50" name="Rectangle 14"/>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51" name="Rectangle 15"/>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52" name="Rectangle 16"/>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53" name="Rectangle 17"/>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54" name="Rectangle 18"/>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14355" name="Rectangle 19"/>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grpSp>
      <p:sp>
        <p:nvSpPr>
          <p:cNvPr id="14340" name="Text Box 20"/>
          <p:cNvSpPr txBox="1">
            <a:spLocks noChangeArrowheads="1"/>
          </p:cNvSpPr>
          <p:nvPr/>
        </p:nvSpPr>
        <p:spPr bwMode="auto">
          <a:xfrm>
            <a:off x="914400" y="5334000"/>
            <a:ext cx="7543800"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4000"/>
              </a:lnSpc>
              <a:spcBef>
                <a:spcPts val="0"/>
              </a:spcBef>
              <a:buFontTx/>
              <a:buNone/>
            </a:pPr>
            <a:r>
              <a:rPr lang="ja-JP" altLang="en-US" b="1" dirty="0">
                <a:latin typeface="HG丸ｺﾞｼｯｸM-PRO" pitchFamily="50" charset="-128"/>
                <a:ea typeface="HG丸ｺﾞｼｯｸM-PRO" pitchFamily="50" charset="-128"/>
              </a:rPr>
              <a:t>第４章．設備の改善　終了</a:t>
            </a:r>
          </a:p>
        </p:txBody>
      </p:sp>
      <p:sp>
        <p:nvSpPr>
          <p:cNvPr id="2" name="スライド番号プレースホルダー 1"/>
          <p:cNvSpPr>
            <a:spLocks noGrp="1"/>
          </p:cNvSpPr>
          <p:nvPr>
            <p:ph type="sldNum" sz="quarter" idx="12"/>
          </p:nvPr>
        </p:nvSpPr>
        <p:spPr/>
        <p:txBody>
          <a:bodyPr/>
          <a:lstStyle/>
          <a:p>
            <a:pPr>
              <a:defRPr/>
            </a:pPr>
            <a:fld id="{9610BF61-9527-47C8-9DE4-48020A12B7AE}" type="slidenum">
              <a:rPr lang="en-US" altLang="ja-JP" smtClean="0"/>
              <a:pPr>
                <a:defRPr/>
              </a:pPr>
              <a:t>74</a:t>
            </a:fld>
            <a:endParaRPr lang="en-US" altLang="ja-JP"/>
          </a:p>
        </p:txBody>
      </p:sp>
      <p:sp>
        <p:nvSpPr>
          <p:cNvPr id="14342" name="Text Box 20"/>
          <p:cNvSpPr txBox="1">
            <a:spLocks noChangeArrowheads="1"/>
          </p:cNvSpPr>
          <p:nvPr/>
        </p:nvSpPr>
        <p:spPr bwMode="auto">
          <a:xfrm>
            <a:off x="854075" y="3082925"/>
            <a:ext cx="7464425"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fontAlgn="base" hangingPunct="0">
              <a:buChar char="•"/>
              <a:defRPr kumimoji="1" sz="3200">
                <a:solidFill>
                  <a:schemeClr val="tx1"/>
                </a:solidFill>
                <a:latin typeface="Arial" charset="0"/>
              </a:defRPr>
            </a:lvl1pPr>
            <a:lvl2pPr marL="742950" indent="-285750" algn="l" eaLnBrk="0" fontAlgn="base" hangingPunct="0">
              <a:buChar char="–"/>
              <a:defRPr kumimoji="1" sz="2800">
                <a:solidFill>
                  <a:schemeClr val="tx1"/>
                </a:solidFill>
                <a:latin typeface="Arial" charset="0"/>
              </a:defRPr>
            </a:lvl2pPr>
            <a:lvl3pPr marL="1143000" indent="-228600" algn="l" eaLnBrk="0" fontAlgn="base" hangingPunct="0">
              <a:buChar char="•"/>
              <a:defRPr kumimoji="1" sz="2400">
                <a:solidFill>
                  <a:schemeClr val="tx1"/>
                </a:solidFill>
                <a:latin typeface="Arial" charset="0"/>
              </a:defRPr>
            </a:lvl3pPr>
            <a:lvl4pPr marL="1600200" indent="-228600" algn="l" eaLnBrk="0" fontAlgn="base" hangingPunct="0">
              <a:buChar char="–"/>
              <a:defRPr kumimoji="1" sz="2000">
                <a:solidFill>
                  <a:schemeClr val="tx1"/>
                </a:solidFill>
                <a:latin typeface="Arial" charset="0"/>
              </a:defRPr>
            </a:lvl4pPr>
            <a:lvl5pPr marL="2057400" indent="-228600" algn="l" eaLnBrk="0" fontAlgn="base" hangingPunct="0">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lnSpc>
                <a:spcPts val="4000"/>
              </a:lnSpc>
              <a:spcBef>
                <a:spcPct val="0"/>
              </a:spcBef>
              <a:buFontTx/>
              <a:buNone/>
            </a:pPr>
            <a:r>
              <a:rPr kumimoji="0" lang="ja-JP" altLang="en-US" b="1" dirty="0">
                <a:latin typeface="HG丸ｺﾞｼｯｸM-PRO" pitchFamily="50" charset="-128"/>
                <a:ea typeface="HG丸ｺﾞｼｯｸM-PRO" pitchFamily="50" charset="-128"/>
              </a:rPr>
              <a:t>第４章のまとめは　Ｐ６１参照</a:t>
            </a:r>
          </a:p>
        </p:txBody>
      </p:sp>
    </p:spTree>
    <p:extLst>
      <p:ext uri="{BB962C8B-B14F-4D97-AF65-F5344CB8AC3E}">
        <p14:creationId xmlns:p14="http://schemas.microsoft.com/office/powerpoint/2010/main" val="97493984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4294967295"/>
          </p:nvPr>
        </p:nvSpPr>
        <p:spPr>
          <a:xfrm>
            <a:off x="572104" y="1620551"/>
            <a:ext cx="8382000" cy="4976801"/>
          </a:xfrm>
          <a:solidFill>
            <a:srgbClr val="00FF00">
              <a:alpha val="50195"/>
            </a:srgbClr>
          </a:solidFill>
        </p:spPr>
        <p:txBody>
          <a:bodyPr/>
          <a:lstStyle/>
          <a:p>
            <a:pPr marL="0" indent="0" eaLnBrk="1" hangingPunct="1">
              <a:lnSpc>
                <a:spcPts val="3500"/>
              </a:lnSpc>
              <a:spcBef>
                <a:spcPct val="0"/>
              </a:spcBef>
              <a:buFontTx/>
              <a:buNone/>
            </a:pPr>
            <a:r>
              <a:rPr lang="ja-JP" altLang="en-US" sz="2800" dirty="0">
                <a:latin typeface="HG丸ｺﾞｼｯｸM-PRO" pitchFamily="50" charset="-128"/>
                <a:ea typeface="HG丸ｺﾞｼｯｸM-PRO" pitchFamily="50" charset="-128"/>
              </a:rPr>
              <a:t>１．作業者の健康に与える要因</a:t>
            </a:r>
          </a:p>
          <a:p>
            <a:pPr marL="0" indent="0"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物理的、化学的、生物的、社会的要因</a:t>
            </a:r>
          </a:p>
          <a:p>
            <a:pPr marL="0" indent="0" eaLnBrk="1" hangingPunct="1">
              <a:lnSpc>
                <a:spcPts val="3500"/>
              </a:lnSpc>
              <a:spcBef>
                <a:spcPct val="0"/>
              </a:spcBef>
              <a:buFontTx/>
              <a:buNone/>
            </a:pPr>
            <a:r>
              <a:rPr lang="ja-JP" altLang="en-US" sz="2800" dirty="0">
                <a:latin typeface="HG丸ｺﾞｼｯｸM-PRO" pitchFamily="50" charset="-128"/>
                <a:ea typeface="HG丸ｺﾞｼｯｸM-PRO" pitchFamily="50" charset="-128"/>
              </a:rPr>
              <a:t>２．労働衛生管理</a:t>
            </a:r>
          </a:p>
          <a:p>
            <a:pPr marL="0" indent="0"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作業環境管理、作業管理、健康管理</a:t>
            </a:r>
          </a:p>
          <a:p>
            <a:pPr marL="0" indent="0" eaLnBrk="1" hangingPunct="1">
              <a:lnSpc>
                <a:spcPts val="3500"/>
              </a:lnSpc>
              <a:spcBef>
                <a:spcPct val="0"/>
              </a:spcBef>
              <a:buFontTx/>
              <a:buNone/>
            </a:pPr>
            <a:r>
              <a:rPr lang="ja-JP" altLang="en-US" sz="2800" dirty="0">
                <a:latin typeface="HG丸ｺﾞｼｯｸM-PRO" pitchFamily="50" charset="-128"/>
                <a:ea typeface="HG丸ｺﾞｼｯｸM-PRO" pitchFamily="50" charset="-128"/>
              </a:rPr>
              <a:t>３．作業環境改善の手順等</a:t>
            </a:r>
          </a:p>
          <a:p>
            <a:pPr marL="0" indent="0"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改善対象の特定・検討・計画立案推進・効果確認</a:t>
            </a:r>
          </a:p>
          <a:p>
            <a:pPr marL="0" indent="0" eaLnBrk="1" hangingPunct="1">
              <a:lnSpc>
                <a:spcPts val="3500"/>
              </a:lnSpc>
              <a:spcBef>
                <a:spcPct val="0"/>
              </a:spcBef>
              <a:buFontTx/>
              <a:buNone/>
            </a:pPr>
            <a:r>
              <a:rPr lang="ja-JP" altLang="en-US" sz="2800" dirty="0">
                <a:latin typeface="HG丸ｺﾞｼｯｸM-PRO" pitchFamily="50" charset="-128"/>
                <a:ea typeface="HG丸ｺﾞｼｯｸM-PRO" pitchFamily="50" charset="-128"/>
              </a:rPr>
              <a:t>４．快適職場づくり</a:t>
            </a:r>
          </a:p>
          <a:p>
            <a:pPr marL="0" indent="0"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作業環境管理、作業管理、</a:t>
            </a:r>
            <a:endParaRPr lang="en-US" altLang="ja-JP" sz="2400" dirty="0">
              <a:latin typeface="HG丸ｺﾞｼｯｸM-PRO" pitchFamily="50" charset="-128"/>
              <a:ea typeface="HG丸ｺﾞｼｯｸM-PRO" pitchFamily="50" charset="-128"/>
            </a:endParaRPr>
          </a:p>
          <a:p>
            <a:pPr marL="0" indent="0"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快適職場づくりに取り組むとき留意すること、</a:t>
            </a:r>
            <a:endParaRPr lang="en-US" altLang="ja-JP" sz="2400" dirty="0">
              <a:latin typeface="HG丸ｺﾞｼｯｸM-PRO" pitchFamily="50" charset="-128"/>
              <a:ea typeface="HG丸ｺﾞｼｯｸM-PRO" pitchFamily="50" charset="-128"/>
            </a:endParaRPr>
          </a:p>
          <a:p>
            <a:pPr marL="0" indent="0"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受動喫煙の防止</a:t>
            </a:r>
            <a:endParaRPr lang="en-US" altLang="ja-JP" sz="2400" dirty="0">
              <a:latin typeface="HG丸ｺﾞｼｯｸM-PRO" pitchFamily="50" charset="-128"/>
              <a:ea typeface="HG丸ｺﾞｼｯｸM-PRO" pitchFamily="50" charset="-128"/>
            </a:endParaRPr>
          </a:p>
          <a:p>
            <a:pPr marL="0" indent="0" eaLnBrk="1" hangingPunct="1">
              <a:lnSpc>
                <a:spcPts val="3500"/>
              </a:lnSpc>
              <a:spcBef>
                <a:spcPct val="0"/>
              </a:spcBef>
              <a:buFontTx/>
              <a:buNone/>
            </a:pPr>
            <a:r>
              <a:rPr lang="ja-JP" altLang="en-US" sz="2800" dirty="0">
                <a:latin typeface="HG丸ｺﾞｼｯｸM-PRO" pitchFamily="50" charset="-128"/>
                <a:ea typeface="HG丸ｺﾞｼｯｸM-PRO" pitchFamily="50" charset="-128"/>
              </a:rPr>
              <a:t>５．健康の保持増進</a:t>
            </a:r>
          </a:p>
          <a:p>
            <a:pPr marL="0" indent="0"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健康診断・</a:t>
            </a:r>
            <a:r>
              <a:rPr lang="en-US" altLang="ja-JP" sz="2400" dirty="0">
                <a:latin typeface="HG丸ｺﾞｼｯｸM-PRO" pitchFamily="50" charset="-128"/>
                <a:ea typeface="HG丸ｺﾞｼｯｸM-PRO" pitchFamily="50" charset="-128"/>
              </a:rPr>
              <a:t>THP・</a:t>
            </a:r>
            <a:r>
              <a:rPr lang="ja-JP" altLang="en-US" sz="2400" dirty="0">
                <a:latin typeface="HG丸ｺﾞｼｯｸM-PRO" pitchFamily="50" charset="-128"/>
                <a:ea typeface="HG丸ｺﾞｼｯｸM-PRO" pitchFamily="50" charset="-128"/>
              </a:rPr>
              <a:t>日常の健康管理・メンタルヘルス</a:t>
            </a:r>
          </a:p>
        </p:txBody>
      </p:sp>
      <p:sp>
        <p:nvSpPr>
          <p:cNvPr id="3075" name="Rectangle 4"/>
          <p:cNvSpPr>
            <a:spLocks noGrp="1" noChangeArrowheads="1"/>
          </p:cNvSpPr>
          <p:nvPr>
            <p:ph type="title" idx="4294967295"/>
          </p:nvPr>
        </p:nvSpPr>
        <p:spPr>
          <a:xfrm>
            <a:off x="1692275" y="228601"/>
            <a:ext cx="7272338" cy="608112"/>
          </a:xfrm>
          <a:solidFill>
            <a:schemeClr val="accent2">
              <a:lumMod val="75000"/>
            </a:schemeClr>
          </a:solidFill>
        </p:spPr>
        <p:txBody>
          <a:bodyPr/>
          <a:lstStyle/>
          <a:p>
            <a:pPr eaLnBrk="1" hangingPunct="1">
              <a:lnSpc>
                <a:spcPts val="4500"/>
              </a:lnSpc>
              <a:defRPr/>
            </a:pPr>
            <a:r>
              <a:rPr lang="ja-JP" altLang="en-US" sz="2800" b="1" dirty="0">
                <a:solidFill>
                  <a:schemeClr val="bg1"/>
                </a:solidFill>
                <a:latin typeface="HG丸ｺﾞｼｯｸM-PRO" pitchFamily="50" charset="-128"/>
                <a:ea typeface="HG丸ｺﾞｼｯｸM-PRO" pitchFamily="50" charset="-128"/>
              </a:rPr>
              <a:t>第５章　環境改善の方法と環境条件の保持</a:t>
            </a:r>
          </a:p>
        </p:txBody>
      </p:sp>
      <p:sp>
        <p:nvSpPr>
          <p:cNvPr id="3076" name="AutoShape 5"/>
          <p:cNvSpPr>
            <a:spLocks noChangeArrowheads="1"/>
          </p:cNvSpPr>
          <p:nvPr/>
        </p:nvSpPr>
        <p:spPr bwMode="auto">
          <a:xfrm>
            <a:off x="1687195" y="939310"/>
            <a:ext cx="3845857" cy="574675"/>
          </a:xfrm>
          <a:prstGeom prst="roundRect">
            <a:avLst>
              <a:gd name="adj" fmla="val 16667"/>
            </a:avLst>
          </a:prstGeom>
          <a:solidFill>
            <a:srgbClr val="FFFF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fontAlgn="ctr" hangingPunct="1">
              <a:lnSpc>
                <a:spcPts val="3000"/>
              </a:lnSpc>
              <a:spcBef>
                <a:spcPct val="0"/>
              </a:spcBef>
              <a:buFontTx/>
              <a:buNone/>
            </a:pPr>
            <a:r>
              <a:rPr lang="ja-JP" altLang="en-US" sz="2400" dirty="0">
                <a:latin typeface="HG丸ｺﾞｼｯｸM-PRO" pitchFamily="50" charset="-128"/>
                <a:ea typeface="HG丸ｺﾞｼｯｸM-PRO" pitchFamily="50" charset="-128"/>
              </a:rPr>
              <a:t>この章でお話しすること</a:t>
            </a:r>
          </a:p>
        </p:txBody>
      </p:sp>
      <p:sp>
        <p:nvSpPr>
          <p:cNvPr id="3077" name="スライド番号プレースホルダー 3"/>
          <p:cNvSpPr txBox="1">
            <a:spLocks noGrp="1"/>
          </p:cNvSpPr>
          <p:nvPr/>
        </p:nvSpPr>
        <p:spPr bwMode="auto">
          <a:xfrm>
            <a:off x="7467600" y="62484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8572050C-91CF-4DA3-B4C3-9BF96703DE65}" type="slidenum">
              <a:rPr lang="en-US" altLang="ja-JP" sz="1400">
                <a:latin typeface="Times New Roman" pitchFamily="18" charset="0"/>
              </a:rPr>
              <a:pPr algn="r" eaLnBrk="1" hangingPunct="1">
                <a:spcBef>
                  <a:spcPct val="0"/>
                </a:spcBef>
                <a:buFontTx/>
                <a:buNone/>
              </a:pPr>
              <a:t>75</a:t>
            </a:fld>
            <a:endParaRPr lang="en-US" altLang="ja-JP" sz="1400">
              <a:latin typeface="Times New Roman" pitchFamily="18" charset="0"/>
            </a:endParaRPr>
          </a:p>
        </p:txBody>
      </p:sp>
      <p:grpSp>
        <p:nvGrpSpPr>
          <p:cNvPr id="3078" name="Group 6"/>
          <p:cNvGrpSpPr>
            <a:grpSpLocks/>
          </p:cNvGrpSpPr>
          <p:nvPr/>
        </p:nvGrpSpPr>
        <p:grpSpPr bwMode="auto">
          <a:xfrm>
            <a:off x="223838" y="247650"/>
            <a:ext cx="1371600" cy="1135063"/>
            <a:chOff x="3474" y="1135"/>
            <a:chExt cx="4320" cy="2521"/>
          </a:xfrm>
        </p:grpSpPr>
        <p:sp>
          <p:nvSpPr>
            <p:cNvPr id="3079" name="Rectangle 7"/>
            <p:cNvSpPr>
              <a:spLocks noChangeArrowheads="1"/>
            </p:cNvSpPr>
            <p:nvPr/>
          </p:nvSpPr>
          <p:spPr bwMode="auto">
            <a:xfrm>
              <a:off x="3474" y="1135"/>
              <a:ext cx="4320" cy="2521"/>
            </a:xfrm>
            <a:prstGeom prst="rect">
              <a:avLst/>
            </a:prstGeom>
            <a:solidFill>
              <a:srgbClr val="FFFFFF"/>
            </a:solidFill>
            <a:ln w="19050">
              <a:solidFill>
                <a:srgbClr val="000000"/>
              </a:solidFill>
              <a:miter lim="800000"/>
              <a:headEnd/>
              <a:tailEnd/>
            </a:ln>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0" name="Rectangle 8"/>
            <p:cNvSpPr>
              <a:spLocks noChangeArrowheads="1"/>
            </p:cNvSpPr>
            <p:nvPr/>
          </p:nvSpPr>
          <p:spPr bwMode="auto">
            <a:xfrm>
              <a:off x="527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1" name="Rectangle 9"/>
            <p:cNvSpPr>
              <a:spLocks noChangeArrowheads="1"/>
            </p:cNvSpPr>
            <p:nvPr/>
          </p:nvSpPr>
          <p:spPr bwMode="auto">
            <a:xfrm>
              <a:off x="5274" y="275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2" name="Rectangle 10"/>
            <p:cNvSpPr>
              <a:spLocks noChangeArrowheads="1"/>
            </p:cNvSpPr>
            <p:nvPr/>
          </p:nvSpPr>
          <p:spPr bwMode="auto">
            <a:xfrm>
              <a:off x="599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3" name="Rectangle 11"/>
            <p:cNvSpPr>
              <a:spLocks noChangeArrowheads="1"/>
            </p:cNvSpPr>
            <p:nvPr/>
          </p:nvSpPr>
          <p:spPr bwMode="auto">
            <a:xfrm>
              <a:off x="4554" y="203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4" name="Rectangle 12"/>
            <p:cNvSpPr>
              <a:spLocks noChangeArrowheads="1"/>
            </p:cNvSpPr>
            <p:nvPr/>
          </p:nvSpPr>
          <p:spPr bwMode="auto">
            <a:xfrm>
              <a:off x="5274" y="1315"/>
              <a:ext cx="72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5" name="Rectangle 13"/>
            <p:cNvSpPr>
              <a:spLocks noChangeArrowheads="1"/>
            </p:cNvSpPr>
            <p:nvPr/>
          </p:nvSpPr>
          <p:spPr bwMode="auto">
            <a:xfrm>
              <a:off x="3654" y="1135"/>
              <a:ext cx="3961" cy="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6" name="Rectangle 14"/>
            <p:cNvSpPr>
              <a:spLocks noChangeArrowheads="1"/>
            </p:cNvSpPr>
            <p:nvPr/>
          </p:nvSpPr>
          <p:spPr bwMode="auto">
            <a:xfrm>
              <a:off x="3474"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7" name="Rectangle 15"/>
            <p:cNvSpPr>
              <a:spLocks noChangeArrowheads="1"/>
            </p:cNvSpPr>
            <p:nvPr/>
          </p:nvSpPr>
          <p:spPr bwMode="auto">
            <a:xfrm>
              <a:off x="6533" y="11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8" name="Rectangle 16"/>
            <p:cNvSpPr>
              <a:spLocks noChangeArrowheads="1"/>
            </p:cNvSpPr>
            <p:nvPr/>
          </p:nvSpPr>
          <p:spPr bwMode="auto">
            <a:xfrm>
              <a:off x="3474"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89" name="Rectangle 17"/>
            <p:cNvSpPr>
              <a:spLocks noChangeArrowheads="1"/>
            </p:cNvSpPr>
            <p:nvPr/>
          </p:nvSpPr>
          <p:spPr bwMode="auto">
            <a:xfrm>
              <a:off x="6533" y="2935"/>
              <a:ext cx="1261" cy="721"/>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90" name="Rectangle 18"/>
            <p:cNvSpPr>
              <a:spLocks noChangeArrowheads="1"/>
            </p:cNvSpPr>
            <p:nvPr/>
          </p:nvSpPr>
          <p:spPr bwMode="auto">
            <a:xfrm>
              <a:off x="3474"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sp>
          <p:nvSpPr>
            <p:cNvPr id="3091" name="Rectangle 19"/>
            <p:cNvSpPr>
              <a:spLocks noChangeArrowheads="1"/>
            </p:cNvSpPr>
            <p:nvPr/>
          </p:nvSpPr>
          <p:spPr bwMode="auto">
            <a:xfrm>
              <a:off x="7253" y="1855"/>
              <a:ext cx="541" cy="1081"/>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ja-JP" sz="1800">
                <a:ea typeface="ＭＳ Ｐゴシック" pitchFamily="50" charset="-128"/>
              </a:endParaRPr>
            </a:p>
          </p:txBody>
        </p:sp>
      </p:grpSp>
      <p:sp>
        <p:nvSpPr>
          <p:cNvPr id="20" name="正方形/長方形 19"/>
          <p:cNvSpPr/>
          <p:nvPr/>
        </p:nvSpPr>
        <p:spPr>
          <a:xfrm>
            <a:off x="5642248" y="937910"/>
            <a:ext cx="3082895" cy="541174"/>
          </a:xfrm>
          <a:prstGeom prst="rect">
            <a:avLst/>
          </a:prstGeom>
        </p:spPr>
        <p:txBody>
          <a:bodyPr wrap="none">
            <a:spAutoFit/>
          </a:bodyPr>
          <a:lstStyle>
            <a:defPPr>
              <a:defRPr lang="ja-JP"/>
            </a:defPPr>
            <a:lvl1pPr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1pPr>
            <a:lvl2pPr marL="4572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2pPr>
            <a:lvl3pPr marL="9144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3pPr>
            <a:lvl4pPr marL="13716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4pPr>
            <a:lvl5pPr marL="1828800" algn="r" rtl="0" fontAlgn="base">
              <a:spcBef>
                <a:spcPct val="0"/>
              </a:spcBef>
              <a:spcAft>
                <a:spcPct val="0"/>
              </a:spcAft>
              <a:defRPr kumimoji="1" sz="1400" kern="1200">
                <a:solidFill>
                  <a:schemeClr val="tx1"/>
                </a:solidFill>
                <a:latin typeface="Times New Roman" pitchFamily="18" charset="0"/>
                <a:ea typeface="ＭＳ ゴシック" pitchFamily="49" charset="-128"/>
                <a:cs typeface="+mn-cs"/>
              </a:defRPr>
            </a:lvl5pPr>
            <a:lvl6pPr marL="2286000" algn="l" defTabSz="914400" rtl="0" eaLnBrk="1" latinLnBrk="0" hangingPunct="1">
              <a:defRPr kumimoji="1" sz="1400" kern="1200">
                <a:solidFill>
                  <a:schemeClr val="tx1"/>
                </a:solidFill>
                <a:latin typeface="Times New Roman" pitchFamily="18" charset="0"/>
                <a:ea typeface="ＭＳ ゴシック" pitchFamily="49" charset="-128"/>
                <a:cs typeface="+mn-cs"/>
              </a:defRPr>
            </a:lvl6pPr>
            <a:lvl7pPr marL="2743200" algn="l" defTabSz="914400" rtl="0" eaLnBrk="1" latinLnBrk="0" hangingPunct="1">
              <a:defRPr kumimoji="1" sz="1400" kern="1200">
                <a:solidFill>
                  <a:schemeClr val="tx1"/>
                </a:solidFill>
                <a:latin typeface="Times New Roman" pitchFamily="18" charset="0"/>
                <a:ea typeface="ＭＳ ゴシック" pitchFamily="49" charset="-128"/>
                <a:cs typeface="+mn-cs"/>
              </a:defRPr>
            </a:lvl7pPr>
            <a:lvl8pPr marL="3200400" algn="l" defTabSz="914400" rtl="0" eaLnBrk="1" latinLnBrk="0" hangingPunct="1">
              <a:defRPr kumimoji="1" sz="1400" kern="1200">
                <a:solidFill>
                  <a:schemeClr val="tx1"/>
                </a:solidFill>
                <a:latin typeface="Times New Roman" pitchFamily="18" charset="0"/>
                <a:ea typeface="ＭＳ ゴシック" pitchFamily="49" charset="-128"/>
                <a:cs typeface="+mn-cs"/>
              </a:defRPr>
            </a:lvl8pPr>
            <a:lvl9pPr marL="3657600" algn="l" defTabSz="914400" rtl="0" eaLnBrk="1" latinLnBrk="0" hangingPunct="1">
              <a:defRPr kumimoji="1" sz="1400" kern="1200">
                <a:solidFill>
                  <a:schemeClr val="tx1"/>
                </a:solidFill>
                <a:latin typeface="Times New Roman" pitchFamily="18" charset="0"/>
                <a:ea typeface="ＭＳ ゴシック" pitchFamily="49" charset="-128"/>
                <a:cs typeface="+mn-cs"/>
              </a:defRPr>
            </a:lvl9pPr>
          </a:lstStyle>
          <a:p>
            <a:pPr algn="ctr">
              <a:lnSpc>
                <a:spcPts val="3500"/>
              </a:lnSpc>
            </a:pPr>
            <a:r>
              <a:rPr lang="ja-JP" altLang="en-US" sz="2400" dirty="0">
                <a:solidFill>
                  <a:schemeClr val="accent2"/>
                </a:solidFill>
                <a:latin typeface="HG丸ｺﾞｼｯｸM-PRO" pitchFamily="50" charset="-128"/>
                <a:ea typeface="HG丸ｺﾞｼｯｸM-PRO" pitchFamily="50" charset="-128"/>
              </a:rPr>
              <a:t>（</a:t>
            </a:r>
            <a:r>
              <a:rPr lang="en-US" altLang="ja-JP" sz="2400" dirty="0">
                <a:solidFill>
                  <a:schemeClr val="accent2"/>
                </a:solidFill>
                <a:latin typeface="HG丸ｺﾞｼｯｸM-PRO" pitchFamily="50" charset="-128"/>
                <a:ea typeface="HG丸ｺﾞｼｯｸM-PRO" pitchFamily="50" charset="-128"/>
              </a:rPr>
              <a:t>P</a:t>
            </a:r>
            <a:r>
              <a:rPr lang="ja-JP" altLang="en-US" sz="2400" dirty="0">
                <a:solidFill>
                  <a:schemeClr val="accent2"/>
                </a:solidFill>
                <a:latin typeface="HG丸ｺﾞｼｯｸM-PRO" pitchFamily="50" charset="-128"/>
                <a:ea typeface="HG丸ｺﾞｼｯｸM-PRO" pitchFamily="50" charset="-128"/>
              </a:rPr>
              <a:t>６２～</a:t>
            </a:r>
            <a:r>
              <a:rPr lang="en-US" altLang="ja-JP" sz="2400" dirty="0">
                <a:solidFill>
                  <a:schemeClr val="accent2"/>
                </a:solidFill>
                <a:latin typeface="HG丸ｺﾞｼｯｸM-PRO" pitchFamily="50" charset="-128"/>
                <a:ea typeface="HG丸ｺﾞｼｯｸM-PRO" pitchFamily="50" charset="-128"/>
              </a:rPr>
              <a:t>P</a:t>
            </a:r>
            <a:r>
              <a:rPr lang="ja-JP" altLang="en-US" sz="2400" dirty="0">
                <a:solidFill>
                  <a:schemeClr val="accent2"/>
                </a:solidFill>
                <a:latin typeface="HG丸ｺﾞｼｯｸM-PRO" pitchFamily="50" charset="-128"/>
                <a:ea typeface="HG丸ｺﾞｼｯｸM-PRO" pitchFamily="50" charset="-128"/>
              </a:rPr>
              <a:t>１０１）</a:t>
            </a:r>
          </a:p>
        </p:txBody>
      </p:sp>
    </p:spTree>
    <p:extLst>
      <p:ext uri="{BB962C8B-B14F-4D97-AF65-F5344CB8AC3E}">
        <p14:creationId xmlns:p14="http://schemas.microsoft.com/office/powerpoint/2010/main" val="146932031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FontTx/>
              <a:buNone/>
            </a:pPr>
            <a:fld id="{77D171BC-19EA-4BB8-B028-5336877AD9DA}" type="slidenum">
              <a:rPr lang="en-US" altLang="ja-JP" sz="1400" smtClean="0">
                <a:latin typeface="Times New Roman" pitchFamily="18" charset="0"/>
              </a:rPr>
              <a:pPr>
                <a:spcBef>
                  <a:spcPct val="0"/>
                </a:spcBef>
                <a:buFontTx/>
                <a:buNone/>
              </a:pPr>
              <a:t>76</a:t>
            </a:fld>
            <a:endParaRPr lang="en-US" altLang="ja-JP" sz="1400">
              <a:latin typeface="Times New Roman" pitchFamily="18" charset="0"/>
            </a:endParaRPr>
          </a:p>
        </p:txBody>
      </p:sp>
      <p:sp>
        <p:nvSpPr>
          <p:cNvPr id="4099" name="Rectangle 2"/>
          <p:cNvSpPr>
            <a:spLocks noGrp="1" noChangeArrowheads="1"/>
          </p:cNvSpPr>
          <p:nvPr>
            <p:ph type="title" idx="4294967295"/>
          </p:nvPr>
        </p:nvSpPr>
        <p:spPr>
          <a:xfrm>
            <a:off x="838200" y="228600"/>
            <a:ext cx="7543800" cy="457200"/>
          </a:xfrm>
        </p:spPr>
        <p:txBody>
          <a:bodyPr/>
          <a:lstStyle/>
          <a:p>
            <a:pPr eaLnBrk="1" hangingPunct="1">
              <a:lnSpc>
                <a:spcPts val="3900"/>
              </a:lnSpc>
            </a:pPr>
            <a:r>
              <a:rPr lang="ja-JP" altLang="en-US" sz="3200" dirty="0">
                <a:solidFill>
                  <a:schemeClr val="accent2"/>
                </a:solidFill>
                <a:latin typeface="HG丸ｺﾞｼｯｸM-PRO" pitchFamily="50" charset="-128"/>
                <a:ea typeface="HG丸ｺﾞｼｯｸM-PRO" pitchFamily="50" charset="-128"/>
              </a:rPr>
              <a:t>労災発生に関する安全と衛生の捉え方</a:t>
            </a:r>
          </a:p>
        </p:txBody>
      </p:sp>
      <p:sp>
        <p:nvSpPr>
          <p:cNvPr id="4100" name="Rectangle 3"/>
          <p:cNvSpPr>
            <a:spLocks noGrp="1" noChangeArrowheads="1"/>
          </p:cNvSpPr>
          <p:nvPr>
            <p:ph type="body" idx="4294967295"/>
          </p:nvPr>
        </p:nvSpPr>
        <p:spPr>
          <a:xfrm>
            <a:off x="228600" y="838200"/>
            <a:ext cx="8807450" cy="1828800"/>
          </a:xfrm>
          <a:ln>
            <a:solidFill>
              <a:schemeClr val="tx1"/>
            </a:solidFill>
            <a:miter lim="800000"/>
            <a:headEnd/>
            <a:tailEnd/>
          </a:ln>
        </p:spPr>
        <p:txBody>
          <a:bodyPr/>
          <a:lstStyle/>
          <a:p>
            <a:pPr eaLnBrk="1" hangingPunct="1">
              <a:lnSpc>
                <a:spcPts val="3500"/>
              </a:lnSpc>
              <a:spcBef>
                <a:spcPts val="0"/>
              </a:spcBef>
              <a:buFontTx/>
              <a:buNone/>
            </a:pPr>
            <a:r>
              <a:rPr lang="ja-JP" altLang="en-US" sz="2800" dirty="0">
                <a:solidFill>
                  <a:srgbClr val="FF0000"/>
                </a:solidFill>
                <a:latin typeface="HG丸ｺﾞｼｯｸM-PRO" pitchFamily="50" charset="-128"/>
                <a:ea typeface="HG丸ｺﾞｼｯｸM-PRO" pitchFamily="50" charset="-128"/>
              </a:rPr>
              <a:t>【安全とは】</a:t>
            </a:r>
          </a:p>
          <a:p>
            <a:pPr eaLnBrk="1" hangingPunct="1">
              <a:lnSpc>
                <a:spcPts val="3500"/>
              </a:lnSpc>
              <a:spcBef>
                <a:spcPts val="0"/>
              </a:spcBef>
              <a:buFontTx/>
              <a:buNone/>
            </a:pPr>
            <a:r>
              <a:rPr lang="ja-JP" altLang="en-US" sz="2800" dirty="0">
                <a:latin typeface="HG丸ｺﾞｼｯｸM-PRO" pitchFamily="50" charset="-128"/>
                <a:ea typeface="HG丸ｺﾞｼｯｸM-PRO" pitchFamily="50" charset="-128"/>
              </a:rPr>
              <a:t>短時間で発生した事故による災害（機械設備による</a:t>
            </a:r>
          </a:p>
          <a:p>
            <a:pPr eaLnBrk="1" hangingPunct="1">
              <a:lnSpc>
                <a:spcPts val="3500"/>
              </a:lnSpc>
              <a:spcBef>
                <a:spcPts val="0"/>
              </a:spcBef>
              <a:buFontTx/>
              <a:buNone/>
            </a:pPr>
            <a:r>
              <a:rPr lang="ja-JP" altLang="en-US" sz="2800" dirty="0">
                <a:latin typeface="HG丸ｺﾞｼｯｸM-PRO" pitchFamily="50" charset="-128"/>
                <a:ea typeface="HG丸ｺﾞｼｯｸM-PRO" pitchFamily="50" charset="-128"/>
              </a:rPr>
              <a:t>挟まれ・巻き込まれや高所作業場所での墜落・転落、</a:t>
            </a:r>
          </a:p>
          <a:p>
            <a:pPr eaLnBrk="1" hangingPunct="1">
              <a:lnSpc>
                <a:spcPts val="3500"/>
              </a:lnSpc>
              <a:spcBef>
                <a:spcPts val="0"/>
              </a:spcBef>
              <a:buFontTx/>
              <a:buNone/>
            </a:pPr>
            <a:r>
              <a:rPr lang="ja-JP" altLang="en-US" sz="2800" dirty="0">
                <a:latin typeface="HG丸ｺﾞｼｯｸM-PRO" pitchFamily="50" charset="-128"/>
                <a:ea typeface="HG丸ｺﾞｼｯｸM-PRO" pitchFamily="50" charset="-128"/>
              </a:rPr>
              <a:t>歩行時の転倒、危険物が原因の爆発・火災等）を、</a:t>
            </a:r>
          </a:p>
        </p:txBody>
      </p:sp>
      <p:graphicFrame>
        <p:nvGraphicFramePr>
          <p:cNvPr id="4101" name="Object 5"/>
          <p:cNvGraphicFramePr>
            <a:graphicFrameLocks noChangeAspect="1"/>
          </p:cNvGraphicFramePr>
          <p:nvPr/>
        </p:nvGraphicFramePr>
        <p:xfrm>
          <a:off x="3124200" y="3429000"/>
          <a:ext cx="2743200" cy="2819400"/>
        </p:xfrm>
        <a:graphic>
          <a:graphicData uri="http://schemas.openxmlformats.org/presentationml/2006/ole">
            <mc:AlternateContent xmlns:mc="http://schemas.openxmlformats.org/markup-compatibility/2006">
              <mc:Choice xmlns:v="urn:schemas-microsoft-com:vml" Requires="v">
                <p:oleObj spid="_x0000_s74105" name="Photo Editor ｲﾒｰｼﾞ" r:id="rId3" imgW="3809524" imgH="3809524" progId="MSPhotoEd.3">
                  <p:embed/>
                </p:oleObj>
              </mc:Choice>
              <mc:Fallback>
                <p:oleObj name="Photo Editor ｲﾒｰｼﾞ" r:id="rId3" imgW="3809524" imgH="380952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429000"/>
                        <a:ext cx="2743200" cy="2819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2" name="Object 8"/>
          <p:cNvGraphicFramePr>
            <a:graphicFrameLocks noChangeAspect="1"/>
          </p:cNvGraphicFramePr>
          <p:nvPr/>
        </p:nvGraphicFramePr>
        <p:xfrm>
          <a:off x="5943600" y="3429000"/>
          <a:ext cx="2813050" cy="2819400"/>
        </p:xfrm>
        <a:graphic>
          <a:graphicData uri="http://schemas.openxmlformats.org/presentationml/2006/ole">
            <mc:AlternateContent xmlns:mc="http://schemas.openxmlformats.org/markup-compatibility/2006">
              <mc:Choice xmlns:v="urn:schemas-microsoft-com:vml" Requires="v">
                <p:oleObj spid="_x0000_s74106" name="Photo Editor ｲﾒｰｼﾞ" r:id="rId5" imgW="3761905" imgH="3772427" progId="MSPhotoEd.3">
                  <p:embed/>
                </p:oleObj>
              </mc:Choice>
              <mc:Fallback>
                <p:oleObj name="Photo Editor ｲﾒｰｼﾞ" r:id="rId5" imgW="3761905" imgH="3772427"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429000"/>
                        <a:ext cx="2813050" cy="2819400"/>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rgbClr val="ECB2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3" name="Object 8"/>
          <p:cNvGraphicFramePr>
            <a:graphicFrameLocks noChangeAspect="1"/>
          </p:cNvGraphicFramePr>
          <p:nvPr/>
        </p:nvGraphicFramePr>
        <p:xfrm>
          <a:off x="228600" y="3429000"/>
          <a:ext cx="2819400" cy="2819400"/>
        </p:xfrm>
        <a:graphic>
          <a:graphicData uri="http://schemas.openxmlformats.org/presentationml/2006/ole">
            <mc:AlternateContent xmlns:mc="http://schemas.openxmlformats.org/markup-compatibility/2006">
              <mc:Choice xmlns:v="urn:schemas-microsoft-com:vml" Requires="v">
                <p:oleObj spid="_x0000_s74107" name="ビットマップ イメージ" r:id="rId7" imgW="3572374" imgH="3533333" progId="Paint.Picture">
                  <p:embed/>
                </p:oleObj>
              </mc:Choice>
              <mc:Fallback>
                <p:oleObj name="ビットマップ イメージ" r:id="rId7" imgW="3572374" imgH="3533333"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429000"/>
                        <a:ext cx="2819400" cy="2819400"/>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rgbClr val="ECB2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805599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番号プレースホルダー 3"/>
          <p:cNvSpPr>
            <a:spLocks noGrp="1"/>
          </p:cNvSpPr>
          <p:nvPr>
            <p:ph type="sldNum" sz="quarter" idx="12"/>
          </p:nvPr>
        </p:nvSpPr>
        <p:spPr>
          <a:noFill/>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spcBef>
                <a:spcPct val="0"/>
              </a:spcBef>
              <a:buFontTx/>
              <a:buNone/>
            </a:pPr>
            <a:fld id="{82556159-DC79-41D0-966F-6FEC6DB3826E}" type="slidenum">
              <a:rPr lang="en-US" altLang="ja-JP" sz="1400" smtClean="0">
                <a:latin typeface="Times New Roman" pitchFamily="18" charset="0"/>
              </a:rPr>
              <a:pPr>
                <a:spcBef>
                  <a:spcPct val="0"/>
                </a:spcBef>
                <a:buFontTx/>
                <a:buNone/>
              </a:pPr>
              <a:t>77</a:t>
            </a:fld>
            <a:endParaRPr lang="en-US" altLang="ja-JP" sz="1400">
              <a:latin typeface="Times New Roman" pitchFamily="18" charset="0"/>
            </a:endParaRPr>
          </a:p>
        </p:txBody>
      </p:sp>
      <p:sp>
        <p:nvSpPr>
          <p:cNvPr id="5123" name="Rectangle 3"/>
          <p:cNvSpPr>
            <a:spLocks noGrp="1" noChangeArrowheads="1"/>
          </p:cNvSpPr>
          <p:nvPr>
            <p:ph type="body" idx="4294967295"/>
          </p:nvPr>
        </p:nvSpPr>
        <p:spPr>
          <a:xfrm>
            <a:off x="257200" y="4730750"/>
            <a:ext cx="8736013" cy="1828800"/>
          </a:xfrm>
          <a:ln>
            <a:solidFill>
              <a:schemeClr val="tx1"/>
            </a:solidFill>
            <a:miter lim="800000"/>
            <a:headEnd/>
            <a:tailEnd/>
          </a:ln>
        </p:spPr>
        <p:txBody>
          <a:bodyPr/>
          <a:lstStyle/>
          <a:p>
            <a:pPr eaLnBrk="1" hangingPunct="1">
              <a:lnSpc>
                <a:spcPts val="3500"/>
              </a:lnSpc>
              <a:spcBef>
                <a:spcPts val="0"/>
              </a:spcBef>
              <a:buFontTx/>
              <a:buNone/>
            </a:pPr>
            <a:r>
              <a:rPr lang="ja-JP" altLang="en-US" sz="2800" dirty="0">
                <a:solidFill>
                  <a:srgbClr val="FF0000"/>
                </a:solidFill>
                <a:latin typeface="HG丸ｺﾞｼｯｸM-PRO" pitchFamily="50" charset="-128"/>
                <a:ea typeface="HG丸ｺﾞｼｯｸM-PRO" pitchFamily="50" charset="-128"/>
              </a:rPr>
              <a:t>※　</a:t>
            </a:r>
            <a:r>
              <a:rPr lang="ja-JP" altLang="en-US" sz="2800" dirty="0">
                <a:latin typeface="HG丸ｺﾞｼｯｸM-PRO" pitchFamily="50" charset="-128"/>
                <a:ea typeface="HG丸ｺﾞｼｯｸM-PRO" pitchFamily="50" charset="-128"/>
              </a:rPr>
              <a:t>但し、医療機関での針刺し事故による感染症や</a:t>
            </a:r>
          </a:p>
          <a:p>
            <a:pPr eaLnBrk="1" hangingPunct="1">
              <a:lnSpc>
                <a:spcPts val="3500"/>
              </a:lnSpc>
              <a:spcBef>
                <a:spcPts val="0"/>
              </a:spcBef>
              <a:buFontTx/>
              <a:buNone/>
            </a:pPr>
            <a:r>
              <a:rPr lang="ja-JP" altLang="en-US" sz="2800" dirty="0">
                <a:latin typeface="HG丸ｺﾞｼｯｸM-PRO" pitchFamily="50" charset="-128"/>
                <a:ea typeface="HG丸ｺﾞｼｯｸM-PRO" pitchFamily="50" charset="-128"/>
              </a:rPr>
              <a:t>　</a:t>
            </a:r>
            <a:r>
              <a:rPr lang="ja-JP" altLang="en-US" sz="2800" dirty="0" err="1">
                <a:latin typeface="HG丸ｺﾞｼｯｸM-PRO" pitchFamily="50" charset="-128"/>
                <a:ea typeface="HG丸ｺﾞｼｯｸM-PRO" pitchFamily="50" charset="-128"/>
              </a:rPr>
              <a:t>ぎっ</a:t>
            </a:r>
            <a:r>
              <a:rPr lang="ja-JP" altLang="en-US" sz="2800" dirty="0">
                <a:latin typeface="HG丸ｺﾞｼｯｸM-PRO" pitchFamily="50" charset="-128"/>
                <a:ea typeface="HG丸ｺﾞｼｯｸM-PRO" pitchFamily="50" charset="-128"/>
              </a:rPr>
              <a:t>くり腰等の腰痛、有機溶剤等での急性中毒な</a:t>
            </a:r>
          </a:p>
          <a:p>
            <a:pPr eaLnBrk="1" hangingPunct="1">
              <a:lnSpc>
                <a:spcPts val="3500"/>
              </a:lnSpc>
              <a:spcBef>
                <a:spcPts val="0"/>
              </a:spcBef>
              <a:buFontTx/>
              <a:buNone/>
            </a:pPr>
            <a:r>
              <a:rPr lang="ja-JP" altLang="en-US" sz="2800" dirty="0">
                <a:latin typeface="HG丸ｺﾞｼｯｸM-PRO" pitchFamily="50" charset="-128"/>
                <a:ea typeface="HG丸ｺﾞｼｯｸM-PRO" pitchFamily="50" charset="-128"/>
              </a:rPr>
              <a:t>　どは「業務上の負傷に起因する疾病」なので、安</a:t>
            </a:r>
          </a:p>
          <a:p>
            <a:pPr eaLnBrk="1" hangingPunct="1">
              <a:lnSpc>
                <a:spcPts val="3500"/>
              </a:lnSpc>
              <a:spcBef>
                <a:spcPts val="0"/>
              </a:spcBef>
              <a:buFontTx/>
              <a:buNone/>
            </a:pPr>
            <a:r>
              <a:rPr lang="ja-JP" altLang="en-US" sz="2800" dirty="0">
                <a:latin typeface="HG丸ｺﾞｼｯｸM-PRO" pitchFamily="50" charset="-128"/>
                <a:ea typeface="HG丸ｺﾞｼｯｸM-PRO" pitchFamily="50" charset="-128"/>
              </a:rPr>
              <a:t>　全と衛生は同時に存在する災害と言える。</a:t>
            </a:r>
          </a:p>
        </p:txBody>
      </p:sp>
      <p:sp>
        <p:nvSpPr>
          <p:cNvPr id="5124" name="Rectangle 3"/>
          <p:cNvSpPr>
            <a:spLocks noChangeArrowheads="1"/>
          </p:cNvSpPr>
          <p:nvPr/>
        </p:nvSpPr>
        <p:spPr bwMode="auto">
          <a:xfrm>
            <a:off x="228600" y="222250"/>
            <a:ext cx="8659813" cy="1828800"/>
          </a:xfrm>
          <a:prstGeom prst="rect">
            <a:avLst/>
          </a:prstGeom>
          <a:solidFill>
            <a:srgbClr val="FFFFFF"/>
          </a:solidFill>
          <a:ln w="9525">
            <a:solidFill>
              <a:srgbClr val="000000"/>
            </a:solidFill>
            <a:miter lim="800000"/>
            <a:headEnd/>
            <a:tailEnd/>
          </a:ln>
        </p:spPr>
        <p:txBody>
          <a:bodyPr/>
          <a:lstStyle>
            <a:lvl1pPr marL="342900" indent="-342900">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fontAlgn="ctr" hangingPunct="1">
              <a:lnSpc>
                <a:spcPts val="3500"/>
              </a:lnSpc>
              <a:spcBef>
                <a:spcPts val="0"/>
              </a:spcBef>
              <a:buFontTx/>
              <a:buNone/>
            </a:pPr>
            <a:r>
              <a:rPr lang="ja-JP" altLang="en-US" sz="2800" dirty="0">
                <a:solidFill>
                  <a:srgbClr val="FF0000"/>
                </a:solidFill>
                <a:latin typeface="HG丸ｺﾞｼｯｸM-PRO" pitchFamily="50" charset="-128"/>
                <a:ea typeface="HG丸ｺﾞｼｯｸM-PRO" pitchFamily="50" charset="-128"/>
              </a:rPr>
              <a:t>【衛生とは】</a:t>
            </a:r>
            <a:r>
              <a:rPr lang="ja-JP" altLang="en-US" sz="2800" dirty="0">
                <a:latin typeface="HG丸ｺﾞｼｯｸM-PRO" pitchFamily="50" charset="-128"/>
                <a:ea typeface="HG丸ｺﾞｼｯｸM-PRO" pitchFamily="50" charset="-128"/>
              </a:rPr>
              <a:t>　</a:t>
            </a:r>
            <a:endParaRPr lang="ja-JP" altLang="en-US" sz="2800" dirty="0">
              <a:solidFill>
                <a:srgbClr val="FF0000"/>
              </a:solidFill>
              <a:latin typeface="HG丸ｺﾞｼｯｸM-PRO" pitchFamily="50" charset="-128"/>
              <a:ea typeface="HG丸ｺﾞｼｯｸM-PRO" pitchFamily="50" charset="-128"/>
            </a:endParaRPr>
          </a:p>
          <a:p>
            <a:pPr algn="l" eaLnBrk="1" fontAlgn="ctr" hangingPunct="1">
              <a:lnSpc>
                <a:spcPts val="3500"/>
              </a:lnSpc>
              <a:spcBef>
                <a:spcPts val="0"/>
              </a:spcBef>
              <a:buFontTx/>
              <a:buNone/>
            </a:pPr>
            <a:r>
              <a:rPr lang="ja-JP" altLang="en-US" sz="2800" dirty="0">
                <a:latin typeface="HG丸ｺﾞｼｯｸM-PRO" pitchFamily="50" charset="-128"/>
                <a:ea typeface="HG丸ｺﾞｼｯｸM-PRO" pitchFamily="50" charset="-128"/>
              </a:rPr>
              <a:t>一定の時間を要して徐々に健康を損なう疾病災害（</a:t>
            </a:r>
          </a:p>
          <a:p>
            <a:pPr algn="l" eaLnBrk="1" fontAlgn="ctr" hangingPunct="1">
              <a:lnSpc>
                <a:spcPts val="3500"/>
              </a:lnSpc>
              <a:spcBef>
                <a:spcPts val="0"/>
              </a:spcBef>
              <a:buFontTx/>
              <a:buNone/>
            </a:pPr>
            <a:r>
              <a:rPr lang="ja-JP" altLang="en-US" sz="2800" dirty="0">
                <a:latin typeface="HG丸ｺﾞｼｯｸM-PRO" pitchFamily="50" charset="-128"/>
                <a:ea typeface="HG丸ｺﾞｼｯｸM-PRO" pitchFamily="50" charset="-128"/>
              </a:rPr>
              <a:t>有害物・粉</a:t>
            </a:r>
            <a:r>
              <a:rPr lang="ja-JP" altLang="en-US" sz="2800" dirty="0" err="1">
                <a:latin typeface="HG丸ｺﾞｼｯｸM-PRO" pitchFamily="50" charset="-128"/>
                <a:ea typeface="HG丸ｺﾞｼｯｸM-PRO" pitchFamily="50" charset="-128"/>
              </a:rPr>
              <a:t>じん</a:t>
            </a:r>
            <a:r>
              <a:rPr lang="ja-JP" altLang="en-US" sz="2800" dirty="0">
                <a:latin typeface="HG丸ｺﾞｼｯｸM-PRO" pitchFamily="50" charset="-128"/>
                <a:ea typeface="HG丸ｺﾞｼｯｸM-PRO" pitchFamily="50" charset="-128"/>
              </a:rPr>
              <a:t>等の吸引や放射線・騒音作業場での</a:t>
            </a:r>
          </a:p>
          <a:p>
            <a:pPr algn="l" eaLnBrk="1" fontAlgn="ctr" hangingPunct="1">
              <a:lnSpc>
                <a:spcPts val="3500"/>
              </a:lnSpc>
              <a:spcBef>
                <a:spcPts val="0"/>
              </a:spcBef>
              <a:buFontTx/>
              <a:buNone/>
            </a:pPr>
            <a:r>
              <a:rPr lang="ja-JP" altLang="en-US" sz="2800" dirty="0">
                <a:latin typeface="HG丸ｺﾞｼｯｸM-PRO" pitchFamily="50" charset="-128"/>
                <a:ea typeface="HG丸ｺﾞｼｯｸM-PRO" pitchFamily="50" charset="-128"/>
              </a:rPr>
              <a:t>暴露による健康障害）と言える。</a:t>
            </a:r>
          </a:p>
        </p:txBody>
      </p:sp>
      <p:graphicFrame>
        <p:nvGraphicFramePr>
          <p:cNvPr id="5125" name="Object 2053"/>
          <p:cNvGraphicFramePr>
            <a:graphicFrameLocks noChangeAspect="1"/>
          </p:cNvGraphicFramePr>
          <p:nvPr/>
        </p:nvGraphicFramePr>
        <p:xfrm>
          <a:off x="228600" y="2209800"/>
          <a:ext cx="2514600" cy="2355850"/>
        </p:xfrm>
        <a:graphic>
          <a:graphicData uri="http://schemas.openxmlformats.org/presentationml/2006/ole">
            <mc:AlternateContent xmlns:mc="http://schemas.openxmlformats.org/markup-compatibility/2006">
              <mc:Choice xmlns:v="urn:schemas-microsoft-com:vml" Requires="v">
                <p:oleObj spid="_x0000_s75129" name="Photo Editor ｲﾒｰｼﾞ" r:id="rId3" imgW="3839111" imgH="3780952" progId="MSPhotoEd.3">
                  <p:embed/>
                </p:oleObj>
              </mc:Choice>
              <mc:Fallback>
                <p:oleObj name="Photo Editor ｲﾒｰｼﾞ" r:id="rId3" imgW="3839111" imgH="3780952"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09800"/>
                        <a:ext cx="2514600" cy="2355850"/>
                      </a:xfrm>
                      <a:prstGeom prst="rect">
                        <a:avLst/>
                      </a:prstGeom>
                      <a:noFill/>
                      <a:ln w="635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6" name="Object 2054"/>
          <p:cNvGraphicFramePr>
            <a:graphicFrameLocks noChangeAspect="1"/>
          </p:cNvGraphicFramePr>
          <p:nvPr>
            <p:extLst>
              <p:ext uri="{D42A27DB-BD31-4B8C-83A1-F6EECF244321}">
                <p14:modId xmlns:p14="http://schemas.microsoft.com/office/powerpoint/2010/main" val="98381513"/>
              </p:ext>
            </p:extLst>
          </p:nvPr>
        </p:nvGraphicFramePr>
        <p:xfrm>
          <a:off x="3110706" y="2209800"/>
          <a:ext cx="2895600" cy="2362200"/>
        </p:xfrm>
        <a:graphic>
          <a:graphicData uri="http://schemas.openxmlformats.org/presentationml/2006/ole">
            <mc:AlternateContent xmlns:mc="http://schemas.openxmlformats.org/markup-compatibility/2006">
              <mc:Choice xmlns:v="urn:schemas-microsoft-com:vml" Requires="v">
                <p:oleObj spid="_x0000_s75130" name="Photo Editor ｲﾒｰｼﾞ" r:id="rId5" imgW="3809524" imgH="2857899" progId="MSPhotoEd.3">
                  <p:embed/>
                </p:oleObj>
              </mc:Choice>
              <mc:Fallback>
                <p:oleObj name="Photo Editor ｲﾒｰｼﾞ" r:id="rId5" imgW="3809524" imgH="285789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0706" y="2209800"/>
                        <a:ext cx="2895600" cy="2362200"/>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rgbClr val="ECB2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7" name="Object 8"/>
          <p:cNvGraphicFramePr>
            <a:graphicFrameLocks noChangeAspect="1"/>
          </p:cNvGraphicFramePr>
          <p:nvPr>
            <p:extLst>
              <p:ext uri="{D42A27DB-BD31-4B8C-83A1-F6EECF244321}">
                <p14:modId xmlns:p14="http://schemas.microsoft.com/office/powerpoint/2010/main" val="319204809"/>
              </p:ext>
            </p:extLst>
          </p:nvPr>
        </p:nvGraphicFramePr>
        <p:xfrm>
          <a:off x="6277195" y="2203450"/>
          <a:ext cx="2590800" cy="2362200"/>
        </p:xfrm>
        <a:graphic>
          <a:graphicData uri="http://schemas.openxmlformats.org/presentationml/2006/ole">
            <mc:AlternateContent xmlns:mc="http://schemas.openxmlformats.org/markup-compatibility/2006">
              <mc:Choice xmlns:v="urn:schemas-microsoft-com:vml" Requires="v">
                <p:oleObj spid="_x0000_s75131" name="ビットマップ イメージ" r:id="rId7" imgW="3666667" imgH="3610479" progId="Paint.Picture">
                  <p:embed/>
                </p:oleObj>
              </mc:Choice>
              <mc:Fallback>
                <p:oleObj name="ビットマップ イメージ" r:id="rId7" imgW="3666667" imgH="3610479"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7195" y="2203450"/>
                        <a:ext cx="2590800" cy="2362200"/>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rgbClr val="ECB2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787248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5419725"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000"/>
              </a:lnSpc>
              <a:spcBef>
                <a:spcPts val="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１．作業者の健康に与える要因</a:t>
            </a:r>
          </a:p>
        </p:txBody>
      </p:sp>
      <p:sp>
        <p:nvSpPr>
          <p:cNvPr id="6147" name="AutoShape 5"/>
          <p:cNvSpPr>
            <a:spLocks noChangeArrowheads="1"/>
          </p:cNvSpPr>
          <p:nvPr/>
        </p:nvSpPr>
        <p:spPr bwMode="auto">
          <a:xfrm>
            <a:off x="381000" y="762000"/>
            <a:ext cx="8515350" cy="5913438"/>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※作業者の健康障害は、おおむね職業</a:t>
            </a:r>
          </a:p>
          <a:p>
            <a:pPr algn="l"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性疾病、作業関連疾患、私傷病（生</a:t>
            </a:r>
            <a:endParaRPr lang="en-US" altLang="ja-JP" sz="2000" dirty="0">
              <a:latin typeface="HG丸ｺﾞｼｯｸM-PRO" pitchFamily="50" charset="-128"/>
              <a:ea typeface="HG丸ｺﾞｼｯｸM-PRO" pitchFamily="50" charset="-128"/>
            </a:endParaRPr>
          </a:p>
          <a:p>
            <a:pPr algn="l"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活習慣病）に大別できる。その発生</a:t>
            </a:r>
            <a:endParaRPr lang="en-US" altLang="ja-JP" sz="2000" dirty="0">
              <a:latin typeface="HG丸ｺﾞｼｯｸM-PRO" pitchFamily="50" charset="-128"/>
              <a:ea typeface="HG丸ｺﾞｼｯｸM-PRO" pitchFamily="50" charset="-128"/>
            </a:endParaRPr>
          </a:p>
          <a:p>
            <a:pPr algn="l"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要因は、①物理的要因、②化学的要</a:t>
            </a:r>
            <a:endParaRPr lang="en-US" altLang="ja-JP" sz="2000" dirty="0">
              <a:latin typeface="HG丸ｺﾞｼｯｸM-PRO" pitchFamily="50" charset="-128"/>
              <a:ea typeface="HG丸ｺﾞｼｯｸM-PRO" pitchFamily="50" charset="-128"/>
            </a:endParaRPr>
          </a:p>
          <a:p>
            <a:pPr algn="l"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因、③生物的要因、④社会的要因に</a:t>
            </a:r>
            <a:endParaRPr lang="en-US" altLang="ja-JP" sz="2000" dirty="0">
              <a:latin typeface="HG丸ｺﾞｼｯｸM-PRO" pitchFamily="50" charset="-128"/>
              <a:ea typeface="HG丸ｺﾞｼｯｸM-PRO" pitchFamily="50" charset="-128"/>
            </a:endParaRPr>
          </a:p>
          <a:p>
            <a:pPr algn="l" eaLnBrk="1" hangingPunct="1">
              <a:lnSpc>
                <a:spcPts val="2600"/>
              </a:lnSpc>
              <a:spcBef>
                <a:spcPct val="0"/>
              </a:spcBef>
              <a:buFontTx/>
              <a:buNone/>
            </a:pPr>
            <a:r>
              <a:rPr lang="ja-JP" altLang="en-US" sz="2000" dirty="0">
                <a:latin typeface="HG丸ｺﾞｼｯｸM-PRO" pitchFamily="50" charset="-128"/>
                <a:ea typeface="HG丸ｺﾞｼｯｸM-PRO" pitchFamily="50" charset="-128"/>
              </a:rPr>
              <a:t>　　分類される。</a:t>
            </a:r>
          </a:p>
        </p:txBody>
      </p:sp>
      <p:sp>
        <p:nvSpPr>
          <p:cNvPr id="6149" name="Text Box 10"/>
          <p:cNvSpPr txBox="1">
            <a:spLocks noChangeArrowheads="1"/>
          </p:cNvSpPr>
          <p:nvPr/>
        </p:nvSpPr>
        <p:spPr bwMode="auto">
          <a:xfrm>
            <a:off x="7019925" y="304800"/>
            <a:ext cx="1514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P63</a:t>
            </a:r>
            <a:endParaRPr kumimoji="0" lang="ja-JP" altLang="en-US" sz="1600" dirty="0">
              <a:latin typeface="HG丸ｺﾞｼｯｸM-PRO" pitchFamily="50" charset="-128"/>
              <a:ea typeface="HG丸ｺﾞｼｯｸM-PRO" pitchFamily="50" charset="-128"/>
            </a:endParaRPr>
          </a:p>
        </p:txBody>
      </p:sp>
      <p:pic>
        <p:nvPicPr>
          <p:cNvPr id="28672" name="Picture 0"/>
          <p:cNvPicPr>
            <a:picLocks noChangeAspect="1" noChangeArrowheads="1"/>
          </p:cNvPicPr>
          <p:nvPr/>
        </p:nvPicPr>
        <p:blipFill>
          <a:blip r:embed="rId2"/>
          <a:srcRect/>
          <a:stretch>
            <a:fillRect/>
          </a:stretch>
        </p:blipFill>
        <p:spPr bwMode="auto">
          <a:xfrm>
            <a:off x="5724525" y="908050"/>
            <a:ext cx="3024188" cy="2052638"/>
          </a:xfrm>
          <a:prstGeom prst="rect">
            <a:avLst/>
          </a:prstGeom>
          <a:noFill/>
          <a:ln w="3175" cap="flat" cmpd="sng">
            <a:solidFill>
              <a:schemeClr val="accent1">
                <a:lumMod val="40000"/>
                <a:lumOff val="60000"/>
              </a:schemeClr>
            </a:solidFill>
            <a:prstDash val="solid"/>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図 1"/>
          <p:cNvPicPr>
            <a:picLocks noChangeAspect="1"/>
          </p:cNvPicPr>
          <p:nvPr/>
        </p:nvPicPr>
        <p:blipFill>
          <a:blip r:embed="rId3"/>
          <a:stretch>
            <a:fillRect/>
          </a:stretch>
        </p:blipFill>
        <p:spPr>
          <a:xfrm>
            <a:off x="683567" y="3039041"/>
            <a:ext cx="8065145" cy="3486303"/>
          </a:xfrm>
          <a:prstGeom prst="rect">
            <a:avLst/>
          </a:prstGeom>
        </p:spPr>
      </p:pic>
      <p:sp>
        <p:nvSpPr>
          <p:cNvPr id="6148" name="スライド番号プレースホルダー 3"/>
          <p:cNvSpPr txBox="1">
            <a:spLocks noGrp="1"/>
          </p:cNvSpPr>
          <p:nvPr/>
        </p:nvSpPr>
        <p:spPr bwMode="auto">
          <a:xfrm>
            <a:off x="8077200" y="6248400"/>
            <a:ext cx="9144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D1FF6255-F195-47D9-A9FC-50AF027BD9D8}" type="slidenum">
              <a:rPr lang="en-US" altLang="ja-JP" sz="1400">
                <a:ea typeface="ＭＳ Ｐゴシック" pitchFamily="50" charset="-128"/>
              </a:rPr>
              <a:pPr algn="r" eaLnBrk="1" hangingPunct="1">
                <a:spcBef>
                  <a:spcPct val="0"/>
                </a:spcBef>
                <a:buFontTx/>
                <a:buNone/>
              </a:pPr>
              <a:t>78</a:t>
            </a:fld>
            <a:endParaRPr lang="en-US" altLang="ja-JP" sz="1400">
              <a:ea typeface="ＭＳ Ｐゴシック" pitchFamily="50" charset="-128"/>
            </a:endParaRPr>
          </a:p>
        </p:txBody>
      </p:sp>
    </p:spTree>
    <p:extLst>
      <p:ext uri="{BB962C8B-B14F-4D97-AF65-F5344CB8AC3E}">
        <p14:creationId xmlns:p14="http://schemas.microsoft.com/office/powerpoint/2010/main" val="229263077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02842"/>
            <a:ext cx="7075488"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000"/>
              </a:lnSpc>
              <a:spcBef>
                <a:spcPts val="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１．作業者の健康に与える要因</a:t>
            </a:r>
            <a:r>
              <a:rPr lang="ja-JP" altLang="en-US" dirty="0">
                <a:solidFill>
                  <a:srgbClr val="FF0000"/>
                </a:solidFill>
                <a:latin typeface="HG丸ｺﾞｼｯｸM-PRO" pitchFamily="50" charset="-128"/>
                <a:ea typeface="HG丸ｺﾞｼｯｸM-PRO" pitchFamily="50" charset="-128"/>
              </a:rPr>
              <a:t>（１）物理的要因</a:t>
            </a:r>
            <a:endParaRPr lang="ja-JP" altLang="en-US"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7171" name="AutoShape 5"/>
          <p:cNvSpPr>
            <a:spLocks noChangeArrowheads="1"/>
          </p:cNvSpPr>
          <p:nvPr/>
        </p:nvSpPr>
        <p:spPr bwMode="auto">
          <a:xfrm>
            <a:off x="117994" y="705654"/>
            <a:ext cx="8515350" cy="5837238"/>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27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※物理的要因は、有害エネルギーが健康に悪影響を与えるもので</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下記の表の例がある。熱中症、騒音、腰痛が代表的ものである。</a:t>
            </a:r>
          </a:p>
        </p:txBody>
      </p:sp>
      <p:sp>
        <p:nvSpPr>
          <p:cNvPr id="7172" name="スライド番号プレースホルダー 3"/>
          <p:cNvSpPr txBox="1">
            <a:spLocks noGrp="1"/>
          </p:cNvSpPr>
          <p:nvPr/>
        </p:nvSpPr>
        <p:spPr bwMode="auto">
          <a:xfrm>
            <a:off x="815340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07B44976-C03E-4985-B04F-4369DD5F87E3}" type="slidenum">
              <a:rPr lang="en-US" altLang="ja-JP" sz="1400">
                <a:ea typeface="ＭＳ Ｐゴシック" pitchFamily="50" charset="-128"/>
              </a:rPr>
              <a:pPr algn="r" eaLnBrk="1" hangingPunct="1">
                <a:spcBef>
                  <a:spcPct val="0"/>
                </a:spcBef>
                <a:buFontTx/>
                <a:buNone/>
              </a:pPr>
              <a:t>79</a:t>
            </a:fld>
            <a:endParaRPr lang="en-US" altLang="ja-JP" sz="1400">
              <a:ea typeface="ＭＳ Ｐゴシック" pitchFamily="50" charset="-128"/>
            </a:endParaRPr>
          </a:p>
        </p:txBody>
      </p:sp>
      <p:sp>
        <p:nvSpPr>
          <p:cNvPr id="7173" name="Text Box 10"/>
          <p:cNvSpPr txBox="1">
            <a:spLocks noChangeArrowheads="1"/>
          </p:cNvSpPr>
          <p:nvPr/>
        </p:nvSpPr>
        <p:spPr bwMode="auto">
          <a:xfrm>
            <a:off x="7577138" y="304800"/>
            <a:ext cx="1152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P63</a:t>
            </a:r>
            <a:endParaRPr kumimoji="0" lang="ja-JP" altLang="en-US" sz="1600" dirty="0">
              <a:latin typeface="HG丸ｺﾞｼｯｸM-PRO" pitchFamily="50" charset="-128"/>
              <a:ea typeface="HG丸ｺﾞｼｯｸM-PRO" pitchFamily="50" charset="-128"/>
            </a:endParaRPr>
          </a:p>
        </p:txBody>
      </p:sp>
      <p:pic>
        <p:nvPicPr>
          <p:cNvPr id="717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773238"/>
            <a:ext cx="8135938" cy="471805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270640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ChangeArrowheads="1"/>
          </p:cNvSpPr>
          <p:nvPr/>
        </p:nvSpPr>
        <p:spPr bwMode="auto">
          <a:xfrm>
            <a:off x="304800" y="3124200"/>
            <a:ext cx="1752600" cy="9144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3000"/>
              </a:lnSpc>
              <a:spcBef>
                <a:spcPct val="0"/>
              </a:spcBef>
              <a:buFontTx/>
              <a:buNone/>
            </a:pPr>
            <a:r>
              <a:rPr lang="ja-JP" altLang="en-US" sz="2400">
                <a:latin typeface="HG丸ｺﾞｼｯｸM-PRO" pitchFamily="50" charset="-128"/>
                <a:ea typeface="HG丸ｺﾞｼｯｸM-PRO" pitchFamily="50" charset="-128"/>
              </a:rPr>
              <a:t>安全衛生管</a:t>
            </a:r>
          </a:p>
          <a:p>
            <a:pPr algn="ctr" eaLnBrk="1" hangingPunct="1">
              <a:lnSpc>
                <a:spcPts val="3000"/>
              </a:lnSpc>
              <a:spcBef>
                <a:spcPct val="0"/>
              </a:spcBef>
              <a:buFontTx/>
              <a:buNone/>
            </a:pPr>
            <a:r>
              <a:rPr lang="ja-JP" altLang="en-US" sz="2400">
                <a:latin typeface="HG丸ｺﾞｼｯｸM-PRO" pitchFamily="50" charset="-128"/>
                <a:ea typeface="HG丸ｺﾞｼｯｸM-PRO" pitchFamily="50" charset="-128"/>
              </a:rPr>
              <a:t>理上の欠陥</a:t>
            </a:r>
          </a:p>
        </p:txBody>
      </p:sp>
      <p:sp>
        <p:nvSpPr>
          <p:cNvPr id="10243" name="Rectangle 4"/>
          <p:cNvSpPr>
            <a:spLocks noChangeArrowheads="1"/>
          </p:cNvSpPr>
          <p:nvPr/>
        </p:nvSpPr>
        <p:spPr bwMode="auto">
          <a:xfrm>
            <a:off x="285750" y="2590800"/>
            <a:ext cx="1771650" cy="457200"/>
          </a:xfrm>
          <a:prstGeom prst="rect">
            <a:avLst/>
          </a:prstGeom>
          <a:solidFill>
            <a:srgbClr val="66FF66"/>
          </a:solidFill>
          <a:ln w="9525">
            <a:solidFill>
              <a:schemeClr val="tx1"/>
            </a:solidFill>
            <a:miter lim="800000"/>
            <a:headEnd/>
            <a:tailEnd/>
          </a:ln>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3000"/>
              </a:lnSpc>
              <a:spcBef>
                <a:spcPct val="0"/>
              </a:spcBef>
              <a:buFontTx/>
              <a:buNone/>
            </a:pPr>
            <a:r>
              <a:rPr lang="ja-JP" altLang="en-US" sz="2400">
                <a:latin typeface="HG丸ｺﾞｼｯｸM-PRO" pitchFamily="50" charset="-128"/>
                <a:ea typeface="HG丸ｺﾞｼｯｸM-PRO" pitchFamily="50" charset="-128"/>
              </a:rPr>
              <a:t>管理責任</a:t>
            </a:r>
          </a:p>
        </p:txBody>
      </p:sp>
      <p:sp>
        <p:nvSpPr>
          <p:cNvPr id="10244" name="Rectangle 5"/>
          <p:cNvSpPr>
            <a:spLocks noChangeArrowheads="1"/>
          </p:cNvSpPr>
          <p:nvPr/>
        </p:nvSpPr>
        <p:spPr bwMode="auto">
          <a:xfrm>
            <a:off x="304800" y="4114800"/>
            <a:ext cx="1711325" cy="457200"/>
          </a:xfrm>
          <a:prstGeom prst="rect">
            <a:avLst/>
          </a:prstGeom>
          <a:solidFill>
            <a:srgbClr val="66FF66"/>
          </a:solidFill>
          <a:ln w="9525">
            <a:solidFill>
              <a:schemeClr val="tx1"/>
            </a:solidFill>
            <a:miter lim="800000"/>
            <a:headEnd/>
            <a:tailEnd/>
          </a:ln>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3000"/>
              </a:lnSpc>
              <a:spcBef>
                <a:spcPct val="0"/>
              </a:spcBef>
              <a:buFontTx/>
              <a:buNone/>
            </a:pPr>
            <a:r>
              <a:rPr lang="ja-JP" altLang="en-US" sz="2400">
                <a:latin typeface="HG丸ｺﾞｼｯｸM-PRO" pitchFamily="50" charset="-128"/>
                <a:ea typeface="HG丸ｺﾞｼｯｸM-PRO" pitchFamily="50" charset="-128"/>
              </a:rPr>
              <a:t>間接原因</a:t>
            </a:r>
          </a:p>
        </p:txBody>
      </p:sp>
      <p:sp>
        <p:nvSpPr>
          <p:cNvPr id="10245" name="Rectangle 6"/>
          <p:cNvSpPr>
            <a:spLocks noChangeArrowheads="1"/>
          </p:cNvSpPr>
          <p:nvPr/>
        </p:nvSpPr>
        <p:spPr bwMode="auto">
          <a:xfrm>
            <a:off x="2133600" y="1676400"/>
            <a:ext cx="1371600" cy="1066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2500"/>
              </a:lnSpc>
              <a:spcBef>
                <a:spcPct val="0"/>
              </a:spcBef>
              <a:buFontTx/>
              <a:buNone/>
            </a:pPr>
            <a:r>
              <a:rPr lang="ja-JP" altLang="en-US" sz="2400">
                <a:latin typeface="HG丸ｺﾞｼｯｸM-PRO" pitchFamily="50" charset="-128"/>
                <a:ea typeface="HG丸ｺﾞｼｯｸM-PRO" pitchFamily="50" charset="-128"/>
              </a:rPr>
              <a:t>不安全</a:t>
            </a:r>
          </a:p>
          <a:p>
            <a:pPr algn="ctr" eaLnBrk="1" hangingPunct="1">
              <a:lnSpc>
                <a:spcPts val="2500"/>
              </a:lnSpc>
              <a:spcBef>
                <a:spcPct val="0"/>
              </a:spcBef>
              <a:buFontTx/>
              <a:buNone/>
            </a:pPr>
            <a:r>
              <a:rPr lang="ja-JP" altLang="en-US" sz="2400">
                <a:latin typeface="HG丸ｺﾞｼｯｸM-PRO" pitchFamily="50" charset="-128"/>
                <a:ea typeface="HG丸ｺﾞｼｯｸM-PRO" pitchFamily="50" charset="-128"/>
              </a:rPr>
              <a:t>不衛生</a:t>
            </a:r>
          </a:p>
          <a:p>
            <a:pPr algn="ctr" eaLnBrk="1" hangingPunct="1">
              <a:lnSpc>
                <a:spcPts val="2500"/>
              </a:lnSpc>
              <a:spcBef>
                <a:spcPct val="0"/>
              </a:spcBef>
              <a:buFontTx/>
              <a:buNone/>
            </a:pPr>
            <a:r>
              <a:rPr lang="ja-JP" altLang="en-US" sz="2400">
                <a:latin typeface="HG丸ｺﾞｼｯｸM-PRO" pitchFamily="50" charset="-128"/>
                <a:ea typeface="HG丸ｺﾞｼｯｸM-PRO" pitchFamily="50" charset="-128"/>
              </a:rPr>
              <a:t>な</a:t>
            </a:r>
            <a:r>
              <a:rPr lang="ja-JP" altLang="en-US" sz="2400" b="1">
                <a:solidFill>
                  <a:srgbClr val="FF0000"/>
                </a:solidFill>
                <a:latin typeface="HG丸ｺﾞｼｯｸM-PRO" pitchFamily="50" charset="-128"/>
                <a:ea typeface="HG丸ｺﾞｼｯｸM-PRO" pitchFamily="50" charset="-128"/>
              </a:rPr>
              <a:t>状態</a:t>
            </a:r>
          </a:p>
        </p:txBody>
      </p:sp>
      <p:sp>
        <p:nvSpPr>
          <p:cNvPr id="10246" name="Rectangle 7"/>
          <p:cNvSpPr>
            <a:spLocks noChangeArrowheads="1"/>
          </p:cNvSpPr>
          <p:nvPr/>
        </p:nvSpPr>
        <p:spPr bwMode="auto">
          <a:xfrm>
            <a:off x="2133600" y="4419600"/>
            <a:ext cx="1295400" cy="990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2500"/>
              </a:lnSpc>
              <a:spcBef>
                <a:spcPct val="0"/>
              </a:spcBef>
              <a:buFontTx/>
              <a:buNone/>
            </a:pPr>
            <a:r>
              <a:rPr lang="ja-JP" altLang="en-US" sz="2400">
                <a:latin typeface="HG丸ｺﾞｼｯｸM-PRO" pitchFamily="50" charset="-128"/>
                <a:ea typeface="HG丸ｺﾞｼｯｸM-PRO" pitchFamily="50" charset="-128"/>
              </a:rPr>
              <a:t>不安全</a:t>
            </a:r>
          </a:p>
          <a:p>
            <a:pPr algn="ctr" eaLnBrk="1" hangingPunct="1">
              <a:lnSpc>
                <a:spcPts val="2500"/>
              </a:lnSpc>
              <a:spcBef>
                <a:spcPct val="0"/>
              </a:spcBef>
              <a:buFontTx/>
              <a:buNone/>
            </a:pPr>
            <a:r>
              <a:rPr lang="ja-JP" altLang="en-US" sz="2400">
                <a:latin typeface="HG丸ｺﾞｼｯｸM-PRO" pitchFamily="50" charset="-128"/>
                <a:ea typeface="HG丸ｺﾞｼｯｸM-PRO" pitchFamily="50" charset="-128"/>
              </a:rPr>
              <a:t>不衛生</a:t>
            </a:r>
          </a:p>
          <a:p>
            <a:pPr algn="ctr" eaLnBrk="1" hangingPunct="1">
              <a:lnSpc>
                <a:spcPts val="2500"/>
              </a:lnSpc>
              <a:spcBef>
                <a:spcPct val="0"/>
              </a:spcBef>
              <a:buFontTx/>
              <a:buNone/>
            </a:pPr>
            <a:r>
              <a:rPr lang="ja-JP" altLang="en-US" sz="2400">
                <a:latin typeface="HG丸ｺﾞｼｯｸM-PRO" pitchFamily="50" charset="-128"/>
                <a:ea typeface="HG丸ｺﾞｼｯｸM-PRO" pitchFamily="50" charset="-128"/>
              </a:rPr>
              <a:t>な</a:t>
            </a:r>
            <a:r>
              <a:rPr lang="ja-JP" altLang="en-US" sz="2400" b="1">
                <a:solidFill>
                  <a:srgbClr val="FF0000"/>
                </a:solidFill>
                <a:latin typeface="HG丸ｺﾞｼｯｸM-PRO" pitchFamily="50" charset="-128"/>
                <a:ea typeface="HG丸ｺﾞｼｯｸM-PRO" pitchFamily="50" charset="-128"/>
              </a:rPr>
              <a:t>行動</a:t>
            </a:r>
          </a:p>
        </p:txBody>
      </p:sp>
      <p:sp>
        <p:nvSpPr>
          <p:cNvPr id="10247" name="Rectangle 8"/>
          <p:cNvSpPr>
            <a:spLocks noChangeArrowheads="1"/>
          </p:cNvSpPr>
          <p:nvPr/>
        </p:nvSpPr>
        <p:spPr bwMode="auto">
          <a:xfrm>
            <a:off x="2133600" y="5486400"/>
            <a:ext cx="1524000" cy="4572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3000"/>
              </a:lnSpc>
              <a:spcBef>
                <a:spcPct val="0"/>
              </a:spcBef>
              <a:buFontTx/>
              <a:buNone/>
            </a:pPr>
            <a:r>
              <a:rPr lang="ja-JP" altLang="en-US" sz="2400">
                <a:latin typeface="HG丸ｺﾞｼｯｸM-PRO" pitchFamily="50" charset="-128"/>
                <a:ea typeface="HG丸ｺﾞｼｯｸM-PRO" pitchFamily="50" charset="-128"/>
              </a:rPr>
              <a:t>人的原因</a:t>
            </a:r>
          </a:p>
        </p:txBody>
      </p:sp>
      <p:sp>
        <p:nvSpPr>
          <p:cNvPr id="10248" name="Rectangle 9"/>
          <p:cNvSpPr>
            <a:spLocks noChangeArrowheads="1"/>
          </p:cNvSpPr>
          <p:nvPr/>
        </p:nvSpPr>
        <p:spPr bwMode="auto">
          <a:xfrm>
            <a:off x="2057400" y="1143000"/>
            <a:ext cx="1676400" cy="4572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r>
              <a:rPr lang="ja-JP" altLang="en-US" sz="2400">
                <a:latin typeface="HG丸ｺﾞｼｯｸM-PRO" pitchFamily="50" charset="-128"/>
                <a:ea typeface="HG丸ｺﾞｼｯｸM-PRO" pitchFamily="50" charset="-128"/>
              </a:rPr>
              <a:t>物的原因</a:t>
            </a:r>
          </a:p>
        </p:txBody>
      </p:sp>
      <p:sp>
        <p:nvSpPr>
          <p:cNvPr id="10249" name="Rectangle 10"/>
          <p:cNvSpPr>
            <a:spLocks noChangeArrowheads="1"/>
          </p:cNvSpPr>
          <p:nvPr/>
        </p:nvSpPr>
        <p:spPr bwMode="auto">
          <a:xfrm>
            <a:off x="4114800" y="1747838"/>
            <a:ext cx="609600" cy="107156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ct val="80000"/>
              </a:lnSpc>
              <a:spcBef>
                <a:spcPct val="10000"/>
              </a:spcBef>
              <a:buFontTx/>
              <a:buNone/>
            </a:pPr>
            <a:r>
              <a:rPr lang="ja-JP" altLang="en-US" sz="2400">
                <a:solidFill>
                  <a:schemeClr val="tx2"/>
                </a:solidFill>
                <a:latin typeface="HG丸ｺﾞｼｯｸM-PRO" pitchFamily="50" charset="-128"/>
                <a:ea typeface="HG丸ｺﾞｼｯｸM-PRO" pitchFamily="50" charset="-128"/>
              </a:rPr>
              <a:t>起</a:t>
            </a:r>
            <a:endParaRPr lang="en-US" altLang="ja-JP" sz="2400">
              <a:solidFill>
                <a:schemeClr val="tx2"/>
              </a:solidFill>
              <a:latin typeface="HG丸ｺﾞｼｯｸM-PRO" pitchFamily="50" charset="-128"/>
              <a:ea typeface="HG丸ｺﾞｼｯｸM-PRO" pitchFamily="50" charset="-128"/>
            </a:endParaRPr>
          </a:p>
          <a:p>
            <a:pPr algn="ctr" eaLnBrk="1" hangingPunct="1">
              <a:lnSpc>
                <a:spcPct val="80000"/>
              </a:lnSpc>
              <a:spcBef>
                <a:spcPct val="10000"/>
              </a:spcBef>
              <a:buFontTx/>
              <a:buNone/>
            </a:pPr>
            <a:r>
              <a:rPr lang="ja-JP" altLang="en-US" sz="2400">
                <a:solidFill>
                  <a:schemeClr val="tx2"/>
                </a:solidFill>
                <a:latin typeface="HG丸ｺﾞｼｯｸM-PRO" pitchFamily="50" charset="-128"/>
                <a:ea typeface="HG丸ｺﾞｼｯｸM-PRO" pitchFamily="50" charset="-128"/>
              </a:rPr>
              <a:t>因</a:t>
            </a:r>
            <a:endParaRPr lang="ja-JP" altLang="en-US" sz="2400">
              <a:solidFill>
                <a:schemeClr val="tx2"/>
              </a:solidFill>
              <a:latin typeface="Times New Roman" pitchFamily="18" charset="0"/>
            </a:endParaRPr>
          </a:p>
        </p:txBody>
      </p:sp>
      <p:sp>
        <p:nvSpPr>
          <p:cNvPr id="10250" name="Rectangle 11"/>
          <p:cNvSpPr>
            <a:spLocks noChangeArrowheads="1"/>
          </p:cNvSpPr>
          <p:nvPr/>
        </p:nvSpPr>
        <p:spPr bwMode="auto">
          <a:xfrm>
            <a:off x="5278438" y="1752600"/>
            <a:ext cx="533400" cy="1066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lnSpc>
                <a:spcPct val="80000"/>
              </a:lnSpc>
              <a:spcBef>
                <a:spcPct val="10000"/>
              </a:spcBef>
              <a:buFontTx/>
              <a:buNone/>
            </a:pPr>
            <a:r>
              <a:rPr lang="ja-JP" altLang="en-US" sz="2400">
                <a:solidFill>
                  <a:schemeClr val="tx2"/>
                </a:solidFill>
                <a:latin typeface="HG丸ｺﾞｼｯｸM-PRO" pitchFamily="50" charset="-128"/>
                <a:ea typeface="HG丸ｺﾞｼｯｸM-PRO" pitchFamily="50" charset="-128"/>
              </a:rPr>
              <a:t>加</a:t>
            </a:r>
            <a:endParaRPr lang="en-US" altLang="ja-JP" sz="2400">
              <a:solidFill>
                <a:schemeClr val="tx2"/>
              </a:solidFill>
              <a:latin typeface="HG丸ｺﾞｼｯｸM-PRO" pitchFamily="50" charset="-128"/>
              <a:ea typeface="HG丸ｺﾞｼｯｸM-PRO" pitchFamily="50" charset="-128"/>
            </a:endParaRPr>
          </a:p>
          <a:p>
            <a:pPr algn="r" eaLnBrk="1" hangingPunct="1">
              <a:lnSpc>
                <a:spcPct val="80000"/>
              </a:lnSpc>
              <a:spcBef>
                <a:spcPct val="10000"/>
              </a:spcBef>
              <a:buFontTx/>
              <a:buNone/>
            </a:pPr>
            <a:r>
              <a:rPr lang="ja-JP" altLang="en-US" sz="2400">
                <a:solidFill>
                  <a:schemeClr val="tx2"/>
                </a:solidFill>
                <a:latin typeface="HG丸ｺﾞｼｯｸM-PRO" pitchFamily="50" charset="-128"/>
                <a:ea typeface="HG丸ｺﾞｼｯｸM-PRO" pitchFamily="50" charset="-128"/>
              </a:rPr>
              <a:t>　　　　　　　　　　　　害</a:t>
            </a:r>
            <a:endParaRPr lang="ja-JP" altLang="en-US" sz="2400">
              <a:solidFill>
                <a:schemeClr val="tx2"/>
              </a:solidFill>
              <a:latin typeface="Times New Roman" pitchFamily="18" charset="0"/>
            </a:endParaRPr>
          </a:p>
        </p:txBody>
      </p:sp>
      <p:sp>
        <p:nvSpPr>
          <p:cNvPr id="10251" name="AutoShape 12"/>
          <p:cNvSpPr>
            <a:spLocks noChangeArrowheads="1"/>
          </p:cNvSpPr>
          <p:nvPr/>
        </p:nvSpPr>
        <p:spPr bwMode="auto">
          <a:xfrm>
            <a:off x="6667500" y="1409700"/>
            <a:ext cx="1752600" cy="1600200"/>
          </a:xfrm>
          <a:prstGeom prst="flowChartDecision">
            <a:avLst/>
          </a:prstGeom>
          <a:gradFill rotWithShape="0">
            <a:gsLst>
              <a:gs pos="0">
                <a:srgbClr val="FF3399"/>
              </a:gs>
              <a:gs pos="50000">
                <a:srgbClr val="FFFFFF"/>
              </a:gs>
              <a:gs pos="100000">
                <a:srgbClr val="FF3399"/>
              </a:gs>
            </a:gsLst>
            <a:lin ang="5400000" scaled="1"/>
          </a:gradFill>
          <a:ln w="9525">
            <a:solidFill>
              <a:srgbClr val="ECB2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3600"/>
              </a:lnSpc>
              <a:spcBef>
                <a:spcPct val="0"/>
              </a:spcBef>
              <a:buFontTx/>
              <a:buNone/>
            </a:pPr>
            <a:r>
              <a:rPr lang="ja-JP" altLang="en-US" sz="2400" b="1">
                <a:latin typeface="HG丸ｺﾞｼｯｸM-PRO" pitchFamily="50" charset="-128"/>
                <a:ea typeface="HG丸ｺﾞｼｯｸM-PRO" pitchFamily="50" charset="-128"/>
              </a:rPr>
              <a:t>現象</a:t>
            </a:r>
          </a:p>
          <a:p>
            <a:pPr algn="ctr" eaLnBrk="1" hangingPunct="1">
              <a:lnSpc>
                <a:spcPts val="3600"/>
              </a:lnSpc>
              <a:spcBef>
                <a:spcPct val="0"/>
              </a:spcBef>
              <a:buFontTx/>
              <a:buNone/>
            </a:pPr>
            <a:r>
              <a:rPr lang="ja-JP" altLang="en-US" sz="2400" b="1">
                <a:latin typeface="HG丸ｺﾞｼｯｸM-PRO" pitchFamily="50" charset="-128"/>
                <a:ea typeface="HG丸ｺﾞｼｯｸM-PRO" pitchFamily="50" charset="-128"/>
              </a:rPr>
              <a:t>（災害）</a:t>
            </a:r>
          </a:p>
        </p:txBody>
      </p:sp>
      <p:sp>
        <p:nvSpPr>
          <p:cNvPr id="10252" name="Rectangle 13"/>
          <p:cNvSpPr>
            <a:spLocks noChangeArrowheads="1"/>
          </p:cNvSpPr>
          <p:nvPr/>
        </p:nvSpPr>
        <p:spPr bwMode="auto">
          <a:xfrm>
            <a:off x="7086600" y="4495800"/>
            <a:ext cx="914400" cy="7620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4500"/>
              </a:lnSpc>
              <a:spcBef>
                <a:spcPct val="0"/>
              </a:spcBef>
              <a:buFontTx/>
              <a:buNone/>
            </a:pPr>
            <a:r>
              <a:rPr lang="ja-JP" altLang="en-US" sz="3600" b="1">
                <a:solidFill>
                  <a:srgbClr val="FF0000"/>
                </a:solidFill>
                <a:latin typeface="HG丸ｺﾞｼｯｸM-PRO" pitchFamily="50" charset="-128"/>
                <a:ea typeface="HG丸ｺﾞｼｯｸM-PRO" pitchFamily="50" charset="-128"/>
              </a:rPr>
              <a:t>人</a:t>
            </a:r>
          </a:p>
        </p:txBody>
      </p:sp>
      <p:sp>
        <p:nvSpPr>
          <p:cNvPr id="10253" name="AutoShape 14"/>
          <p:cNvSpPr>
            <a:spLocks noChangeArrowheads="1"/>
          </p:cNvSpPr>
          <p:nvPr/>
        </p:nvSpPr>
        <p:spPr bwMode="auto">
          <a:xfrm rot="-2785455">
            <a:off x="2058988" y="2913063"/>
            <a:ext cx="681037" cy="407987"/>
          </a:xfrm>
          <a:prstGeom prst="rightArrow">
            <a:avLst>
              <a:gd name="adj1" fmla="val 50000"/>
              <a:gd name="adj2" fmla="val 41732"/>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endParaRPr lang="ja-JP" altLang="en-US" sz="1400">
              <a:latin typeface="Times New Roman" pitchFamily="18" charset="0"/>
            </a:endParaRPr>
          </a:p>
        </p:txBody>
      </p:sp>
      <p:sp>
        <p:nvSpPr>
          <p:cNvPr id="10254" name="AutoShape 15"/>
          <p:cNvSpPr>
            <a:spLocks noChangeArrowheads="1"/>
          </p:cNvSpPr>
          <p:nvPr/>
        </p:nvSpPr>
        <p:spPr bwMode="auto">
          <a:xfrm rot="2685245">
            <a:off x="2154238" y="3886200"/>
            <a:ext cx="609600" cy="381000"/>
          </a:xfrm>
          <a:prstGeom prst="rightArrow">
            <a:avLst>
              <a:gd name="adj1" fmla="val 50000"/>
              <a:gd name="adj2" fmla="val 4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endParaRPr lang="ja-JP" altLang="en-US" sz="1400">
              <a:latin typeface="Times New Roman" pitchFamily="18" charset="0"/>
            </a:endParaRPr>
          </a:p>
        </p:txBody>
      </p:sp>
      <p:sp>
        <p:nvSpPr>
          <p:cNvPr id="10255" name="AutoShape 16"/>
          <p:cNvSpPr>
            <a:spLocks noChangeArrowheads="1"/>
          </p:cNvSpPr>
          <p:nvPr/>
        </p:nvSpPr>
        <p:spPr bwMode="auto">
          <a:xfrm>
            <a:off x="3581400" y="1981200"/>
            <a:ext cx="457200" cy="457200"/>
          </a:xfrm>
          <a:prstGeom prst="rightArrow">
            <a:avLst>
              <a:gd name="adj1" fmla="val 50000"/>
              <a:gd name="adj2"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endParaRPr lang="ja-JP" altLang="en-US" sz="1400">
              <a:latin typeface="Times New Roman" pitchFamily="18" charset="0"/>
            </a:endParaRPr>
          </a:p>
        </p:txBody>
      </p:sp>
      <p:sp>
        <p:nvSpPr>
          <p:cNvPr id="10256" name="AutoShape 17"/>
          <p:cNvSpPr>
            <a:spLocks noChangeArrowheads="1"/>
          </p:cNvSpPr>
          <p:nvPr/>
        </p:nvSpPr>
        <p:spPr bwMode="auto">
          <a:xfrm>
            <a:off x="4859338" y="1981200"/>
            <a:ext cx="322262" cy="457200"/>
          </a:xfrm>
          <a:prstGeom prst="rightArrow">
            <a:avLst>
              <a:gd name="adj1" fmla="val 50000"/>
              <a:gd name="adj2"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endParaRPr lang="ja-JP" altLang="en-US" sz="1400">
              <a:latin typeface="Times New Roman" pitchFamily="18" charset="0"/>
            </a:endParaRPr>
          </a:p>
        </p:txBody>
      </p:sp>
      <p:sp>
        <p:nvSpPr>
          <p:cNvPr id="10257" name="AutoShape 18"/>
          <p:cNvSpPr>
            <a:spLocks noChangeArrowheads="1"/>
          </p:cNvSpPr>
          <p:nvPr/>
        </p:nvSpPr>
        <p:spPr bwMode="auto">
          <a:xfrm>
            <a:off x="3505200" y="4648200"/>
            <a:ext cx="3505200" cy="457200"/>
          </a:xfrm>
          <a:prstGeom prst="rightArrow">
            <a:avLst>
              <a:gd name="adj1" fmla="val 45139"/>
              <a:gd name="adj2" fmla="val 105914"/>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endParaRPr lang="ja-JP" altLang="en-US" sz="1400">
              <a:latin typeface="Times New Roman" pitchFamily="18" charset="0"/>
            </a:endParaRPr>
          </a:p>
        </p:txBody>
      </p:sp>
      <p:sp>
        <p:nvSpPr>
          <p:cNvPr id="10258" name="AutoShape 19"/>
          <p:cNvSpPr>
            <a:spLocks noChangeArrowheads="1"/>
          </p:cNvSpPr>
          <p:nvPr/>
        </p:nvSpPr>
        <p:spPr bwMode="auto">
          <a:xfrm>
            <a:off x="7239000" y="3124200"/>
            <a:ext cx="533400" cy="1295400"/>
          </a:xfrm>
          <a:prstGeom prst="upArrow">
            <a:avLst>
              <a:gd name="adj1" fmla="val 50000"/>
              <a:gd name="adj2" fmla="val 60714"/>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endParaRPr lang="ja-JP" altLang="en-US" sz="1400">
              <a:latin typeface="Times New Roman" pitchFamily="18" charset="0"/>
            </a:endParaRPr>
          </a:p>
        </p:txBody>
      </p:sp>
      <p:sp>
        <p:nvSpPr>
          <p:cNvPr id="10259" name="AutoShape 20"/>
          <p:cNvSpPr>
            <a:spLocks noChangeArrowheads="1"/>
          </p:cNvSpPr>
          <p:nvPr/>
        </p:nvSpPr>
        <p:spPr bwMode="auto">
          <a:xfrm>
            <a:off x="5867400" y="1981200"/>
            <a:ext cx="685800" cy="457200"/>
          </a:xfrm>
          <a:prstGeom prst="rightArrow">
            <a:avLst>
              <a:gd name="adj1" fmla="val 50000"/>
              <a:gd name="adj2" fmla="val 37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endParaRPr lang="ja-JP" altLang="en-US" sz="1400">
              <a:latin typeface="Times New Roman" pitchFamily="18" charset="0"/>
            </a:endParaRPr>
          </a:p>
        </p:txBody>
      </p:sp>
      <p:sp>
        <p:nvSpPr>
          <p:cNvPr id="10260" name="Rectangle 21"/>
          <p:cNvSpPr>
            <a:spLocks noChangeArrowheads="1"/>
          </p:cNvSpPr>
          <p:nvPr/>
        </p:nvSpPr>
        <p:spPr bwMode="auto">
          <a:xfrm>
            <a:off x="4038600" y="990600"/>
            <a:ext cx="4724400" cy="2057400"/>
          </a:xfrm>
          <a:prstGeom prst="rect">
            <a:avLst/>
          </a:prstGeom>
          <a:noFill/>
          <a:ln w="38100">
            <a:solidFill>
              <a:schemeClr val="tx1"/>
            </a:solidFill>
            <a:prstDash val="sysDot"/>
            <a:miter lim="800000"/>
            <a:headEnd/>
            <a:tailEnd/>
          </a:ln>
          <a:effectLst/>
          <a:extLst>
            <a:ext uri="{909E8E84-426E-40DD-AFC4-6F175D3DCCD1}">
              <a14:hiddenFill xmlns:a14="http://schemas.microsoft.com/office/drawing/2010/main">
                <a:solidFill>
                  <a:srgbClr val="FF33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endParaRPr lang="ja-JP" altLang="en-US" sz="1400">
              <a:latin typeface="Times New Roman" pitchFamily="18" charset="0"/>
            </a:endParaRPr>
          </a:p>
        </p:txBody>
      </p:sp>
      <p:sp>
        <p:nvSpPr>
          <p:cNvPr id="10261" name="Rectangle 22"/>
          <p:cNvSpPr>
            <a:spLocks noChangeArrowheads="1"/>
          </p:cNvSpPr>
          <p:nvPr/>
        </p:nvSpPr>
        <p:spPr bwMode="auto">
          <a:xfrm>
            <a:off x="6505575" y="990600"/>
            <a:ext cx="2362200" cy="4953000"/>
          </a:xfrm>
          <a:prstGeom prst="rect">
            <a:avLst/>
          </a:prstGeom>
          <a:noFill/>
          <a:ln w="38100">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endParaRPr lang="ja-JP" altLang="en-US" sz="1400">
              <a:latin typeface="Times New Roman" pitchFamily="18" charset="0"/>
            </a:endParaRPr>
          </a:p>
        </p:txBody>
      </p:sp>
      <p:sp>
        <p:nvSpPr>
          <p:cNvPr id="10262" name="Rectangle 23"/>
          <p:cNvSpPr>
            <a:spLocks noChangeArrowheads="1"/>
          </p:cNvSpPr>
          <p:nvPr/>
        </p:nvSpPr>
        <p:spPr bwMode="auto">
          <a:xfrm>
            <a:off x="4343400" y="3101975"/>
            <a:ext cx="1866900" cy="4572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3000"/>
              </a:lnSpc>
              <a:spcBef>
                <a:spcPct val="0"/>
              </a:spcBef>
              <a:buFontTx/>
              <a:buNone/>
            </a:pPr>
            <a:r>
              <a:rPr lang="ja-JP" altLang="en-US" sz="2400">
                <a:latin typeface="HG丸ｺﾞｼｯｸM-PRO" pitchFamily="50" charset="-128"/>
                <a:ea typeface="HG丸ｺﾞｼｯｸM-PRO" pitchFamily="50" charset="-128"/>
              </a:rPr>
              <a:t>直接原因</a:t>
            </a:r>
          </a:p>
        </p:txBody>
      </p:sp>
      <p:sp>
        <p:nvSpPr>
          <p:cNvPr id="10263" name="Rectangle 24"/>
          <p:cNvSpPr>
            <a:spLocks noChangeArrowheads="1"/>
          </p:cNvSpPr>
          <p:nvPr/>
        </p:nvSpPr>
        <p:spPr bwMode="auto">
          <a:xfrm>
            <a:off x="4114800" y="1066800"/>
            <a:ext cx="2286000" cy="6096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r>
              <a:rPr lang="ja-JP" altLang="en-US" b="1">
                <a:solidFill>
                  <a:srgbClr val="FF0000"/>
                </a:solidFill>
                <a:latin typeface="HG丸ｺﾞｼｯｸM-PRO" pitchFamily="50" charset="-128"/>
                <a:ea typeface="HG丸ｺﾞｼｯｸM-PRO" pitchFamily="50" charset="-128"/>
              </a:rPr>
              <a:t>物</a:t>
            </a:r>
            <a:r>
              <a:rPr lang="ja-JP" altLang="en-US" sz="2000">
                <a:latin typeface="HG丸ｺﾞｼｯｸM-PRO" pitchFamily="50" charset="-128"/>
                <a:ea typeface="HG丸ｺﾞｼｯｸM-PRO" pitchFamily="50" charset="-128"/>
              </a:rPr>
              <a:t>（環境含む）</a:t>
            </a:r>
          </a:p>
        </p:txBody>
      </p:sp>
      <p:sp>
        <p:nvSpPr>
          <p:cNvPr id="10264" name="Rectangle 25"/>
          <p:cNvSpPr>
            <a:spLocks noChangeArrowheads="1"/>
          </p:cNvSpPr>
          <p:nvPr/>
        </p:nvSpPr>
        <p:spPr bwMode="auto">
          <a:xfrm>
            <a:off x="4038600" y="5029200"/>
            <a:ext cx="2286000" cy="4572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3000"/>
              </a:lnSpc>
              <a:spcBef>
                <a:spcPct val="0"/>
              </a:spcBef>
              <a:buFontTx/>
              <a:buNone/>
            </a:pPr>
            <a:r>
              <a:rPr lang="ja-JP" altLang="en-US" sz="2400">
                <a:latin typeface="HG丸ｺﾞｼｯｸM-PRO" pitchFamily="50" charset="-128"/>
                <a:ea typeface="HG丸ｺﾞｼｯｸM-PRO" pitchFamily="50" charset="-128"/>
              </a:rPr>
              <a:t>第三者を含む</a:t>
            </a:r>
          </a:p>
        </p:txBody>
      </p:sp>
      <p:sp>
        <p:nvSpPr>
          <p:cNvPr id="10265" name="Rectangle 26"/>
          <p:cNvSpPr>
            <a:spLocks noChangeArrowheads="1"/>
          </p:cNvSpPr>
          <p:nvPr/>
        </p:nvSpPr>
        <p:spPr bwMode="auto">
          <a:xfrm>
            <a:off x="1219200" y="304800"/>
            <a:ext cx="579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r>
              <a:rPr lang="ja-JP" altLang="en-US" sz="3600">
                <a:solidFill>
                  <a:srgbClr val="FF0000"/>
                </a:solidFill>
                <a:latin typeface="HG丸ｺﾞｼｯｸM-PRO" pitchFamily="50" charset="-128"/>
                <a:ea typeface="HG丸ｺﾞｼｯｸM-PRO" pitchFamily="50" charset="-128"/>
              </a:rPr>
              <a:t>基本的な災害発生のしくみ</a:t>
            </a:r>
          </a:p>
        </p:txBody>
      </p:sp>
      <p:sp>
        <p:nvSpPr>
          <p:cNvPr id="10266" name="Rectangle 27"/>
          <p:cNvSpPr>
            <a:spLocks noChangeArrowheads="1"/>
          </p:cNvSpPr>
          <p:nvPr/>
        </p:nvSpPr>
        <p:spPr bwMode="auto">
          <a:xfrm>
            <a:off x="215900" y="6021388"/>
            <a:ext cx="8686800" cy="541337"/>
          </a:xfrm>
          <a:prstGeom prst="rect">
            <a:avLst/>
          </a:prstGeom>
          <a:gradFill rotWithShape="0">
            <a:gsLst>
              <a:gs pos="0">
                <a:srgbClr val="FF0000"/>
              </a:gs>
              <a:gs pos="50000">
                <a:srgbClr val="FFFFFF"/>
              </a:gs>
              <a:gs pos="100000">
                <a:srgbClr val="FF0000"/>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3500"/>
              </a:lnSpc>
              <a:spcBef>
                <a:spcPct val="0"/>
              </a:spcBef>
              <a:buFontTx/>
              <a:buNone/>
            </a:pPr>
            <a:r>
              <a:rPr lang="ja-JP" altLang="en-US" sz="2200">
                <a:latin typeface="HG丸ｺﾞｼｯｸM-PRO" pitchFamily="50" charset="-128"/>
                <a:ea typeface="HG丸ｺﾞｼｯｸM-PRO" pitchFamily="50" charset="-128"/>
              </a:rPr>
              <a:t>災害は防げる：人の面と物の面から対策を講じて要因を排除する</a:t>
            </a:r>
          </a:p>
        </p:txBody>
      </p:sp>
      <p:sp>
        <p:nvSpPr>
          <p:cNvPr id="10267" name="Oval 24"/>
          <p:cNvSpPr>
            <a:spLocks noChangeArrowheads="1"/>
          </p:cNvSpPr>
          <p:nvPr/>
        </p:nvSpPr>
        <p:spPr bwMode="auto">
          <a:xfrm>
            <a:off x="6875463" y="685800"/>
            <a:ext cx="1887537" cy="762000"/>
          </a:xfrm>
          <a:prstGeom prst="ellipse">
            <a:avLst/>
          </a:prstGeom>
          <a:solidFill>
            <a:srgbClr val="FF6600"/>
          </a:solidFill>
          <a:ln w="9525">
            <a:solidFill>
              <a:schemeClr val="tx1"/>
            </a:solidFill>
            <a:round/>
            <a:headEnd/>
            <a:tailEnd/>
          </a:ln>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r>
              <a:rPr lang="ja-JP" altLang="en-US" sz="2400">
                <a:solidFill>
                  <a:schemeClr val="bg1"/>
                </a:solidFill>
                <a:latin typeface="HG丸ｺﾞｼｯｸM-PRO" pitchFamily="50" charset="-128"/>
                <a:ea typeface="HG丸ｺﾞｼｯｸM-PRO" pitchFamily="50" charset="-128"/>
              </a:rPr>
              <a:t>事故の型</a:t>
            </a:r>
          </a:p>
        </p:txBody>
      </p:sp>
      <p:sp>
        <p:nvSpPr>
          <p:cNvPr id="10268" name="スライド番号プレースホルダー 3"/>
          <p:cNvSpPr>
            <a:spLocks noGrp="1"/>
          </p:cNvSpPr>
          <p:nvPr>
            <p:ph type="sldNum" sz="quarter" idx="12"/>
          </p:nvPr>
        </p:nvSpPr>
        <p:spPr>
          <a:xfrm>
            <a:off x="6692900" y="6330950"/>
            <a:ext cx="2209800" cy="206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37C21925-08FF-4851-984F-31883727BB25}" type="slidenum">
              <a:rPr lang="en-US" altLang="ja-JP" sz="1400" smtClean="0">
                <a:ea typeface="ＭＳ Ｐゴシック" pitchFamily="50" charset="-128"/>
              </a:rPr>
              <a:pPr algn="r" eaLnBrk="1" hangingPunct="1">
                <a:spcBef>
                  <a:spcPct val="0"/>
                </a:spcBef>
                <a:buFontTx/>
                <a:buNone/>
              </a:pPr>
              <a:t>8</a:t>
            </a:fld>
            <a:endParaRPr lang="en-US" altLang="ja-JP" sz="1400">
              <a:ea typeface="ＭＳ Ｐゴシック" pitchFamily="50" charset="-128"/>
            </a:endParaRPr>
          </a:p>
        </p:txBody>
      </p:sp>
      <p:sp>
        <p:nvSpPr>
          <p:cNvPr id="10269" name="爆発 1 1"/>
          <p:cNvSpPr>
            <a:spLocks noChangeArrowheads="1"/>
          </p:cNvSpPr>
          <p:nvPr/>
        </p:nvSpPr>
        <p:spPr bwMode="auto">
          <a:xfrm>
            <a:off x="7543800" y="2555875"/>
            <a:ext cx="1358900" cy="1216025"/>
          </a:xfrm>
          <a:prstGeom prst="irregularSeal1">
            <a:avLst/>
          </a:prstGeom>
          <a:solidFill>
            <a:srgbClr val="FF0000"/>
          </a:solidFill>
          <a:ln w="9525" algn="ctr">
            <a:solidFill>
              <a:srgbClr val="FF0000"/>
            </a:solidFill>
            <a:round/>
            <a:headEnd/>
            <a:tailEnd/>
          </a:ln>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r>
              <a:rPr lang="ja-JP" altLang="en-US" sz="2400" b="1">
                <a:solidFill>
                  <a:schemeClr val="bg1"/>
                </a:solidFill>
                <a:latin typeface="HG丸ｺﾞｼｯｸM-PRO" pitchFamily="50" charset="-128"/>
                <a:ea typeface="HG丸ｺﾞｼｯｸM-PRO" pitchFamily="50" charset="-128"/>
              </a:rPr>
              <a:t>接触</a:t>
            </a:r>
          </a:p>
        </p:txBody>
      </p:sp>
    </p:spTree>
    <p:extLst>
      <p:ext uri="{BB962C8B-B14F-4D97-AF65-F5344CB8AC3E}">
        <p14:creationId xmlns:p14="http://schemas.microsoft.com/office/powerpoint/2010/main" val="14045122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70040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spcBef>
                <a:spcPts val="60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１．作業者の健康に与える要因</a:t>
            </a:r>
            <a:r>
              <a:rPr lang="ja-JP" altLang="en-US" dirty="0">
                <a:solidFill>
                  <a:srgbClr val="FF0000"/>
                </a:solidFill>
                <a:latin typeface="HG丸ｺﾞｼｯｸM-PRO" pitchFamily="50" charset="-128"/>
                <a:ea typeface="HG丸ｺﾞｼｯｸM-PRO" pitchFamily="50" charset="-128"/>
              </a:rPr>
              <a:t>（１）物理的要因</a:t>
            </a:r>
            <a:endParaRPr lang="ja-JP" altLang="en-US"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8195" name="AutoShape 5"/>
          <p:cNvSpPr>
            <a:spLocks noChangeArrowheads="1"/>
          </p:cNvSpPr>
          <p:nvPr/>
        </p:nvSpPr>
        <p:spPr bwMode="auto">
          <a:xfrm>
            <a:off x="381000" y="838200"/>
            <a:ext cx="8515350" cy="5903168"/>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2900"/>
              </a:lnSpc>
              <a:spcBef>
                <a:spcPct val="0"/>
              </a:spcBef>
              <a:buFontTx/>
              <a:buNone/>
            </a:pPr>
            <a:r>
              <a:rPr lang="ja-JP" altLang="en-US" sz="24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①暑熱（熱中症）　</a:t>
            </a:r>
            <a:r>
              <a:rPr lang="ja-JP" altLang="en-US" sz="2000" dirty="0">
                <a:solidFill>
                  <a:srgbClr val="FF0000"/>
                </a:solidFill>
                <a:latin typeface="HG丸ｺﾞｼｯｸM-PRO" pitchFamily="50" charset="-128"/>
                <a:ea typeface="HG丸ｺﾞｼｯｸM-PRO" pitchFamily="50" charset="-128"/>
              </a:rPr>
              <a:t>「熱中症の発生メカニズム」は</a:t>
            </a:r>
            <a:r>
              <a:rPr lang="en-US" altLang="ja-JP" sz="2000" dirty="0">
                <a:solidFill>
                  <a:srgbClr val="FF0000"/>
                </a:solidFill>
                <a:latin typeface="HG丸ｺﾞｼｯｸM-PRO" pitchFamily="50" charset="-128"/>
                <a:ea typeface="HG丸ｺﾞｼｯｸM-PRO" pitchFamily="50" charset="-128"/>
              </a:rPr>
              <a:t>P</a:t>
            </a:r>
            <a:r>
              <a:rPr lang="ja-JP" altLang="en-US" sz="2000" dirty="0">
                <a:solidFill>
                  <a:srgbClr val="FF0000"/>
                </a:solidFill>
                <a:latin typeface="HG丸ｺﾞｼｯｸM-PRO" pitchFamily="50" charset="-128"/>
                <a:ea typeface="HG丸ｺﾞｼｯｸM-PRO" pitchFamily="50" charset="-128"/>
              </a:rPr>
              <a:t>６５参照</a:t>
            </a:r>
          </a:p>
        </p:txBody>
      </p:sp>
      <p:sp>
        <p:nvSpPr>
          <p:cNvPr id="8196" name="Text Box 10"/>
          <p:cNvSpPr txBox="1">
            <a:spLocks noChangeArrowheads="1"/>
          </p:cNvSpPr>
          <p:nvPr/>
        </p:nvSpPr>
        <p:spPr bwMode="auto">
          <a:xfrm>
            <a:off x="7308850" y="276225"/>
            <a:ext cx="1512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P64</a:t>
            </a:r>
            <a:endParaRPr kumimoji="0" lang="ja-JP" altLang="en-US" sz="1600" dirty="0">
              <a:latin typeface="HG丸ｺﾞｼｯｸM-PRO" pitchFamily="50" charset="-128"/>
              <a:ea typeface="HG丸ｺﾞｼｯｸM-PRO" pitchFamily="50" charset="-128"/>
            </a:endParaRPr>
          </a:p>
        </p:txBody>
      </p:sp>
      <p:pic>
        <p:nvPicPr>
          <p:cNvPr id="2" name="図 1"/>
          <p:cNvPicPr>
            <a:picLocks noChangeAspect="1"/>
          </p:cNvPicPr>
          <p:nvPr/>
        </p:nvPicPr>
        <p:blipFill>
          <a:blip r:embed="rId2"/>
          <a:stretch>
            <a:fillRect/>
          </a:stretch>
        </p:blipFill>
        <p:spPr>
          <a:xfrm>
            <a:off x="611560" y="1529314"/>
            <a:ext cx="8210178" cy="5047814"/>
          </a:xfrm>
          <a:prstGeom prst="rect">
            <a:avLst/>
          </a:prstGeom>
        </p:spPr>
      </p:pic>
      <p:sp>
        <p:nvSpPr>
          <p:cNvPr id="8198" name="スライド番号プレースホルダー 3"/>
          <p:cNvSpPr txBox="1">
            <a:spLocks noGrp="1"/>
          </p:cNvSpPr>
          <p:nvPr/>
        </p:nvSpPr>
        <p:spPr bwMode="auto">
          <a:xfrm>
            <a:off x="8355013" y="6253163"/>
            <a:ext cx="63658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8D40DB96-D35A-48E3-938E-A5327DB79CC6}" type="slidenum">
              <a:rPr lang="en-US" altLang="ja-JP" sz="1400">
                <a:ea typeface="ＭＳ Ｐゴシック" pitchFamily="50" charset="-128"/>
              </a:rPr>
              <a:pPr algn="r" eaLnBrk="1" hangingPunct="1">
                <a:spcBef>
                  <a:spcPct val="0"/>
                </a:spcBef>
                <a:buFontTx/>
                <a:buNone/>
              </a:pPr>
              <a:t>80</a:t>
            </a:fld>
            <a:endParaRPr lang="en-US" altLang="ja-JP" sz="1400" dirty="0">
              <a:ea typeface="ＭＳ Ｐゴシック" pitchFamily="50" charset="-128"/>
            </a:endParaRPr>
          </a:p>
        </p:txBody>
      </p:sp>
    </p:spTree>
    <p:extLst>
      <p:ext uri="{BB962C8B-B14F-4D97-AF65-F5344CB8AC3E}">
        <p14:creationId xmlns:p14="http://schemas.microsoft.com/office/powerpoint/2010/main" val="288045155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5"/>
          <p:cNvSpPr>
            <a:spLocks noChangeArrowheads="1"/>
          </p:cNvSpPr>
          <p:nvPr/>
        </p:nvSpPr>
        <p:spPr bwMode="auto">
          <a:xfrm>
            <a:off x="381000" y="838200"/>
            <a:ext cx="8515350" cy="5761038"/>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②騒音（騒音性難聴）　</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長期間、騒音にばく</a:t>
            </a:r>
            <a:r>
              <a:rPr lang="ja-JP" altLang="en-US" sz="2000" dirty="0" err="1">
                <a:latin typeface="HG丸ｺﾞｼｯｸM-PRO" pitchFamily="50" charset="-128"/>
                <a:ea typeface="HG丸ｺﾞｼｯｸM-PRO" pitchFamily="50" charset="-128"/>
              </a:rPr>
              <a:t>露される</a:t>
            </a:r>
            <a:r>
              <a:rPr lang="ja-JP" altLang="en-US" sz="2000" dirty="0">
                <a:latin typeface="HG丸ｺﾞｼｯｸM-PRO" pitchFamily="50" charset="-128"/>
                <a:ea typeface="HG丸ｺﾞｼｯｸM-PRO" pitchFamily="50" charset="-128"/>
              </a:rPr>
              <a:t>ことによって発症する障害を騒</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音性難聴という。</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騒音性難聴は、周波数４千</a:t>
            </a:r>
            <a:r>
              <a:rPr lang="en-US" altLang="ja-JP" sz="2000" dirty="0">
                <a:latin typeface="HG丸ｺﾞｼｯｸM-PRO" pitchFamily="50" charset="-128"/>
                <a:ea typeface="HG丸ｺﾞｼｯｸM-PRO" pitchFamily="50" charset="-128"/>
              </a:rPr>
              <a:t>Hz</a:t>
            </a:r>
            <a:r>
              <a:rPr lang="ja-JP" altLang="en-US" sz="2000" dirty="0">
                <a:latin typeface="HG丸ｺﾞｼｯｸM-PRO" pitchFamily="50" charset="-128"/>
                <a:ea typeface="HG丸ｺﾞｼｯｸM-PRO" pitchFamily="50" charset="-128"/>
              </a:rPr>
              <a:t>付近の聴力が最初に低下する。</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通常の会話音域は５００</a:t>
            </a:r>
            <a:r>
              <a:rPr lang="en-US" altLang="ja-JP" sz="2000" dirty="0">
                <a:latin typeface="HG丸ｺﾞｼｯｸM-PRO" pitchFamily="50" charset="-128"/>
                <a:ea typeface="HG丸ｺﾞｼｯｸM-PRO" pitchFamily="50" charset="-128"/>
              </a:rPr>
              <a:t>Hz</a:t>
            </a:r>
            <a:r>
              <a:rPr lang="ja-JP" altLang="en-US" sz="2000" dirty="0">
                <a:latin typeface="HG丸ｺﾞｼｯｸM-PRO" pitchFamily="50" charset="-128"/>
                <a:ea typeface="HG丸ｺﾞｼｯｸM-PRO" pitchFamily="50" charset="-128"/>
              </a:rPr>
              <a:t>～２千</a:t>
            </a:r>
            <a:r>
              <a:rPr lang="en-US" altLang="ja-JP" sz="2000" dirty="0">
                <a:latin typeface="HG丸ｺﾞｼｯｸM-PRO" pitchFamily="50" charset="-128"/>
                <a:ea typeface="HG丸ｺﾞｼｯｸM-PRO" pitchFamily="50" charset="-128"/>
              </a:rPr>
              <a:t>Hz</a:t>
            </a:r>
            <a:r>
              <a:rPr lang="ja-JP" altLang="en-US" sz="2000" dirty="0">
                <a:latin typeface="HG丸ｺﾞｼｯｸM-PRO" pitchFamily="50" charset="-128"/>
                <a:ea typeface="HG丸ｺﾞｼｯｸM-PRO" pitchFamily="50" charset="-128"/>
              </a:rPr>
              <a:t>程度なので、初期には聴</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力低下は自覚されない。しかし、聴力低下がこの音域まで進行</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すると会話に支障がでてくる。</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対策は、</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・騒音の音圧レベルを下げる。</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・ばく露時間を短くする。</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・周波数を低くする。　　ことである。</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また、「安全衛生規則第５８４条」「騒音障害防止のための</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ガイドライン」に沿って具体的な対策を講ずる必要がある。</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a:solidFill>
                  <a:srgbClr val="FF0000"/>
                </a:solidFill>
                <a:latin typeface="HG丸ｺﾞｼｯｸM-PRO" pitchFamily="50" charset="-128"/>
                <a:ea typeface="HG丸ｺﾞｼｯｸM-PRO" pitchFamily="50" charset="-128"/>
              </a:rPr>
              <a:t>※「騒音のめや</a:t>
            </a:r>
            <a:r>
              <a:rPr lang="ja-JP" altLang="en-US" sz="2000" dirty="0" err="1">
                <a:solidFill>
                  <a:srgbClr val="FF0000"/>
                </a:solidFill>
                <a:latin typeface="HG丸ｺﾞｼｯｸM-PRO" pitchFamily="50" charset="-128"/>
                <a:ea typeface="HG丸ｺﾞｼｯｸM-PRO" pitchFamily="50" charset="-128"/>
              </a:rPr>
              <a:t>す</a:t>
            </a:r>
            <a:r>
              <a:rPr lang="ja-JP" altLang="en-US" sz="2000" dirty="0">
                <a:solidFill>
                  <a:srgbClr val="FF0000"/>
                </a:solidFill>
                <a:latin typeface="HG丸ｺﾞｼｯｸM-PRO" pitchFamily="50" charset="-128"/>
                <a:ea typeface="HG丸ｺﾞｼｯｸM-PRO" pitchFamily="50" charset="-128"/>
              </a:rPr>
              <a:t>」は</a:t>
            </a:r>
            <a:r>
              <a:rPr lang="en-US" altLang="ja-JP" sz="2000" dirty="0">
                <a:solidFill>
                  <a:srgbClr val="FF0000"/>
                </a:solidFill>
                <a:latin typeface="HG丸ｺﾞｼｯｸM-PRO" pitchFamily="50" charset="-128"/>
                <a:ea typeface="HG丸ｺﾞｼｯｸM-PRO" pitchFamily="50" charset="-128"/>
              </a:rPr>
              <a:t>P</a:t>
            </a:r>
            <a:r>
              <a:rPr lang="ja-JP" altLang="en-US" sz="2000" dirty="0">
                <a:solidFill>
                  <a:srgbClr val="FF0000"/>
                </a:solidFill>
                <a:latin typeface="HG丸ｺﾞｼｯｸM-PRO" pitchFamily="50" charset="-128"/>
                <a:ea typeface="HG丸ｺﾞｼｯｸM-PRO" pitchFamily="50" charset="-128"/>
              </a:rPr>
              <a:t>６７参照</a:t>
            </a:r>
          </a:p>
        </p:txBody>
      </p:sp>
      <p:sp>
        <p:nvSpPr>
          <p:cNvPr id="9219" name="スライド番号プレースホルダー 3"/>
          <p:cNvSpPr txBox="1">
            <a:spLocks noGrp="1"/>
          </p:cNvSpPr>
          <p:nvPr/>
        </p:nvSpPr>
        <p:spPr bwMode="auto">
          <a:xfrm>
            <a:off x="8153400" y="6248400"/>
            <a:ext cx="63658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2DF3EC99-11AF-4362-BA1D-F7DD0190BFB5}" type="slidenum">
              <a:rPr lang="en-US" altLang="ja-JP" sz="1400">
                <a:ea typeface="ＭＳ Ｐゴシック" pitchFamily="50" charset="-128"/>
              </a:rPr>
              <a:pPr algn="r" eaLnBrk="1" hangingPunct="1">
                <a:spcBef>
                  <a:spcPct val="0"/>
                </a:spcBef>
                <a:buFontTx/>
                <a:buNone/>
              </a:pPr>
              <a:t>81</a:t>
            </a:fld>
            <a:endParaRPr lang="en-US" altLang="ja-JP" sz="1400">
              <a:ea typeface="ＭＳ Ｐゴシック" pitchFamily="50" charset="-128"/>
            </a:endParaRPr>
          </a:p>
        </p:txBody>
      </p:sp>
      <p:sp>
        <p:nvSpPr>
          <p:cNvPr id="9220" name="Text Box 10"/>
          <p:cNvSpPr txBox="1">
            <a:spLocks noChangeArrowheads="1"/>
          </p:cNvSpPr>
          <p:nvPr/>
        </p:nvSpPr>
        <p:spPr bwMode="auto">
          <a:xfrm>
            <a:off x="7596336" y="214313"/>
            <a:ext cx="119365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a:t>
            </a:r>
            <a:r>
              <a:rPr kumimoji="0" lang="ja-JP" altLang="en-US" sz="1600" dirty="0">
                <a:latin typeface="HG丸ｺﾞｼｯｸM-PRO" pitchFamily="50" charset="-128"/>
                <a:ea typeface="HG丸ｺﾞｼｯｸM-PRO" pitchFamily="50" charset="-128"/>
              </a:rPr>
              <a:t>６６</a:t>
            </a:r>
          </a:p>
        </p:txBody>
      </p:sp>
      <p:sp>
        <p:nvSpPr>
          <p:cNvPr id="9" name="Text Box 8"/>
          <p:cNvSpPr txBox="1">
            <a:spLocks noChangeArrowheads="1"/>
          </p:cNvSpPr>
          <p:nvPr/>
        </p:nvSpPr>
        <p:spPr bwMode="auto">
          <a:xfrm>
            <a:off x="298361" y="214313"/>
            <a:ext cx="700405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000"/>
              </a:lnSpc>
              <a:spcBef>
                <a:spcPts val="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１．作業者の健康に与える要因</a:t>
            </a:r>
            <a:r>
              <a:rPr lang="ja-JP" altLang="en-US" dirty="0">
                <a:solidFill>
                  <a:srgbClr val="FF0000"/>
                </a:solidFill>
                <a:latin typeface="HG丸ｺﾞｼｯｸM-PRO" pitchFamily="50" charset="-128"/>
                <a:ea typeface="HG丸ｺﾞｼｯｸM-PRO" pitchFamily="50" charset="-128"/>
              </a:rPr>
              <a:t>（１）物理的要因</a:t>
            </a:r>
            <a:endParaRPr lang="ja-JP" altLang="en-US" u="sng" dirty="0">
              <a:effectLst>
                <a:outerShdw blurRad="38100" dist="38100" dir="2700000" algn="tl">
                  <a:srgbClr val="C0C0C0"/>
                </a:outerShdw>
              </a:effectLst>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32448544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721995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000"/>
              </a:lnSpc>
              <a:spcBef>
                <a:spcPts val="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１．作業者の健康に与える要因</a:t>
            </a:r>
            <a:r>
              <a:rPr lang="ja-JP" altLang="en-US" dirty="0">
                <a:solidFill>
                  <a:srgbClr val="FF0000"/>
                </a:solidFill>
                <a:latin typeface="HG丸ｺﾞｼｯｸM-PRO" pitchFamily="50" charset="-128"/>
                <a:ea typeface="HG丸ｺﾞｼｯｸM-PRO" pitchFamily="50" charset="-128"/>
              </a:rPr>
              <a:t>（１）物理的要因</a:t>
            </a:r>
            <a:endParaRPr lang="ja-JP" altLang="en-US"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10243" name="AutoShape 5"/>
          <p:cNvSpPr>
            <a:spLocks noChangeArrowheads="1"/>
          </p:cNvSpPr>
          <p:nvPr/>
        </p:nvSpPr>
        <p:spPr bwMode="auto">
          <a:xfrm>
            <a:off x="304800" y="762000"/>
            <a:ext cx="8515350" cy="5761038"/>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③腰痛予防対策　（第三次産業を含む多くの業種で発生している）</a:t>
            </a:r>
          </a:p>
          <a:p>
            <a:pPr algn="l"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・職場における腰痛は、業務上疾病全体の約６割を占めている。</a:t>
            </a:r>
            <a:endParaRPr lang="en-US" altLang="ja-JP" sz="2000" dirty="0">
              <a:latin typeface="HG丸ｺﾞｼｯｸM-PRO" pitchFamily="50" charset="-128"/>
              <a:ea typeface="HG丸ｺﾞｼｯｸM-PRO" pitchFamily="50" charset="-128"/>
            </a:endParaRPr>
          </a:p>
          <a:p>
            <a:pPr algn="l"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業種では、運輸交通業、小売業の他、最近では高齢者介護な</a:t>
            </a:r>
            <a:endParaRPr lang="en-US" altLang="ja-JP" sz="2000" dirty="0">
              <a:latin typeface="HG丸ｺﾞｼｯｸM-PRO" pitchFamily="50" charset="-128"/>
              <a:ea typeface="HG丸ｺﾞｼｯｸM-PRO" pitchFamily="50" charset="-128"/>
            </a:endParaRPr>
          </a:p>
          <a:p>
            <a:pPr algn="l"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どの社会福祉施設でも大幅に増加している。</a:t>
            </a:r>
            <a:endParaRPr lang="en-US" altLang="ja-JP" sz="2000" dirty="0">
              <a:latin typeface="HG丸ｺﾞｼｯｸM-PRO" pitchFamily="50" charset="-128"/>
              <a:ea typeface="HG丸ｺﾞｼｯｸM-PRO" pitchFamily="50" charset="-128"/>
            </a:endParaRPr>
          </a:p>
          <a:p>
            <a:pPr algn="l"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・「職場における腰痛予防対策指針」では、①重量物取扱い作</a:t>
            </a:r>
            <a:endParaRPr lang="en-US" altLang="ja-JP" sz="2000" dirty="0">
              <a:latin typeface="HG丸ｺﾞｼｯｸM-PRO" pitchFamily="50" charset="-128"/>
              <a:ea typeface="HG丸ｺﾞｼｯｸM-PRO" pitchFamily="50" charset="-128"/>
            </a:endParaRPr>
          </a:p>
          <a:p>
            <a:pPr algn="l"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業　②立ち作業　③座り作業　④福祉・医療分野等における</a:t>
            </a:r>
            <a:endParaRPr lang="en-US" altLang="ja-JP" sz="2000" dirty="0">
              <a:latin typeface="HG丸ｺﾞｼｯｸM-PRO" pitchFamily="50" charset="-128"/>
              <a:ea typeface="HG丸ｺﾞｼｯｸM-PRO" pitchFamily="50" charset="-128"/>
            </a:endParaRPr>
          </a:p>
          <a:p>
            <a:pPr algn="l"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介護・看護作業　⑤車両運転等の作業　について予防対策等</a:t>
            </a:r>
            <a:endParaRPr lang="en-US" altLang="ja-JP" sz="2000" dirty="0">
              <a:latin typeface="HG丸ｺﾞｼｯｸM-PRO" pitchFamily="50" charset="-128"/>
              <a:ea typeface="HG丸ｺﾞｼｯｸM-PRO" pitchFamily="50" charset="-128"/>
            </a:endParaRPr>
          </a:p>
          <a:p>
            <a:pPr algn="l"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が定められているので事業者、管理・監督者と連携し作業の</a:t>
            </a:r>
            <a:endParaRPr lang="en-US" altLang="ja-JP" sz="2000" dirty="0">
              <a:latin typeface="HG丸ｺﾞｼｯｸM-PRO" pitchFamily="50" charset="-128"/>
              <a:ea typeface="HG丸ｺﾞｼｯｸM-PRO" pitchFamily="50" charset="-128"/>
            </a:endParaRPr>
          </a:p>
          <a:p>
            <a:pPr algn="l"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実態に即した対策を講ずることが必要である。</a:t>
            </a:r>
            <a:endParaRPr lang="en-US" altLang="ja-JP" sz="2000" dirty="0">
              <a:latin typeface="HG丸ｺﾞｼｯｸM-PRO" pitchFamily="50" charset="-128"/>
              <a:ea typeface="HG丸ｺﾞｼｯｸM-PRO" pitchFamily="50" charset="-128"/>
            </a:endParaRPr>
          </a:p>
          <a:p>
            <a:pPr algn="l"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en-US" altLang="ja-JP" sz="2000" dirty="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「作業態様別の腰痛予防対策」はＰ６８を参照</a:t>
            </a:r>
            <a:endParaRPr lang="en-US" altLang="ja-JP" sz="2000" dirty="0">
              <a:latin typeface="HG丸ｺﾞｼｯｸM-PRO" pitchFamily="50" charset="-128"/>
              <a:ea typeface="HG丸ｺﾞｼｯｸM-PRO" pitchFamily="50" charset="-128"/>
            </a:endParaRPr>
          </a:p>
          <a:p>
            <a:pPr algn="l"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en-US" altLang="ja-JP" sz="2000" dirty="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「腰痛を発生させるリスク」はＰ６９を参照</a:t>
            </a:r>
            <a:endParaRPr lang="en-US" altLang="ja-JP" sz="2000" dirty="0">
              <a:latin typeface="HG丸ｺﾞｼｯｸM-PRO" pitchFamily="50" charset="-128"/>
              <a:ea typeface="HG丸ｺﾞｼｯｸM-PRO" pitchFamily="50" charset="-128"/>
            </a:endParaRPr>
          </a:p>
          <a:p>
            <a:pPr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p>
        </p:txBody>
      </p:sp>
      <p:sp>
        <p:nvSpPr>
          <p:cNvPr id="10244" name="スライド番号プレースホルダー 3"/>
          <p:cNvSpPr txBox="1">
            <a:spLocks noGrp="1"/>
          </p:cNvSpPr>
          <p:nvPr/>
        </p:nvSpPr>
        <p:spPr bwMode="auto">
          <a:xfrm>
            <a:off x="8305800" y="6324600"/>
            <a:ext cx="63658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0CAB5B54-3399-43A7-A14B-E6ADA6EAE8FA}" type="slidenum">
              <a:rPr lang="en-US" altLang="ja-JP" sz="1400">
                <a:ea typeface="ＭＳ Ｐゴシック" pitchFamily="50" charset="-128"/>
              </a:rPr>
              <a:pPr algn="r" eaLnBrk="1" hangingPunct="1">
                <a:spcBef>
                  <a:spcPct val="0"/>
                </a:spcBef>
                <a:buFontTx/>
                <a:buNone/>
              </a:pPr>
              <a:t>82</a:t>
            </a:fld>
            <a:endParaRPr lang="en-US" altLang="ja-JP" sz="1400">
              <a:ea typeface="ＭＳ Ｐゴシック" pitchFamily="50" charset="-128"/>
            </a:endParaRPr>
          </a:p>
        </p:txBody>
      </p:sp>
      <p:sp>
        <p:nvSpPr>
          <p:cNvPr id="10245" name="Text Box 10"/>
          <p:cNvSpPr txBox="1">
            <a:spLocks noChangeArrowheads="1"/>
          </p:cNvSpPr>
          <p:nvPr/>
        </p:nvSpPr>
        <p:spPr bwMode="auto">
          <a:xfrm>
            <a:off x="7450138" y="304800"/>
            <a:ext cx="13700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P68</a:t>
            </a:r>
            <a:endParaRPr kumimoji="0" lang="ja-JP" altLang="en-US" sz="16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163060085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7146925"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000"/>
              </a:lnSpc>
              <a:spcBef>
                <a:spcPts val="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１．作業者の健康に与える要因</a:t>
            </a:r>
            <a:r>
              <a:rPr lang="ja-JP" altLang="en-US" dirty="0">
                <a:solidFill>
                  <a:srgbClr val="FF0000"/>
                </a:solidFill>
                <a:latin typeface="HG丸ｺﾞｼｯｸM-PRO" pitchFamily="50" charset="-128"/>
                <a:ea typeface="HG丸ｺﾞｼｯｸM-PRO" pitchFamily="50" charset="-128"/>
              </a:rPr>
              <a:t>（２）化学的要因</a:t>
            </a:r>
            <a:endParaRPr lang="ja-JP" altLang="en-US"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11267" name="AutoShape 5"/>
          <p:cNvSpPr>
            <a:spLocks noChangeArrowheads="1"/>
          </p:cNvSpPr>
          <p:nvPr/>
        </p:nvSpPr>
        <p:spPr bwMode="auto">
          <a:xfrm>
            <a:off x="381000" y="838200"/>
            <a:ext cx="8515350" cy="5837238"/>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29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a:t>
            </a:r>
            <a:r>
              <a:rPr lang="ja-JP" altLang="en-US" sz="2400" dirty="0">
                <a:latin typeface="HG丸ｺﾞｼｯｸM-PRO" pitchFamily="50" charset="-128"/>
                <a:ea typeface="HG丸ｺﾞｼｯｸM-PRO" pitchFamily="50" charset="-128"/>
              </a:rPr>
              <a:t>　</a:t>
            </a:r>
            <a:r>
              <a:rPr lang="en-US" altLang="ja-JP" sz="2400" dirty="0">
                <a:latin typeface="HG丸ｺﾞｼｯｸM-PRO" pitchFamily="50" charset="-128"/>
                <a:ea typeface="HG丸ｺﾞｼｯｸM-PRO" pitchFamily="50" charset="-128"/>
              </a:rPr>
              <a:t>※</a:t>
            </a:r>
            <a:r>
              <a:rPr lang="ja-JP" altLang="en-US" sz="2400" dirty="0">
                <a:latin typeface="HG丸ｺﾞｼｯｸM-PRO" pitchFamily="50" charset="-128"/>
                <a:ea typeface="HG丸ｺﾞｼｯｸM-PRO" pitchFamily="50" charset="-128"/>
              </a:rPr>
              <a:t>化学物質のばく露経路</a:t>
            </a: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endParaRPr lang="en-US" altLang="ja-JP" sz="2400" dirty="0">
              <a:latin typeface="HG丸ｺﾞｼｯｸM-PRO" pitchFamily="50" charset="-128"/>
              <a:ea typeface="HG丸ｺﾞｼｯｸM-PRO" pitchFamily="50" charset="-128"/>
            </a:endParaRPr>
          </a:p>
          <a:p>
            <a:pPr eaLnBrk="1" hangingPunct="1">
              <a:lnSpc>
                <a:spcPts val="2900"/>
              </a:lnSpc>
              <a:spcBef>
                <a:spcPct val="0"/>
              </a:spcBef>
              <a:buFontTx/>
              <a:buNone/>
            </a:pPr>
            <a:endParaRPr lang="en-US" altLang="ja-JP" sz="2400" dirty="0">
              <a:latin typeface="HG丸ｺﾞｼｯｸM-PRO" pitchFamily="50" charset="-128"/>
              <a:ea typeface="HG丸ｺﾞｼｯｸM-PRO" pitchFamily="50" charset="-128"/>
            </a:endParaRPr>
          </a:p>
          <a:p>
            <a:pPr algn="l" eaLnBrk="1" hangingPunct="1">
              <a:lnSpc>
                <a:spcPts val="2900"/>
              </a:lnSpc>
              <a:spcBef>
                <a:spcPct val="0"/>
              </a:spcBef>
              <a:buFontTx/>
              <a:buNone/>
            </a:pPr>
            <a:r>
              <a:rPr lang="ja-JP" altLang="en-US" sz="2000" b="1" dirty="0">
                <a:solidFill>
                  <a:srgbClr val="FF0000"/>
                </a:solidFill>
                <a:latin typeface="HG丸ｺﾞｼｯｸM-PRO" pitchFamily="50" charset="-128"/>
                <a:ea typeface="HG丸ｺﾞｼｯｸM-PRO" pitchFamily="50" charset="-128"/>
              </a:rPr>
              <a:t>　</a:t>
            </a:r>
            <a:r>
              <a:rPr lang="en-US" altLang="ja-JP" sz="2000" dirty="0">
                <a:solidFill>
                  <a:srgbClr val="FF0000"/>
                </a:solidFill>
                <a:latin typeface="HG丸ｺﾞｼｯｸM-PRO" pitchFamily="50" charset="-128"/>
                <a:ea typeface="HG丸ｺﾞｼｯｸM-PRO" pitchFamily="50" charset="-128"/>
              </a:rPr>
              <a:t>※</a:t>
            </a:r>
            <a:r>
              <a:rPr lang="ja-JP" altLang="en-US" sz="2000" dirty="0">
                <a:solidFill>
                  <a:srgbClr val="FF0000"/>
                </a:solidFill>
                <a:latin typeface="HG丸ｺﾞｼｯｸM-PRO" pitchFamily="50" charset="-128"/>
                <a:ea typeface="HG丸ｺﾞｼｯｸM-PRO" pitchFamily="50" charset="-128"/>
              </a:rPr>
              <a:t>職場で起こりうる主な化学的要因による健康障害はＰ７０参照</a:t>
            </a:r>
            <a:r>
              <a:rPr lang="ja-JP" altLang="en-US" sz="2400" dirty="0">
                <a:solidFill>
                  <a:srgbClr val="FF0000"/>
                </a:solidFill>
                <a:latin typeface="HG丸ｺﾞｼｯｸM-PRO" pitchFamily="50" charset="-128"/>
                <a:ea typeface="HG丸ｺﾞｼｯｸM-PRO" pitchFamily="50" charset="-128"/>
              </a:rPr>
              <a:t>　</a:t>
            </a:r>
            <a:endParaRPr lang="ja-JP" altLang="en-US" sz="2000" dirty="0">
              <a:latin typeface="HG丸ｺﾞｼｯｸM-PRO" pitchFamily="50" charset="-128"/>
              <a:ea typeface="HG丸ｺﾞｼｯｸM-PRO" pitchFamily="50" charset="-128"/>
            </a:endParaRPr>
          </a:p>
        </p:txBody>
      </p:sp>
      <p:sp>
        <p:nvSpPr>
          <p:cNvPr id="11268" name="Text Box 10"/>
          <p:cNvSpPr txBox="1">
            <a:spLocks noChangeArrowheads="1"/>
          </p:cNvSpPr>
          <p:nvPr/>
        </p:nvSpPr>
        <p:spPr bwMode="auto">
          <a:xfrm>
            <a:off x="7666038" y="304800"/>
            <a:ext cx="10826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P69</a:t>
            </a:r>
            <a:endParaRPr kumimoji="0" lang="ja-JP" altLang="en-US" sz="1600" dirty="0">
              <a:latin typeface="HG丸ｺﾞｼｯｸM-PRO" pitchFamily="50" charset="-128"/>
              <a:ea typeface="HG丸ｺﾞｼｯｸM-PRO" pitchFamily="50" charset="-128"/>
            </a:endParaRPr>
          </a:p>
        </p:txBody>
      </p:sp>
      <p:pic>
        <p:nvPicPr>
          <p:cNvPr id="1126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63" y="1341438"/>
            <a:ext cx="8185150" cy="47513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0" name="スライド番号プレースホルダー 3"/>
          <p:cNvSpPr txBox="1">
            <a:spLocks noGrp="1"/>
          </p:cNvSpPr>
          <p:nvPr/>
        </p:nvSpPr>
        <p:spPr bwMode="auto">
          <a:xfrm>
            <a:off x="815340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9CD28A19-A9D7-463E-BC89-9F1777C31A89}" type="slidenum">
              <a:rPr lang="en-US" altLang="ja-JP" sz="1400">
                <a:ea typeface="ＭＳ Ｐゴシック" pitchFamily="50" charset="-128"/>
              </a:rPr>
              <a:pPr algn="r" eaLnBrk="1" hangingPunct="1">
                <a:spcBef>
                  <a:spcPct val="0"/>
                </a:spcBef>
                <a:buFontTx/>
                <a:buNone/>
              </a:pPr>
              <a:t>83</a:t>
            </a:fld>
            <a:endParaRPr lang="en-US" altLang="ja-JP" sz="1400">
              <a:ea typeface="ＭＳ Ｐゴシック" pitchFamily="50" charset="-128"/>
            </a:endParaRPr>
          </a:p>
        </p:txBody>
      </p:sp>
    </p:spTree>
    <p:extLst>
      <p:ext uri="{BB962C8B-B14F-4D97-AF65-F5344CB8AC3E}">
        <p14:creationId xmlns:p14="http://schemas.microsoft.com/office/powerpoint/2010/main" val="398513531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700405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000"/>
              </a:lnSpc>
              <a:spcBef>
                <a:spcPts val="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１．作業者の健康に与える要因</a:t>
            </a:r>
            <a:r>
              <a:rPr lang="ja-JP" altLang="en-US" dirty="0">
                <a:solidFill>
                  <a:srgbClr val="FF0000"/>
                </a:solidFill>
                <a:latin typeface="HG丸ｺﾞｼｯｸM-PRO" pitchFamily="50" charset="-128"/>
                <a:ea typeface="HG丸ｺﾞｼｯｸM-PRO" pitchFamily="50" charset="-128"/>
              </a:rPr>
              <a:t>（２）化学的要因</a:t>
            </a:r>
            <a:endParaRPr lang="ja-JP" altLang="en-US"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12291" name="AutoShape 5"/>
          <p:cNvSpPr>
            <a:spLocks noChangeArrowheads="1"/>
          </p:cNvSpPr>
          <p:nvPr/>
        </p:nvSpPr>
        <p:spPr bwMode="auto">
          <a:xfrm>
            <a:off x="381000" y="838200"/>
            <a:ext cx="8515350" cy="5837238"/>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①硫化水素中毒</a:t>
            </a:r>
            <a:endParaRPr lang="en-US" altLang="ja-JP" sz="2000" dirty="0">
              <a:latin typeface="HG丸ｺﾞｼｯｸM-PRO" pitchFamily="50" charset="-128"/>
              <a:ea typeface="HG丸ｺﾞｼｯｸM-PRO" pitchFamily="50" charset="-128"/>
            </a:endParaRPr>
          </a:p>
          <a:p>
            <a:pPr algn="l"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・硫化水素は、酸素欠乏症等防止規則で規定されており、危険性</a:t>
            </a:r>
            <a:endParaRPr lang="en-US" altLang="ja-JP" sz="2000" dirty="0">
              <a:latin typeface="HG丸ｺﾞｼｯｸM-PRO" pitchFamily="50" charset="-128"/>
              <a:ea typeface="HG丸ｺﾞｼｯｸM-PRO" pitchFamily="50" charset="-128"/>
            </a:endParaRPr>
          </a:p>
          <a:p>
            <a:pPr algn="l"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は高い。</a:t>
            </a:r>
            <a:endParaRPr lang="en-US" altLang="ja-JP" sz="2000" dirty="0">
              <a:latin typeface="HG丸ｺﾞｼｯｸM-PRO" pitchFamily="50" charset="-128"/>
              <a:ea typeface="HG丸ｺﾞｼｯｸM-PRO" pitchFamily="50" charset="-128"/>
            </a:endParaRPr>
          </a:p>
          <a:p>
            <a:pPr algn="l"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・硫化水素中毒とは、「硫化水素の濃度が百万分の十（１０ｐｐ</a:t>
            </a:r>
            <a:endParaRPr lang="en-US" altLang="ja-JP" sz="2000" dirty="0">
              <a:latin typeface="HG丸ｺﾞｼｯｸM-PRO" pitchFamily="50" charset="-128"/>
              <a:ea typeface="HG丸ｺﾞｼｯｸM-PRO" pitchFamily="50" charset="-128"/>
            </a:endParaRPr>
          </a:p>
          <a:p>
            <a:pPr algn="l"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ｍ）を超える空気を吸入することにより生ずる症状が認められ</a:t>
            </a:r>
            <a:endParaRPr lang="en-US" altLang="ja-JP" sz="2000" dirty="0">
              <a:latin typeface="HG丸ｺﾞｼｯｸM-PRO" pitchFamily="50" charset="-128"/>
              <a:ea typeface="HG丸ｺﾞｼｯｸM-PRO" pitchFamily="50" charset="-128"/>
            </a:endParaRPr>
          </a:p>
          <a:p>
            <a:pPr algn="l"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る</a:t>
            </a:r>
            <a:r>
              <a:rPr lang="ja-JP" altLang="en-US" sz="2000" dirty="0">
                <a:latin typeface="HG丸ｺﾞｼｯｸM-PRO" pitchFamily="50" charset="-128"/>
                <a:ea typeface="HG丸ｺﾞｼｯｸM-PRO" pitchFamily="50" charset="-128"/>
              </a:rPr>
              <a:t>状態をいう。」と定義されている。</a:t>
            </a:r>
            <a:endParaRPr lang="en-US" altLang="ja-JP" sz="2000" dirty="0">
              <a:latin typeface="HG丸ｺﾞｼｯｸM-PRO" pitchFamily="50" charset="-128"/>
              <a:ea typeface="HG丸ｺﾞｼｯｸM-PRO" pitchFamily="50" charset="-128"/>
            </a:endParaRPr>
          </a:p>
          <a:p>
            <a:pPr algn="l"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・定義されている場所では酸素欠乏等危険場所として、作業主任</a:t>
            </a:r>
            <a:endParaRPr lang="en-US" altLang="ja-JP" sz="2000" dirty="0">
              <a:latin typeface="HG丸ｺﾞｼｯｸM-PRO" pitchFamily="50" charset="-128"/>
              <a:ea typeface="HG丸ｺﾞｼｯｸM-PRO" pitchFamily="50" charset="-128"/>
            </a:endParaRPr>
          </a:p>
          <a:p>
            <a:pPr algn="l"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者を選任して安全確保に当たらせるとともに、作業者には特別</a:t>
            </a:r>
            <a:endParaRPr lang="en-US" altLang="ja-JP" sz="2000" dirty="0">
              <a:latin typeface="HG丸ｺﾞｼｯｸM-PRO" pitchFamily="50" charset="-128"/>
              <a:ea typeface="HG丸ｺﾞｼｯｸM-PRO" pitchFamily="50" charset="-128"/>
            </a:endParaRPr>
          </a:p>
          <a:p>
            <a:pPr algn="l"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教育を実施しなければならない。</a:t>
            </a:r>
            <a:endParaRPr lang="en-US" altLang="ja-JP" sz="2000" dirty="0">
              <a:latin typeface="HG丸ｺﾞｼｯｸM-PRO" pitchFamily="50" charset="-128"/>
              <a:ea typeface="HG丸ｺﾞｼｯｸM-PRO" pitchFamily="50" charset="-128"/>
            </a:endParaRPr>
          </a:p>
          <a:p>
            <a:pPr algn="l"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・作業に当たっては、その日の作業を開始する前に、作業環境測</a:t>
            </a:r>
            <a:endParaRPr lang="en-US" altLang="ja-JP" sz="2000" dirty="0">
              <a:latin typeface="HG丸ｺﾞｼｯｸM-PRO" pitchFamily="50" charset="-128"/>
              <a:ea typeface="HG丸ｺﾞｼｯｸM-PRO" pitchFamily="50" charset="-128"/>
            </a:endParaRPr>
          </a:p>
          <a:p>
            <a:pPr algn="l"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定を実施するほか、換気、保護具の使用、救出用の用具の配置</a:t>
            </a:r>
            <a:endParaRPr lang="en-US" altLang="ja-JP" sz="2000" dirty="0">
              <a:latin typeface="HG丸ｺﾞｼｯｸM-PRO" pitchFamily="50" charset="-128"/>
              <a:ea typeface="HG丸ｺﾞｼｯｸM-PRO" pitchFamily="50" charset="-128"/>
            </a:endParaRPr>
          </a:p>
          <a:p>
            <a:pPr algn="l"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等を定めている。</a:t>
            </a:r>
            <a:endParaRPr lang="en-US" altLang="ja-JP" sz="2000" dirty="0">
              <a:latin typeface="HG丸ｺﾞｼｯｸM-PRO" pitchFamily="50" charset="-128"/>
              <a:ea typeface="HG丸ｺﾞｼｯｸM-PRO" pitchFamily="50" charset="-128"/>
            </a:endParaRPr>
          </a:p>
          <a:p>
            <a:pPr algn="l" eaLnBrk="1" hangingPunct="1">
              <a:lnSpc>
                <a:spcPts val="30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30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b="1" dirty="0">
                <a:solidFill>
                  <a:srgbClr val="FF0000"/>
                </a:solidFill>
                <a:latin typeface="HG丸ｺﾞｼｯｸM-PRO" pitchFamily="50" charset="-128"/>
                <a:ea typeface="HG丸ｺﾞｼｯｸM-PRO" pitchFamily="50" charset="-128"/>
              </a:rPr>
              <a:t>　</a:t>
            </a:r>
            <a:r>
              <a:rPr lang="en-US" altLang="ja-JP" sz="2000" dirty="0">
                <a:solidFill>
                  <a:srgbClr val="FF0000"/>
                </a:solidFill>
                <a:latin typeface="HG丸ｺﾞｼｯｸM-PRO" pitchFamily="50" charset="-128"/>
                <a:ea typeface="HG丸ｺﾞｼｯｸM-PRO" pitchFamily="50" charset="-128"/>
              </a:rPr>
              <a:t>※</a:t>
            </a:r>
            <a:r>
              <a:rPr lang="ja-JP" altLang="en-US" sz="2000" dirty="0">
                <a:solidFill>
                  <a:srgbClr val="FF0000"/>
                </a:solidFill>
                <a:latin typeface="HG丸ｺﾞｼｯｸM-PRO" pitchFamily="50" charset="-128"/>
                <a:ea typeface="HG丸ｺﾞｼｯｸM-PRO" pitchFamily="50" charset="-128"/>
              </a:rPr>
              <a:t>硫化水素の毒作用については</a:t>
            </a:r>
            <a:r>
              <a:rPr lang="en-US" altLang="ja-JP" sz="2000" dirty="0">
                <a:solidFill>
                  <a:srgbClr val="FF0000"/>
                </a:solidFill>
                <a:latin typeface="HG丸ｺﾞｼｯｸM-PRO" pitchFamily="50" charset="-128"/>
                <a:ea typeface="HG丸ｺﾞｼｯｸM-PRO" pitchFamily="50" charset="-128"/>
              </a:rPr>
              <a:t>P</a:t>
            </a:r>
            <a:r>
              <a:rPr lang="ja-JP" altLang="en-US" sz="2000" dirty="0">
                <a:solidFill>
                  <a:srgbClr val="FF0000"/>
                </a:solidFill>
                <a:latin typeface="HG丸ｺﾞｼｯｸM-PRO" pitchFamily="50" charset="-128"/>
                <a:ea typeface="HG丸ｺﾞｼｯｸM-PRO" pitchFamily="50" charset="-128"/>
              </a:rPr>
              <a:t>７２参照</a:t>
            </a:r>
            <a:endParaRPr lang="en-US" altLang="ja-JP" sz="2000" dirty="0">
              <a:solidFill>
                <a:srgbClr val="FF0000"/>
              </a:solidFill>
              <a:latin typeface="HG丸ｺﾞｼｯｸM-PRO" pitchFamily="50" charset="-128"/>
              <a:ea typeface="HG丸ｺﾞｼｯｸM-PRO" pitchFamily="50" charset="-128"/>
            </a:endParaRPr>
          </a:p>
        </p:txBody>
      </p:sp>
      <p:sp>
        <p:nvSpPr>
          <p:cNvPr id="12292" name="Text Box 10"/>
          <p:cNvSpPr txBox="1">
            <a:spLocks noChangeArrowheads="1"/>
          </p:cNvSpPr>
          <p:nvPr/>
        </p:nvSpPr>
        <p:spPr bwMode="auto">
          <a:xfrm>
            <a:off x="7596188" y="304800"/>
            <a:ext cx="1152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P70</a:t>
            </a:r>
            <a:endParaRPr kumimoji="0" lang="ja-JP" altLang="en-US" sz="1600" dirty="0">
              <a:latin typeface="HG丸ｺﾞｼｯｸM-PRO" pitchFamily="50" charset="-128"/>
              <a:ea typeface="HG丸ｺﾞｼｯｸM-PRO" pitchFamily="50" charset="-128"/>
            </a:endParaRPr>
          </a:p>
        </p:txBody>
      </p:sp>
      <p:sp>
        <p:nvSpPr>
          <p:cNvPr id="12293" name="スライド番号プレースホルダー 3"/>
          <p:cNvSpPr txBox="1">
            <a:spLocks noGrp="1"/>
          </p:cNvSpPr>
          <p:nvPr/>
        </p:nvSpPr>
        <p:spPr bwMode="auto">
          <a:xfrm>
            <a:off x="815340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AE91C28E-9461-4BAF-88C0-2AD0A0C51183}" type="slidenum">
              <a:rPr lang="en-US" altLang="ja-JP" sz="1400">
                <a:ea typeface="ＭＳ Ｐゴシック" pitchFamily="50" charset="-128"/>
              </a:rPr>
              <a:pPr algn="r" eaLnBrk="1" hangingPunct="1">
                <a:spcBef>
                  <a:spcPct val="0"/>
                </a:spcBef>
                <a:buFontTx/>
                <a:buNone/>
              </a:pPr>
              <a:t>84</a:t>
            </a:fld>
            <a:endParaRPr lang="en-US" altLang="ja-JP" sz="1400">
              <a:ea typeface="ＭＳ Ｐゴシック" pitchFamily="50" charset="-128"/>
            </a:endParaRPr>
          </a:p>
        </p:txBody>
      </p:sp>
    </p:spTree>
    <p:extLst>
      <p:ext uri="{BB962C8B-B14F-4D97-AF65-F5344CB8AC3E}">
        <p14:creationId xmlns:p14="http://schemas.microsoft.com/office/powerpoint/2010/main" val="349299841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700405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000"/>
              </a:lnSpc>
              <a:spcBef>
                <a:spcPts val="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１．作業者の健康に与える要因</a:t>
            </a:r>
            <a:r>
              <a:rPr lang="ja-JP" altLang="en-US" dirty="0">
                <a:solidFill>
                  <a:srgbClr val="FF0000"/>
                </a:solidFill>
                <a:latin typeface="HG丸ｺﾞｼｯｸM-PRO" pitchFamily="50" charset="-128"/>
                <a:ea typeface="HG丸ｺﾞｼｯｸM-PRO" pitchFamily="50" charset="-128"/>
              </a:rPr>
              <a:t>（２）化学的要因</a:t>
            </a:r>
            <a:endParaRPr lang="ja-JP" altLang="en-US"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13315" name="AutoShape 5"/>
          <p:cNvSpPr>
            <a:spLocks noChangeArrowheads="1"/>
          </p:cNvSpPr>
          <p:nvPr/>
        </p:nvSpPr>
        <p:spPr bwMode="auto">
          <a:xfrm>
            <a:off x="381000" y="690563"/>
            <a:ext cx="8515350" cy="5984875"/>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②酸素欠乏症</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・酸素欠乏症とは、「酸素濃度が</a:t>
            </a:r>
            <a:r>
              <a:rPr lang="ja-JP" altLang="en-US" sz="2000" dirty="0">
                <a:solidFill>
                  <a:srgbClr val="FF0000"/>
                </a:solidFill>
                <a:latin typeface="HG丸ｺﾞｼｯｸM-PRO" pitchFamily="50" charset="-128"/>
                <a:ea typeface="HG丸ｺﾞｼｯｸM-PRO" pitchFamily="50" charset="-128"/>
              </a:rPr>
              <a:t>１８％未満</a:t>
            </a:r>
            <a:r>
              <a:rPr lang="ja-JP" altLang="en-US" sz="2000" dirty="0">
                <a:latin typeface="HG丸ｺﾞｼｯｸM-PRO" pitchFamily="50" charset="-128"/>
                <a:ea typeface="HG丸ｺﾞｼｯｸM-PRO" pitchFamily="50" charset="-128"/>
              </a:rPr>
              <a:t>の空気を吸入する</a:t>
            </a:r>
            <a:r>
              <a:rPr lang="ja-JP" altLang="en-US" sz="2000" dirty="0" err="1">
                <a:latin typeface="HG丸ｺﾞｼｯｸM-PRO" pitchFamily="50" charset="-128"/>
                <a:ea typeface="HG丸ｺﾞｼｯｸM-PRO" pitchFamily="50" charset="-128"/>
              </a:rPr>
              <a:t>こ</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とにより生ずる症状」と定義されている。</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b="1" dirty="0">
                <a:solidFill>
                  <a:srgbClr val="FF0000"/>
                </a:solidFill>
                <a:latin typeface="HG丸ｺﾞｼｯｸM-PRO" pitchFamily="50" charset="-128"/>
                <a:ea typeface="HG丸ｺﾞｼｯｸM-PRO" pitchFamily="50" charset="-128"/>
              </a:rPr>
              <a:t>　　</a:t>
            </a:r>
            <a:r>
              <a:rPr lang="en-US" altLang="ja-JP" sz="2000" dirty="0">
                <a:solidFill>
                  <a:srgbClr val="FF0000"/>
                </a:solidFill>
                <a:latin typeface="HG丸ｺﾞｼｯｸM-PRO" pitchFamily="50" charset="-128"/>
                <a:ea typeface="HG丸ｺﾞｼｯｸM-PRO" pitchFamily="50" charset="-128"/>
              </a:rPr>
              <a:t>※</a:t>
            </a:r>
            <a:r>
              <a:rPr lang="ja-JP" altLang="en-US" sz="2000" dirty="0">
                <a:solidFill>
                  <a:srgbClr val="FF0000"/>
                </a:solidFill>
                <a:latin typeface="HG丸ｺﾞｼｯｸM-PRO" pitchFamily="50" charset="-128"/>
                <a:ea typeface="HG丸ｺﾞｼｯｸM-PRO" pitchFamily="50" charset="-128"/>
              </a:rPr>
              <a:t>酸素濃度と酸素欠乏症の症状との関係は</a:t>
            </a:r>
            <a:r>
              <a:rPr lang="en-US" altLang="ja-JP" sz="2000" dirty="0">
                <a:solidFill>
                  <a:srgbClr val="FF0000"/>
                </a:solidFill>
                <a:latin typeface="HG丸ｺﾞｼｯｸM-PRO" pitchFamily="50" charset="-128"/>
                <a:ea typeface="HG丸ｺﾞｼｯｸM-PRO" pitchFamily="50" charset="-128"/>
              </a:rPr>
              <a:t>P</a:t>
            </a:r>
            <a:r>
              <a:rPr lang="ja-JP" altLang="en-US" sz="2000" dirty="0">
                <a:solidFill>
                  <a:srgbClr val="FF0000"/>
                </a:solidFill>
                <a:latin typeface="HG丸ｺﾞｼｯｸM-PRO" pitchFamily="50" charset="-128"/>
                <a:ea typeface="HG丸ｺﾞｼｯｸM-PRO" pitchFamily="50" charset="-128"/>
              </a:rPr>
              <a:t>７３参照</a:t>
            </a:r>
            <a:endParaRPr lang="en-US" altLang="ja-JP" sz="2000" dirty="0">
              <a:solidFill>
                <a:srgbClr val="FF0000"/>
              </a:solidFill>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　・急性疾病対策の基本は、労働安全衛生法に定める内容を確実に</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守ることである。</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・上記６項目を実践するための仕組みを職場内に整備しておく</a:t>
            </a:r>
            <a:r>
              <a:rPr lang="ja-JP" altLang="en-US" sz="2000" dirty="0" err="1">
                <a:latin typeface="HG丸ｺﾞｼｯｸM-PRO" pitchFamily="50" charset="-128"/>
                <a:ea typeface="HG丸ｺﾞｼｯｸM-PRO" pitchFamily="50" charset="-128"/>
              </a:rPr>
              <a:t>こ</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とが大事である。</a:t>
            </a:r>
          </a:p>
        </p:txBody>
      </p:sp>
      <p:sp>
        <p:nvSpPr>
          <p:cNvPr id="13316" name="Text Box 10"/>
          <p:cNvSpPr txBox="1">
            <a:spLocks noChangeArrowheads="1"/>
          </p:cNvSpPr>
          <p:nvPr/>
        </p:nvSpPr>
        <p:spPr bwMode="auto">
          <a:xfrm>
            <a:off x="7308850" y="304800"/>
            <a:ext cx="1439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P71</a:t>
            </a:r>
            <a:endParaRPr kumimoji="0" lang="ja-JP" altLang="en-US" sz="1600" dirty="0">
              <a:latin typeface="HG丸ｺﾞｼｯｸM-PRO" pitchFamily="50" charset="-128"/>
              <a:ea typeface="HG丸ｺﾞｼｯｸM-PRO" pitchFamily="50" charset="-128"/>
            </a:endParaRPr>
          </a:p>
        </p:txBody>
      </p:sp>
      <p:sp>
        <p:nvSpPr>
          <p:cNvPr id="13317" name="スライド番号プレースホルダー 3"/>
          <p:cNvSpPr txBox="1">
            <a:spLocks noGrp="1"/>
          </p:cNvSpPr>
          <p:nvPr/>
        </p:nvSpPr>
        <p:spPr bwMode="auto">
          <a:xfrm>
            <a:off x="815340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DC216C45-FBDD-4786-AC33-0C74AAB739E0}" type="slidenum">
              <a:rPr lang="en-US" altLang="ja-JP" sz="1400">
                <a:ea typeface="ＭＳ Ｐゴシック" pitchFamily="50" charset="-128"/>
              </a:rPr>
              <a:pPr algn="r" eaLnBrk="1" hangingPunct="1">
                <a:spcBef>
                  <a:spcPct val="0"/>
                </a:spcBef>
                <a:buFontTx/>
                <a:buNone/>
              </a:pPr>
              <a:t>85</a:t>
            </a:fld>
            <a:endParaRPr lang="en-US" altLang="ja-JP" sz="1400">
              <a:ea typeface="ＭＳ Ｐゴシック" pitchFamily="50" charset="-128"/>
            </a:endParaRPr>
          </a:p>
        </p:txBody>
      </p:sp>
      <p:pic>
        <p:nvPicPr>
          <p:cNvPr id="133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587" y="2852936"/>
            <a:ext cx="6480175" cy="29464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9274146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700405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000"/>
              </a:lnSpc>
              <a:spcBef>
                <a:spcPts val="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１．作業者の健康に与える要因</a:t>
            </a:r>
            <a:r>
              <a:rPr lang="ja-JP" altLang="en-US" dirty="0">
                <a:solidFill>
                  <a:srgbClr val="FF0000"/>
                </a:solidFill>
                <a:latin typeface="HG丸ｺﾞｼｯｸM-PRO" pitchFamily="50" charset="-128"/>
                <a:ea typeface="HG丸ｺﾞｼｯｸM-PRO" pitchFamily="50" charset="-128"/>
              </a:rPr>
              <a:t>（２）化学的要因</a:t>
            </a:r>
            <a:endParaRPr lang="ja-JP" altLang="en-US"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14339" name="AutoShape 5"/>
          <p:cNvSpPr>
            <a:spLocks noChangeArrowheads="1"/>
          </p:cNvSpPr>
          <p:nvPr/>
        </p:nvSpPr>
        <p:spPr bwMode="auto">
          <a:xfrm>
            <a:off x="304800" y="781854"/>
            <a:ext cx="8515350" cy="5756275"/>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②酸素欠乏症</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en-US" altLang="ja-JP" sz="2000" dirty="0">
                <a:solidFill>
                  <a:srgbClr val="FF0000"/>
                </a:solidFill>
                <a:latin typeface="HG丸ｺﾞｼｯｸM-PRO" pitchFamily="50" charset="-128"/>
                <a:ea typeface="HG丸ｺﾞｼｯｸM-PRO" pitchFamily="50" charset="-128"/>
              </a:rPr>
              <a:t>※</a:t>
            </a:r>
            <a:r>
              <a:rPr lang="ja-JP" altLang="en-US" sz="2000" dirty="0">
                <a:solidFill>
                  <a:srgbClr val="FF0000"/>
                </a:solidFill>
                <a:latin typeface="HG丸ｺﾞｼｯｸM-PRO" pitchFamily="50" charset="-128"/>
                <a:ea typeface="HG丸ｺﾞｼｯｸM-PRO" pitchFamily="50" charset="-128"/>
              </a:rPr>
              <a:t>酸素欠乏の危険場所における作業と危険防止措置の例は</a:t>
            </a:r>
            <a:endParaRPr lang="en-US" altLang="ja-JP" sz="2000" dirty="0">
              <a:solidFill>
                <a:srgbClr val="FF0000"/>
              </a:solidFill>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Ｐ７４参照</a:t>
            </a:r>
            <a:endParaRPr lang="en-US" altLang="ja-JP" sz="2000" dirty="0">
              <a:solidFill>
                <a:srgbClr val="FF0000"/>
              </a:solidFill>
              <a:latin typeface="HG丸ｺﾞｼｯｸM-PRO" pitchFamily="50" charset="-128"/>
              <a:ea typeface="HG丸ｺﾞｼｯｸM-PRO" pitchFamily="50" charset="-128"/>
            </a:endParaRPr>
          </a:p>
          <a:p>
            <a:pPr algn="l" eaLnBrk="1" hangingPunct="1">
              <a:lnSpc>
                <a:spcPts val="2700"/>
              </a:lnSpc>
              <a:spcBef>
                <a:spcPct val="0"/>
              </a:spcBef>
              <a:buFontTx/>
              <a:buNone/>
            </a:pPr>
            <a:endParaRPr lang="en-US" altLang="ja-JP" sz="2000" dirty="0">
              <a:latin typeface="HG丸ｺﾞｼｯｸM-PRO" pitchFamily="50" charset="-128"/>
              <a:ea typeface="HG丸ｺﾞｼｯｸM-PRO" pitchFamily="50" charset="-128"/>
            </a:endParaRPr>
          </a:p>
        </p:txBody>
      </p:sp>
      <p:sp>
        <p:nvSpPr>
          <p:cNvPr id="14340" name="Text Box 10"/>
          <p:cNvSpPr txBox="1">
            <a:spLocks noChangeArrowheads="1"/>
          </p:cNvSpPr>
          <p:nvPr/>
        </p:nvSpPr>
        <p:spPr bwMode="auto">
          <a:xfrm>
            <a:off x="7308850" y="304800"/>
            <a:ext cx="1439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P74</a:t>
            </a:r>
            <a:endParaRPr kumimoji="0" lang="ja-JP" altLang="en-US" sz="1600" dirty="0">
              <a:latin typeface="HG丸ｺﾞｼｯｸM-PRO" pitchFamily="50" charset="-128"/>
              <a:ea typeface="HG丸ｺﾞｼｯｸM-PRO" pitchFamily="50" charset="-128"/>
            </a:endParaRPr>
          </a:p>
        </p:txBody>
      </p:sp>
      <p:sp>
        <p:nvSpPr>
          <p:cNvPr id="14341" name="スライド番号プレースホルダー 3"/>
          <p:cNvSpPr txBox="1">
            <a:spLocks noGrp="1"/>
          </p:cNvSpPr>
          <p:nvPr/>
        </p:nvSpPr>
        <p:spPr bwMode="auto">
          <a:xfrm>
            <a:off x="815340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EF533E79-B0B9-47FB-BF7F-0998676A48A7}" type="slidenum">
              <a:rPr lang="en-US" altLang="ja-JP" sz="1400">
                <a:ea typeface="ＭＳ Ｐゴシック" pitchFamily="50" charset="-128"/>
              </a:rPr>
              <a:pPr algn="r" eaLnBrk="1" hangingPunct="1">
                <a:spcBef>
                  <a:spcPct val="0"/>
                </a:spcBef>
                <a:buFontTx/>
                <a:buNone/>
              </a:pPr>
              <a:t>86</a:t>
            </a:fld>
            <a:endParaRPr lang="en-US" altLang="ja-JP" sz="1400">
              <a:ea typeface="ＭＳ Ｐゴシック" pitchFamily="50" charset="-128"/>
            </a:endParaRPr>
          </a:p>
        </p:txBody>
      </p:sp>
      <p:pic>
        <p:nvPicPr>
          <p:cNvPr id="3" name="図 2"/>
          <p:cNvPicPr>
            <a:picLocks noChangeAspect="1"/>
          </p:cNvPicPr>
          <p:nvPr/>
        </p:nvPicPr>
        <p:blipFill>
          <a:blip r:embed="rId2"/>
          <a:stretch>
            <a:fillRect/>
          </a:stretch>
        </p:blipFill>
        <p:spPr>
          <a:xfrm>
            <a:off x="539552" y="1340768"/>
            <a:ext cx="7980655" cy="3719171"/>
          </a:xfrm>
          <a:prstGeom prst="rect">
            <a:avLst/>
          </a:prstGeom>
        </p:spPr>
      </p:pic>
    </p:spTree>
    <p:extLst>
      <p:ext uri="{BB962C8B-B14F-4D97-AF65-F5344CB8AC3E}">
        <p14:creationId xmlns:p14="http://schemas.microsoft.com/office/powerpoint/2010/main" val="989982269"/>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700405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000"/>
              </a:lnSpc>
              <a:spcBef>
                <a:spcPts val="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１．作業者の健康に与える要因</a:t>
            </a:r>
            <a:r>
              <a:rPr lang="ja-JP" altLang="en-US" dirty="0">
                <a:solidFill>
                  <a:srgbClr val="FF0000"/>
                </a:solidFill>
                <a:latin typeface="HG丸ｺﾞｼｯｸM-PRO" pitchFamily="50" charset="-128"/>
                <a:ea typeface="HG丸ｺﾞｼｯｸM-PRO" pitchFamily="50" charset="-128"/>
              </a:rPr>
              <a:t>（２）化学的要因</a:t>
            </a:r>
            <a:endParaRPr lang="ja-JP" altLang="en-US"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15363" name="AutoShape 5"/>
          <p:cNvSpPr>
            <a:spLocks noChangeArrowheads="1"/>
          </p:cNvSpPr>
          <p:nvPr/>
        </p:nvSpPr>
        <p:spPr bwMode="auto">
          <a:xfrm>
            <a:off x="381000" y="690563"/>
            <a:ext cx="8515350" cy="5984875"/>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③粉</a:t>
            </a:r>
            <a:r>
              <a:rPr lang="ja-JP" altLang="en-US" sz="2000" dirty="0" err="1">
                <a:latin typeface="HG丸ｺﾞｼｯｸM-PRO" pitchFamily="50" charset="-128"/>
                <a:ea typeface="HG丸ｺﾞｼｯｸM-PRO" pitchFamily="50" charset="-128"/>
              </a:rPr>
              <a:t>じん</a:t>
            </a:r>
            <a:r>
              <a:rPr lang="ja-JP" altLang="en-US" sz="2000" dirty="0">
                <a:latin typeface="HG丸ｺﾞｼｯｸM-PRO" pitchFamily="50" charset="-128"/>
                <a:ea typeface="HG丸ｺﾞｼｯｸM-PRO" pitchFamily="50" charset="-128"/>
              </a:rPr>
              <a:t>障害</a:t>
            </a:r>
            <a:endParaRPr lang="en-US" altLang="ja-JP" sz="2000" dirty="0">
              <a:latin typeface="HG丸ｺﾞｼｯｸM-PRO" pitchFamily="50" charset="-128"/>
              <a:ea typeface="HG丸ｺﾞｼｯｸM-PRO" pitchFamily="50" charset="-128"/>
            </a:endParaRPr>
          </a:p>
          <a:p>
            <a:pPr algn="l"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・古から知られている代表的な職業疾病であるが、じん肺および</a:t>
            </a:r>
            <a:endParaRPr lang="en-US" altLang="ja-JP" sz="2000" dirty="0">
              <a:latin typeface="HG丸ｺﾞｼｯｸM-PRO" pitchFamily="50" charset="-128"/>
              <a:ea typeface="HG丸ｺﾞｼｯｸM-PRO" pitchFamily="50" charset="-128"/>
            </a:endParaRPr>
          </a:p>
          <a:p>
            <a:pPr algn="l"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じん肺合併症の業務上疾病患者数は依然として多い。</a:t>
            </a:r>
            <a:endParaRPr lang="en-US" altLang="ja-JP" sz="2000" dirty="0">
              <a:latin typeface="HG丸ｺﾞｼｯｸM-PRO" pitchFamily="50" charset="-128"/>
              <a:ea typeface="HG丸ｺﾞｼｯｸM-PRO" pitchFamily="50" charset="-128"/>
            </a:endParaRPr>
          </a:p>
          <a:p>
            <a:pPr algn="l"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・防止対策としては、</a:t>
            </a:r>
            <a:endParaRPr lang="en-US" altLang="ja-JP" sz="2000" dirty="0">
              <a:latin typeface="HG丸ｺﾞｼｯｸM-PRO" pitchFamily="50" charset="-128"/>
              <a:ea typeface="HG丸ｺﾞｼｯｸM-PRO" pitchFamily="50" charset="-128"/>
            </a:endParaRPr>
          </a:p>
          <a:p>
            <a:pPr algn="l"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粉</a:t>
            </a:r>
            <a:r>
              <a:rPr lang="ja-JP" altLang="en-US" sz="2000" dirty="0" err="1">
                <a:latin typeface="HG丸ｺﾞｼｯｸM-PRO" pitchFamily="50" charset="-128"/>
                <a:ea typeface="HG丸ｺﾞｼｯｸM-PRO" pitchFamily="50" charset="-128"/>
              </a:rPr>
              <a:t>じん</a:t>
            </a:r>
            <a:r>
              <a:rPr lang="ja-JP" altLang="en-US" sz="2000" dirty="0">
                <a:latin typeface="HG丸ｺﾞｼｯｸM-PRO" pitchFamily="50" charset="-128"/>
                <a:ea typeface="HG丸ｺﾞｼｯｸM-PRO" pitchFamily="50" charset="-128"/>
              </a:rPr>
              <a:t>発散と拡散を低減し、かつ呼吸用保護具を使用して粉じ</a:t>
            </a:r>
            <a:endParaRPr lang="en-US" altLang="ja-JP" sz="2000" dirty="0">
              <a:latin typeface="HG丸ｺﾞｼｯｸM-PRO" pitchFamily="50" charset="-128"/>
              <a:ea typeface="HG丸ｺﾞｼｯｸM-PRO" pitchFamily="50" charset="-128"/>
            </a:endParaRPr>
          </a:p>
          <a:p>
            <a:pPr algn="l"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ん</a:t>
            </a:r>
            <a:r>
              <a:rPr lang="ja-JP" altLang="en-US" sz="2000" dirty="0">
                <a:latin typeface="HG丸ｺﾞｼｯｸM-PRO" pitchFamily="50" charset="-128"/>
                <a:ea typeface="HG丸ｺﾞｼｯｸM-PRO" pitchFamily="50" charset="-128"/>
              </a:rPr>
              <a:t>ばく露を防ぐことや、粉じん作業従事労働者に対する健康管</a:t>
            </a:r>
            <a:endParaRPr lang="en-US" altLang="ja-JP" sz="2000" dirty="0">
              <a:latin typeface="HG丸ｺﾞｼｯｸM-PRO" pitchFamily="50" charset="-128"/>
              <a:ea typeface="HG丸ｺﾞｼｯｸM-PRO" pitchFamily="50" charset="-128"/>
            </a:endParaRPr>
          </a:p>
          <a:p>
            <a:pPr algn="l"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理（健康診断の実施）を徹底することが重要である。これは「</a:t>
            </a:r>
            <a:endParaRPr lang="en-US" altLang="ja-JP" sz="2000" dirty="0">
              <a:latin typeface="HG丸ｺﾞｼｯｸM-PRO" pitchFamily="50" charset="-128"/>
              <a:ea typeface="HG丸ｺﾞｼｯｸM-PRO" pitchFamily="50" charset="-128"/>
            </a:endParaRPr>
          </a:p>
          <a:p>
            <a:pPr algn="l"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粉じん障害防止規則」と「じん肺法」に規定されている。</a:t>
            </a:r>
            <a:endParaRPr lang="en-US" altLang="ja-JP" sz="2000" dirty="0">
              <a:latin typeface="HG丸ｺﾞｼｯｸM-PRO" pitchFamily="50" charset="-128"/>
              <a:ea typeface="HG丸ｺﾞｼｯｸM-PRO" pitchFamily="50" charset="-128"/>
            </a:endParaRPr>
          </a:p>
          <a:p>
            <a:pPr algn="l" eaLnBrk="1" hangingPunct="1">
              <a:lnSpc>
                <a:spcPts val="28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r>
              <a:rPr lang="en-US" altLang="ja-JP" sz="2000" dirty="0">
                <a:latin typeface="HG丸ｺﾞｼｯｸM-PRO" pitchFamily="50" charset="-128"/>
                <a:ea typeface="HG丸ｺﾞｼｯｸM-PRO" pitchFamily="50" charset="-128"/>
              </a:rPr>
              <a:t>※</a:t>
            </a:r>
            <a:r>
              <a:rPr lang="ja-JP" altLang="en-US" sz="2000" dirty="0">
                <a:latin typeface="HG丸ｺﾞｼｯｸM-PRO" pitchFamily="50" charset="-128"/>
                <a:ea typeface="HG丸ｺﾞｼｯｸM-PRO" pitchFamily="50" charset="-128"/>
              </a:rPr>
              <a:t>近年改正された「粉</a:t>
            </a:r>
            <a:r>
              <a:rPr lang="ja-JP" altLang="en-US" sz="2000" dirty="0" err="1">
                <a:latin typeface="HG丸ｺﾞｼｯｸM-PRO" pitchFamily="50" charset="-128"/>
                <a:ea typeface="HG丸ｺﾞｼｯｸM-PRO" pitchFamily="50" charset="-128"/>
              </a:rPr>
              <a:t>じん</a:t>
            </a:r>
            <a:r>
              <a:rPr lang="ja-JP" altLang="en-US" sz="2000" dirty="0">
                <a:latin typeface="HG丸ｺﾞｼｯｸM-PRO" pitchFamily="50" charset="-128"/>
                <a:ea typeface="HG丸ｺﾞｼｯｸM-PRO" pitchFamily="50" charset="-128"/>
              </a:rPr>
              <a:t>障害防止対策」のための通達一覧は、</a:t>
            </a:r>
            <a:endParaRPr lang="en-US" altLang="ja-JP" sz="2000" dirty="0">
              <a:latin typeface="HG丸ｺﾞｼｯｸM-PRO" pitchFamily="50" charset="-128"/>
              <a:ea typeface="HG丸ｺﾞｼｯｸM-PRO" pitchFamily="50" charset="-128"/>
            </a:endParaRPr>
          </a:p>
          <a:p>
            <a:pPr algn="l"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Ｐ７５参照</a:t>
            </a:r>
            <a:endParaRPr lang="en-US" altLang="ja-JP" sz="2000" dirty="0">
              <a:latin typeface="HG丸ｺﾞｼｯｸM-PRO" pitchFamily="50" charset="-128"/>
              <a:ea typeface="HG丸ｺﾞｼｯｸM-PRO" pitchFamily="50" charset="-128"/>
            </a:endParaRPr>
          </a:p>
          <a:p>
            <a:pPr eaLnBrk="1" hangingPunct="1">
              <a:lnSpc>
                <a:spcPts val="2800"/>
              </a:lnSpc>
              <a:spcBef>
                <a:spcPct val="0"/>
              </a:spcBef>
              <a:buFontTx/>
              <a:buNone/>
            </a:pPr>
            <a:r>
              <a:rPr lang="ja-JP" altLang="en-US" sz="2000" dirty="0">
                <a:latin typeface="HG丸ｺﾞｼｯｸM-PRO" pitchFamily="50" charset="-128"/>
                <a:ea typeface="HG丸ｺﾞｼｯｸM-PRO" pitchFamily="50" charset="-128"/>
              </a:rPr>
              <a:t>　　　　</a:t>
            </a:r>
          </a:p>
        </p:txBody>
      </p:sp>
      <p:sp>
        <p:nvSpPr>
          <p:cNvPr id="15364" name="Text Box 10"/>
          <p:cNvSpPr txBox="1">
            <a:spLocks noChangeArrowheads="1"/>
          </p:cNvSpPr>
          <p:nvPr/>
        </p:nvSpPr>
        <p:spPr bwMode="auto">
          <a:xfrm>
            <a:off x="7308850" y="304800"/>
            <a:ext cx="143986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P75</a:t>
            </a:r>
            <a:endParaRPr kumimoji="0" lang="ja-JP" altLang="en-US" sz="1600" dirty="0">
              <a:latin typeface="HG丸ｺﾞｼｯｸM-PRO" pitchFamily="50" charset="-128"/>
              <a:ea typeface="HG丸ｺﾞｼｯｸM-PRO" pitchFamily="50" charset="-128"/>
            </a:endParaRPr>
          </a:p>
        </p:txBody>
      </p:sp>
      <p:sp>
        <p:nvSpPr>
          <p:cNvPr id="15366" name="スライド番号プレースホルダー 3"/>
          <p:cNvSpPr txBox="1">
            <a:spLocks noGrp="1"/>
          </p:cNvSpPr>
          <p:nvPr/>
        </p:nvSpPr>
        <p:spPr bwMode="auto">
          <a:xfrm>
            <a:off x="81597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BC33AF41-A7E2-4CD7-8F27-C55B0C44A04C}" type="slidenum">
              <a:rPr lang="en-US" altLang="ja-JP" sz="1400">
                <a:ea typeface="ＭＳ Ｐゴシック" pitchFamily="50" charset="-128"/>
              </a:rPr>
              <a:pPr algn="r" eaLnBrk="1" hangingPunct="1">
                <a:spcBef>
                  <a:spcPct val="0"/>
                </a:spcBef>
                <a:buFontTx/>
                <a:buNone/>
              </a:pPr>
              <a:t>87</a:t>
            </a:fld>
            <a:endParaRPr lang="en-US" altLang="ja-JP" sz="1400">
              <a:ea typeface="ＭＳ Ｐゴシック" pitchFamily="50" charset="-128"/>
            </a:endParaRPr>
          </a:p>
        </p:txBody>
      </p:sp>
    </p:spTree>
    <p:extLst>
      <p:ext uri="{BB962C8B-B14F-4D97-AF65-F5344CB8AC3E}">
        <p14:creationId xmlns:p14="http://schemas.microsoft.com/office/powerpoint/2010/main" val="188451672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228600"/>
            <a:ext cx="70040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spcBef>
                <a:spcPct val="500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１．作業者の健康に与える要因</a:t>
            </a:r>
            <a:r>
              <a:rPr lang="ja-JP" altLang="en-US" dirty="0">
                <a:solidFill>
                  <a:srgbClr val="FF0000"/>
                </a:solidFill>
                <a:latin typeface="HG丸ｺﾞｼｯｸM-PRO" pitchFamily="50" charset="-128"/>
                <a:ea typeface="HG丸ｺﾞｼｯｸM-PRO" pitchFamily="50" charset="-128"/>
              </a:rPr>
              <a:t>（２）化学的要因</a:t>
            </a:r>
            <a:endParaRPr lang="ja-JP" altLang="en-US"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15363" name="AutoShape 5"/>
          <p:cNvSpPr>
            <a:spLocks noChangeArrowheads="1"/>
          </p:cNvSpPr>
          <p:nvPr/>
        </p:nvSpPr>
        <p:spPr bwMode="auto">
          <a:xfrm>
            <a:off x="400844" y="690563"/>
            <a:ext cx="8515350" cy="6167437"/>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③粉</a:t>
            </a:r>
            <a:r>
              <a:rPr lang="ja-JP" altLang="en-US" sz="2000" dirty="0" err="1">
                <a:latin typeface="HG丸ｺﾞｼｯｸM-PRO" pitchFamily="50" charset="-128"/>
                <a:ea typeface="HG丸ｺﾞｼｯｸM-PRO" pitchFamily="50" charset="-128"/>
              </a:rPr>
              <a:t>じん</a:t>
            </a:r>
            <a:r>
              <a:rPr lang="ja-JP" altLang="en-US" sz="2000" dirty="0">
                <a:latin typeface="HG丸ｺﾞｼｯｸM-PRO" pitchFamily="50" charset="-128"/>
                <a:ea typeface="HG丸ｺﾞｼｯｸM-PRO" pitchFamily="50" charset="-128"/>
              </a:rPr>
              <a:t>障害</a:t>
            </a:r>
          </a:p>
        </p:txBody>
      </p:sp>
      <p:sp>
        <p:nvSpPr>
          <p:cNvPr id="15364" name="Text Box 10"/>
          <p:cNvSpPr txBox="1">
            <a:spLocks noChangeArrowheads="1"/>
          </p:cNvSpPr>
          <p:nvPr/>
        </p:nvSpPr>
        <p:spPr bwMode="auto">
          <a:xfrm>
            <a:off x="7308850" y="304800"/>
            <a:ext cx="143986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P75</a:t>
            </a:r>
          </a:p>
          <a:p>
            <a:pPr algn="ctr">
              <a:spcBef>
                <a:spcPct val="0"/>
              </a:spcBef>
              <a:buFontTx/>
              <a:buNone/>
            </a:pPr>
            <a:endParaRPr kumimoji="0" lang="ja-JP" altLang="en-US" sz="1600" dirty="0">
              <a:latin typeface="HG丸ｺﾞｼｯｸM-PRO" pitchFamily="50" charset="-128"/>
              <a:ea typeface="HG丸ｺﾞｼｯｸM-PRO" pitchFamily="50" charset="-128"/>
            </a:endParaRPr>
          </a:p>
        </p:txBody>
      </p:sp>
      <p:pic>
        <p:nvPicPr>
          <p:cNvPr id="1536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25" y="1274763"/>
            <a:ext cx="8180388" cy="53943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6" name="スライド番号プレースホルダー 3"/>
          <p:cNvSpPr txBox="1">
            <a:spLocks noGrp="1"/>
          </p:cNvSpPr>
          <p:nvPr/>
        </p:nvSpPr>
        <p:spPr bwMode="auto">
          <a:xfrm>
            <a:off x="81597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BC33AF41-A7E2-4CD7-8F27-C55B0C44A04C}" type="slidenum">
              <a:rPr lang="en-US" altLang="ja-JP" sz="1400">
                <a:ea typeface="ＭＳ Ｐゴシック" pitchFamily="50" charset="-128"/>
              </a:rPr>
              <a:pPr algn="r" eaLnBrk="1" hangingPunct="1">
                <a:spcBef>
                  <a:spcPct val="0"/>
                </a:spcBef>
                <a:buFontTx/>
                <a:buNone/>
              </a:pPr>
              <a:t>88</a:t>
            </a:fld>
            <a:endParaRPr lang="en-US" altLang="ja-JP" sz="1400">
              <a:ea typeface="ＭＳ Ｐゴシック" pitchFamily="50" charset="-128"/>
            </a:endParaRPr>
          </a:p>
        </p:txBody>
      </p:sp>
    </p:spTree>
    <p:extLst>
      <p:ext uri="{BB962C8B-B14F-4D97-AF65-F5344CB8AC3E}">
        <p14:creationId xmlns:p14="http://schemas.microsoft.com/office/powerpoint/2010/main" val="42146767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287365" y="133439"/>
            <a:ext cx="700405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000"/>
              </a:lnSpc>
              <a:spcBef>
                <a:spcPts val="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１．作業者の健康に与える要因</a:t>
            </a:r>
            <a:r>
              <a:rPr lang="ja-JP" altLang="en-US" dirty="0">
                <a:solidFill>
                  <a:srgbClr val="FF0000"/>
                </a:solidFill>
                <a:latin typeface="HG丸ｺﾞｼｯｸM-PRO" pitchFamily="50" charset="-128"/>
                <a:ea typeface="HG丸ｺﾞｼｯｸM-PRO" pitchFamily="50" charset="-128"/>
              </a:rPr>
              <a:t>（２）化学的要因</a:t>
            </a:r>
            <a:endParaRPr lang="ja-JP" altLang="en-US"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16387" name="AutoShape 5"/>
          <p:cNvSpPr>
            <a:spLocks noChangeArrowheads="1"/>
          </p:cNvSpPr>
          <p:nvPr/>
        </p:nvSpPr>
        <p:spPr bwMode="auto">
          <a:xfrm>
            <a:off x="287365" y="639004"/>
            <a:ext cx="8515350" cy="5984875"/>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④有機溶剤中毒</a:t>
            </a: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buFontTx/>
              <a:buNone/>
            </a:pPr>
            <a:r>
              <a:rPr lang="ja-JP" altLang="en-US" sz="2000" dirty="0">
                <a:latin typeface="HG丸ｺﾞｼｯｸM-PRO" pitchFamily="50" charset="-128"/>
                <a:ea typeface="HG丸ｺﾞｼｯｸM-PRO" pitchFamily="50" charset="-128"/>
              </a:rPr>
              <a:t>　　ア．有機溶剤</a:t>
            </a: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buFontTx/>
              <a:buNone/>
            </a:pPr>
            <a:r>
              <a:rPr lang="ja-JP" altLang="en-US" sz="2000" dirty="0">
                <a:latin typeface="HG丸ｺﾞｼｯｸM-PRO" pitchFamily="50" charset="-128"/>
                <a:ea typeface="HG丸ｺﾞｼｯｸM-PRO" pitchFamily="50" charset="-128"/>
              </a:rPr>
              <a:t>　　・有機溶剤とは、他の物質を溶かす性質を持っている有機化合物</a:t>
            </a: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buFontTx/>
              <a:buNone/>
            </a:pPr>
            <a:r>
              <a:rPr lang="ja-JP" altLang="en-US" sz="2000" dirty="0">
                <a:latin typeface="HG丸ｺﾞｼｯｸM-PRO" pitchFamily="50" charset="-128"/>
                <a:ea typeface="HG丸ｺﾞｼｯｸM-PRO" pitchFamily="50" charset="-128"/>
              </a:rPr>
              <a:t>　　　の総称である。</a:t>
            </a: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buFontTx/>
              <a:buNone/>
            </a:pPr>
            <a:r>
              <a:rPr lang="ja-JP" altLang="en-US" sz="2000" dirty="0">
                <a:latin typeface="HG丸ｺﾞｼｯｸM-PRO" pitchFamily="50" charset="-128"/>
                <a:ea typeface="HG丸ｺﾞｼｯｸM-PRO" pitchFamily="50" charset="-128"/>
              </a:rPr>
              <a:t>　　・塗装、洗浄、接着、印刷作業等で幅広く使用されている。</a:t>
            </a: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buFontTx/>
              <a:buNone/>
            </a:pPr>
            <a:r>
              <a:rPr lang="ja-JP" altLang="en-US" sz="2000" dirty="0">
                <a:latin typeface="HG丸ｺﾞｼｯｸM-PRO" pitchFamily="50" charset="-128"/>
                <a:ea typeface="HG丸ｺﾞｼｯｸM-PRO" pitchFamily="50" charset="-128"/>
              </a:rPr>
              <a:t>　　・一般に蒸発しやすく、呼吸器・皮膚から体内に吸収される。</a:t>
            </a: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buFontTx/>
              <a:buNone/>
            </a:pPr>
            <a:r>
              <a:rPr lang="ja-JP" altLang="en-US" sz="2000" dirty="0">
                <a:latin typeface="HG丸ｺﾞｼｯｸM-PRO" pitchFamily="50" charset="-128"/>
                <a:ea typeface="HG丸ｺﾞｼｯｸM-PRO" pitchFamily="50" charset="-128"/>
              </a:rPr>
              <a:t>　　・高濃度の蒸気を吸入すると、中枢神経が作用を受けて「急性中</a:t>
            </a: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buFontTx/>
              <a:buNone/>
            </a:pPr>
            <a:r>
              <a:rPr lang="ja-JP" altLang="en-US" sz="2000" dirty="0">
                <a:latin typeface="HG丸ｺﾞｼｯｸM-PRO" pitchFamily="50" charset="-128"/>
                <a:ea typeface="HG丸ｺﾞｼｯｸM-PRO" pitchFamily="50" charset="-128"/>
              </a:rPr>
              <a:t>　　　毒」を引き起こす。</a:t>
            </a: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buFontTx/>
              <a:buNone/>
            </a:pPr>
            <a:r>
              <a:rPr lang="ja-JP" altLang="en-US" sz="2000" dirty="0">
                <a:latin typeface="HG丸ｺﾞｼｯｸM-PRO" pitchFamily="50" charset="-128"/>
                <a:ea typeface="HG丸ｺﾞｼｯｸM-PRO" pitchFamily="50" charset="-128"/>
              </a:rPr>
              <a:t>　　・低濃度でも長期間吸入すると、肝臓、造血器等に作用し、「慢</a:t>
            </a: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buFontTx/>
              <a:buNone/>
            </a:pPr>
            <a:r>
              <a:rPr lang="ja-JP" altLang="en-US" sz="2000" dirty="0">
                <a:latin typeface="HG丸ｺﾞｼｯｸM-PRO" pitchFamily="50" charset="-128"/>
                <a:ea typeface="HG丸ｺﾞｼｯｸM-PRO" pitchFamily="50" charset="-128"/>
              </a:rPr>
              <a:t>　　　性中毒」を引き起こす。</a:t>
            </a: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buFontTx/>
              <a:buNone/>
            </a:pPr>
            <a:r>
              <a:rPr lang="ja-JP" altLang="en-US" sz="2000" dirty="0">
                <a:latin typeface="HG丸ｺﾞｼｯｸM-PRO" pitchFamily="50" charset="-128"/>
                <a:ea typeface="HG丸ｺﾞｼｯｸM-PRO" pitchFamily="50" charset="-128"/>
              </a:rPr>
              <a:t>　　・対策は「有機溶剤中毒予防規則」に則り実施すること。</a:t>
            </a: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buFontTx/>
              <a:buNone/>
            </a:pPr>
            <a:r>
              <a:rPr lang="ja-JP" altLang="en-US" sz="2000" dirty="0">
                <a:latin typeface="HG丸ｺﾞｼｯｸM-PRO" pitchFamily="50" charset="-128"/>
                <a:ea typeface="HG丸ｺﾞｼｯｸM-PRO" pitchFamily="50" charset="-128"/>
              </a:rPr>
              <a:t>　　　</a:t>
            </a:r>
            <a:r>
              <a:rPr lang="ja-JP" altLang="en-US" sz="2000" dirty="0">
                <a:solidFill>
                  <a:srgbClr val="FF0000"/>
                </a:solidFill>
                <a:latin typeface="HG丸ｺﾞｼｯｸM-PRO" pitchFamily="50" charset="-128"/>
                <a:ea typeface="HG丸ｺﾞｼｯｸM-PRO" pitchFamily="50" charset="-128"/>
              </a:rPr>
              <a:t>発生源を密閉する設備または</a:t>
            </a:r>
            <a:endParaRPr lang="en-US" altLang="ja-JP" sz="2000" dirty="0">
              <a:solidFill>
                <a:srgbClr val="FF0000"/>
              </a:solidFill>
              <a:latin typeface="HG丸ｺﾞｼｯｸM-PRO" pitchFamily="50" charset="-128"/>
              <a:ea typeface="HG丸ｺﾞｼｯｸM-PRO" pitchFamily="50" charset="-128"/>
            </a:endParaRPr>
          </a:p>
          <a:p>
            <a:pPr algn="l" eaLnBrk="1" hangingPunct="1">
              <a:lnSpc>
                <a:spcPts val="25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局所排気装置等の設置、作業</a:t>
            </a:r>
            <a:endParaRPr lang="en-US" altLang="ja-JP" sz="2000" dirty="0">
              <a:solidFill>
                <a:srgbClr val="FF0000"/>
              </a:solidFill>
              <a:latin typeface="HG丸ｺﾞｼｯｸM-PRO" pitchFamily="50" charset="-128"/>
              <a:ea typeface="HG丸ｺﾞｼｯｸM-PRO" pitchFamily="50" charset="-128"/>
            </a:endParaRPr>
          </a:p>
          <a:p>
            <a:pPr algn="l" eaLnBrk="1" hangingPunct="1">
              <a:lnSpc>
                <a:spcPts val="25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主任者の選任、装置の自主点</a:t>
            </a:r>
            <a:endParaRPr lang="en-US" altLang="ja-JP" sz="2000" dirty="0">
              <a:solidFill>
                <a:srgbClr val="FF0000"/>
              </a:solidFill>
              <a:latin typeface="HG丸ｺﾞｼｯｸM-PRO" pitchFamily="50" charset="-128"/>
              <a:ea typeface="HG丸ｺﾞｼｯｸM-PRO" pitchFamily="50" charset="-128"/>
            </a:endParaRPr>
          </a:p>
          <a:p>
            <a:pPr algn="l" eaLnBrk="1" hangingPunct="1">
              <a:lnSpc>
                <a:spcPts val="25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検、作業環境測定、健康診断</a:t>
            </a:r>
            <a:endParaRPr lang="en-US" altLang="ja-JP" sz="2000" dirty="0">
              <a:solidFill>
                <a:srgbClr val="FF0000"/>
              </a:solidFill>
              <a:latin typeface="HG丸ｺﾞｼｯｸM-PRO" pitchFamily="50" charset="-128"/>
              <a:ea typeface="HG丸ｺﾞｼｯｸM-PRO" pitchFamily="50" charset="-128"/>
            </a:endParaRPr>
          </a:p>
          <a:p>
            <a:pPr algn="l" eaLnBrk="1" hangingPunct="1">
              <a:lnSpc>
                <a:spcPts val="25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の実施、保護具の使用、貯蔵</a:t>
            </a:r>
            <a:endParaRPr lang="en-US" altLang="ja-JP" sz="2000" dirty="0">
              <a:solidFill>
                <a:srgbClr val="FF0000"/>
              </a:solidFill>
              <a:latin typeface="HG丸ｺﾞｼｯｸM-PRO" pitchFamily="50" charset="-128"/>
              <a:ea typeface="HG丸ｺﾞｼｯｸM-PRO" pitchFamily="50" charset="-128"/>
            </a:endParaRPr>
          </a:p>
          <a:p>
            <a:pPr algn="l" eaLnBrk="1" hangingPunct="1">
              <a:lnSpc>
                <a:spcPts val="25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および空容器の処理などに</a:t>
            </a:r>
            <a:r>
              <a:rPr lang="ja-JP" altLang="en-US" sz="2000" dirty="0" err="1">
                <a:solidFill>
                  <a:srgbClr val="FF0000"/>
                </a:solidFill>
                <a:latin typeface="HG丸ｺﾞｼｯｸM-PRO" pitchFamily="50" charset="-128"/>
                <a:ea typeface="HG丸ｺﾞｼｯｸM-PRO" pitchFamily="50" charset="-128"/>
              </a:rPr>
              <a:t>つ</a:t>
            </a:r>
            <a:endParaRPr lang="en-US" altLang="ja-JP" sz="2000" dirty="0">
              <a:solidFill>
                <a:srgbClr val="FF0000"/>
              </a:solidFill>
              <a:latin typeface="HG丸ｺﾞｼｯｸM-PRO" pitchFamily="50" charset="-128"/>
              <a:ea typeface="HG丸ｺﾞｼｯｸM-PRO" pitchFamily="50" charset="-128"/>
            </a:endParaRPr>
          </a:p>
          <a:p>
            <a:pPr algn="l" eaLnBrk="1" hangingPunct="1">
              <a:lnSpc>
                <a:spcPts val="2500"/>
              </a:lnSpc>
              <a:spcBef>
                <a:spcPct val="0"/>
              </a:spcBef>
              <a:buFontTx/>
              <a:buNone/>
            </a:pPr>
            <a:r>
              <a:rPr lang="ja-JP" altLang="en-US" sz="2000" dirty="0">
                <a:solidFill>
                  <a:srgbClr val="FF0000"/>
                </a:solidFill>
                <a:latin typeface="HG丸ｺﾞｼｯｸM-PRO" pitchFamily="50" charset="-128"/>
                <a:ea typeface="HG丸ｺﾞｼｯｸM-PRO" pitchFamily="50" charset="-128"/>
              </a:rPr>
              <a:t>　　　いて規制している。</a:t>
            </a:r>
          </a:p>
        </p:txBody>
      </p:sp>
      <p:sp>
        <p:nvSpPr>
          <p:cNvPr id="16388" name="Text Box 10"/>
          <p:cNvSpPr txBox="1">
            <a:spLocks noChangeArrowheads="1"/>
          </p:cNvSpPr>
          <p:nvPr/>
        </p:nvSpPr>
        <p:spPr bwMode="auto">
          <a:xfrm>
            <a:off x="7667625" y="106363"/>
            <a:ext cx="10810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P76</a:t>
            </a:r>
            <a:endParaRPr kumimoji="0" lang="ja-JP" altLang="en-US" sz="1600" dirty="0">
              <a:latin typeface="HG丸ｺﾞｼｯｸM-PRO" pitchFamily="50" charset="-128"/>
              <a:ea typeface="HG丸ｺﾞｼｯｸM-PRO" pitchFamily="50" charset="-128"/>
            </a:endParaRPr>
          </a:p>
        </p:txBody>
      </p:sp>
      <p:sp>
        <p:nvSpPr>
          <p:cNvPr id="16390" name="スライド番号プレースホルダー 3"/>
          <p:cNvSpPr txBox="1">
            <a:spLocks noGrp="1"/>
          </p:cNvSpPr>
          <p:nvPr/>
        </p:nvSpPr>
        <p:spPr bwMode="auto">
          <a:xfrm>
            <a:off x="7870825"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1E240D82-9207-4EA4-9377-40BA9F9728E7}" type="slidenum">
              <a:rPr lang="en-US" altLang="ja-JP" sz="1400">
                <a:ea typeface="ＭＳ Ｐゴシック" pitchFamily="50" charset="-128"/>
              </a:rPr>
              <a:pPr algn="r" eaLnBrk="1" hangingPunct="1">
                <a:spcBef>
                  <a:spcPct val="0"/>
                </a:spcBef>
                <a:buFontTx/>
                <a:buNone/>
              </a:pPr>
              <a:t>89</a:t>
            </a:fld>
            <a:endParaRPr lang="en-US" altLang="ja-JP" sz="1400">
              <a:ea typeface="ＭＳ Ｐゴシック" pitchFamily="50" charset="-128"/>
            </a:endParaRPr>
          </a:p>
        </p:txBody>
      </p:sp>
      <p:pic>
        <p:nvPicPr>
          <p:cNvPr id="2" name="図 1"/>
          <p:cNvPicPr>
            <a:picLocks noChangeAspect="1"/>
          </p:cNvPicPr>
          <p:nvPr/>
        </p:nvPicPr>
        <p:blipFill>
          <a:blip r:embed="rId2"/>
          <a:stretch>
            <a:fillRect/>
          </a:stretch>
        </p:blipFill>
        <p:spPr>
          <a:xfrm>
            <a:off x="5218638" y="4305234"/>
            <a:ext cx="813190" cy="1681202"/>
          </a:xfrm>
          <a:prstGeom prst="rect">
            <a:avLst/>
          </a:prstGeom>
          <a:ln>
            <a:solidFill>
              <a:schemeClr val="tx1"/>
            </a:solidFill>
          </a:ln>
        </p:spPr>
      </p:pic>
      <p:pic>
        <p:nvPicPr>
          <p:cNvPr id="3" name="図 2"/>
          <p:cNvPicPr>
            <a:picLocks noChangeAspect="1"/>
          </p:cNvPicPr>
          <p:nvPr/>
        </p:nvPicPr>
        <p:blipFill>
          <a:blip r:embed="rId3"/>
          <a:stretch>
            <a:fillRect/>
          </a:stretch>
        </p:blipFill>
        <p:spPr>
          <a:xfrm>
            <a:off x="6393487" y="4275799"/>
            <a:ext cx="840601" cy="1681202"/>
          </a:xfrm>
          <a:prstGeom prst="rect">
            <a:avLst/>
          </a:prstGeom>
          <a:ln>
            <a:solidFill>
              <a:schemeClr val="tx1"/>
            </a:solidFill>
          </a:ln>
        </p:spPr>
      </p:pic>
      <p:pic>
        <p:nvPicPr>
          <p:cNvPr id="4" name="図 3"/>
          <p:cNvPicPr>
            <a:picLocks noChangeAspect="1"/>
          </p:cNvPicPr>
          <p:nvPr/>
        </p:nvPicPr>
        <p:blipFill>
          <a:blip r:embed="rId4"/>
          <a:stretch>
            <a:fillRect/>
          </a:stretch>
        </p:blipFill>
        <p:spPr>
          <a:xfrm>
            <a:off x="7564097" y="4256709"/>
            <a:ext cx="840814" cy="1700106"/>
          </a:xfrm>
          <a:prstGeom prst="rect">
            <a:avLst/>
          </a:prstGeom>
        </p:spPr>
      </p:pic>
      <p:sp>
        <p:nvSpPr>
          <p:cNvPr id="5" name="正方形/長方形 4"/>
          <p:cNvSpPr/>
          <p:nvPr/>
        </p:nvSpPr>
        <p:spPr bwMode="auto">
          <a:xfrm>
            <a:off x="5304549" y="6025280"/>
            <a:ext cx="581256" cy="461665"/>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ctr" latinLnBrk="0" hangingPunct="1">
              <a:lnSpc>
                <a:spcPct val="100000"/>
              </a:lnSpc>
              <a:spcBef>
                <a:spcPct val="20000"/>
              </a:spcBef>
              <a:spcAft>
                <a:spcPct val="0"/>
              </a:spcAft>
              <a:buClrTx/>
              <a:buSzTx/>
              <a:buFontTx/>
              <a:buNone/>
              <a:tabLst/>
            </a:pPr>
            <a:r>
              <a:rPr kumimoji="1" lang="ja-JP" altLang="en-US" sz="2400" b="0" i="0" u="none" strike="noStrike" cap="none" normalizeH="0" baseline="0" dirty="0">
                <a:ln>
                  <a:noFill/>
                </a:ln>
                <a:solidFill>
                  <a:schemeClr val="bg1"/>
                </a:solidFill>
                <a:effectLst/>
                <a:latin typeface="HG丸ｺﾞｼｯｸM-PRO" panose="020F0600000000000000" pitchFamily="50" charset="-128"/>
                <a:ea typeface="HG丸ｺﾞｼｯｸM-PRO" panose="020F0600000000000000" pitchFamily="50" charset="-128"/>
              </a:rPr>
              <a:t>赤</a:t>
            </a:r>
          </a:p>
        </p:txBody>
      </p:sp>
      <p:sp>
        <p:nvSpPr>
          <p:cNvPr id="11" name="正方形/長方形 10"/>
          <p:cNvSpPr/>
          <p:nvPr/>
        </p:nvSpPr>
        <p:spPr bwMode="auto">
          <a:xfrm>
            <a:off x="6519656" y="6026817"/>
            <a:ext cx="553998" cy="46166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ctr" latinLnBrk="0" hangingPunct="1">
              <a:lnSpc>
                <a:spcPct val="100000"/>
              </a:lnSpc>
              <a:spcBef>
                <a:spcPct val="20000"/>
              </a:spcBef>
              <a:spcAft>
                <a:spcPct val="0"/>
              </a:spcAft>
              <a:buClrTx/>
              <a:buSzTx/>
              <a:buFontTx/>
              <a:buNone/>
              <a:tabLst/>
            </a:pPr>
            <a:r>
              <a:rPr kumimoji="1" lang="ja-JP" altLang="en-US" sz="24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黄</a:t>
            </a:r>
          </a:p>
        </p:txBody>
      </p:sp>
      <p:sp>
        <p:nvSpPr>
          <p:cNvPr id="12" name="正方形/長方形 11"/>
          <p:cNvSpPr/>
          <p:nvPr/>
        </p:nvSpPr>
        <p:spPr bwMode="auto">
          <a:xfrm>
            <a:off x="7707505" y="6025280"/>
            <a:ext cx="553998" cy="461665"/>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ctr" latinLnBrk="0" hangingPunct="1">
              <a:lnSpc>
                <a:spcPct val="100000"/>
              </a:lnSpc>
              <a:spcBef>
                <a:spcPct val="20000"/>
              </a:spcBef>
              <a:spcAft>
                <a:spcPct val="0"/>
              </a:spcAft>
              <a:buClrTx/>
              <a:buSzTx/>
              <a:buFontTx/>
              <a:buNone/>
              <a:tabLst/>
            </a:pPr>
            <a:r>
              <a:rPr kumimoji="1" lang="ja-JP" altLang="en-US" sz="24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青</a:t>
            </a:r>
          </a:p>
        </p:txBody>
      </p:sp>
    </p:spTree>
    <p:extLst>
      <p:ext uri="{BB962C8B-B14F-4D97-AF65-F5344CB8AC3E}">
        <p14:creationId xmlns:p14="http://schemas.microsoft.com/office/powerpoint/2010/main" val="320090767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番号プレースホルダー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6F241D03-BC28-405C-A5AC-F1171D6F61B2}" type="slidenum">
              <a:rPr lang="en-US" altLang="ja-JP" sz="1400" smtClean="0">
                <a:ea typeface="ＭＳ Ｐゴシック" pitchFamily="50" charset="-128"/>
              </a:rPr>
              <a:pPr algn="r" eaLnBrk="1" hangingPunct="1">
                <a:spcBef>
                  <a:spcPct val="0"/>
                </a:spcBef>
                <a:buFontTx/>
                <a:buNone/>
              </a:pPr>
              <a:t>9</a:t>
            </a:fld>
            <a:endParaRPr lang="en-US" altLang="ja-JP" sz="1400">
              <a:ea typeface="ＭＳ Ｐゴシック" pitchFamily="50" charset="-128"/>
            </a:endParaRPr>
          </a:p>
        </p:txBody>
      </p:sp>
      <p:sp>
        <p:nvSpPr>
          <p:cNvPr id="12291" name="Oval 6"/>
          <p:cNvSpPr>
            <a:spLocks noChangeArrowheads="1"/>
          </p:cNvSpPr>
          <p:nvPr/>
        </p:nvSpPr>
        <p:spPr bwMode="auto">
          <a:xfrm>
            <a:off x="217488" y="1252538"/>
            <a:ext cx="3275012" cy="890587"/>
          </a:xfrm>
          <a:prstGeom prst="ellipse">
            <a:avLst/>
          </a:prstGeom>
          <a:solidFill>
            <a:srgbClr val="FF66FF"/>
          </a:solidFill>
          <a:ln w="38100">
            <a:solidFill>
              <a:schemeClr val="tx1"/>
            </a:solidFill>
            <a:round/>
            <a:headEnd/>
            <a:tailEnd/>
          </a:ln>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3500"/>
              </a:lnSpc>
              <a:spcBef>
                <a:spcPct val="0"/>
              </a:spcBef>
              <a:buFontTx/>
              <a:buNone/>
            </a:pPr>
            <a:r>
              <a:rPr lang="ja-JP" altLang="en-US">
                <a:latin typeface="HG丸ｺﾞｼｯｸM-PRO" pitchFamily="50" charset="-128"/>
                <a:ea typeface="HG丸ｺﾞｼｯｸM-PRO" pitchFamily="50" charset="-128"/>
              </a:rPr>
              <a:t>事　業　者</a:t>
            </a:r>
          </a:p>
        </p:txBody>
      </p:sp>
      <p:sp>
        <p:nvSpPr>
          <p:cNvPr id="12292" name="Oval 7"/>
          <p:cNvSpPr>
            <a:spLocks noChangeArrowheads="1"/>
          </p:cNvSpPr>
          <p:nvPr/>
        </p:nvSpPr>
        <p:spPr bwMode="auto">
          <a:xfrm>
            <a:off x="304800" y="5410200"/>
            <a:ext cx="3276600" cy="990600"/>
          </a:xfrm>
          <a:prstGeom prst="ellipse">
            <a:avLst/>
          </a:prstGeom>
          <a:solidFill>
            <a:srgbClr val="FFFF00"/>
          </a:solidFill>
          <a:ln w="38100">
            <a:solidFill>
              <a:schemeClr val="tx1"/>
            </a:solidFill>
            <a:round/>
            <a:headEnd/>
            <a:tailEnd/>
          </a:ln>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4000"/>
              </a:lnSpc>
              <a:spcBef>
                <a:spcPct val="0"/>
              </a:spcBef>
              <a:buFontTx/>
              <a:buNone/>
            </a:pPr>
            <a:r>
              <a:rPr lang="ja-JP" altLang="en-US">
                <a:latin typeface="ＭＳ ゴシック" pitchFamily="49" charset="-128"/>
              </a:rPr>
              <a:t>社　　員</a:t>
            </a:r>
          </a:p>
        </p:txBody>
      </p:sp>
      <p:sp>
        <p:nvSpPr>
          <p:cNvPr id="10248" name="AutoShape 8"/>
          <p:cNvSpPr>
            <a:spLocks noChangeArrowheads="1"/>
          </p:cNvSpPr>
          <p:nvPr/>
        </p:nvSpPr>
        <p:spPr bwMode="auto">
          <a:xfrm>
            <a:off x="228600" y="2251075"/>
            <a:ext cx="1966913" cy="3082925"/>
          </a:xfrm>
          <a:prstGeom prst="downArrow">
            <a:avLst>
              <a:gd name="adj1" fmla="val 68185"/>
              <a:gd name="adj2" fmla="val 31250"/>
            </a:avLst>
          </a:prstGeom>
          <a:gradFill rotWithShape="0">
            <a:gsLst>
              <a:gs pos="0">
                <a:schemeClr val="accent2"/>
              </a:gs>
              <a:gs pos="50000">
                <a:srgbClr val="FFFFFF"/>
              </a:gs>
              <a:gs pos="100000">
                <a:schemeClr val="accent2"/>
              </a:gs>
            </a:gsLst>
            <a:lin ang="0" scaled="1"/>
          </a:gradFill>
          <a:ln w="28575">
            <a:solidFill>
              <a:schemeClr val="tx1"/>
            </a:solidFill>
            <a:miter lim="800000"/>
            <a:headEnd/>
            <a:tailEnd/>
          </a:ln>
        </p:spPr>
        <p:txBody>
          <a:bodyPr vert="eaVert" wrap="none" anchor="ctr"/>
          <a:lstStyle/>
          <a:p>
            <a:pPr algn="ctr">
              <a:lnSpc>
                <a:spcPts val="2800"/>
              </a:lnSpc>
              <a:defRPr/>
            </a:pPr>
            <a:r>
              <a:rPr lang="ja-JP" altLang="en-US" sz="2000" b="1" dirty="0">
                <a:latin typeface="HG丸ｺﾞｼｯｸM-PRO" pitchFamily="50" charset="-128"/>
                <a:ea typeface="HG丸ｺﾞｼｯｸM-PRO" pitchFamily="50" charset="-128"/>
              </a:rPr>
              <a:t>労働の対価</a:t>
            </a:r>
          </a:p>
          <a:p>
            <a:pPr algn="ctr">
              <a:lnSpc>
                <a:spcPts val="2800"/>
              </a:lnSpc>
              <a:defRPr/>
            </a:pPr>
            <a:r>
              <a:rPr lang="ja-JP" altLang="en-US" sz="2000" b="1" dirty="0">
                <a:latin typeface="HG丸ｺﾞｼｯｸM-PRO" pitchFamily="50" charset="-128"/>
                <a:ea typeface="HG丸ｺﾞｼｯｸM-PRO" pitchFamily="50" charset="-128"/>
              </a:rPr>
              <a:t>安全配慮義務</a:t>
            </a:r>
          </a:p>
          <a:p>
            <a:pPr algn="ctr">
              <a:lnSpc>
                <a:spcPts val="2800"/>
              </a:lnSpc>
              <a:defRPr/>
            </a:pPr>
            <a:r>
              <a:rPr lang="ja-JP" altLang="en-US" sz="2000" b="1" dirty="0">
                <a:latin typeface="HG丸ｺﾞｼｯｸM-PRO" pitchFamily="50" charset="-128"/>
                <a:ea typeface="HG丸ｺﾞｼｯｸM-PRO" pitchFamily="50" charset="-128"/>
              </a:rPr>
              <a:t>指揮命令権</a:t>
            </a:r>
          </a:p>
        </p:txBody>
      </p:sp>
      <p:sp>
        <p:nvSpPr>
          <p:cNvPr id="12294" name="AutoShape 9"/>
          <p:cNvSpPr>
            <a:spLocks noChangeArrowheads="1"/>
          </p:cNvSpPr>
          <p:nvPr/>
        </p:nvSpPr>
        <p:spPr bwMode="auto">
          <a:xfrm>
            <a:off x="2228850" y="2251075"/>
            <a:ext cx="939800" cy="2854325"/>
          </a:xfrm>
          <a:prstGeom prst="upArrow">
            <a:avLst>
              <a:gd name="adj1" fmla="val 50000"/>
              <a:gd name="adj2" fmla="val 48440"/>
            </a:avLst>
          </a:prstGeom>
          <a:gradFill rotWithShape="0">
            <a:gsLst>
              <a:gs pos="0">
                <a:srgbClr val="FF3300"/>
              </a:gs>
              <a:gs pos="50000">
                <a:srgbClr val="FFFFFF"/>
              </a:gs>
              <a:gs pos="100000">
                <a:srgbClr val="FF3300"/>
              </a:gs>
            </a:gsLst>
            <a:lin ang="0" scaled="1"/>
          </a:gradFill>
          <a:ln w="28575">
            <a:solidFill>
              <a:schemeClr val="tx1"/>
            </a:solidFill>
            <a:miter lim="800000"/>
            <a:headEnd/>
            <a:tailEnd/>
          </a:ln>
        </p:spPr>
        <p:txBody>
          <a:bodyPr vert="eaVert"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2400"/>
              </a:lnSpc>
              <a:spcBef>
                <a:spcPct val="0"/>
              </a:spcBef>
              <a:buFontTx/>
              <a:buNone/>
            </a:pPr>
            <a:r>
              <a:rPr lang="ja-JP" altLang="en-US" sz="2000" b="1">
                <a:latin typeface="HG丸ｺﾞｼｯｸM-PRO" pitchFamily="50" charset="-128"/>
                <a:ea typeface="HG丸ｺﾞｼｯｸM-PRO" pitchFamily="50" charset="-128"/>
              </a:rPr>
              <a:t>労務提供</a:t>
            </a:r>
          </a:p>
        </p:txBody>
      </p:sp>
      <p:sp>
        <p:nvSpPr>
          <p:cNvPr id="12295" name="Rectangle 11"/>
          <p:cNvSpPr>
            <a:spLocks noGrp="1" noChangeArrowheads="1"/>
          </p:cNvSpPr>
          <p:nvPr>
            <p:ph type="title" idx="4294967295"/>
          </p:nvPr>
        </p:nvSpPr>
        <p:spPr>
          <a:xfrm>
            <a:off x="4572000" y="1252538"/>
            <a:ext cx="3827463" cy="820737"/>
          </a:xfrm>
          <a:solidFill>
            <a:srgbClr val="CC99FF"/>
          </a:solidFill>
        </p:spPr>
        <p:txBody>
          <a:bodyPr/>
          <a:lstStyle/>
          <a:p>
            <a:pPr algn="l" eaLnBrk="1" hangingPunct="1">
              <a:lnSpc>
                <a:spcPts val="3000"/>
              </a:lnSpc>
            </a:pPr>
            <a:r>
              <a:rPr lang="ja-JP" altLang="en-US" sz="2400">
                <a:latin typeface="HG丸ｺﾞｼｯｸM-PRO" pitchFamily="50" charset="-128"/>
                <a:ea typeface="HG丸ｺﾞｼｯｸM-PRO" pitchFamily="50" charset="-128"/>
              </a:rPr>
              <a:t>働く人の生命と健康を守ることは事業者の責務</a:t>
            </a:r>
          </a:p>
        </p:txBody>
      </p:sp>
      <p:sp>
        <p:nvSpPr>
          <p:cNvPr id="12296" name="Text Box 9"/>
          <p:cNvSpPr txBox="1">
            <a:spLocks noChangeArrowheads="1"/>
          </p:cNvSpPr>
          <p:nvPr/>
        </p:nvSpPr>
        <p:spPr bwMode="auto">
          <a:xfrm>
            <a:off x="292100" y="231775"/>
            <a:ext cx="8736013" cy="950913"/>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4500"/>
              </a:lnSpc>
              <a:spcBef>
                <a:spcPct val="0"/>
              </a:spcBef>
              <a:buFontTx/>
              <a:buNone/>
            </a:pPr>
            <a:r>
              <a:rPr lang="ja-JP" altLang="en-US" sz="3600" dirty="0">
                <a:solidFill>
                  <a:schemeClr val="bg1"/>
                </a:solidFill>
                <a:latin typeface="HG丸ｺﾞｼｯｸM-PRO" pitchFamily="50" charset="-128"/>
                <a:ea typeface="HG丸ｺﾞｼｯｸM-PRO" pitchFamily="50" charset="-128"/>
              </a:rPr>
              <a:t>安全衛生スタッフの役割</a:t>
            </a:r>
            <a:endParaRPr lang="en-US" altLang="ja-JP" sz="3600" dirty="0">
              <a:solidFill>
                <a:schemeClr val="bg1"/>
              </a:solidFill>
              <a:latin typeface="HG丸ｺﾞｼｯｸM-PRO" pitchFamily="50" charset="-128"/>
              <a:ea typeface="HG丸ｺﾞｼｯｸM-PRO" pitchFamily="50" charset="-128"/>
            </a:endParaRPr>
          </a:p>
          <a:p>
            <a:pPr algn="ctr" eaLnBrk="1" hangingPunct="1">
              <a:lnSpc>
                <a:spcPts val="2200"/>
              </a:lnSpc>
              <a:spcBef>
                <a:spcPct val="0"/>
              </a:spcBef>
              <a:buFontTx/>
              <a:buNone/>
            </a:pPr>
            <a:r>
              <a:rPr lang="ja-JP" altLang="en-US" sz="2000" b="1" dirty="0">
                <a:solidFill>
                  <a:schemeClr val="bg1"/>
                </a:solidFill>
                <a:latin typeface="HG丸ｺﾞｼｯｸM-PRO" pitchFamily="50" charset="-128"/>
                <a:ea typeface="HG丸ｺﾞｼｯｸM-PRO" pitchFamily="50" charset="-128"/>
              </a:rPr>
              <a:t>（総括安全衛生管理者　安全管理者　衛生管理者　安全衛生推進者）</a:t>
            </a:r>
          </a:p>
        </p:txBody>
      </p:sp>
      <p:sp>
        <p:nvSpPr>
          <p:cNvPr id="12297" name="Text Box 11"/>
          <p:cNvSpPr txBox="1">
            <a:spLocks noChangeArrowheads="1"/>
          </p:cNvSpPr>
          <p:nvPr/>
        </p:nvSpPr>
        <p:spPr bwMode="auto">
          <a:xfrm>
            <a:off x="3917950" y="2230438"/>
            <a:ext cx="5029200" cy="25160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ECB2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lnSpc>
                <a:spcPts val="2700"/>
              </a:lnSpc>
              <a:spcBef>
                <a:spcPct val="0"/>
              </a:spcBef>
              <a:buFontTx/>
              <a:buNone/>
            </a:pPr>
            <a:r>
              <a:rPr lang="ja-JP" altLang="en-US" sz="2400" dirty="0">
                <a:latin typeface="HG丸ｺﾞｼｯｸM-PRO" pitchFamily="50" charset="-128"/>
                <a:ea typeface="HG丸ｺﾞｼｯｸM-PRO" pitchFamily="50" charset="-128"/>
              </a:rPr>
              <a:t>事業者に代わって、安全衛生関係</a:t>
            </a:r>
            <a:endParaRPr lang="en-US" altLang="ja-JP" sz="2400" dirty="0">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400" dirty="0">
                <a:latin typeface="HG丸ｺﾞｼｯｸM-PRO" pitchFamily="50" charset="-128"/>
                <a:ea typeface="HG丸ｺﾞｼｯｸM-PRO" pitchFamily="50" charset="-128"/>
              </a:rPr>
              <a:t>業務を具体的に処理してくれる人</a:t>
            </a:r>
          </a:p>
          <a:p>
            <a:pPr eaLnBrk="1" hangingPunct="1">
              <a:lnSpc>
                <a:spcPts val="2700"/>
              </a:lnSpc>
              <a:spcBef>
                <a:spcPct val="0"/>
              </a:spcBef>
              <a:buFontTx/>
              <a:buNone/>
            </a:pPr>
            <a:r>
              <a:rPr lang="en-US" altLang="ja-JP" sz="2400" dirty="0">
                <a:solidFill>
                  <a:srgbClr val="FF0000"/>
                </a:solidFill>
                <a:latin typeface="HG丸ｺﾞｼｯｸM-PRO" pitchFamily="50" charset="-128"/>
                <a:ea typeface="HG丸ｺﾞｼｯｸM-PRO" pitchFamily="50" charset="-128"/>
              </a:rPr>
              <a:t>※</a:t>
            </a:r>
            <a:r>
              <a:rPr lang="ja-JP" altLang="en-US" sz="2400" dirty="0">
                <a:solidFill>
                  <a:srgbClr val="FF0000"/>
                </a:solidFill>
                <a:latin typeface="HG丸ｺﾞｼｯｸM-PRO" pitchFamily="50" charset="-128"/>
                <a:ea typeface="HG丸ｺﾞｼｯｸM-PRO" pitchFamily="50" charset="-128"/>
              </a:rPr>
              <a:t>事業者が選任</a:t>
            </a:r>
          </a:p>
          <a:p>
            <a:pPr eaLnBrk="1" hangingPunct="1">
              <a:lnSpc>
                <a:spcPts val="27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●総括安全衛生管理者</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●安全管理者</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27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●衛生管理者</a:t>
            </a:r>
            <a:endParaRPr lang="en-US" altLang="ja-JP" sz="2400" dirty="0">
              <a:solidFill>
                <a:srgbClr val="FF0000"/>
              </a:solidFill>
              <a:latin typeface="HG丸ｺﾞｼｯｸM-PRO" pitchFamily="50" charset="-128"/>
              <a:ea typeface="HG丸ｺﾞｼｯｸM-PRO" pitchFamily="50" charset="-128"/>
            </a:endParaRPr>
          </a:p>
          <a:p>
            <a:pPr eaLnBrk="1" hangingPunct="1">
              <a:lnSpc>
                <a:spcPts val="2700"/>
              </a:lnSpc>
              <a:spcBef>
                <a:spcPct val="0"/>
              </a:spcBef>
              <a:buNone/>
            </a:pPr>
            <a:r>
              <a:rPr lang="ja-JP" altLang="en-US" sz="2400" dirty="0">
                <a:solidFill>
                  <a:srgbClr val="FF0000"/>
                </a:solidFill>
                <a:latin typeface="HG丸ｺﾞｼｯｸM-PRO" pitchFamily="50" charset="-128"/>
                <a:ea typeface="HG丸ｺﾞｼｯｸM-PRO" pitchFamily="50" charset="-128"/>
              </a:rPr>
              <a:t>●安全衛生推進者</a:t>
            </a:r>
            <a:r>
              <a:rPr lang="ja-JP" altLang="en-US" sz="1600" dirty="0">
                <a:solidFill>
                  <a:srgbClr val="FF0000"/>
                </a:solidFill>
                <a:latin typeface="HG丸ｺﾞｼｯｸM-PRO" pitchFamily="50" charset="-128"/>
                <a:ea typeface="HG丸ｺﾞｼｯｸM-PRO" pitchFamily="50" charset="-128"/>
              </a:rPr>
              <a:t>（</a:t>
            </a:r>
            <a:r>
              <a:rPr lang="en-US" altLang="ja-JP" sz="1600" dirty="0">
                <a:solidFill>
                  <a:srgbClr val="FF0000"/>
                </a:solidFill>
                <a:latin typeface="HG丸ｺﾞｼｯｸM-PRO" pitchFamily="50" charset="-128"/>
                <a:ea typeface="HG丸ｺﾞｼｯｸM-PRO" pitchFamily="50" charset="-128"/>
              </a:rPr>
              <a:t>10</a:t>
            </a:r>
            <a:r>
              <a:rPr lang="ja-JP" altLang="en-US" sz="1600" dirty="0">
                <a:solidFill>
                  <a:srgbClr val="FF0000"/>
                </a:solidFill>
                <a:latin typeface="HG丸ｺﾞｼｯｸM-PRO" pitchFamily="50" charset="-128"/>
                <a:ea typeface="HG丸ｺﾞｼｯｸM-PRO" pitchFamily="50" charset="-128"/>
              </a:rPr>
              <a:t>人以上</a:t>
            </a:r>
            <a:r>
              <a:rPr lang="en-US" altLang="ja-JP" sz="1600" dirty="0">
                <a:solidFill>
                  <a:srgbClr val="FF0000"/>
                </a:solidFill>
                <a:latin typeface="HG丸ｺﾞｼｯｸM-PRO" pitchFamily="50" charset="-128"/>
                <a:ea typeface="HG丸ｺﾞｼｯｸM-PRO" pitchFamily="50" charset="-128"/>
              </a:rPr>
              <a:t>50</a:t>
            </a:r>
            <a:r>
              <a:rPr lang="ja-JP" altLang="en-US" sz="1600" dirty="0">
                <a:solidFill>
                  <a:srgbClr val="FF0000"/>
                </a:solidFill>
                <a:latin typeface="HG丸ｺﾞｼｯｸM-PRO" pitchFamily="50" charset="-128"/>
                <a:ea typeface="HG丸ｺﾞｼｯｸM-PRO" pitchFamily="50" charset="-128"/>
              </a:rPr>
              <a:t>人未満）</a:t>
            </a:r>
            <a:r>
              <a:rPr lang="ja-JP" altLang="en-US" sz="2400" dirty="0">
                <a:solidFill>
                  <a:srgbClr val="FF0000"/>
                </a:solidFill>
                <a:latin typeface="HG丸ｺﾞｼｯｸM-PRO" pitchFamily="50" charset="-128"/>
                <a:ea typeface="HG丸ｺﾞｼｯｸM-PRO" pitchFamily="50" charset="-128"/>
              </a:rPr>
              <a:t>　</a:t>
            </a:r>
            <a:endParaRPr lang="ja-JP" altLang="en-US" sz="1400" dirty="0">
              <a:solidFill>
                <a:srgbClr val="FF0000"/>
              </a:solidFill>
              <a:latin typeface="HG丸ｺﾞｼｯｸM-PRO" pitchFamily="50" charset="-128"/>
              <a:ea typeface="HG丸ｺﾞｼｯｸM-PRO" pitchFamily="50" charset="-128"/>
            </a:endParaRPr>
          </a:p>
        </p:txBody>
      </p:sp>
      <p:sp>
        <p:nvSpPr>
          <p:cNvPr id="12298" name="AutoShape 13"/>
          <p:cNvSpPr>
            <a:spLocks noChangeArrowheads="1"/>
          </p:cNvSpPr>
          <p:nvPr/>
        </p:nvSpPr>
        <p:spPr bwMode="auto">
          <a:xfrm>
            <a:off x="5803900" y="5289506"/>
            <a:ext cx="990600" cy="349294"/>
          </a:xfrm>
          <a:prstGeom prst="downArrow">
            <a:avLst>
              <a:gd name="adj1" fmla="val 50000"/>
              <a:gd name="adj2" fmla="val 25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endParaRPr lang="ja-JP" altLang="en-US" sz="1400">
              <a:latin typeface="Times New Roman" pitchFamily="18" charset="0"/>
            </a:endParaRPr>
          </a:p>
        </p:txBody>
      </p:sp>
      <p:sp>
        <p:nvSpPr>
          <p:cNvPr id="12299" name="Oval 6"/>
          <p:cNvSpPr>
            <a:spLocks noChangeArrowheads="1"/>
          </p:cNvSpPr>
          <p:nvPr/>
        </p:nvSpPr>
        <p:spPr bwMode="auto">
          <a:xfrm>
            <a:off x="4572000" y="5732463"/>
            <a:ext cx="3352800" cy="820737"/>
          </a:xfrm>
          <a:prstGeom prst="ellipse">
            <a:avLst/>
          </a:prstGeom>
          <a:solidFill>
            <a:srgbClr val="FF99CC"/>
          </a:solidFill>
          <a:ln w="38100">
            <a:solidFill>
              <a:srgbClr val="FF99CC"/>
            </a:solidFill>
            <a:round/>
            <a:headEnd/>
            <a:tailEnd/>
          </a:ln>
        </p:spPr>
        <p:txBody>
          <a:bodyPr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lnSpc>
                <a:spcPts val="4000"/>
              </a:lnSpc>
              <a:spcBef>
                <a:spcPct val="0"/>
              </a:spcBef>
              <a:buFontTx/>
              <a:buNone/>
            </a:pPr>
            <a:r>
              <a:rPr lang="ja-JP" altLang="en-US">
                <a:latin typeface="HG丸ｺﾞｼｯｸM-PRO" pitchFamily="50" charset="-128"/>
                <a:ea typeface="HG丸ｺﾞｼｯｸM-PRO" pitchFamily="50" charset="-128"/>
              </a:rPr>
              <a:t>労働災害防止</a:t>
            </a:r>
          </a:p>
        </p:txBody>
      </p:sp>
      <p:sp>
        <p:nvSpPr>
          <p:cNvPr id="12300" name="AutoShape 9"/>
          <p:cNvSpPr>
            <a:spLocks noChangeArrowheads="1"/>
          </p:cNvSpPr>
          <p:nvPr/>
        </p:nvSpPr>
        <p:spPr bwMode="auto">
          <a:xfrm rot="5400000">
            <a:off x="3764757" y="1261268"/>
            <a:ext cx="469900" cy="735013"/>
          </a:xfrm>
          <a:prstGeom prst="upArrow">
            <a:avLst>
              <a:gd name="adj1" fmla="val 50000"/>
              <a:gd name="adj2" fmla="val 48439"/>
            </a:avLst>
          </a:prstGeom>
          <a:gradFill rotWithShape="0">
            <a:gsLst>
              <a:gs pos="0">
                <a:srgbClr val="FF3300"/>
              </a:gs>
              <a:gs pos="50000">
                <a:srgbClr val="FFFFFF"/>
              </a:gs>
              <a:gs pos="100000">
                <a:srgbClr val="FF3300"/>
              </a:gs>
            </a:gsLst>
            <a:lin ang="0" scaled="1"/>
          </a:gradFill>
          <a:ln w="28575">
            <a:solidFill>
              <a:schemeClr val="tx1"/>
            </a:solidFill>
            <a:miter lim="800000"/>
            <a:headEnd/>
            <a:tailEnd/>
          </a:ln>
        </p:spPr>
        <p:txBody>
          <a:bodyPr vert="eaVert" wrap="none" anchor="ctr"/>
          <a:lstStyle>
            <a:lvl1pPr algn="l" eaLnBrk="0" hangingPunct="0">
              <a:spcBef>
                <a:spcPct val="20000"/>
              </a:spcBef>
              <a:buChar char="•"/>
              <a:defRPr kumimoji="1" sz="3200">
                <a:solidFill>
                  <a:schemeClr val="tx1"/>
                </a:solidFill>
                <a:latin typeface="Arial" charset="0"/>
              </a:defRPr>
            </a:lvl1pPr>
            <a:lvl2pPr marL="742950" indent="-285750" algn="l" eaLnBrk="0" hangingPunct="0">
              <a:spcBef>
                <a:spcPct val="20000"/>
              </a:spcBef>
              <a:buChar char="–"/>
              <a:defRPr kumimoji="1" sz="2800">
                <a:solidFill>
                  <a:schemeClr val="tx1"/>
                </a:solidFill>
                <a:latin typeface="Arial" charset="0"/>
              </a:defRPr>
            </a:lvl2pPr>
            <a:lvl3pPr marL="1143000" indent="-228600" algn="l" eaLnBrk="0" hangingPunct="0">
              <a:spcBef>
                <a:spcPct val="20000"/>
              </a:spcBef>
              <a:buChar char="•"/>
              <a:defRPr kumimoji="1" sz="2400">
                <a:solidFill>
                  <a:schemeClr val="tx1"/>
                </a:solidFill>
                <a:latin typeface="Arial" charset="0"/>
              </a:defRPr>
            </a:lvl3pPr>
            <a:lvl4pPr marL="1600200" indent="-228600" algn="l" eaLnBrk="0" hangingPunct="0">
              <a:spcBef>
                <a:spcPct val="20000"/>
              </a:spcBef>
              <a:buChar char="–"/>
              <a:defRPr kumimoji="1" sz="2000">
                <a:solidFill>
                  <a:schemeClr val="tx1"/>
                </a:solidFill>
                <a:latin typeface="Arial" charset="0"/>
              </a:defRPr>
            </a:lvl4pPr>
            <a:lvl5pPr marL="2057400" indent="-228600" algn="l" eaLnBrk="0" hangingPunct="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eaLnBrk="1" hangingPunct="1">
              <a:spcBef>
                <a:spcPct val="0"/>
              </a:spcBef>
              <a:buFontTx/>
              <a:buNone/>
            </a:pPr>
            <a:endParaRPr lang="ja-JP" altLang="en-US" sz="2000" b="1">
              <a:latin typeface="ＭＳ ゴシック" pitchFamily="49" charset="-128"/>
            </a:endParaRPr>
          </a:p>
        </p:txBody>
      </p:sp>
      <p:sp>
        <p:nvSpPr>
          <p:cNvPr id="2" name="正方形/長方形 1"/>
          <p:cNvSpPr/>
          <p:nvPr/>
        </p:nvSpPr>
        <p:spPr bwMode="auto">
          <a:xfrm>
            <a:off x="3917950" y="4727803"/>
            <a:ext cx="4382678" cy="46166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ctr" latinLnBrk="0" hangingPunct="1">
              <a:lnSpc>
                <a:spcPct val="100000"/>
              </a:lnSpc>
              <a:spcBef>
                <a:spcPct val="20000"/>
              </a:spcBef>
              <a:spcAft>
                <a:spcPct val="0"/>
              </a:spcAft>
              <a:buClrTx/>
              <a:buSzTx/>
              <a:buFontTx/>
              <a:buNone/>
              <a:tabLst/>
            </a:pPr>
            <a:r>
              <a:rPr kumimoji="1" lang="ja-JP" altLang="en-US" sz="2400" b="1" i="0" u="sng" strike="noStrike" cap="none" normalizeH="0" baseline="0" dirty="0">
                <a:ln>
                  <a:noFill/>
                </a:ln>
                <a:solidFill>
                  <a:schemeClr val="accent6"/>
                </a:solidFill>
                <a:effectLst/>
                <a:latin typeface="HG丸ｺﾞｼｯｸM-PRO" panose="020F0600000000000000" pitchFamily="50" charset="-128"/>
                <a:ea typeface="HG丸ｺﾞｼｯｸM-PRO" panose="020F0600000000000000" pitchFamily="50" charset="-128"/>
              </a:rPr>
              <a:t>●職長（現場監督者）</a:t>
            </a:r>
          </a:p>
        </p:txBody>
      </p:sp>
    </p:spTree>
    <p:extLst>
      <p:ext uri="{BB962C8B-B14F-4D97-AF65-F5344CB8AC3E}">
        <p14:creationId xmlns:p14="http://schemas.microsoft.com/office/powerpoint/2010/main" val="1618331934"/>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287365" y="133439"/>
            <a:ext cx="700405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000"/>
              </a:lnSpc>
              <a:spcBef>
                <a:spcPts val="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１．作業者の健康に与える要因</a:t>
            </a:r>
            <a:r>
              <a:rPr lang="ja-JP" altLang="en-US" dirty="0">
                <a:solidFill>
                  <a:srgbClr val="FF0000"/>
                </a:solidFill>
                <a:latin typeface="HG丸ｺﾞｼｯｸM-PRO" pitchFamily="50" charset="-128"/>
                <a:ea typeface="HG丸ｺﾞｼｯｸM-PRO" pitchFamily="50" charset="-128"/>
              </a:rPr>
              <a:t>（２）化学的要因</a:t>
            </a:r>
            <a:endParaRPr lang="ja-JP" altLang="en-US"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16387" name="AutoShape 5"/>
          <p:cNvSpPr>
            <a:spLocks noChangeArrowheads="1"/>
          </p:cNvSpPr>
          <p:nvPr/>
        </p:nvSpPr>
        <p:spPr bwMode="auto">
          <a:xfrm>
            <a:off x="270777" y="764704"/>
            <a:ext cx="8659117" cy="5984875"/>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④有機溶剤中毒</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イ．特別有機溶剤</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有機溶剤中毒予防規則で管理されていた有機溶剤のうち１０物</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質が、特定化学物質障害予防規則の適用を受ける物質とされた。</a:t>
            </a: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500"/>
              </a:lnSpc>
              <a:spcBef>
                <a:spcPct val="0"/>
              </a:spcBef>
              <a:buFontTx/>
              <a:buNone/>
            </a:pP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特別管理物質となった上記１０物質は、発がんのおそれがある。</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発がん性には、遅発性の影響があるため、作業記録の作成、健</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診結果等の記録の３０年間の保存、有害性等の掲示の措置が必　</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要である。</a:t>
            </a: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endParaRPr lang="ja-JP" altLang="en-US" sz="2000" dirty="0">
              <a:solidFill>
                <a:srgbClr val="FF0000"/>
              </a:solidFill>
              <a:latin typeface="HG丸ｺﾞｼｯｸM-PRO" pitchFamily="50" charset="-128"/>
              <a:ea typeface="HG丸ｺﾞｼｯｸM-PRO" pitchFamily="50" charset="-128"/>
            </a:endParaRPr>
          </a:p>
        </p:txBody>
      </p:sp>
      <p:sp>
        <p:nvSpPr>
          <p:cNvPr id="16388" name="Text Box 10"/>
          <p:cNvSpPr txBox="1">
            <a:spLocks noChangeArrowheads="1"/>
          </p:cNvSpPr>
          <p:nvPr/>
        </p:nvSpPr>
        <p:spPr bwMode="auto">
          <a:xfrm>
            <a:off x="7667625" y="106363"/>
            <a:ext cx="10810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P77</a:t>
            </a:r>
            <a:endParaRPr kumimoji="0" lang="ja-JP" altLang="en-US" sz="1600" dirty="0">
              <a:latin typeface="HG丸ｺﾞｼｯｸM-PRO" pitchFamily="50" charset="-128"/>
              <a:ea typeface="HG丸ｺﾞｼｯｸM-PRO" pitchFamily="50" charset="-128"/>
            </a:endParaRPr>
          </a:p>
        </p:txBody>
      </p:sp>
      <p:sp>
        <p:nvSpPr>
          <p:cNvPr id="16390" name="スライド番号プレースホルダー 3"/>
          <p:cNvSpPr txBox="1">
            <a:spLocks noGrp="1"/>
          </p:cNvSpPr>
          <p:nvPr/>
        </p:nvSpPr>
        <p:spPr bwMode="auto">
          <a:xfrm>
            <a:off x="7870825"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1E240D82-9207-4EA4-9377-40BA9F9728E7}" type="slidenum">
              <a:rPr lang="en-US" altLang="ja-JP" sz="1400">
                <a:ea typeface="ＭＳ Ｐゴシック" pitchFamily="50" charset="-128"/>
              </a:rPr>
              <a:pPr algn="r" eaLnBrk="1" hangingPunct="1">
                <a:spcBef>
                  <a:spcPct val="0"/>
                </a:spcBef>
                <a:buFontTx/>
                <a:buNone/>
              </a:pPr>
              <a:t>90</a:t>
            </a:fld>
            <a:endParaRPr lang="en-US" altLang="ja-JP" sz="1400">
              <a:ea typeface="ＭＳ Ｐゴシック" pitchFamily="50" charset="-128"/>
            </a:endParaRPr>
          </a:p>
        </p:txBody>
      </p:sp>
      <p:sp>
        <p:nvSpPr>
          <p:cNvPr id="6" name="正方形/長方形 5"/>
          <p:cNvSpPr/>
          <p:nvPr/>
        </p:nvSpPr>
        <p:spPr bwMode="auto">
          <a:xfrm>
            <a:off x="916484" y="2492896"/>
            <a:ext cx="7832229" cy="1698927"/>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algn="l" eaLnBrk="1" fontAlgn="ctr" hangingPunct="1">
              <a:spcBef>
                <a:spcPct val="20000"/>
              </a:spcBef>
            </a:pPr>
            <a:r>
              <a:rPr lang="ja-JP" altLang="en-US" sz="1800" b="1" dirty="0">
                <a:latin typeface="HG丸ｺﾞｼｯｸM-PRO" pitchFamily="50" charset="-128"/>
                <a:ea typeface="HG丸ｺﾞｼｯｸM-PRO" pitchFamily="50" charset="-128"/>
              </a:rPr>
              <a:t>特別有機溶剤（１２種類）</a:t>
            </a:r>
            <a:endParaRPr lang="en-US" altLang="ja-JP" sz="1800" b="1" dirty="0">
              <a:latin typeface="HG丸ｺﾞｼｯｸM-PRO" pitchFamily="50" charset="-128"/>
              <a:ea typeface="HG丸ｺﾞｼｯｸM-PRO" pitchFamily="50" charset="-128"/>
            </a:endParaRPr>
          </a:p>
          <a:p>
            <a:pPr algn="l" eaLnBrk="1" fontAlgn="ctr" hangingPunct="1">
              <a:spcBef>
                <a:spcPct val="20000"/>
              </a:spcBef>
            </a:pPr>
            <a:r>
              <a:rPr lang="ja-JP" altLang="en-US" sz="1800" dirty="0">
                <a:latin typeface="HG丸ｺﾞｼｯｸM-PRO" pitchFamily="50" charset="-128"/>
                <a:ea typeface="HG丸ｺﾞｼｯｸM-PRO" pitchFamily="50" charset="-128"/>
              </a:rPr>
              <a:t>クロロホルム、四塩化炭素 、１</a:t>
            </a:r>
            <a:r>
              <a:rPr lang="en-US" altLang="ja-JP" sz="1800" dirty="0">
                <a:latin typeface="HG丸ｺﾞｼｯｸM-PRO" pitchFamily="50" charset="-128"/>
                <a:ea typeface="HG丸ｺﾞｼｯｸM-PRO" pitchFamily="50" charset="-128"/>
              </a:rPr>
              <a:t>,</a:t>
            </a:r>
            <a:r>
              <a:rPr lang="ja-JP" altLang="en-US" sz="1800" dirty="0">
                <a:latin typeface="HG丸ｺﾞｼｯｸM-PRO" pitchFamily="50" charset="-128"/>
                <a:ea typeface="HG丸ｺﾞｼｯｸM-PRO" pitchFamily="50" charset="-128"/>
              </a:rPr>
              <a:t>４</a:t>
            </a:r>
            <a:r>
              <a:rPr lang="en-US" altLang="ja-JP" sz="1800" dirty="0">
                <a:latin typeface="HG丸ｺﾞｼｯｸM-PRO" pitchFamily="50" charset="-128"/>
                <a:ea typeface="HG丸ｺﾞｼｯｸM-PRO" pitchFamily="50" charset="-128"/>
              </a:rPr>
              <a:t>-</a:t>
            </a:r>
            <a:r>
              <a:rPr lang="ja-JP" altLang="en-US" sz="1800" dirty="0">
                <a:latin typeface="HG丸ｺﾞｼｯｸM-PRO" pitchFamily="50" charset="-128"/>
                <a:ea typeface="HG丸ｺﾞｼｯｸM-PRO" pitchFamily="50" charset="-128"/>
              </a:rPr>
              <a:t>ジオキサン 、１</a:t>
            </a:r>
            <a:r>
              <a:rPr lang="en-US" altLang="ja-JP" sz="1800" dirty="0">
                <a:latin typeface="HG丸ｺﾞｼｯｸM-PRO" pitchFamily="50" charset="-128"/>
                <a:ea typeface="HG丸ｺﾞｼｯｸM-PRO" pitchFamily="50" charset="-128"/>
              </a:rPr>
              <a:t>,</a:t>
            </a:r>
            <a:r>
              <a:rPr lang="ja-JP" altLang="en-US" sz="1800" dirty="0">
                <a:latin typeface="HG丸ｺﾞｼｯｸM-PRO" pitchFamily="50" charset="-128"/>
                <a:ea typeface="HG丸ｺﾞｼｯｸM-PRO" pitchFamily="50" charset="-128"/>
              </a:rPr>
              <a:t>２</a:t>
            </a:r>
            <a:r>
              <a:rPr lang="en-US" altLang="ja-JP" sz="1800" dirty="0">
                <a:latin typeface="HG丸ｺﾞｼｯｸM-PRO" pitchFamily="50" charset="-128"/>
                <a:ea typeface="HG丸ｺﾞｼｯｸM-PRO" pitchFamily="50" charset="-128"/>
              </a:rPr>
              <a:t>-</a:t>
            </a:r>
            <a:r>
              <a:rPr lang="ja-JP" altLang="en-US" sz="1800" dirty="0">
                <a:latin typeface="HG丸ｺﾞｼｯｸM-PRO" pitchFamily="50" charset="-128"/>
                <a:ea typeface="HG丸ｺﾞｼｯｸM-PRO" pitchFamily="50" charset="-128"/>
              </a:rPr>
              <a:t>ジクロロエタン、</a:t>
            </a:r>
            <a:endParaRPr lang="en-US" altLang="ja-JP" sz="1800" dirty="0">
              <a:latin typeface="HG丸ｺﾞｼｯｸM-PRO" pitchFamily="50" charset="-128"/>
              <a:ea typeface="HG丸ｺﾞｼｯｸM-PRO" pitchFamily="50" charset="-128"/>
            </a:endParaRPr>
          </a:p>
          <a:p>
            <a:pPr algn="l" eaLnBrk="1" fontAlgn="ctr" hangingPunct="1">
              <a:spcBef>
                <a:spcPct val="20000"/>
              </a:spcBef>
            </a:pPr>
            <a:r>
              <a:rPr lang="ja-JP" altLang="en-US" sz="1800" dirty="0">
                <a:latin typeface="HG丸ｺﾞｼｯｸM-PRO" pitchFamily="50" charset="-128"/>
                <a:ea typeface="HG丸ｺﾞｼｯｸM-PRO" pitchFamily="50" charset="-128"/>
              </a:rPr>
              <a:t>ジクロロメタン、スチレン、１</a:t>
            </a:r>
            <a:r>
              <a:rPr lang="en-US" altLang="ja-JP" sz="1800" dirty="0">
                <a:latin typeface="HG丸ｺﾞｼｯｸM-PRO" pitchFamily="50" charset="-128"/>
                <a:ea typeface="HG丸ｺﾞｼｯｸM-PRO" pitchFamily="50" charset="-128"/>
              </a:rPr>
              <a:t>,</a:t>
            </a:r>
            <a:r>
              <a:rPr lang="ja-JP" altLang="en-US" sz="1800" dirty="0">
                <a:latin typeface="HG丸ｺﾞｼｯｸM-PRO" pitchFamily="50" charset="-128"/>
                <a:ea typeface="HG丸ｺﾞｼｯｸM-PRO" pitchFamily="50" charset="-128"/>
              </a:rPr>
              <a:t>１</a:t>
            </a:r>
            <a:r>
              <a:rPr lang="en-US" altLang="ja-JP" sz="1800" dirty="0">
                <a:latin typeface="HG丸ｺﾞｼｯｸM-PRO" pitchFamily="50" charset="-128"/>
                <a:ea typeface="HG丸ｺﾞｼｯｸM-PRO" pitchFamily="50" charset="-128"/>
              </a:rPr>
              <a:t>,</a:t>
            </a:r>
            <a:r>
              <a:rPr lang="ja-JP" altLang="en-US" sz="1800" dirty="0">
                <a:latin typeface="HG丸ｺﾞｼｯｸM-PRO" pitchFamily="50" charset="-128"/>
                <a:ea typeface="HG丸ｺﾞｼｯｸM-PRO" pitchFamily="50" charset="-128"/>
              </a:rPr>
              <a:t>２</a:t>
            </a:r>
            <a:r>
              <a:rPr lang="en-US" altLang="ja-JP" sz="1800" dirty="0">
                <a:latin typeface="HG丸ｺﾞｼｯｸM-PRO" pitchFamily="50" charset="-128"/>
                <a:ea typeface="HG丸ｺﾞｼｯｸM-PRO" pitchFamily="50" charset="-128"/>
              </a:rPr>
              <a:t>,</a:t>
            </a:r>
            <a:r>
              <a:rPr lang="ja-JP" altLang="en-US" sz="1800" dirty="0">
                <a:latin typeface="HG丸ｺﾞｼｯｸM-PRO" pitchFamily="50" charset="-128"/>
                <a:ea typeface="HG丸ｺﾞｼｯｸM-PRO" pitchFamily="50" charset="-128"/>
              </a:rPr>
              <a:t>２</a:t>
            </a:r>
            <a:r>
              <a:rPr lang="en-US" altLang="ja-JP" sz="1800" dirty="0">
                <a:latin typeface="HG丸ｺﾞｼｯｸM-PRO" pitchFamily="50" charset="-128"/>
                <a:ea typeface="HG丸ｺﾞｼｯｸM-PRO" pitchFamily="50" charset="-128"/>
              </a:rPr>
              <a:t>-</a:t>
            </a:r>
            <a:r>
              <a:rPr lang="ja-JP" altLang="en-US" sz="1800" dirty="0">
                <a:latin typeface="HG丸ｺﾞｼｯｸM-PRO" pitchFamily="50" charset="-128"/>
                <a:ea typeface="HG丸ｺﾞｼｯｸM-PRO" pitchFamily="50" charset="-128"/>
              </a:rPr>
              <a:t>テトラクロロエタン、</a:t>
            </a:r>
            <a:endParaRPr lang="en-US" altLang="ja-JP" sz="1800" dirty="0">
              <a:latin typeface="HG丸ｺﾞｼｯｸM-PRO" pitchFamily="50" charset="-128"/>
              <a:ea typeface="HG丸ｺﾞｼｯｸM-PRO" pitchFamily="50" charset="-128"/>
            </a:endParaRPr>
          </a:p>
          <a:p>
            <a:pPr algn="l" eaLnBrk="1" fontAlgn="ctr" hangingPunct="1">
              <a:spcBef>
                <a:spcPct val="20000"/>
              </a:spcBef>
            </a:pPr>
            <a:r>
              <a:rPr lang="ja-JP" altLang="en-US" sz="1800" dirty="0">
                <a:latin typeface="HG丸ｺﾞｼｯｸM-PRO" pitchFamily="50" charset="-128"/>
                <a:ea typeface="HG丸ｺﾞｼｯｸM-PRO" pitchFamily="50" charset="-128"/>
              </a:rPr>
              <a:t>テトラクロロエチレン、トリクロロエチレン、メチルイソブチルケトン</a:t>
            </a:r>
            <a:endParaRPr lang="en-US" altLang="ja-JP" sz="1800" dirty="0">
              <a:latin typeface="HG丸ｺﾞｼｯｸM-PRO" pitchFamily="50" charset="-128"/>
              <a:ea typeface="HG丸ｺﾞｼｯｸM-PRO" pitchFamily="50" charset="-128"/>
            </a:endParaRPr>
          </a:p>
          <a:p>
            <a:pPr algn="l" eaLnBrk="1" fontAlgn="ctr" hangingPunct="1">
              <a:spcBef>
                <a:spcPct val="20000"/>
              </a:spcBef>
            </a:pPr>
            <a:r>
              <a:rPr lang="ja-JP" altLang="en-US" sz="1800" dirty="0">
                <a:solidFill>
                  <a:srgbClr val="FF0000"/>
                </a:solidFill>
                <a:latin typeface="HG丸ｺﾞｼｯｸM-PRO" pitchFamily="50" charset="-128"/>
                <a:ea typeface="HG丸ｺﾞｼｯｸM-PRO" pitchFamily="50" charset="-128"/>
              </a:rPr>
              <a:t>１</a:t>
            </a:r>
            <a:r>
              <a:rPr lang="en-US" altLang="ja-JP" sz="1800" dirty="0">
                <a:solidFill>
                  <a:srgbClr val="FF0000"/>
                </a:solidFill>
                <a:latin typeface="HG丸ｺﾞｼｯｸM-PRO" pitchFamily="50" charset="-128"/>
                <a:ea typeface="HG丸ｺﾞｼｯｸM-PRO" pitchFamily="50" charset="-128"/>
              </a:rPr>
              <a:t>,</a:t>
            </a:r>
            <a:r>
              <a:rPr lang="ja-JP" altLang="en-US" sz="1800" dirty="0">
                <a:solidFill>
                  <a:srgbClr val="FF0000"/>
                </a:solidFill>
                <a:latin typeface="HG丸ｺﾞｼｯｸM-PRO" pitchFamily="50" charset="-128"/>
                <a:ea typeface="HG丸ｺﾞｼｯｸM-PRO" pitchFamily="50" charset="-128"/>
              </a:rPr>
              <a:t>２</a:t>
            </a:r>
            <a:r>
              <a:rPr lang="en-US" altLang="ja-JP" sz="1800" dirty="0">
                <a:solidFill>
                  <a:srgbClr val="FF0000"/>
                </a:solidFill>
                <a:latin typeface="HG丸ｺﾞｼｯｸM-PRO" panose="020F0600000000000000" pitchFamily="50" charset="-128"/>
                <a:ea typeface="HG丸ｺﾞｼｯｸM-PRO" panose="020F0600000000000000" pitchFamily="50" charset="-128"/>
              </a:rPr>
              <a:t>-</a:t>
            </a:r>
            <a:r>
              <a:rPr lang="ja-JP" altLang="en-US" sz="1800" dirty="0">
                <a:solidFill>
                  <a:srgbClr val="FF0000"/>
                </a:solidFill>
                <a:latin typeface="HG丸ｺﾞｼｯｸM-PRO" panose="020F0600000000000000" pitchFamily="50" charset="-128"/>
                <a:ea typeface="HG丸ｺﾞｼｯｸM-PRO" panose="020F0600000000000000" pitchFamily="50" charset="-128"/>
              </a:rPr>
              <a:t>ジクロロプロパン、エチルベンゼン（特化則追加）</a:t>
            </a:r>
          </a:p>
        </p:txBody>
      </p:sp>
    </p:spTree>
    <p:extLst>
      <p:ext uri="{BB962C8B-B14F-4D97-AF65-F5344CB8AC3E}">
        <p14:creationId xmlns:p14="http://schemas.microsoft.com/office/powerpoint/2010/main" val="415179048"/>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251520" y="213518"/>
            <a:ext cx="700405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000"/>
              </a:lnSpc>
              <a:spcBef>
                <a:spcPts val="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１．作業者の健康に与える要因</a:t>
            </a:r>
            <a:r>
              <a:rPr lang="ja-JP" altLang="en-US" dirty="0">
                <a:solidFill>
                  <a:srgbClr val="FF0000"/>
                </a:solidFill>
                <a:latin typeface="HG丸ｺﾞｼｯｸM-PRO" pitchFamily="50" charset="-128"/>
                <a:ea typeface="HG丸ｺﾞｼｯｸM-PRO" pitchFamily="50" charset="-128"/>
              </a:rPr>
              <a:t>（２）化学的要因</a:t>
            </a:r>
            <a:endParaRPr lang="ja-JP" altLang="en-US"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17411" name="AutoShape 5"/>
          <p:cNvSpPr>
            <a:spLocks noChangeArrowheads="1"/>
          </p:cNvSpPr>
          <p:nvPr/>
        </p:nvSpPr>
        <p:spPr bwMode="auto">
          <a:xfrm>
            <a:off x="381000" y="690563"/>
            <a:ext cx="8515350" cy="5984875"/>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⑤特定化学物質</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・作業者に職業がん、皮膚炎、神経障害などを発症させるおそれ</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の多い化学物質を特定化学物質として指定している。</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・対策は「特定化学物質障害予防規則」に則り実施すること。</a:t>
            </a:r>
            <a:endParaRPr lang="en-US" altLang="ja-JP" sz="2000" dirty="0">
              <a:latin typeface="HG丸ｺﾞｼｯｸM-PRO" pitchFamily="50" charset="-128"/>
              <a:ea typeface="HG丸ｺﾞｼｯｸM-PRO" pitchFamily="50" charset="-128"/>
            </a:endParaRPr>
          </a:p>
        </p:txBody>
      </p:sp>
      <p:sp>
        <p:nvSpPr>
          <p:cNvPr id="17412" name="Text Box 10"/>
          <p:cNvSpPr txBox="1">
            <a:spLocks noChangeArrowheads="1"/>
          </p:cNvSpPr>
          <p:nvPr/>
        </p:nvSpPr>
        <p:spPr bwMode="auto">
          <a:xfrm>
            <a:off x="7664003" y="196851"/>
            <a:ext cx="1081088"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P77</a:t>
            </a:r>
            <a:endParaRPr kumimoji="0" lang="ja-JP" altLang="en-US" sz="1600" dirty="0">
              <a:latin typeface="HG丸ｺﾞｼｯｸM-PRO" pitchFamily="50" charset="-128"/>
              <a:ea typeface="HG丸ｺﾞｼｯｸM-PRO" pitchFamily="50" charset="-128"/>
            </a:endParaRPr>
          </a:p>
        </p:txBody>
      </p:sp>
      <p:pic>
        <p:nvPicPr>
          <p:cNvPr id="174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276475"/>
            <a:ext cx="8137525" cy="424338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4"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98545200-5C27-46C8-A947-D2DF55456EB4}" type="slidenum">
              <a:rPr lang="en-US" altLang="ja-JP" sz="1400">
                <a:ea typeface="ＭＳ Ｐゴシック" pitchFamily="50" charset="-128"/>
              </a:rPr>
              <a:pPr algn="r" eaLnBrk="1" hangingPunct="1">
                <a:spcBef>
                  <a:spcPct val="0"/>
                </a:spcBef>
                <a:buFontTx/>
                <a:buNone/>
              </a:pPr>
              <a:t>91</a:t>
            </a:fld>
            <a:endParaRPr lang="en-US" altLang="ja-JP" sz="1400">
              <a:ea typeface="ＭＳ Ｐゴシック" pitchFamily="50" charset="-128"/>
            </a:endParaRPr>
          </a:p>
        </p:txBody>
      </p:sp>
    </p:spTree>
    <p:extLst>
      <p:ext uri="{BB962C8B-B14F-4D97-AF65-F5344CB8AC3E}">
        <p14:creationId xmlns:p14="http://schemas.microsoft.com/office/powerpoint/2010/main" val="118859500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251520" y="213518"/>
            <a:ext cx="700405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000"/>
              </a:lnSpc>
              <a:spcBef>
                <a:spcPts val="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１．作業者の健康に与える要因</a:t>
            </a:r>
            <a:r>
              <a:rPr lang="ja-JP" altLang="en-US" dirty="0">
                <a:solidFill>
                  <a:srgbClr val="FF0000"/>
                </a:solidFill>
                <a:latin typeface="HG丸ｺﾞｼｯｸM-PRO" pitchFamily="50" charset="-128"/>
                <a:ea typeface="HG丸ｺﾞｼｯｸM-PRO" pitchFamily="50" charset="-128"/>
              </a:rPr>
              <a:t>（２）化学的要因</a:t>
            </a:r>
            <a:endParaRPr lang="ja-JP" altLang="en-US"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17411" name="AutoShape 5"/>
          <p:cNvSpPr>
            <a:spLocks noChangeArrowheads="1"/>
          </p:cNvSpPr>
          <p:nvPr/>
        </p:nvSpPr>
        <p:spPr bwMode="auto">
          <a:xfrm>
            <a:off x="251520" y="691443"/>
            <a:ext cx="8659366" cy="5984875"/>
          </a:xfrm>
          <a:prstGeom prst="roundRect">
            <a:avLst>
              <a:gd name="adj" fmla="val 4384"/>
            </a:avLst>
          </a:prstGeom>
          <a:solidFill>
            <a:srgbClr val="FFFF99"/>
          </a:solidFill>
          <a:ln w="9525">
            <a:solidFill>
              <a:srgbClr val="FFFF99"/>
            </a:solidFill>
            <a:round/>
            <a:headEnd/>
            <a:tailEnd/>
          </a:ln>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⑥その他の化学物質による障害</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・石綿障害予防規則、鉛中毒予防規則、四アルキル鉛中毒予防で　</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健康障害防止を目的として規制が設けられている。職長は、自</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職場で取り扱う化学物質について、どの法規制が適用になるか</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正確に理解することである。</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⑦化学物質管理の充実強化</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・表示（ラベル）、　</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文書の交付（ＳＤ</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Ｓ）、リスクアセ</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スメント（危険性</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または有害性の調</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査の義務化、有害</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ばく露作業報告制</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度、女性労働者の</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就業禁止について</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措置が定められて</a:t>
            </a:r>
            <a:endParaRPr lang="en-US" altLang="ja-JP" sz="2000" dirty="0">
              <a:latin typeface="HG丸ｺﾞｼｯｸM-PRO" pitchFamily="50" charset="-128"/>
              <a:ea typeface="HG丸ｺﾞｼｯｸM-PRO" pitchFamily="50" charset="-128"/>
            </a:endParaRPr>
          </a:p>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いる。</a:t>
            </a:r>
            <a:endParaRPr lang="en-US" altLang="ja-JP" sz="2000" dirty="0">
              <a:latin typeface="HG丸ｺﾞｼｯｸM-PRO" pitchFamily="50" charset="-128"/>
              <a:ea typeface="HG丸ｺﾞｼｯｸM-PRO" pitchFamily="50" charset="-128"/>
            </a:endParaRPr>
          </a:p>
        </p:txBody>
      </p:sp>
      <p:sp>
        <p:nvSpPr>
          <p:cNvPr id="17412" name="Text Box 10"/>
          <p:cNvSpPr txBox="1">
            <a:spLocks noChangeArrowheads="1"/>
          </p:cNvSpPr>
          <p:nvPr/>
        </p:nvSpPr>
        <p:spPr bwMode="auto">
          <a:xfrm>
            <a:off x="7664003" y="196851"/>
            <a:ext cx="1081088"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P78</a:t>
            </a:r>
            <a:endParaRPr kumimoji="0" lang="ja-JP" altLang="en-US" sz="1600" dirty="0">
              <a:latin typeface="HG丸ｺﾞｼｯｸM-PRO" pitchFamily="50" charset="-128"/>
              <a:ea typeface="HG丸ｺﾞｼｯｸM-PRO" pitchFamily="50" charset="-128"/>
            </a:endParaRPr>
          </a:p>
        </p:txBody>
      </p:sp>
      <p:pic>
        <p:nvPicPr>
          <p:cNvPr id="2" name="図 1"/>
          <p:cNvPicPr>
            <a:picLocks noChangeAspect="1"/>
          </p:cNvPicPr>
          <p:nvPr/>
        </p:nvPicPr>
        <p:blipFill>
          <a:blip r:embed="rId2"/>
          <a:stretch>
            <a:fillRect/>
          </a:stretch>
        </p:blipFill>
        <p:spPr>
          <a:xfrm>
            <a:off x="3547418" y="2996952"/>
            <a:ext cx="5151881" cy="3522911"/>
          </a:xfrm>
          <a:prstGeom prst="rect">
            <a:avLst/>
          </a:prstGeom>
        </p:spPr>
      </p:pic>
      <p:sp>
        <p:nvSpPr>
          <p:cNvPr id="17414"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98545200-5C27-46C8-A947-D2DF55456EB4}" type="slidenum">
              <a:rPr lang="en-US" altLang="ja-JP" sz="1400">
                <a:ea typeface="ＭＳ Ｐゴシック" pitchFamily="50" charset="-128"/>
              </a:rPr>
              <a:pPr algn="r" eaLnBrk="1" hangingPunct="1">
                <a:spcBef>
                  <a:spcPct val="0"/>
                </a:spcBef>
                <a:buFontTx/>
                <a:buNone/>
              </a:pPr>
              <a:t>92</a:t>
            </a:fld>
            <a:endParaRPr lang="en-US" altLang="ja-JP" sz="1400" dirty="0">
              <a:ea typeface="ＭＳ Ｐゴシック" pitchFamily="50" charset="-128"/>
            </a:endParaRPr>
          </a:p>
        </p:txBody>
      </p:sp>
    </p:spTree>
    <p:extLst>
      <p:ext uri="{BB962C8B-B14F-4D97-AF65-F5344CB8AC3E}">
        <p14:creationId xmlns:p14="http://schemas.microsoft.com/office/powerpoint/2010/main" val="237227528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182563"/>
            <a:ext cx="534732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１．作業者の健康に与える要因</a:t>
            </a:r>
          </a:p>
        </p:txBody>
      </p:sp>
      <p:sp>
        <p:nvSpPr>
          <p:cNvPr id="10243" name="AutoShape 5"/>
          <p:cNvSpPr>
            <a:spLocks noChangeArrowheads="1"/>
          </p:cNvSpPr>
          <p:nvPr/>
        </p:nvSpPr>
        <p:spPr bwMode="auto">
          <a:xfrm>
            <a:off x="381000" y="706438"/>
            <a:ext cx="8515350" cy="5969000"/>
          </a:xfrm>
          <a:prstGeom prst="roundRect">
            <a:avLst>
              <a:gd name="adj" fmla="val 4384"/>
            </a:avLst>
          </a:prstGeom>
          <a:solidFill>
            <a:srgbClr val="FFFF99"/>
          </a:solidFill>
          <a:ln w="9525">
            <a:solidFill>
              <a:srgbClr val="FFFF99"/>
            </a:solidFill>
            <a:round/>
            <a:headEnd/>
            <a:tailEnd/>
          </a:ln>
        </p:spPr>
        <p:txBody>
          <a:bodyPr wrap="none"/>
          <a:lstStyle/>
          <a:p>
            <a:pPr algn="l" eaLnBrk="1" hangingPunct="1">
              <a:lnSpc>
                <a:spcPts val="2700"/>
              </a:lnSpc>
              <a:defRPr/>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（３）生物的要因</a:t>
            </a:r>
            <a:endParaRPr lang="ja-JP" altLang="en-US" sz="2400" u="sng" dirty="0">
              <a:effectLst>
                <a:outerShdw blurRad="38100" dist="38100" dir="2700000" algn="tl">
                  <a:srgbClr val="FFFFFF"/>
                </a:outerShdw>
              </a:effectLst>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・細菌などによる食中毒、最近では病院等における医師、看護</a:t>
            </a:r>
            <a:endParaRPr lang="en-US" altLang="ja-JP" sz="2000" dirty="0">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師や医学研究所の業務などにおける細菌やウィルス等による</a:t>
            </a:r>
            <a:endParaRPr lang="en-US" altLang="ja-JP" sz="2000" dirty="0">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感染症による疾患などがこれに当たる。</a:t>
            </a:r>
            <a:endParaRPr lang="en-US" altLang="ja-JP" sz="2000" dirty="0">
              <a:latin typeface="HG丸ｺﾞｼｯｸM-PRO" pitchFamily="50" charset="-128"/>
              <a:ea typeface="HG丸ｺﾞｼｯｸM-PRO" pitchFamily="50" charset="-128"/>
            </a:endParaRPr>
          </a:p>
          <a:p>
            <a:pPr algn="l" eaLnBrk="1" hangingPunct="1">
              <a:lnSpc>
                <a:spcPts val="2700"/>
              </a:lnSpc>
              <a:defRPr/>
            </a:pPr>
            <a:r>
              <a:rPr lang="ja-JP" altLang="en-US" sz="2400" dirty="0">
                <a:solidFill>
                  <a:srgbClr val="FF0000"/>
                </a:solidFill>
                <a:latin typeface="HG丸ｺﾞｼｯｸM-PRO" pitchFamily="50" charset="-128"/>
                <a:ea typeface="HG丸ｺﾞｼｯｸM-PRO" pitchFamily="50" charset="-128"/>
              </a:rPr>
              <a:t>　（４）社会的要因</a:t>
            </a:r>
            <a:endParaRPr lang="ja-JP" altLang="en-US" sz="2400" dirty="0">
              <a:latin typeface="HG丸ｺﾞｼｯｸM-PRO" pitchFamily="50" charset="-128"/>
              <a:ea typeface="HG丸ｺﾞｼｯｸM-PRO" pitchFamily="50" charset="-128"/>
            </a:endParaRPr>
          </a:p>
        </p:txBody>
      </p:sp>
      <p:sp>
        <p:nvSpPr>
          <p:cNvPr id="18436" name="Text Box 10"/>
          <p:cNvSpPr txBox="1">
            <a:spLocks noChangeArrowheads="1"/>
          </p:cNvSpPr>
          <p:nvPr/>
        </p:nvSpPr>
        <p:spPr bwMode="auto">
          <a:xfrm>
            <a:off x="6588125" y="182563"/>
            <a:ext cx="2081213"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P80</a:t>
            </a:r>
            <a:endParaRPr kumimoji="0" lang="ja-JP" altLang="en-US" sz="1600" dirty="0">
              <a:latin typeface="HG丸ｺﾞｼｯｸM-PRO" pitchFamily="50" charset="-128"/>
              <a:ea typeface="HG丸ｺﾞｼｯｸM-PRO" pitchFamily="50" charset="-128"/>
            </a:endParaRPr>
          </a:p>
        </p:txBody>
      </p:sp>
      <p:pic>
        <p:nvPicPr>
          <p:cNvPr id="184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708275"/>
            <a:ext cx="8208963" cy="38449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8"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974BC724-8939-4714-99F3-07D890B38D24}" type="slidenum">
              <a:rPr lang="en-US" altLang="ja-JP" sz="1400">
                <a:ea typeface="ＭＳ Ｐゴシック" pitchFamily="50" charset="-128"/>
              </a:rPr>
              <a:pPr algn="r" eaLnBrk="1" hangingPunct="1">
                <a:spcBef>
                  <a:spcPct val="0"/>
                </a:spcBef>
                <a:buFontTx/>
                <a:buNone/>
              </a:pPr>
              <a:t>93</a:t>
            </a:fld>
            <a:endParaRPr lang="en-US" altLang="ja-JP" sz="1400">
              <a:ea typeface="ＭＳ Ｐゴシック" pitchFamily="50" charset="-128"/>
            </a:endParaRPr>
          </a:p>
        </p:txBody>
      </p:sp>
    </p:spTree>
    <p:extLst>
      <p:ext uri="{BB962C8B-B14F-4D97-AF65-F5344CB8AC3E}">
        <p14:creationId xmlns:p14="http://schemas.microsoft.com/office/powerpoint/2010/main" val="143924174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9461" y="87849"/>
            <a:ext cx="7377217"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u="sng" dirty="0">
                <a:effectLst>
                  <a:outerShdw blurRad="38100" dist="38100" dir="2700000" algn="tl">
                    <a:srgbClr val="C0C0C0"/>
                  </a:outerShdw>
                </a:effectLst>
                <a:latin typeface="HG丸ｺﾞｼｯｸM-PRO" pitchFamily="50" charset="-128"/>
                <a:ea typeface="HG丸ｺﾞｼｯｸM-PRO" pitchFamily="50" charset="-128"/>
              </a:rPr>
              <a:t>１．作業者の健康に与える要因</a:t>
            </a:r>
            <a:r>
              <a:rPr lang="ja-JP" altLang="en-US" dirty="0">
                <a:effectLst>
                  <a:outerShdw blurRad="38100" dist="38100" dir="2700000" algn="tl">
                    <a:srgbClr val="C0C0C0"/>
                  </a:outerShdw>
                </a:effectLst>
                <a:latin typeface="HG丸ｺﾞｼｯｸM-PRO" pitchFamily="50" charset="-128"/>
                <a:ea typeface="HG丸ｺﾞｼｯｸM-PRO" pitchFamily="50" charset="-128"/>
              </a:rPr>
              <a:t>　</a:t>
            </a:r>
            <a:r>
              <a:rPr lang="ja-JP" altLang="en-US" dirty="0">
                <a:solidFill>
                  <a:srgbClr val="FF0000"/>
                </a:solidFill>
                <a:latin typeface="HG丸ｺﾞｼｯｸM-PRO" pitchFamily="50" charset="-128"/>
                <a:ea typeface="HG丸ｺﾞｼｯｸM-PRO" pitchFamily="50" charset="-128"/>
              </a:rPr>
              <a:t>（４）社会的要因</a:t>
            </a:r>
            <a:endParaRPr lang="ja-JP" altLang="en-US"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10243" name="AutoShape 5"/>
          <p:cNvSpPr>
            <a:spLocks noChangeArrowheads="1"/>
          </p:cNvSpPr>
          <p:nvPr/>
        </p:nvSpPr>
        <p:spPr bwMode="auto">
          <a:xfrm>
            <a:off x="309461" y="714408"/>
            <a:ext cx="8515350" cy="5969000"/>
          </a:xfrm>
          <a:prstGeom prst="roundRect">
            <a:avLst>
              <a:gd name="adj" fmla="val 4384"/>
            </a:avLst>
          </a:prstGeom>
          <a:solidFill>
            <a:srgbClr val="FFFF99"/>
          </a:solidFill>
          <a:ln w="9525">
            <a:solidFill>
              <a:srgbClr val="FFFF99"/>
            </a:solidFill>
            <a:round/>
            <a:headEnd/>
            <a:tailEnd/>
          </a:ln>
        </p:spPr>
        <p:txBody>
          <a:bodyPr wrap="none"/>
          <a:lstStyle/>
          <a:p>
            <a:pPr eaLnBrk="1" hangingPunct="1">
              <a:lnSpc>
                <a:spcPts val="2700"/>
              </a:lnSpc>
              <a:defRPr/>
            </a:pPr>
            <a:endParaRPr lang="ja-JP" altLang="en-US" sz="1800" dirty="0">
              <a:latin typeface="HG丸ｺﾞｼｯｸM-PRO" pitchFamily="50" charset="-128"/>
              <a:ea typeface="HG丸ｺﾞｼｯｸM-PRO" pitchFamily="50" charset="-128"/>
            </a:endParaRPr>
          </a:p>
        </p:txBody>
      </p:sp>
      <p:sp>
        <p:nvSpPr>
          <p:cNvPr id="18436" name="Text Box 10"/>
          <p:cNvSpPr txBox="1">
            <a:spLocks noChangeArrowheads="1"/>
          </p:cNvSpPr>
          <p:nvPr/>
        </p:nvSpPr>
        <p:spPr bwMode="auto">
          <a:xfrm>
            <a:off x="7524328" y="182563"/>
            <a:ext cx="1145010"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P80</a:t>
            </a:r>
            <a:endParaRPr kumimoji="0" lang="ja-JP" altLang="en-US" sz="1600" dirty="0">
              <a:latin typeface="HG丸ｺﾞｼｯｸM-PRO" pitchFamily="50" charset="-128"/>
              <a:ea typeface="HG丸ｺﾞｼｯｸM-PRO" pitchFamily="50" charset="-128"/>
            </a:endParaRPr>
          </a:p>
        </p:txBody>
      </p:sp>
      <p:pic>
        <p:nvPicPr>
          <p:cNvPr id="2" name="図 1"/>
          <p:cNvPicPr>
            <a:picLocks noChangeAspect="1"/>
          </p:cNvPicPr>
          <p:nvPr/>
        </p:nvPicPr>
        <p:blipFill>
          <a:blip r:embed="rId2"/>
          <a:stretch>
            <a:fillRect/>
          </a:stretch>
        </p:blipFill>
        <p:spPr>
          <a:xfrm>
            <a:off x="411420" y="1367424"/>
            <a:ext cx="8290302" cy="5116454"/>
          </a:xfrm>
          <a:prstGeom prst="rect">
            <a:avLst/>
          </a:prstGeom>
        </p:spPr>
      </p:pic>
      <p:sp>
        <p:nvSpPr>
          <p:cNvPr id="18438"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974BC724-8939-4714-99F3-07D890B38D24}" type="slidenum">
              <a:rPr lang="en-US" altLang="ja-JP" sz="1400">
                <a:ea typeface="ＭＳ Ｐゴシック" pitchFamily="50" charset="-128"/>
              </a:rPr>
              <a:pPr algn="r" eaLnBrk="1" hangingPunct="1">
                <a:spcBef>
                  <a:spcPct val="0"/>
                </a:spcBef>
                <a:buFontTx/>
                <a:buNone/>
              </a:pPr>
              <a:t>94</a:t>
            </a:fld>
            <a:endParaRPr lang="en-US" altLang="ja-JP" sz="1400" dirty="0">
              <a:ea typeface="ＭＳ Ｐゴシック" pitchFamily="50" charset="-128"/>
            </a:endParaRPr>
          </a:p>
        </p:txBody>
      </p:sp>
    </p:spTree>
    <p:extLst>
      <p:ext uri="{BB962C8B-B14F-4D97-AF65-F5344CB8AC3E}">
        <p14:creationId xmlns:p14="http://schemas.microsoft.com/office/powerpoint/2010/main" val="276940252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182563"/>
            <a:ext cx="390716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２．労働衛生管理</a:t>
            </a:r>
          </a:p>
        </p:txBody>
      </p:sp>
      <p:sp>
        <p:nvSpPr>
          <p:cNvPr id="10243" name="AutoShape 5"/>
          <p:cNvSpPr>
            <a:spLocks noChangeArrowheads="1"/>
          </p:cNvSpPr>
          <p:nvPr/>
        </p:nvSpPr>
        <p:spPr bwMode="auto">
          <a:xfrm>
            <a:off x="381000" y="706438"/>
            <a:ext cx="8515350" cy="5969000"/>
          </a:xfrm>
          <a:prstGeom prst="roundRect">
            <a:avLst>
              <a:gd name="adj" fmla="val 4384"/>
            </a:avLst>
          </a:prstGeom>
          <a:solidFill>
            <a:srgbClr val="FFFF99"/>
          </a:solidFill>
          <a:ln w="9525">
            <a:solidFill>
              <a:srgbClr val="FFFF99"/>
            </a:solidFill>
            <a:round/>
            <a:headEnd/>
            <a:tailEnd/>
          </a:ln>
        </p:spPr>
        <p:txBody>
          <a:bodyPr wrap="none"/>
          <a:lstStyle/>
          <a:p>
            <a:pPr algn="l" eaLnBrk="1" hangingPunct="1">
              <a:lnSpc>
                <a:spcPts val="2700"/>
              </a:lnSpc>
              <a:defRPr/>
            </a:pPr>
            <a:r>
              <a:rPr lang="ja-JP" altLang="en-US" sz="24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（１）作業環境管理</a:t>
            </a:r>
            <a:endParaRPr lang="ja-JP" altLang="en-US" sz="2400" u="sng" dirty="0">
              <a:effectLst>
                <a:outerShdw blurRad="38100" dist="38100" dir="2700000" algn="tl">
                  <a:srgbClr val="FFFFFF"/>
                </a:outerShdw>
              </a:effectLst>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※適切な作業環境を確保することを目的に</a:t>
            </a:r>
          </a:p>
          <a:p>
            <a:pPr algn="l" eaLnBrk="1" hangingPunct="1">
              <a:lnSpc>
                <a:spcPts val="2700"/>
              </a:lnSpc>
              <a:defRPr/>
            </a:pPr>
            <a:r>
              <a:rPr lang="en-US" altLang="ja-JP" sz="20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①有害要因を確定して、その要因について的確な作業環境測</a:t>
            </a:r>
          </a:p>
          <a:p>
            <a:pPr algn="l" eaLnBrk="1" hangingPunct="1">
              <a:lnSpc>
                <a:spcPts val="2700"/>
              </a:lnSpc>
              <a:defRPr/>
            </a:pPr>
            <a:r>
              <a:rPr lang="ja-JP" altLang="en-US" sz="2000" dirty="0">
                <a:latin typeface="HG丸ｺﾞｼｯｸM-PRO" pitchFamily="50" charset="-128"/>
                <a:ea typeface="HG丸ｺﾞｼｯｸM-PRO" pitchFamily="50" charset="-128"/>
              </a:rPr>
              <a:t>　　　　　定を行う。</a:t>
            </a:r>
          </a:p>
          <a:p>
            <a:pPr algn="l" eaLnBrk="1" hangingPunct="1">
              <a:lnSpc>
                <a:spcPts val="2700"/>
              </a:lnSpc>
              <a:defRPr/>
            </a:pPr>
            <a:r>
              <a:rPr lang="ja-JP" altLang="en-US" sz="2000" dirty="0">
                <a:latin typeface="HG丸ｺﾞｼｯｸM-PRO" pitchFamily="50" charset="-128"/>
                <a:ea typeface="HG丸ｺﾞｼｯｸM-PRO" pitchFamily="50" charset="-128"/>
              </a:rPr>
              <a:t>　　　　②その結果を評価する。</a:t>
            </a:r>
          </a:p>
          <a:p>
            <a:pPr algn="l" eaLnBrk="1" hangingPunct="1">
              <a:lnSpc>
                <a:spcPts val="2700"/>
              </a:lnSpc>
              <a:defRPr/>
            </a:pPr>
            <a:r>
              <a:rPr lang="ja-JP" altLang="en-US" sz="2000" dirty="0">
                <a:latin typeface="HG丸ｺﾞｼｯｸM-PRO" pitchFamily="50" charset="-128"/>
                <a:ea typeface="HG丸ｺﾞｼｯｸM-PRO" pitchFamily="50" charset="-128"/>
              </a:rPr>
              <a:t>　　　　③局所排気装置など各種の設備の設置・改善や適正な整備を</a:t>
            </a:r>
          </a:p>
          <a:p>
            <a:pPr algn="l" eaLnBrk="1" hangingPunct="1">
              <a:lnSpc>
                <a:spcPts val="2700"/>
              </a:lnSpc>
              <a:defRPr/>
            </a:pPr>
            <a:r>
              <a:rPr lang="ja-JP" altLang="en-US" sz="2000" dirty="0">
                <a:latin typeface="HG丸ｺﾞｼｯｸM-PRO" pitchFamily="50" charset="-128"/>
                <a:ea typeface="HG丸ｺﾞｼｯｸM-PRO" pitchFamily="50" charset="-128"/>
              </a:rPr>
              <a:t>　　　　　行う。</a:t>
            </a:r>
          </a:p>
          <a:p>
            <a:pPr algn="l" eaLnBrk="1" hangingPunct="1">
              <a:lnSpc>
                <a:spcPts val="2700"/>
              </a:lnSpc>
              <a:defRPr/>
            </a:pPr>
            <a:r>
              <a:rPr lang="ja-JP" altLang="en-US" sz="2000" dirty="0">
                <a:latin typeface="HG丸ｺﾞｼｯｸM-PRO" pitchFamily="50" charset="-128"/>
                <a:ea typeface="HG丸ｺﾞｼｯｸM-PRO" pitchFamily="50" charset="-128"/>
              </a:rPr>
              <a:t>　　　　　そして、良好な作業環境を維持していくことである。</a:t>
            </a:r>
          </a:p>
          <a:p>
            <a:pPr algn="l" eaLnBrk="1" hangingPunct="1">
              <a:lnSpc>
                <a:spcPts val="2700"/>
              </a:lnSpc>
              <a:defRPr/>
            </a:pPr>
            <a:r>
              <a:rPr lang="ja-JP" altLang="en-US" sz="2000" dirty="0">
                <a:latin typeface="HG丸ｺﾞｼｯｸM-PRO" pitchFamily="50" charset="-128"/>
                <a:ea typeface="HG丸ｺﾞｼｯｸM-PRO" pitchFamily="50" charset="-128"/>
              </a:rPr>
              <a:t>　　　　　また、設備（局所排気装置等）の作業前点検および定期点</a:t>
            </a:r>
          </a:p>
          <a:p>
            <a:pPr algn="l" eaLnBrk="1" hangingPunct="1">
              <a:lnSpc>
                <a:spcPts val="2700"/>
              </a:lnSpc>
              <a:defRPr/>
            </a:pPr>
            <a:r>
              <a:rPr lang="ja-JP" altLang="en-US" sz="2000" dirty="0">
                <a:latin typeface="HG丸ｺﾞｼｯｸM-PRO" pitchFamily="50" charset="-128"/>
                <a:ea typeface="HG丸ｺﾞｼｯｸM-PRO" pitchFamily="50" charset="-128"/>
              </a:rPr>
              <a:t>　　　　検の励行も重要な役目である。</a:t>
            </a:r>
          </a:p>
          <a:p>
            <a:pPr algn="l" eaLnBrk="1" hangingPunct="1">
              <a:lnSpc>
                <a:spcPts val="2700"/>
              </a:lnSpc>
              <a:defRPr/>
            </a:pPr>
            <a:endParaRPr lang="ja-JP" altLang="en-US" sz="2000" dirty="0">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a:t>
            </a:r>
            <a:r>
              <a:rPr lang="ja-JP" altLang="en-US" sz="2000" dirty="0">
                <a:solidFill>
                  <a:srgbClr val="FF0000"/>
                </a:solidFill>
                <a:latin typeface="HG丸ｺﾞｼｯｸM-PRO" pitchFamily="50" charset="-128"/>
                <a:ea typeface="HG丸ｺﾞｼｯｸM-PRO" pitchFamily="50" charset="-128"/>
              </a:rPr>
              <a:t>※作業環境測定のフローシートは</a:t>
            </a:r>
            <a:r>
              <a:rPr lang="en-US" altLang="ja-JP" sz="2000" dirty="0">
                <a:solidFill>
                  <a:srgbClr val="FF0000"/>
                </a:solidFill>
                <a:latin typeface="HG丸ｺﾞｼｯｸM-PRO" pitchFamily="50" charset="-128"/>
                <a:ea typeface="HG丸ｺﾞｼｯｸM-PRO" pitchFamily="50" charset="-128"/>
              </a:rPr>
              <a:t>P</a:t>
            </a:r>
            <a:r>
              <a:rPr lang="ja-JP" altLang="en-US" sz="2000" dirty="0">
                <a:solidFill>
                  <a:srgbClr val="FF0000"/>
                </a:solidFill>
                <a:latin typeface="HG丸ｺﾞｼｯｸM-PRO" pitchFamily="50" charset="-128"/>
                <a:ea typeface="HG丸ｺﾞｼｯｸM-PRO" pitchFamily="50" charset="-128"/>
              </a:rPr>
              <a:t>８２参照</a:t>
            </a:r>
          </a:p>
        </p:txBody>
      </p:sp>
      <p:sp>
        <p:nvSpPr>
          <p:cNvPr id="19460" name="Text Box 10"/>
          <p:cNvSpPr txBox="1">
            <a:spLocks noChangeArrowheads="1"/>
          </p:cNvSpPr>
          <p:nvPr/>
        </p:nvSpPr>
        <p:spPr bwMode="auto">
          <a:xfrm>
            <a:off x="7588250" y="243486"/>
            <a:ext cx="10810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P81</a:t>
            </a:r>
            <a:endParaRPr kumimoji="0" lang="ja-JP" altLang="en-US" sz="1600" dirty="0">
              <a:latin typeface="HG丸ｺﾞｼｯｸM-PRO" pitchFamily="50" charset="-128"/>
              <a:ea typeface="HG丸ｺﾞｼｯｸM-PRO" pitchFamily="50" charset="-128"/>
            </a:endParaRPr>
          </a:p>
        </p:txBody>
      </p:sp>
      <p:sp>
        <p:nvSpPr>
          <p:cNvPr id="19461"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7E02EA2E-7EF8-4C63-A8D8-6688B4BAB7FA}" type="slidenum">
              <a:rPr lang="en-US" altLang="ja-JP" sz="1400">
                <a:ea typeface="ＭＳ Ｐゴシック" pitchFamily="50" charset="-128"/>
              </a:rPr>
              <a:pPr algn="r" eaLnBrk="1" hangingPunct="1">
                <a:spcBef>
                  <a:spcPct val="0"/>
                </a:spcBef>
                <a:buFontTx/>
                <a:buNone/>
              </a:pPr>
              <a:t>95</a:t>
            </a:fld>
            <a:endParaRPr lang="en-US" altLang="ja-JP" sz="1400">
              <a:ea typeface="ＭＳ Ｐゴシック" pitchFamily="50" charset="-128"/>
            </a:endParaRPr>
          </a:p>
        </p:txBody>
      </p:sp>
    </p:spTree>
    <p:extLst>
      <p:ext uri="{BB962C8B-B14F-4D97-AF65-F5344CB8AC3E}">
        <p14:creationId xmlns:p14="http://schemas.microsoft.com/office/powerpoint/2010/main" val="372821328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182563"/>
            <a:ext cx="3403104"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２．労働衛生管理</a:t>
            </a:r>
          </a:p>
        </p:txBody>
      </p:sp>
      <p:sp>
        <p:nvSpPr>
          <p:cNvPr id="20483" name="AutoShape 5"/>
          <p:cNvSpPr>
            <a:spLocks noChangeArrowheads="1"/>
          </p:cNvSpPr>
          <p:nvPr/>
        </p:nvSpPr>
        <p:spPr bwMode="auto">
          <a:xfrm>
            <a:off x="381000" y="706438"/>
            <a:ext cx="8515350" cy="5969000"/>
          </a:xfrm>
          <a:prstGeom prst="roundRect">
            <a:avLst>
              <a:gd name="adj" fmla="val 4384"/>
            </a:avLst>
          </a:prstGeom>
          <a:solidFill>
            <a:srgbClr val="FFFF99"/>
          </a:solidFill>
          <a:ln>
            <a:noFill/>
          </a:ln>
          <a:extLst>
            <a:ext uri="{91240B29-F687-4F45-9708-019B960494DF}">
              <a14:hiddenLine xmlns:a14="http://schemas.microsoft.com/office/drawing/2010/main" w="9525">
                <a:solidFill>
                  <a:schemeClr val="tx1"/>
                </a:solidFill>
                <a:round/>
                <a:headEnd/>
                <a:tailEnd/>
              </a14:hiddenLine>
            </a:ext>
          </a:extLst>
        </p:spPr>
        <p:txBody>
          <a:bodyPr wrap="none"/>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l" eaLnBrk="1" hangingPunct="1">
              <a:lnSpc>
                <a:spcPts val="2700"/>
              </a:lnSpc>
              <a:spcBef>
                <a:spcPct val="0"/>
              </a:spcBef>
              <a:buFontTx/>
              <a:buNone/>
            </a:pPr>
            <a:r>
              <a:rPr lang="ja-JP" altLang="en-US" sz="20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（１）作業環境管理</a:t>
            </a:r>
          </a:p>
          <a:p>
            <a:pPr algn="l" eaLnBrk="1" hangingPunct="1">
              <a:lnSpc>
                <a:spcPts val="2700"/>
              </a:lnSpc>
              <a:spcBef>
                <a:spcPct val="0"/>
              </a:spcBef>
              <a:buFontTx/>
              <a:buNone/>
            </a:pPr>
            <a:r>
              <a:rPr lang="ja-JP" altLang="en-US" sz="2400" dirty="0">
                <a:solidFill>
                  <a:srgbClr val="FF0000"/>
                </a:solidFill>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※測定結果の評価</a:t>
            </a:r>
          </a:p>
        </p:txBody>
      </p:sp>
      <p:sp>
        <p:nvSpPr>
          <p:cNvPr id="20484" name="Text Box 10"/>
          <p:cNvSpPr txBox="1">
            <a:spLocks noChangeArrowheads="1"/>
          </p:cNvSpPr>
          <p:nvPr/>
        </p:nvSpPr>
        <p:spPr bwMode="auto">
          <a:xfrm>
            <a:off x="6934200" y="228600"/>
            <a:ext cx="180022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P82</a:t>
            </a:r>
            <a:endParaRPr kumimoji="0" lang="ja-JP" altLang="en-US" sz="1600" dirty="0">
              <a:latin typeface="HG丸ｺﾞｼｯｸM-PRO" pitchFamily="50" charset="-128"/>
              <a:ea typeface="HG丸ｺﾞｼｯｸM-PRO" pitchFamily="50" charset="-128"/>
            </a:endParaRPr>
          </a:p>
        </p:txBody>
      </p:sp>
      <p:pic>
        <p:nvPicPr>
          <p:cNvPr id="204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8382000" cy="50292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6"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7F7B2056-5B01-4B32-9E8D-2F0AA3DCC5AD}" type="slidenum">
              <a:rPr lang="en-US" altLang="ja-JP" sz="1400">
                <a:ea typeface="ＭＳ Ｐゴシック" pitchFamily="50" charset="-128"/>
              </a:rPr>
              <a:pPr algn="r" eaLnBrk="1" hangingPunct="1">
                <a:spcBef>
                  <a:spcPct val="0"/>
                </a:spcBef>
                <a:buFontTx/>
                <a:buNone/>
              </a:pPr>
              <a:t>96</a:t>
            </a:fld>
            <a:endParaRPr lang="en-US" altLang="ja-JP" sz="1400">
              <a:ea typeface="ＭＳ Ｐゴシック" pitchFamily="50" charset="-128"/>
            </a:endParaRPr>
          </a:p>
        </p:txBody>
      </p:sp>
    </p:spTree>
    <p:extLst>
      <p:ext uri="{BB962C8B-B14F-4D97-AF65-F5344CB8AC3E}">
        <p14:creationId xmlns:p14="http://schemas.microsoft.com/office/powerpoint/2010/main" val="365333716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026"/>
          <p:cNvSpPr txBox="1">
            <a:spLocks noChangeArrowheads="1"/>
          </p:cNvSpPr>
          <p:nvPr/>
        </p:nvSpPr>
        <p:spPr bwMode="auto">
          <a:xfrm>
            <a:off x="2193925" y="1544638"/>
            <a:ext cx="5578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0"/>
              </a:spcBef>
              <a:buFontTx/>
              <a:buNone/>
            </a:pPr>
            <a:endParaRPr lang="ja-JP" altLang="en-US" sz="2400">
              <a:latin typeface="Times New Roman" pitchFamily="18" charset="0"/>
              <a:ea typeface="ＭＳ Ｐゴシック" pitchFamily="50" charset="-128"/>
            </a:endParaRPr>
          </a:p>
        </p:txBody>
      </p:sp>
      <p:sp>
        <p:nvSpPr>
          <p:cNvPr id="21507" name="Text Box 1027"/>
          <p:cNvSpPr txBox="1">
            <a:spLocks noChangeArrowheads="1"/>
          </p:cNvSpPr>
          <p:nvPr/>
        </p:nvSpPr>
        <p:spPr bwMode="auto">
          <a:xfrm>
            <a:off x="152400" y="381000"/>
            <a:ext cx="883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50000"/>
              </a:spcBef>
              <a:buFontTx/>
              <a:buNone/>
            </a:pPr>
            <a:endParaRPr lang="ja-JP" altLang="en-US" sz="2800">
              <a:latin typeface="Times New Roman" pitchFamily="18" charset="0"/>
            </a:endParaRPr>
          </a:p>
        </p:txBody>
      </p:sp>
      <p:graphicFrame>
        <p:nvGraphicFramePr>
          <p:cNvPr id="21508" name="Object 1028"/>
          <p:cNvGraphicFramePr>
            <a:graphicFrameLocks noChangeAspect="1"/>
          </p:cNvGraphicFramePr>
          <p:nvPr/>
        </p:nvGraphicFramePr>
        <p:xfrm>
          <a:off x="381000" y="304800"/>
          <a:ext cx="8458200" cy="6248400"/>
        </p:xfrm>
        <a:graphic>
          <a:graphicData uri="http://schemas.openxmlformats.org/presentationml/2006/ole">
            <mc:AlternateContent xmlns:mc="http://schemas.openxmlformats.org/markup-compatibility/2006">
              <mc:Choice xmlns:v="urn:schemas-microsoft-com:vml" Requires="v">
                <p:oleObj spid="_x0000_s75903" name="Photo Editor ｲﾒｰｼﾞ" r:id="rId3" imgW="4019048" imgH="2133898" progId="MSPhotoEd.3">
                  <p:embed/>
                </p:oleObj>
              </mc:Choice>
              <mc:Fallback>
                <p:oleObj name="Photo Editor ｲﾒｰｼﾞ" r:id="rId3" imgW="4019048" imgH="2133898"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
                        <a:ext cx="84582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9" name="Text Box 1029"/>
          <p:cNvSpPr txBox="1">
            <a:spLocks noChangeArrowheads="1"/>
          </p:cNvSpPr>
          <p:nvPr/>
        </p:nvSpPr>
        <p:spPr bwMode="auto">
          <a:xfrm>
            <a:off x="228600" y="2286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eaLnBrk="1" hangingPunct="1">
              <a:spcBef>
                <a:spcPct val="50000"/>
              </a:spcBef>
              <a:buFontTx/>
              <a:buNone/>
            </a:pPr>
            <a:r>
              <a:rPr lang="ja-JP" altLang="en-US" sz="2400" dirty="0">
                <a:solidFill>
                  <a:srgbClr val="FF0000"/>
                </a:solidFill>
                <a:latin typeface="Times New Roman" pitchFamily="18" charset="0"/>
                <a:ea typeface="ＭＳ Ｐゴシック" pitchFamily="50" charset="-128"/>
              </a:rPr>
              <a:t>局所排気装置</a:t>
            </a:r>
            <a:endParaRPr lang="ja-JP" altLang="en-US" sz="2400" dirty="0">
              <a:latin typeface="Times New Roman" pitchFamily="18" charset="0"/>
              <a:ea typeface="ＭＳ Ｐゴシック" pitchFamily="50" charset="-128"/>
            </a:endParaRPr>
          </a:p>
        </p:txBody>
      </p:sp>
    </p:spTree>
    <p:extLst>
      <p:ext uri="{BB962C8B-B14F-4D97-AF65-F5344CB8AC3E}">
        <p14:creationId xmlns:p14="http://schemas.microsoft.com/office/powerpoint/2010/main" val="2772380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6" name="Text Box 8"/>
          <p:cNvSpPr txBox="1">
            <a:spLocks noChangeArrowheads="1"/>
          </p:cNvSpPr>
          <p:nvPr/>
        </p:nvSpPr>
        <p:spPr bwMode="auto">
          <a:xfrm>
            <a:off x="304800" y="182563"/>
            <a:ext cx="3259088"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２．労働衛生管理</a:t>
            </a:r>
          </a:p>
        </p:txBody>
      </p:sp>
      <p:sp>
        <p:nvSpPr>
          <p:cNvPr id="10243" name="AutoShape 5"/>
          <p:cNvSpPr>
            <a:spLocks noChangeArrowheads="1"/>
          </p:cNvSpPr>
          <p:nvPr/>
        </p:nvSpPr>
        <p:spPr bwMode="auto">
          <a:xfrm>
            <a:off x="381000" y="711558"/>
            <a:ext cx="8515350" cy="5969000"/>
          </a:xfrm>
          <a:prstGeom prst="roundRect">
            <a:avLst>
              <a:gd name="adj" fmla="val 4384"/>
            </a:avLst>
          </a:prstGeom>
          <a:solidFill>
            <a:srgbClr val="FFFF99"/>
          </a:solidFill>
          <a:ln w="9525">
            <a:solidFill>
              <a:srgbClr val="FFFF99"/>
            </a:solidFill>
            <a:round/>
            <a:headEnd/>
            <a:tailEnd/>
          </a:ln>
        </p:spPr>
        <p:txBody>
          <a:bodyPr wrap="none"/>
          <a:lstStyle/>
          <a:p>
            <a:pPr algn="l" eaLnBrk="1" hangingPunct="1">
              <a:lnSpc>
                <a:spcPts val="2700"/>
              </a:lnSpc>
              <a:defRPr/>
            </a:pPr>
            <a:r>
              <a:rPr lang="ja-JP" altLang="en-US" sz="2000" dirty="0">
                <a:latin typeface="HG丸ｺﾞｼｯｸM-PRO" pitchFamily="50" charset="-128"/>
                <a:ea typeface="HG丸ｺﾞｼｯｸM-PRO" pitchFamily="50" charset="-128"/>
              </a:rPr>
              <a:t>　</a:t>
            </a:r>
            <a:r>
              <a:rPr lang="ja-JP" altLang="en-US" sz="2400" dirty="0">
                <a:solidFill>
                  <a:srgbClr val="FF0000"/>
                </a:solidFill>
                <a:latin typeface="HG丸ｺﾞｼｯｸM-PRO" pitchFamily="50" charset="-128"/>
                <a:ea typeface="HG丸ｺﾞｼｯｸM-PRO" pitchFamily="50" charset="-128"/>
              </a:rPr>
              <a:t>（２）作業管理</a:t>
            </a:r>
            <a:endParaRPr lang="ja-JP" altLang="en-US" sz="2400" u="sng" dirty="0">
              <a:effectLst>
                <a:outerShdw blurRad="38100" dist="38100" dir="2700000" algn="tl">
                  <a:srgbClr val="FFFFFF"/>
                </a:outerShdw>
              </a:effectLst>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　作業管理の具体的な手段</a:t>
            </a:r>
          </a:p>
          <a:p>
            <a:pPr algn="l" eaLnBrk="1" hangingPunct="1">
              <a:lnSpc>
                <a:spcPts val="2700"/>
              </a:lnSpc>
              <a:defRPr/>
            </a:pPr>
            <a:r>
              <a:rPr lang="ja-JP" altLang="en-US" sz="2000" dirty="0">
                <a:latin typeface="HG丸ｺﾞｼｯｸM-PRO" pitchFamily="50" charset="-128"/>
                <a:ea typeface="HG丸ｺﾞｼｯｸM-PRO" pitchFamily="50" charset="-128"/>
              </a:rPr>
              <a:t>　　　①作業に伴う有害要因の発生を防止する。</a:t>
            </a:r>
          </a:p>
          <a:p>
            <a:pPr algn="l" eaLnBrk="1" hangingPunct="1">
              <a:lnSpc>
                <a:spcPts val="2700"/>
              </a:lnSpc>
              <a:defRPr/>
            </a:pPr>
            <a:r>
              <a:rPr lang="ja-JP" altLang="en-US" sz="2000" dirty="0">
                <a:latin typeface="HG丸ｺﾞｼｯｸM-PRO" pitchFamily="50" charset="-128"/>
                <a:ea typeface="HG丸ｺﾞｼｯｸM-PRO" pitchFamily="50" charset="-128"/>
              </a:rPr>
              <a:t>　　　②ばく露を少なくするために、作業時間、作業の手順や方法を</a:t>
            </a:r>
          </a:p>
          <a:p>
            <a:pPr algn="l" eaLnBrk="1" hangingPunct="1">
              <a:lnSpc>
                <a:spcPts val="2700"/>
              </a:lnSpc>
              <a:defRPr/>
            </a:pPr>
            <a:r>
              <a:rPr lang="ja-JP" altLang="en-US" sz="2000" dirty="0">
                <a:latin typeface="HG丸ｺﾞｼｯｸM-PRO" pitchFamily="50" charset="-128"/>
                <a:ea typeface="HG丸ｺﾞｼｯｸM-PRO" pitchFamily="50" charset="-128"/>
              </a:rPr>
              <a:t>　　　　定める。</a:t>
            </a:r>
          </a:p>
          <a:p>
            <a:pPr algn="l" eaLnBrk="1" hangingPunct="1">
              <a:lnSpc>
                <a:spcPts val="2700"/>
              </a:lnSpc>
              <a:defRPr/>
            </a:pPr>
            <a:r>
              <a:rPr lang="en-US" altLang="ja-JP" sz="20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③作業方法の変更などにより、作業の負荷や姿勢などによる身</a:t>
            </a:r>
          </a:p>
          <a:p>
            <a:pPr algn="l" eaLnBrk="1" hangingPunct="1">
              <a:lnSpc>
                <a:spcPts val="2700"/>
              </a:lnSpc>
              <a:defRPr/>
            </a:pPr>
            <a:r>
              <a:rPr lang="ja-JP" altLang="en-US" sz="2000" dirty="0">
                <a:latin typeface="HG丸ｺﾞｼｯｸM-PRO" pitchFamily="50" charset="-128"/>
                <a:ea typeface="HG丸ｺﾞｼｯｸM-PRO" pitchFamily="50" charset="-128"/>
              </a:rPr>
              <a:t>　　　　体への悪影響を減少させる。</a:t>
            </a:r>
          </a:p>
          <a:p>
            <a:pPr algn="l" eaLnBrk="1" hangingPunct="1">
              <a:lnSpc>
                <a:spcPts val="2700"/>
              </a:lnSpc>
              <a:defRPr/>
            </a:pPr>
            <a:r>
              <a:rPr lang="ja-JP" altLang="en-US" sz="2000" dirty="0">
                <a:latin typeface="HG丸ｺﾞｼｯｸM-PRO" pitchFamily="50" charset="-128"/>
                <a:ea typeface="HG丸ｺﾞｼｯｸM-PRO" pitchFamily="50" charset="-128"/>
              </a:rPr>
              <a:t>　　　④保護具を適正に使用し、ばく露を少なくする。</a:t>
            </a:r>
          </a:p>
          <a:p>
            <a:pPr algn="l" eaLnBrk="1" hangingPunct="1">
              <a:lnSpc>
                <a:spcPts val="2700"/>
              </a:lnSpc>
              <a:defRPr/>
            </a:pPr>
            <a:r>
              <a:rPr lang="ja-JP" altLang="en-US" sz="2000" dirty="0">
                <a:latin typeface="HG丸ｺﾞｼｯｸM-PRO" pitchFamily="50" charset="-128"/>
                <a:ea typeface="HG丸ｺﾞｼｯｸM-PRO" pitchFamily="50" charset="-128"/>
              </a:rPr>
              <a:t>　　</a:t>
            </a:r>
          </a:p>
          <a:p>
            <a:pPr algn="l" eaLnBrk="1" hangingPunct="1">
              <a:lnSpc>
                <a:spcPts val="2700"/>
              </a:lnSpc>
              <a:defRPr/>
            </a:pPr>
            <a:r>
              <a:rPr lang="ja-JP" altLang="en-US" sz="2000" dirty="0">
                <a:latin typeface="HG丸ｺﾞｼｯｸM-PRO" pitchFamily="50" charset="-128"/>
                <a:ea typeface="HG丸ｺﾞｼｯｸM-PRO" pitchFamily="50" charset="-128"/>
              </a:rPr>
              <a:t>　　※　保護具には、</a:t>
            </a:r>
            <a:r>
              <a:rPr lang="ja-JP" altLang="en-US" sz="2000" dirty="0">
                <a:solidFill>
                  <a:srgbClr val="FF0000"/>
                </a:solidFill>
                <a:latin typeface="HG丸ｺﾞｼｯｸM-PRO" pitchFamily="50" charset="-128"/>
                <a:ea typeface="HG丸ｺﾞｼｯｸM-PRO" pitchFamily="50" charset="-128"/>
              </a:rPr>
              <a:t>安全を主にする保護具</a:t>
            </a:r>
            <a:r>
              <a:rPr lang="ja-JP" altLang="en-US" sz="2000" dirty="0">
                <a:latin typeface="HG丸ｺﾞｼｯｸM-PRO" pitchFamily="50" charset="-128"/>
                <a:ea typeface="HG丸ｺﾞｼｯｸM-PRO" pitchFamily="50" charset="-128"/>
              </a:rPr>
              <a:t>と</a:t>
            </a:r>
            <a:r>
              <a:rPr lang="ja-JP" altLang="en-US" sz="2000" dirty="0">
                <a:solidFill>
                  <a:srgbClr val="FF0000"/>
                </a:solidFill>
                <a:latin typeface="HG丸ｺﾞｼｯｸM-PRO" pitchFamily="50" charset="-128"/>
                <a:ea typeface="HG丸ｺﾞｼｯｸM-PRO" pitchFamily="50" charset="-128"/>
              </a:rPr>
              <a:t>労働衛生を主にした保</a:t>
            </a:r>
          </a:p>
          <a:p>
            <a:pPr algn="l" eaLnBrk="1" hangingPunct="1">
              <a:lnSpc>
                <a:spcPts val="2700"/>
              </a:lnSpc>
              <a:defRPr/>
            </a:pPr>
            <a:r>
              <a:rPr lang="ja-JP" altLang="en-US" sz="2000" dirty="0">
                <a:latin typeface="HG丸ｺﾞｼｯｸM-PRO" pitchFamily="50" charset="-128"/>
                <a:ea typeface="HG丸ｺﾞｼｯｸM-PRO" pitchFamily="50" charset="-128"/>
              </a:rPr>
              <a:t>　　　</a:t>
            </a:r>
            <a:r>
              <a:rPr lang="ja-JP" altLang="en-US" sz="2000" dirty="0">
                <a:solidFill>
                  <a:srgbClr val="FF0000"/>
                </a:solidFill>
                <a:latin typeface="HG丸ｺﾞｼｯｸM-PRO" pitchFamily="50" charset="-128"/>
                <a:ea typeface="HG丸ｺﾞｼｯｸM-PRO" pitchFamily="50" charset="-128"/>
              </a:rPr>
              <a:t>護具</a:t>
            </a:r>
            <a:r>
              <a:rPr lang="ja-JP" altLang="en-US" sz="2000" dirty="0">
                <a:latin typeface="HG丸ｺﾞｼｯｸM-PRO" pitchFamily="50" charset="-128"/>
                <a:ea typeface="HG丸ｺﾞｼｯｸM-PRO" pitchFamily="50" charset="-128"/>
              </a:rPr>
              <a:t>がある。</a:t>
            </a:r>
          </a:p>
          <a:p>
            <a:pPr algn="l" eaLnBrk="1" hangingPunct="1">
              <a:lnSpc>
                <a:spcPts val="2700"/>
              </a:lnSpc>
              <a:defRPr/>
            </a:pPr>
            <a:r>
              <a:rPr lang="ja-JP" altLang="en-US" sz="2000" dirty="0">
                <a:latin typeface="HG丸ｺﾞｼｯｸM-PRO" pitchFamily="50" charset="-128"/>
                <a:ea typeface="HG丸ｺﾞｼｯｸM-PRO" pitchFamily="50" charset="-128"/>
              </a:rPr>
              <a:t>　　　　安全保護具は、どの場合にどの保護具を使えばよいか比較的</a:t>
            </a:r>
          </a:p>
          <a:p>
            <a:pPr algn="l" eaLnBrk="1" hangingPunct="1">
              <a:lnSpc>
                <a:spcPts val="2700"/>
              </a:lnSpc>
              <a:defRPr/>
            </a:pPr>
            <a:r>
              <a:rPr lang="ja-JP" altLang="en-US" sz="2000" dirty="0">
                <a:latin typeface="HG丸ｺﾞｼｯｸM-PRO" pitchFamily="50" charset="-128"/>
                <a:ea typeface="HG丸ｺﾞｼｯｸM-PRO" pitchFamily="50" charset="-128"/>
              </a:rPr>
              <a:t>　　　わかりやすいが、労働衛生保護具は、作業環境、作業状態、使</a:t>
            </a:r>
          </a:p>
          <a:p>
            <a:pPr algn="l" eaLnBrk="1" hangingPunct="1">
              <a:lnSpc>
                <a:spcPts val="2700"/>
              </a:lnSpc>
              <a:defRPr/>
            </a:pPr>
            <a:r>
              <a:rPr lang="ja-JP" altLang="en-US" sz="2000" dirty="0">
                <a:latin typeface="HG丸ｺﾞｼｯｸM-PRO" pitchFamily="50" charset="-128"/>
                <a:ea typeface="HG丸ｺﾞｼｯｸM-PRO" pitchFamily="50" charset="-128"/>
              </a:rPr>
              <a:t>　　　用材料によって、使用する保護具の選択、使用方法等について</a:t>
            </a:r>
          </a:p>
          <a:p>
            <a:pPr algn="l" eaLnBrk="1" hangingPunct="1">
              <a:lnSpc>
                <a:spcPts val="2700"/>
              </a:lnSpc>
              <a:defRPr/>
            </a:pPr>
            <a:r>
              <a:rPr lang="ja-JP" altLang="en-US" sz="2000" dirty="0">
                <a:latin typeface="HG丸ｺﾞｼｯｸM-PRO" pitchFamily="50" charset="-128"/>
                <a:ea typeface="HG丸ｺﾞｼｯｸM-PRO" pitchFamily="50" charset="-128"/>
              </a:rPr>
              <a:t>　　　必要な知識と十分な配慮が必要である。</a:t>
            </a:r>
          </a:p>
        </p:txBody>
      </p:sp>
      <p:sp>
        <p:nvSpPr>
          <p:cNvPr id="22532" name="Text Box 10"/>
          <p:cNvSpPr txBox="1">
            <a:spLocks noChangeArrowheads="1"/>
          </p:cNvSpPr>
          <p:nvPr/>
        </p:nvSpPr>
        <p:spPr bwMode="auto">
          <a:xfrm>
            <a:off x="6934200" y="228600"/>
            <a:ext cx="1800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P83</a:t>
            </a:r>
            <a:endParaRPr kumimoji="0" lang="ja-JP" altLang="en-US" sz="1600" dirty="0">
              <a:latin typeface="HG丸ｺﾞｼｯｸM-PRO" pitchFamily="50" charset="-128"/>
              <a:ea typeface="HG丸ｺﾞｼｯｸM-PRO" pitchFamily="50" charset="-128"/>
            </a:endParaRPr>
          </a:p>
        </p:txBody>
      </p:sp>
      <p:sp>
        <p:nvSpPr>
          <p:cNvPr id="22533"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18D51B77-89B5-47AC-B9F5-8C583B157683}" type="slidenum">
              <a:rPr lang="en-US" altLang="ja-JP" sz="1400">
                <a:ea typeface="ＭＳ Ｐゴシック" pitchFamily="50" charset="-128"/>
              </a:rPr>
              <a:pPr algn="r" eaLnBrk="1" hangingPunct="1">
                <a:spcBef>
                  <a:spcPct val="0"/>
                </a:spcBef>
                <a:buFontTx/>
                <a:buNone/>
              </a:pPr>
              <a:t>98</a:t>
            </a:fld>
            <a:endParaRPr lang="en-US" altLang="ja-JP" sz="1400">
              <a:ea typeface="ＭＳ Ｐゴシック" pitchFamily="50" charset="-128"/>
            </a:endParaRPr>
          </a:p>
        </p:txBody>
      </p:sp>
    </p:spTree>
    <p:extLst>
      <p:ext uri="{BB962C8B-B14F-4D97-AF65-F5344CB8AC3E}">
        <p14:creationId xmlns:p14="http://schemas.microsoft.com/office/powerpoint/2010/main" val="111866908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AutoShape 5"/>
          <p:cNvSpPr>
            <a:spLocks noChangeArrowheads="1"/>
          </p:cNvSpPr>
          <p:nvPr/>
        </p:nvSpPr>
        <p:spPr bwMode="auto">
          <a:xfrm>
            <a:off x="381000" y="685800"/>
            <a:ext cx="8515350" cy="5969000"/>
          </a:xfrm>
          <a:prstGeom prst="roundRect">
            <a:avLst>
              <a:gd name="adj" fmla="val 4384"/>
            </a:avLst>
          </a:prstGeom>
          <a:solidFill>
            <a:srgbClr val="FFFF99"/>
          </a:solidFill>
          <a:ln w="9525">
            <a:solidFill>
              <a:srgbClr val="FFFF99"/>
            </a:solidFill>
            <a:round/>
            <a:headEnd/>
            <a:tailEnd/>
          </a:ln>
        </p:spPr>
        <p:txBody>
          <a:bodyPr wrap="none"/>
          <a:lstStyle/>
          <a:p>
            <a:pPr algn="l" eaLnBrk="1" hangingPunct="1">
              <a:lnSpc>
                <a:spcPts val="2700"/>
              </a:lnSpc>
              <a:defRPr/>
            </a:pPr>
            <a:r>
              <a:rPr lang="ja-JP" altLang="en-US" dirty="0">
                <a:latin typeface="HG丸ｺﾞｼｯｸM-PRO" pitchFamily="50" charset="-128"/>
                <a:ea typeface="HG丸ｺﾞｼｯｸM-PRO" pitchFamily="50" charset="-128"/>
              </a:rPr>
              <a:t>　</a:t>
            </a:r>
            <a:r>
              <a:rPr lang="ja-JP" altLang="en-US" sz="2400" dirty="0">
                <a:latin typeface="HG丸ｺﾞｼｯｸM-PRO" pitchFamily="50" charset="-128"/>
                <a:ea typeface="HG丸ｺﾞｼｯｸM-PRO" pitchFamily="50" charset="-128"/>
              </a:rPr>
              <a:t>ア．労働衛生保護具</a:t>
            </a:r>
            <a:endParaRPr lang="ja-JP" altLang="en-US" sz="2400" u="sng" dirty="0">
              <a:effectLst>
                <a:outerShdw blurRad="38100" dist="38100" dir="2700000" algn="tl">
                  <a:srgbClr val="FFFFFF"/>
                </a:outerShdw>
              </a:effectLst>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①作業環境対策と労働衛生保護具の関係</a:t>
            </a:r>
          </a:p>
          <a:p>
            <a:pPr algn="l" eaLnBrk="1" hangingPunct="1">
              <a:lnSpc>
                <a:spcPts val="2700"/>
              </a:lnSpc>
              <a:defRPr/>
            </a:pPr>
            <a:r>
              <a:rPr lang="en-US" altLang="ja-JP" sz="2000" dirty="0">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作業管理の一環として、有害物へのばく露軽減または防止</a:t>
            </a:r>
          </a:p>
          <a:p>
            <a:pPr algn="l" eaLnBrk="1" hangingPunct="1">
              <a:lnSpc>
                <a:spcPts val="2700"/>
              </a:lnSpc>
              <a:defRPr/>
            </a:pPr>
            <a:r>
              <a:rPr lang="ja-JP" altLang="en-US" sz="2000" dirty="0">
                <a:latin typeface="HG丸ｺﾞｼｯｸM-PRO" pitchFamily="50" charset="-128"/>
                <a:ea typeface="HG丸ｺﾞｼｯｸM-PRO" pitchFamily="50" charset="-128"/>
              </a:rPr>
              <a:t>　　　　　のために着用する。</a:t>
            </a:r>
          </a:p>
          <a:p>
            <a:pPr algn="l" eaLnBrk="1" hangingPunct="1">
              <a:lnSpc>
                <a:spcPts val="2700"/>
              </a:lnSpc>
              <a:defRPr/>
            </a:pPr>
            <a:r>
              <a:rPr lang="ja-JP" altLang="en-US" sz="2000" dirty="0">
                <a:latin typeface="HG丸ｺﾞｼｯｸM-PRO" pitchFamily="50" charset="-128"/>
                <a:ea typeface="HG丸ｺﾞｼｯｸM-PRO" pitchFamily="50" charset="-128"/>
              </a:rPr>
              <a:t>　　　②労働衛生保護具の種類</a:t>
            </a:r>
          </a:p>
          <a:p>
            <a:pPr algn="l" eaLnBrk="1" hangingPunct="1">
              <a:lnSpc>
                <a:spcPts val="2700"/>
              </a:lnSpc>
              <a:defRPr/>
            </a:pPr>
            <a:r>
              <a:rPr lang="ja-JP" altLang="en-US" sz="2000" dirty="0">
                <a:latin typeface="HG丸ｺﾞｼｯｸM-PRO" pitchFamily="50" charset="-128"/>
                <a:ea typeface="HG丸ｺﾞｼｯｸM-PRO" pitchFamily="50" charset="-128"/>
              </a:rPr>
              <a:t>　　　　使用目的により５つに分けられる。</a:t>
            </a:r>
          </a:p>
          <a:p>
            <a:pPr algn="l" eaLnBrk="1" hangingPunct="1">
              <a:lnSpc>
                <a:spcPts val="2700"/>
              </a:lnSpc>
              <a:defRPr/>
            </a:pPr>
            <a:r>
              <a:rPr lang="ja-JP" altLang="en-US" sz="2000" dirty="0">
                <a:latin typeface="HG丸ｺﾞｼｯｸM-PRO" pitchFamily="50" charset="-128"/>
                <a:ea typeface="HG丸ｺﾞｼｯｸM-PRO" pitchFamily="50" charset="-128"/>
              </a:rPr>
              <a:t>　　　　・有害物質の吸入による健康障害を防止するための、防</a:t>
            </a:r>
            <a:r>
              <a:rPr lang="ja-JP" altLang="en-US" sz="2000" dirty="0" err="1">
                <a:latin typeface="HG丸ｺﾞｼｯｸM-PRO" pitchFamily="50" charset="-128"/>
                <a:ea typeface="HG丸ｺﾞｼｯｸM-PRO" pitchFamily="50" charset="-128"/>
              </a:rPr>
              <a:t>じん</a:t>
            </a:r>
            <a:endParaRPr lang="ja-JP" altLang="en-US" sz="2000" dirty="0">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マスク、防毒マスク、電動ファン付き呼吸用保護具、送気</a:t>
            </a:r>
            <a:endParaRPr lang="en-US" altLang="ja-JP" sz="2000" dirty="0">
              <a:latin typeface="HG丸ｺﾞｼｯｸM-PRO" pitchFamily="50" charset="-128"/>
              <a:ea typeface="HG丸ｺﾞｼｯｸM-PRO" pitchFamily="50" charset="-128"/>
            </a:endParaRPr>
          </a:p>
          <a:p>
            <a:pPr algn="l" eaLnBrk="1" hangingPunct="1">
              <a:lnSpc>
                <a:spcPts val="2700"/>
              </a:lnSpc>
              <a:defRPr/>
            </a:pPr>
            <a:r>
              <a:rPr lang="ja-JP" altLang="en-US" sz="2000" dirty="0">
                <a:latin typeface="HG丸ｺﾞｼｯｸM-PRO" pitchFamily="50" charset="-128"/>
                <a:ea typeface="HG丸ｺﾞｼｯｸM-PRO" pitchFamily="50" charset="-128"/>
              </a:rPr>
              <a:t>　　　　　マスク、空気呼吸器等の</a:t>
            </a:r>
            <a:r>
              <a:rPr lang="ja-JP" altLang="en-US" sz="2000" dirty="0">
                <a:solidFill>
                  <a:srgbClr val="FF0000"/>
                </a:solidFill>
                <a:latin typeface="HG丸ｺﾞｼｯｸM-PRO" pitchFamily="50" charset="-128"/>
                <a:ea typeface="HG丸ｺﾞｼｯｸM-PRO" pitchFamily="50" charset="-128"/>
              </a:rPr>
              <a:t>呼吸用保護具</a:t>
            </a:r>
          </a:p>
          <a:p>
            <a:pPr algn="l" eaLnBrk="1" hangingPunct="1">
              <a:lnSpc>
                <a:spcPts val="2700"/>
              </a:lnSpc>
              <a:defRPr/>
            </a:pPr>
            <a:r>
              <a:rPr lang="ja-JP" altLang="en-US" sz="2000" dirty="0">
                <a:latin typeface="HG丸ｺﾞｼｯｸM-PRO" pitchFamily="50" charset="-128"/>
                <a:ea typeface="HG丸ｺﾞｼｯｸM-PRO" pitchFamily="50" charset="-128"/>
              </a:rPr>
              <a:t>　　　　・皮膚障害を防ぐための不浸透性の</a:t>
            </a:r>
            <a:r>
              <a:rPr lang="ja-JP" altLang="en-US" sz="2000" dirty="0">
                <a:solidFill>
                  <a:srgbClr val="FF0000"/>
                </a:solidFill>
                <a:latin typeface="HG丸ｺﾞｼｯｸM-PRO" pitchFamily="50" charset="-128"/>
                <a:ea typeface="HG丸ｺﾞｼｯｸM-PRO" pitchFamily="50" charset="-128"/>
              </a:rPr>
              <a:t>労働衛生保護衣</a:t>
            </a:r>
            <a:r>
              <a:rPr lang="ja-JP" altLang="en-US" sz="2000" dirty="0">
                <a:latin typeface="HG丸ｺﾞｼｯｸM-PRO" pitchFamily="50" charset="-128"/>
                <a:ea typeface="HG丸ｺﾞｼｯｸM-PRO" pitchFamily="50" charset="-128"/>
              </a:rPr>
              <a:t>（手袋、</a:t>
            </a:r>
          </a:p>
          <a:p>
            <a:pPr algn="l" eaLnBrk="1" hangingPunct="1">
              <a:lnSpc>
                <a:spcPts val="2700"/>
              </a:lnSpc>
              <a:defRPr/>
            </a:pPr>
            <a:r>
              <a:rPr lang="ja-JP" altLang="en-US" sz="2000" dirty="0">
                <a:latin typeface="HG丸ｺﾞｼｯｸM-PRO" pitchFamily="50" charset="-128"/>
                <a:ea typeface="HG丸ｺﾞｼｯｸM-PRO" pitchFamily="50" charset="-128"/>
              </a:rPr>
              <a:t>　　　　　長靴等も含む）</a:t>
            </a:r>
          </a:p>
          <a:p>
            <a:pPr algn="l" eaLnBrk="1" hangingPunct="1">
              <a:lnSpc>
                <a:spcPts val="2700"/>
              </a:lnSpc>
              <a:defRPr/>
            </a:pPr>
            <a:r>
              <a:rPr lang="ja-JP" altLang="en-US" sz="2000" dirty="0">
                <a:latin typeface="HG丸ｺﾞｼｯｸM-PRO" pitchFamily="50" charset="-128"/>
                <a:ea typeface="HG丸ｺﾞｼｯｸM-PRO" pitchFamily="50" charset="-128"/>
              </a:rPr>
              <a:t>　　　　・眼の障害を防ぐ</a:t>
            </a:r>
            <a:r>
              <a:rPr lang="ja-JP" altLang="en-US" sz="2000" dirty="0">
                <a:solidFill>
                  <a:srgbClr val="FF0000"/>
                </a:solidFill>
                <a:latin typeface="HG丸ｺﾞｼｯｸM-PRO" pitchFamily="50" charset="-128"/>
                <a:ea typeface="HG丸ｺﾞｼｯｸM-PRO" pitchFamily="50" charset="-128"/>
              </a:rPr>
              <a:t>保護めがね</a:t>
            </a:r>
          </a:p>
          <a:p>
            <a:pPr algn="l" eaLnBrk="1" hangingPunct="1">
              <a:lnSpc>
                <a:spcPts val="2700"/>
              </a:lnSpc>
              <a:defRPr/>
            </a:pPr>
            <a:r>
              <a:rPr lang="ja-JP" altLang="en-US" sz="2000" dirty="0">
                <a:latin typeface="HG丸ｺﾞｼｯｸM-PRO" pitchFamily="50" charset="-128"/>
                <a:ea typeface="HG丸ｺﾞｼｯｸM-PRO" pitchFamily="50" charset="-128"/>
              </a:rPr>
              <a:t>　　　　・有害光線を遮断するための</a:t>
            </a:r>
            <a:r>
              <a:rPr lang="ja-JP" altLang="en-US" sz="2000" dirty="0">
                <a:solidFill>
                  <a:srgbClr val="FF0000"/>
                </a:solidFill>
                <a:latin typeface="HG丸ｺﾞｼｯｸM-PRO" pitchFamily="50" charset="-128"/>
                <a:ea typeface="HG丸ｺﾞｼｯｸM-PRO" pitchFamily="50" charset="-128"/>
              </a:rPr>
              <a:t>遮光保護具</a:t>
            </a:r>
          </a:p>
          <a:p>
            <a:pPr algn="l" eaLnBrk="1" hangingPunct="1">
              <a:lnSpc>
                <a:spcPts val="2700"/>
              </a:lnSpc>
              <a:defRPr/>
            </a:pPr>
            <a:r>
              <a:rPr lang="ja-JP" altLang="en-US" sz="2000" dirty="0">
                <a:latin typeface="HG丸ｺﾞｼｯｸM-PRO" pitchFamily="50" charset="-128"/>
                <a:ea typeface="HG丸ｺﾞｼｯｸM-PRO" pitchFamily="50" charset="-128"/>
              </a:rPr>
              <a:t>　　　　・騒音を遮断するための</a:t>
            </a:r>
            <a:r>
              <a:rPr lang="ja-JP" altLang="en-US" sz="2000" dirty="0">
                <a:solidFill>
                  <a:srgbClr val="FF0000"/>
                </a:solidFill>
                <a:latin typeface="HG丸ｺﾞｼｯｸM-PRO" pitchFamily="50" charset="-128"/>
                <a:ea typeface="HG丸ｺﾞｼｯｸM-PRO" pitchFamily="50" charset="-128"/>
              </a:rPr>
              <a:t>防音保護具</a:t>
            </a:r>
          </a:p>
          <a:p>
            <a:pPr algn="l" eaLnBrk="1" hangingPunct="1">
              <a:lnSpc>
                <a:spcPts val="2700"/>
              </a:lnSpc>
              <a:defRPr/>
            </a:pPr>
            <a:r>
              <a:rPr lang="ja-JP" altLang="en-US" sz="2000" dirty="0">
                <a:solidFill>
                  <a:srgbClr val="FF0000"/>
                </a:solidFill>
                <a:latin typeface="HG丸ｺﾞｼｯｸM-PRO" pitchFamily="50" charset="-128"/>
                <a:ea typeface="HG丸ｺﾞｼｯｸM-PRO" pitchFamily="50" charset="-128"/>
              </a:rPr>
              <a:t>　</a:t>
            </a:r>
            <a:r>
              <a:rPr lang="ja-JP" altLang="en-US" sz="2000" dirty="0">
                <a:latin typeface="HG丸ｺﾞｼｯｸM-PRO" pitchFamily="50" charset="-128"/>
                <a:ea typeface="HG丸ｺﾞｼｯｸM-PRO" pitchFamily="50" charset="-128"/>
              </a:rPr>
              <a:t>　　　また、皮膚からの吸収と皮膚障害を防止するため、保護クリ</a:t>
            </a:r>
          </a:p>
          <a:p>
            <a:pPr algn="l" eaLnBrk="1" hangingPunct="1">
              <a:lnSpc>
                <a:spcPts val="2700"/>
              </a:lnSpc>
              <a:defRPr/>
            </a:pPr>
            <a:r>
              <a:rPr lang="ja-JP" altLang="en-US" sz="2000" dirty="0">
                <a:latin typeface="HG丸ｺﾞｼｯｸM-PRO" pitchFamily="50" charset="-128"/>
                <a:ea typeface="HG丸ｺﾞｼｯｸM-PRO" pitchFamily="50" charset="-128"/>
              </a:rPr>
              <a:t>　　　　</a:t>
            </a:r>
            <a:r>
              <a:rPr lang="ja-JP" altLang="en-US" sz="2000" dirty="0" err="1">
                <a:latin typeface="HG丸ｺﾞｼｯｸM-PRO" pitchFamily="50" charset="-128"/>
                <a:ea typeface="HG丸ｺﾞｼｯｸM-PRO" pitchFamily="50" charset="-128"/>
              </a:rPr>
              <a:t>ー</a:t>
            </a:r>
            <a:r>
              <a:rPr lang="ja-JP" altLang="en-US" sz="2000" dirty="0">
                <a:latin typeface="HG丸ｺﾞｼｯｸM-PRO" pitchFamily="50" charset="-128"/>
                <a:ea typeface="HG丸ｺﾞｼｯｸM-PRO" pitchFamily="50" charset="-128"/>
              </a:rPr>
              <a:t>ムが使用される。</a:t>
            </a:r>
            <a:endParaRPr lang="ja-JP" altLang="en-US" sz="2000" dirty="0">
              <a:solidFill>
                <a:srgbClr val="FF0000"/>
              </a:solidFill>
              <a:latin typeface="HG丸ｺﾞｼｯｸM-PRO" pitchFamily="50" charset="-128"/>
              <a:ea typeface="HG丸ｺﾞｼｯｸM-PRO" pitchFamily="50" charset="-128"/>
            </a:endParaRPr>
          </a:p>
        </p:txBody>
      </p:sp>
      <p:sp>
        <p:nvSpPr>
          <p:cNvPr id="104456" name="Text Box 8"/>
          <p:cNvSpPr txBox="1">
            <a:spLocks noChangeArrowheads="1"/>
          </p:cNvSpPr>
          <p:nvPr/>
        </p:nvSpPr>
        <p:spPr bwMode="auto">
          <a:xfrm>
            <a:off x="304800" y="156805"/>
            <a:ext cx="5638800" cy="5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ゴシック" pitchFamily="49" charset="-128"/>
              </a:defRPr>
            </a:lvl1pPr>
            <a:lvl2pPr marL="742950" indent="-285750" eaLnBrk="0" hangingPunct="0">
              <a:defRPr kumimoji="1" sz="2400">
                <a:solidFill>
                  <a:schemeClr val="tx1"/>
                </a:solidFill>
                <a:latin typeface="Times New Roman" pitchFamily="18" charset="0"/>
                <a:ea typeface="ＭＳ ゴシック" pitchFamily="49" charset="-128"/>
              </a:defRPr>
            </a:lvl2pPr>
            <a:lvl3pPr marL="1143000" indent="-228600" eaLnBrk="0" hangingPunct="0">
              <a:defRPr kumimoji="1" sz="2400">
                <a:solidFill>
                  <a:schemeClr val="tx1"/>
                </a:solidFill>
                <a:latin typeface="Times New Roman" pitchFamily="18" charset="0"/>
                <a:ea typeface="ＭＳ ゴシック" pitchFamily="49" charset="-128"/>
              </a:defRPr>
            </a:lvl3pPr>
            <a:lvl4pPr marL="1600200" indent="-228600" eaLnBrk="0" hangingPunct="0">
              <a:defRPr kumimoji="1" sz="2400">
                <a:solidFill>
                  <a:schemeClr val="tx1"/>
                </a:solidFill>
                <a:latin typeface="Times New Roman" pitchFamily="18" charset="0"/>
                <a:ea typeface="ＭＳ ゴシック" pitchFamily="49" charset="-128"/>
              </a:defRPr>
            </a:lvl4pPr>
            <a:lvl5pPr marL="2057400" indent="-228600" eaLnBrk="0" hangingPunct="0">
              <a:defRPr kumimoji="1" sz="2400">
                <a:solidFill>
                  <a:schemeClr val="tx1"/>
                </a:solidFill>
                <a:latin typeface="Times New Roman" pitchFamily="18" charset="0"/>
                <a:ea typeface="ＭＳ ゴシック" pitchFamily="49" charset="-128"/>
              </a:defRPr>
            </a:lvl5pPr>
            <a:lvl6pPr marL="25146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6pPr>
            <a:lvl7pPr marL="29718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7pPr>
            <a:lvl8pPr marL="34290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8pPr>
            <a:lvl9pPr marL="3886200" indent="-228600" algn="ctr" eaLnBrk="0" fontAlgn="ctr" hangingPunct="0">
              <a:spcBef>
                <a:spcPct val="20000"/>
              </a:spcBef>
              <a:spcAft>
                <a:spcPct val="0"/>
              </a:spcAft>
              <a:defRPr kumimoji="1" sz="2400">
                <a:solidFill>
                  <a:schemeClr val="tx1"/>
                </a:solidFill>
                <a:latin typeface="Times New Roman" pitchFamily="18" charset="0"/>
                <a:ea typeface="ＭＳ ゴシック" pitchFamily="49" charset="-128"/>
              </a:defRPr>
            </a:lvl9pPr>
          </a:lstStyle>
          <a:p>
            <a:pPr algn="l" eaLnBrk="1" fontAlgn="ctr" hangingPunct="1">
              <a:lnSpc>
                <a:spcPts val="3500"/>
              </a:lnSpc>
              <a:spcBef>
                <a:spcPts val="0"/>
              </a:spcBef>
              <a:defRPr/>
            </a:pPr>
            <a:r>
              <a:rPr lang="ja-JP" altLang="en-US" sz="2800" u="sng" dirty="0">
                <a:effectLst>
                  <a:outerShdw blurRad="38100" dist="38100" dir="2700000" algn="tl">
                    <a:srgbClr val="C0C0C0"/>
                  </a:outerShdw>
                </a:effectLst>
                <a:latin typeface="HG丸ｺﾞｼｯｸM-PRO" pitchFamily="50" charset="-128"/>
                <a:ea typeface="HG丸ｺﾞｼｯｸM-PRO" pitchFamily="50" charset="-128"/>
              </a:rPr>
              <a:t>２．労働衛生管理</a:t>
            </a:r>
            <a:r>
              <a:rPr lang="ja-JP" altLang="en-US" sz="2800" dirty="0">
                <a:effectLst>
                  <a:outerShdw blurRad="38100" dist="38100" dir="2700000" algn="tl">
                    <a:srgbClr val="C0C0C0"/>
                  </a:outerShdw>
                </a:effectLst>
                <a:latin typeface="HG丸ｺﾞｼｯｸM-PRO" pitchFamily="50" charset="-128"/>
                <a:ea typeface="HG丸ｺﾞｼｯｸM-PRO" pitchFamily="50" charset="-128"/>
              </a:rPr>
              <a:t>　</a:t>
            </a:r>
            <a:r>
              <a:rPr lang="ja-JP" altLang="en-US" dirty="0">
                <a:solidFill>
                  <a:srgbClr val="FF0000"/>
                </a:solidFill>
                <a:latin typeface="HG丸ｺﾞｼｯｸM-PRO" pitchFamily="50" charset="-128"/>
                <a:ea typeface="HG丸ｺﾞｼｯｸM-PRO" pitchFamily="50" charset="-128"/>
              </a:rPr>
              <a:t>（２）作業管理</a:t>
            </a:r>
            <a:endParaRPr lang="ja-JP" altLang="en-US" sz="2800" u="sng" dirty="0">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23556" name="Text Box 10"/>
          <p:cNvSpPr txBox="1">
            <a:spLocks noChangeArrowheads="1"/>
          </p:cNvSpPr>
          <p:nvPr/>
        </p:nvSpPr>
        <p:spPr bwMode="auto">
          <a:xfrm>
            <a:off x="7239000" y="228600"/>
            <a:ext cx="1357313"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ctr">
              <a:spcBef>
                <a:spcPct val="0"/>
              </a:spcBef>
              <a:buFontTx/>
              <a:buNone/>
            </a:pPr>
            <a:r>
              <a:rPr kumimoji="0" lang="en-US" altLang="ja-JP" sz="1600" dirty="0">
                <a:latin typeface="HG丸ｺﾞｼｯｸM-PRO" pitchFamily="50" charset="-128"/>
                <a:ea typeface="HG丸ｺﾞｼｯｸM-PRO" pitchFamily="50" charset="-128"/>
              </a:rPr>
              <a:t>P8</a:t>
            </a:r>
            <a:r>
              <a:rPr kumimoji="0" lang="ja-JP" altLang="en-US" sz="1600" dirty="0">
                <a:latin typeface="HG丸ｺﾞｼｯｸM-PRO" pitchFamily="50" charset="-128"/>
                <a:ea typeface="HG丸ｺﾞｼｯｸM-PRO" pitchFamily="50" charset="-128"/>
              </a:rPr>
              <a:t>３</a:t>
            </a:r>
          </a:p>
        </p:txBody>
      </p:sp>
      <p:sp>
        <p:nvSpPr>
          <p:cNvPr id="23557" name="スライド番号プレースホルダー 3"/>
          <p:cNvSpPr txBox="1">
            <a:spLocks noGrp="1"/>
          </p:cNvSpPr>
          <p:nvPr/>
        </p:nvSpPr>
        <p:spPr bwMode="auto">
          <a:xfrm>
            <a:off x="7880350" y="6248400"/>
            <a:ext cx="788988"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charset="0"/>
              </a:defRPr>
            </a:lvl1pPr>
            <a:lvl2pPr marL="742950" indent="-285750">
              <a:spcBef>
                <a:spcPct val="20000"/>
              </a:spcBef>
              <a:buChar char="–"/>
              <a:defRPr kumimoji="1" sz="2800">
                <a:solidFill>
                  <a:schemeClr val="tx1"/>
                </a:solidFill>
                <a:latin typeface="Arial" charset="0"/>
              </a:defRPr>
            </a:lvl2pPr>
            <a:lvl3pPr marL="1143000" indent="-228600">
              <a:spcBef>
                <a:spcPct val="20000"/>
              </a:spcBef>
              <a:buChar char="•"/>
              <a:defRPr kumimoji="1" sz="2400">
                <a:solidFill>
                  <a:schemeClr val="tx1"/>
                </a:solidFill>
                <a:latin typeface="Arial" charset="0"/>
              </a:defRPr>
            </a:lvl3pPr>
            <a:lvl4pPr marL="1600200" indent="-228600">
              <a:spcBef>
                <a:spcPct val="20000"/>
              </a:spcBef>
              <a:buChar char="–"/>
              <a:defRPr kumimoji="1" sz="2000">
                <a:solidFill>
                  <a:schemeClr val="tx1"/>
                </a:solidFill>
                <a:latin typeface="Arial" charset="0"/>
              </a:defRPr>
            </a:lvl4pPr>
            <a:lvl5pPr marL="2057400" indent="-228600">
              <a:spcBef>
                <a:spcPct val="20000"/>
              </a:spcBef>
              <a:buChar char="»"/>
              <a:defRPr kumimoji="1" sz="2000">
                <a:solidFill>
                  <a:schemeClr val="tx1"/>
                </a:solidFill>
                <a:latin typeface="Arial" charset="0"/>
              </a:defRPr>
            </a:lvl5pPr>
            <a:lvl6pPr marL="2514600" indent="-228600" eaLnBrk="0" fontAlgn="base" hangingPunct="0">
              <a:spcBef>
                <a:spcPct val="20000"/>
              </a:spcBef>
              <a:spcAft>
                <a:spcPct val="0"/>
              </a:spcAft>
              <a:buChar char="»"/>
              <a:defRPr kumimoji="1" sz="2000">
                <a:solidFill>
                  <a:schemeClr val="tx1"/>
                </a:solidFill>
                <a:latin typeface="Arial" charset="0"/>
              </a:defRPr>
            </a:lvl6pPr>
            <a:lvl7pPr marL="2971800" indent="-228600" eaLnBrk="0" fontAlgn="base" hangingPunct="0">
              <a:spcBef>
                <a:spcPct val="20000"/>
              </a:spcBef>
              <a:spcAft>
                <a:spcPct val="0"/>
              </a:spcAft>
              <a:buChar char="»"/>
              <a:defRPr kumimoji="1" sz="2000">
                <a:solidFill>
                  <a:schemeClr val="tx1"/>
                </a:solidFill>
                <a:latin typeface="Arial" charset="0"/>
              </a:defRPr>
            </a:lvl7pPr>
            <a:lvl8pPr marL="3429000" indent="-228600" eaLnBrk="0" fontAlgn="base" hangingPunct="0">
              <a:spcBef>
                <a:spcPct val="20000"/>
              </a:spcBef>
              <a:spcAft>
                <a:spcPct val="0"/>
              </a:spcAft>
              <a:buChar char="»"/>
              <a:defRPr kumimoji="1" sz="2000">
                <a:solidFill>
                  <a:schemeClr val="tx1"/>
                </a:solidFill>
                <a:latin typeface="Arial" charset="0"/>
              </a:defRPr>
            </a:lvl8pPr>
            <a:lvl9pPr marL="3886200" indent="-228600" eaLnBrk="0" fontAlgn="base" hangingPunct="0">
              <a:spcBef>
                <a:spcPct val="20000"/>
              </a:spcBef>
              <a:spcAft>
                <a:spcPct val="0"/>
              </a:spcAft>
              <a:buChar char="»"/>
              <a:defRPr kumimoji="1" sz="2000">
                <a:solidFill>
                  <a:schemeClr val="tx1"/>
                </a:solidFill>
                <a:latin typeface="Arial" charset="0"/>
              </a:defRPr>
            </a:lvl9pPr>
          </a:lstStyle>
          <a:p>
            <a:pPr algn="r" eaLnBrk="1" hangingPunct="1">
              <a:spcBef>
                <a:spcPct val="0"/>
              </a:spcBef>
              <a:buFontTx/>
              <a:buNone/>
            </a:pPr>
            <a:fld id="{92D45720-CF32-4D30-8B0B-AE41167E65B6}" type="slidenum">
              <a:rPr lang="en-US" altLang="ja-JP" sz="1400">
                <a:ea typeface="ＭＳ Ｐゴシック" pitchFamily="50" charset="-128"/>
              </a:rPr>
              <a:pPr algn="r" eaLnBrk="1" hangingPunct="1">
                <a:spcBef>
                  <a:spcPct val="0"/>
                </a:spcBef>
                <a:buFontTx/>
                <a:buNone/>
              </a:pPr>
              <a:t>99</a:t>
            </a:fld>
            <a:endParaRPr lang="en-US" altLang="ja-JP" sz="1400">
              <a:ea typeface="ＭＳ Ｐゴシック" pitchFamily="50" charset="-128"/>
            </a:endParaRPr>
          </a:p>
        </p:txBody>
      </p:sp>
    </p:spTree>
    <p:extLst>
      <p:ext uri="{BB962C8B-B14F-4D97-AF65-F5344CB8AC3E}">
        <p14:creationId xmlns:p14="http://schemas.microsoft.com/office/powerpoint/2010/main" val="3009957052"/>
      </p:ext>
    </p:extLst>
  </p:cSld>
  <p:clrMapOvr>
    <a:masterClrMapping/>
  </p:clrMapOvr>
  <p:transition/>
</p:sld>
</file>

<file path=ppt/theme/theme1.xml><?xml version="1.0" encoding="utf-8"?>
<a:theme xmlns:a="http://schemas.openxmlformats.org/drawingml/2006/main" name="13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3_標準デザイン">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eaVert" wrap="square" lIns="91440" tIns="45720" rIns="91440" bIns="45720" numCol="1" anchor="t" anchorCtr="0" compatLnSpc="1">
        <a:prstTxWarp prst="textNoShape">
          <a:avLst/>
        </a:prstTxWarp>
        <a:spAutoFit/>
      </a:bodyPr>
      <a:lstStyle>
        <a:defPPr marL="0" marR="0" indent="0" algn="ctr" defTabSz="914400" rtl="0" eaLnBrk="1" fontAlgn="ctr" latinLnBrk="0" hangingPunct="1">
          <a:lnSpc>
            <a:spcPct val="100000"/>
          </a:lnSpc>
          <a:spcBef>
            <a:spcPct val="20000"/>
          </a:spcBef>
          <a:spcAft>
            <a:spcPct val="0"/>
          </a:spcAft>
          <a:buClrTx/>
          <a:buSzTx/>
          <a:buFontTx/>
          <a:buNone/>
          <a:tabLst/>
          <a:defRPr kumimoji="1" lang="ja-JP" altLang="en-US" sz="2400" b="0" i="0" u="none" strike="noStrike" cap="none" normalizeH="0" baseline="0" smtClean="0">
            <a:ln>
              <a:noFill/>
            </a:ln>
            <a:solidFill>
              <a:schemeClr val="tx1"/>
            </a:solidFill>
            <a:effectLst/>
            <a:latin typeface="Times New Roman" pitchFamily="18" charset="0"/>
            <a:ea typeface="ＭＳ ゴシック" pitchFamily="49"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eaVert" wrap="square" lIns="91440" tIns="45720" rIns="91440" bIns="45720" numCol="1" anchor="t" anchorCtr="0" compatLnSpc="1">
        <a:prstTxWarp prst="textNoShape">
          <a:avLst/>
        </a:prstTxWarp>
        <a:spAutoFit/>
      </a:bodyPr>
      <a:lstStyle>
        <a:defPPr marL="0" marR="0" indent="0" algn="ctr" defTabSz="914400" rtl="0" eaLnBrk="1" fontAlgn="ctr" latinLnBrk="0" hangingPunct="1">
          <a:lnSpc>
            <a:spcPct val="100000"/>
          </a:lnSpc>
          <a:spcBef>
            <a:spcPct val="20000"/>
          </a:spcBef>
          <a:spcAft>
            <a:spcPct val="0"/>
          </a:spcAft>
          <a:buClrTx/>
          <a:buSzTx/>
          <a:buFontTx/>
          <a:buNone/>
          <a:tabLst/>
          <a:defRPr kumimoji="1" lang="ja-JP" altLang="en-US" sz="2400" b="0" i="0" u="none" strike="noStrike" cap="none" normalizeH="0" baseline="0" smtClean="0">
            <a:ln>
              <a:noFill/>
            </a:ln>
            <a:solidFill>
              <a:schemeClr val="tx1"/>
            </a:solidFill>
            <a:effectLst/>
            <a:latin typeface="Times New Roman" pitchFamily="18" charset="0"/>
            <a:ea typeface="ＭＳ ゴシック" pitchFamily="49"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5003</TotalTime>
  <Words>26997</Words>
  <Application>Microsoft Office PowerPoint</Application>
  <PresentationFormat>画面に合わせる (4:3)</PresentationFormat>
  <Paragraphs>2939</Paragraphs>
  <Slides>196</Slides>
  <Notes>1</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4</vt:i4>
      </vt:variant>
      <vt:variant>
        <vt:lpstr>スライド タイトル</vt:lpstr>
      </vt:variant>
      <vt:variant>
        <vt:i4>196</vt:i4>
      </vt:variant>
    </vt:vector>
  </HeadingPairs>
  <TitlesOfParts>
    <vt:vector size="207" baseType="lpstr">
      <vt:lpstr>HGS創英角ﾎﾟｯﾌﾟ体</vt:lpstr>
      <vt:lpstr>HG丸ｺﾞｼｯｸM-PRO</vt:lpstr>
      <vt:lpstr>ＭＳ Ｐゴシック</vt:lpstr>
      <vt:lpstr>ＭＳ ゴシック</vt:lpstr>
      <vt:lpstr>Arial</vt:lpstr>
      <vt:lpstr>Times New Roman</vt:lpstr>
      <vt:lpstr>13_標準デザイン</vt:lpstr>
      <vt:lpstr>Worksheet</vt:lpstr>
      <vt:lpstr>ワークシート</vt:lpstr>
      <vt:lpstr>ビットマップ イメージ</vt:lpstr>
      <vt:lpstr>Photo Editor ｲﾒｰｼﾞ</vt:lpstr>
      <vt:lpstr>PowerPoint プレゼンテーション</vt:lpstr>
      <vt:lpstr>第１編　職長の役割</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働く人の生命と健康を守ることは事業者の責務</vt:lpstr>
      <vt:lpstr>安全配慮義務とは</vt:lpstr>
      <vt:lpstr>労働者の定義 労働者とは、職業の種類を問わず、事業に使用されるもの で、賃金を支払われるものをいう。（労働基準法第９条）</vt:lpstr>
      <vt:lpstr>PowerPoint プレゼンテーション</vt:lpstr>
      <vt:lpstr>PowerPoint プレゼンテーション</vt:lpstr>
      <vt:lpstr>職長教育の教育事項</vt:lpstr>
      <vt:lpstr>PowerPoint プレゼンテーション</vt:lpstr>
      <vt:lpstr>PowerPoint プレゼンテーション</vt:lpstr>
      <vt:lpstr>PowerPoint プレゼンテーション</vt:lpstr>
      <vt:lpstr>第2編　第１章　指導・教育の進め方</vt:lpstr>
      <vt:lpstr>安全衛生教育の必要性</vt:lpstr>
      <vt:lpstr>安全衛生教育の目的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第２章　監督・指示の方法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第３章　　適正配置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第４章　　設備の改善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第５章　環境改善の方法と環境条件の保持</vt:lpstr>
      <vt:lpstr>労災発生に関する安全と衛生の捉え方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第６章　整理整頓と安全衛生点検</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第７章　作業手順の定め方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第８章　作業方法の改善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第９章　異常時における措置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第１０章　災害発生時における措置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第12章　 労働災害防止についての関心の保持 および労働者の創意工夫を引き出す方法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minamiyana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今泉　吉男</dc:creator>
  <cp:lastModifiedBy>DT01_USER</cp:lastModifiedBy>
  <cp:revision>692</cp:revision>
  <cp:lastPrinted>2020-02-06T07:21:47Z</cp:lastPrinted>
  <dcterms:created xsi:type="dcterms:W3CDTF">2003-02-09T04:24:44Z</dcterms:created>
  <dcterms:modified xsi:type="dcterms:W3CDTF">2020-02-07T04:08:19Z</dcterms:modified>
</cp:coreProperties>
</file>