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81" r:id="rId5"/>
    <p:sldId id="280" r:id="rId6"/>
  </p:sldIdLst>
  <p:sldSz cx="7200900" cy="10080625"/>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a:srgbClr val="FFFF66"/>
    <a:srgbClr val="000000"/>
    <a:srgbClr val="FFFF99"/>
    <a:srgbClr val="FFFFCC"/>
    <a:srgbClr val="FFFF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53" autoAdjust="0"/>
    <p:restoredTop sz="95993" autoAdjust="0"/>
  </p:normalViewPr>
  <p:slideViewPr>
    <p:cSldViewPr>
      <p:cViewPr>
        <p:scale>
          <a:sx n="90" d="100"/>
          <a:sy n="90" d="100"/>
        </p:scale>
        <p:origin x="-1464" y="360"/>
      </p:cViewPr>
      <p:guideLst>
        <p:guide orient="horz" pos="3175"/>
        <p:guide pos="2268"/>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4E42FE6-DC9C-4DA0-B6AB-A1602831683E}" type="datetimeFigureOut">
              <a:rPr lang="ja-JP" altLang="en-US"/>
              <a:pPr>
                <a:defRPr/>
              </a:pPr>
              <a:t>2016/8/29</a:t>
            </a:fld>
            <a:endParaRPr lang="ja-JP" altLang="en-US" dirty="0"/>
          </a:p>
        </p:txBody>
      </p:sp>
      <p:sp>
        <p:nvSpPr>
          <p:cNvPr id="4" name="スライド イメージ プレースホルダ 3"/>
          <p:cNvSpPr>
            <a:spLocks noGrp="1" noRot="1" noChangeAspect="1"/>
          </p:cNvSpPr>
          <p:nvPr>
            <p:ph type="sldImg" idx="2"/>
          </p:nvPr>
        </p:nvSpPr>
        <p:spPr>
          <a:xfrm>
            <a:off x="2073275" y="746125"/>
            <a:ext cx="2662238" cy="3725863"/>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151191CC-7F03-441D-B2D7-DC368F68C9CE}" type="slidenum">
              <a:rPr lang="ja-JP" altLang="en-US"/>
              <a:pPr>
                <a:defRPr/>
              </a:pPr>
              <a:t>‹#›</a:t>
            </a:fld>
            <a:endParaRPr lang="ja-JP" altLang="en-US" dirty="0"/>
          </a:p>
        </p:txBody>
      </p:sp>
    </p:spTree>
    <p:extLst>
      <p:ext uri="{BB962C8B-B14F-4D97-AF65-F5344CB8AC3E}">
        <p14:creationId xmlns:p14="http://schemas.microsoft.com/office/powerpoint/2010/main" val="2850814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03233D75-390F-4255-BFB5-41067035F763}" type="slidenum">
              <a:rPr lang="ja-JP" altLang="en-US" smtClean="0"/>
              <a:pPr>
                <a:defRPr/>
              </a:pPr>
              <a:t>1</a:t>
            </a:fld>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E9C96AF3-B8E1-4966-9AF1-5C69C9B5CACD}" type="slidenum">
              <a:rPr lang="ja-JP" altLang="en-US" smtClean="0"/>
              <a:pPr>
                <a:defRPr/>
              </a:pPr>
              <a:t>2</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131532"/>
            <a:ext cx="6120765" cy="2160800"/>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80135" y="5712356"/>
            <a:ext cx="5040630" cy="257615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EA51D51-9386-4FCC-BF44-8175AD295AA6}" type="datetimeFigureOut">
              <a:rPr lang="ja-JP" altLang="en-US"/>
              <a:pPr>
                <a:defRPr/>
              </a:pPr>
              <a:t>2016/8/29</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5663B74-CD31-4D2A-92E3-A2084BC12004}" type="slidenum">
              <a:rPr lang="ja-JP" altLang="en-US"/>
              <a:pPr>
                <a:defRPr/>
              </a:pPr>
              <a:t>‹#›</a:t>
            </a:fld>
            <a:endParaRPr lang="ja-JP" altLang="en-US" dirty="0"/>
          </a:p>
        </p:txBody>
      </p:sp>
    </p:spTree>
    <p:extLst>
      <p:ext uri="{BB962C8B-B14F-4D97-AF65-F5344CB8AC3E}">
        <p14:creationId xmlns:p14="http://schemas.microsoft.com/office/powerpoint/2010/main" val="1277430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DCD20C2-BCAF-40DD-8023-629FD667F743}" type="datetimeFigureOut">
              <a:rPr lang="ja-JP" altLang="en-US"/>
              <a:pPr>
                <a:defRPr/>
              </a:pPr>
              <a:t>2016/8/29</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C52C385-F4E8-4AF8-B187-065785597983}" type="slidenum">
              <a:rPr lang="ja-JP" altLang="en-US"/>
              <a:pPr>
                <a:defRPr/>
              </a:pPr>
              <a:t>‹#›</a:t>
            </a:fld>
            <a:endParaRPr lang="ja-JP" altLang="en-US" dirty="0"/>
          </a:p>
        </p:txBody>
      </p:sp>
    </p:spTree>
    <p:extLst>
      <p:ext uri="{BB962C8B-B14F-4D97-AF65-F5344CB8AC3E}">
        <p14:creationId xmlns:p14="http://schemas.microsoft.com/office/powerpoint/2010/main" val="3747948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03694"/>
            <a:ext cx="1620203" cy="8601199"/>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60046" y="403694"/>
            <a:ext cx="4740593" cy="8601199"/>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10908E3-6496-4AAE-B0E5-401DE030243F}" type="datetimeFigureOut">
              <a:rPr lang="ja-JP" altLang="en-US"/>
              <a:pPr>
                <a:defRPr/>
              </a:pPr>
              <a:t>2016/8/29</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EB91E81-FC45-4F16-9E91-34060E08F35B}" type="slidenum">
              <a:rPr lang="ja-JP" altLang="en-US"/>
              <a:pPr>
                <a:defRPr/>
              </a:pPr>
              <a:t>‹#›</a:t>
            </a:fld>
            <a:endParaRPr lang="ja-JP" altLang="en-US" dirty="0"/>
          </a:p>
        </p:txBody>
      </p:sp>
    </p:spTree>
    <p:extLst>
      <p:ext uri="{BB962C8B-B14F-4D97-AF65-F5344CB8AC3E}">
        <p14:creationId xmlns:p14="http://schemas.microsoft.com/office/powerpoint/2010/main" val="74137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77C6FDE-D690-4A94-8AA5-054780D6E577}" type="datetimeFigureOut">
              <a:rPr lang="ja-JP" altLang="en-US"/>
              <a:pPr>
                <a:defRPr/>
              </a:pPr>
              <a:t>2016/8/29</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32B2E97-C0E4-4C61-8A3B-71B1A187791C}" type="slidenum">
              <a:rPr lang="ja-JP" altLang="en-US"/>
              <a:pPr>
                <a:defRPr/>
              </a:pPr>
              <a:t>‹#›</a:t>
            </a:fld>
            <a:endParaRPr lang="ja-JP" altLang="en-US" dirty="0"/>
          </a:p>
        </p:txBody>
      </p:sp>
    </p:spTree>
    <p:extLst>
      <p:ext uri="{BB962C8B-B14F-4D97-AF65-F5344CB8AC3E}">
        <p14:creationId xmlns:p14="http://schemas.microsoft.com/office/powerpoint/2010/main" val="336002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477735"/>
            <a:ext cx="6120765" cy="2002124"/>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68823" y="4272601"/>
            <a:ext cx="6120765" cy="220513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02BCD6E-BBD7-4662-9510-2CB10D29A19E}" type="datetimeFigureOut">
              <a:rPr lang="ja-JP" altLang="en-US"/>
              <a:pPr>
                <a:defRPr/>
              </a:pPr>
              <a:t>2016/8/29</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BB2E12B-7E56-4BB7-91A8-1F6A93E14CF2}" type="slidenum">
              <a:rPr lang="ja-JP" altLang="en-US"/>
              <a:pPr>
                <a:defRPr/>
              </a:pPr>
              <a:t>‹#›</a:t>
            </a:fld>
            <a:endParaRPr lang="ja-JP" altLang="en-US" dirty="0"/>
          </a:p>
        </p:txBody>
      </p:sp>
    </p:spTree>
    <p:extLst>
      <p:ext uri="{BB962C8B-B14F-4D97-AF65-F5344CB8AC3E}">
        <p14:creationId xmlns:p14="http://schemas.microsoft.com/office/powerpoint/2010/main" val="82601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60045" y="2352148"/>
            <a:ext cx="3180398"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660457" y="2352148"/>
            <a:ext cx="3180398"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4C32020E-107B-4629-850F-4DDD324097B7}" type="datetimeFigureOut">
              <a:rPr lang="ja-JP" altLang="en-US"/>
              <a:pPr>
                <a:defRPr/>
              </a:pPr>
              <a:t>2016/8/29</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80D2F42-5EF3-41AC-8C9D-497A4D4E2D6D}" type="slidenum">
              <a:rPr lang="ja-JP" altLang="en-US"/>
              <a:pPr>
                <a:defRPr/>
              </a:pPr>
              <a:t>‹#›</a:t>
            </a:fld>
            <a:endParaRPr lang="ja-JP" altLang="en-US" dirty="0"/>
          </a:p>
        </p:txBody>
      </p:sp>
    </p:spTree>
    <p:extLst>
      <p:ext uri="{BB962C8B-B14F-4D97-AF65-F5344CB8AC3E}">
        <p14:creationId xmlns:p14="http://schemas.microsoft.com/office/powerpoint/2010/main" val="317296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60046" y="2256475"/>
            <a:ext cx="318164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60046" y="3196865"/>
            <a:ext cx="318164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657959" y="2256475"/>
            <a:ext cx="318289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657959" y="3196865"/>
            <a:ext cx="318289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4FC9C0DE-F79C-4567-9D3F-9CB2ECFC6865}" type="datetimeFigureOut">
              <a:rPr lang="ja-JP" altLang="en-US"/>
              <a:pPr>
                <a:defRPr/>
              </a:pPr>
              <a:t>2016/8/29</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366A135A-8FAC-44F3-BA64-3D5976B9218B}" type="slidenum">
              <a:rPr lang="ja-JP" altLang="en-US"/>
              <a:pPr>
                <a:defRPr/>
              </a:pPr>
              <a:t>‹#›</a:t>
            </a:fld>
            <a:endParaRPr lang="ja-JP" altLang="en-US" dirty="0"/>
          </a:p>
        </p:txBody>
      </p:sp>
    </p:spTree>
    <p:extLst>
      <p:ext uri="{BB962C8B-B14F-4D97-AF65-F5344CB8AC3E}">
        <p14:creationId xmlns:p14="http://schemas.microsoft.com/office/powerpoint/2010/main" val="89506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FC57AB30-C39F-4577-B264-A74454EA2075}" type="datetimeFigureOut">
              <a:rPr lang="ja-JP" altLang="en-US"/>
              <a:pPr>
                <a:defRPr/>
              </a:pPr>
              <a:t>2016/8/29</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76FDA01A-1C5A-466B-9250-C41559B663E0}" type="slidenum">
              <a:rPr lang="ja-JP" altLang="en-US"/>
              <a:pPr>
                <a:defRPr/>
              </a:pPr>
              <a:t>‹#›</a:t>
            </a:fld>
            <a:endParaRPr lang="ja-JP" altLang="en-US" dirty="0"/>
          </a:p>
        </p:txBody>
      </p:sp>
    </p:spTree>
    <p:extLst>
      <p:ext uri="{BB962C8B-B14F-4D97-AF65-F5344CB8AC3E}">
        <p14:creationId xmlns:p14="http://schemas.microsoft.com/office/powerpoint/2010/main" val="4262046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45F5ABB-28FD-467C-B49B-67819A936643}" type="datetimeFigureOut">
              <a:rPr lang="ja-JP" altLang="en-US"/>
              <a:pPr>
                <a:defRPr/>
              </a:pPr>
              <a:t>2016/8/29</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EA20ACC-8378-4263-83A2-D28F77259390}" type="slidenum">
              <a:rPr lang="ja-JP" altLang="en-US"/>
              <a:pPr>
                <a:defRPr/>
              </a:pPr>
              <a:t>‹#›</a:t>
            </a:fld>
            <a:endParaRPr lang="ja-JP" altLang="en-US" dirty="0"/>
          </a:p>
        </p:txBody>
      </p:sp>
    </p:spTree>
    <p:extLst>
      <p:ext uri="{BB962C8B-B14F-4D97-AF65-F5344CB8AC3E}">
        <p14:creationId xmlns:p14="http://schemas.microsoft.com/office/powerpoint/2010/main" val="3107443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7" y="401360"/>
            <a:ext cx="2369047" cy="1708106"/>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815353" y="401360"/>
            <a:ext cx="4025504" cy="86035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60047" y="2109465"/>
            <a:ext cx="2369047" cy="68954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2D8D87A-1881-4A8D-98EF-A9F965DE57C9}" type="datetimeFigureOut">
              <a:rPr lang="ja-JP" altLang="en-US"/>
              <a:pPr>
                <a:defRPr/>
              </a:pPr>
              <a:t>2016/8/29</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39B1302-7B85-4988-BE7B-63FCB7284AB5}" type="slidenum">
              <a:rPr lang="ja-JP" altLang="en-US"/>
              <a:pPr>
                <a:defRPr/>
              </a:pPr>
              <a:t>‹#›</a:t>
            </a:fld>
            <a:endParaRPr lang="ja-JP" altLang="en-US" dirty="0"/>
          </a:p>
        </p:txBody>
      </p:sp>
    </p:spTree>
    <p:extLst>
      <p:ext uri="{BB962C8B-B14F-4D97-AF65-F5344CB8AC3E}">
        <p14:creationId xmlns:p14="http://schemas.microsoft.com/office/powerpoint/2010/main" val="83668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3"/>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411427" y="900722"/>
            <a:ext cx="4320540" cy="60483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411427" y="7889491"/>
            <a:ext cx="432054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CDB0300-DE14-47E9-BAEF-043F7768A004}" type="datetimeFigureOut">
              <a:rPr lang="ja-JP" altLang="en-US"/>
              <a:pPr>
                <a:defRPr/>
              </a:pPr>
              <a:t>2016/8/29</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15C6D9-2B93-4E1E-9EE5-B02398CC94A0}" type="slidenum">
              <a:rPr lang="ja-JP" altLang="en-US"/>
              <a:pPr>
                <a:defRPr/>
              </a:pPr>
              <a:t>‹#›</a:t>
            </a:fld>
            <a:endParaRPr lang="ja-JP" altLang="en-US" dirty="0"/>
          </a:p>
        </p:txBody>
      </p:sp>
    </p:spTree>
    <p:extLst>
      <p:ext uri="{BB962C8B-B14F-4D97-AF65-F5344CB8AC3E}">
        <p14:creationId xmlns:p14="http://schemas.microsoft.com/office/powerpoint/2010/main" val="306661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0363" y="403225"/>
            <a:ext cx="6480175"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60363" y="2352675"/>
            <a:ext cx="64801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60363" y="9344025"/>
            <a:ext cx="1679575" cy="5365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32607286-3EE4-42E5-A636-7254BB40CC59}" type="datetimeFigureOut">
              <a:rPr lang="ja-JP" altLang="en-US"/>
              <a:pPr>
                <a:defRPr/>
              </a:pPr>
              <a:t>2016/8/29</a:t>
            </a:fld>
            <a:endParaRPr lang="ja-JP" altLang="en-US" dirty="0"/>
          </a:p>
        </p:txBody>
      </p:sp>
      <p:sp>
        <p:nvSpPr>
          <p:cNvPr id="5" name="フッター プレースホルダ 4"/>
          <p:cNvSpPr>
            <a:spLocks noGrp="1"/>
          </p:cNvSpPr>
          <p:nvPr>
            <p:ph type="ftr" sz="quarter" idx="3"/>
          </p:nvPr>
        </p:nvSpPr>
        <p:spPr>
          <a:xfrm>
            <a:off x="2460625" y="9344025"/>
            <a:ext cx="2279650" cy="5365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160963" y="9344025"/>
            <a:ext cx="1679575" cy="5365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2F3CC99-7B90-4C7C-8255-19393A3C27BE}"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テキスト ボックス 49"/>
          <p:cNvSpPr>
            <a:spLocks noChangeArrowheads="1"/>
          </p:cNvSpPr>
          <p:nvPr/>
        </p:nvSpPr>
        <p:spPr bwMode="auto">
          <a:xfrm>
            <a:off x="123825" y="423863"/>
            <a:ext cx="6969125" cy="755650"/>
          </a:xfrm>
          <a:prstGeom prst="roundRect">
            <a:avLst>
              <a:gd name="adj" fmla="val 5841"/>
            </a:avLst>
          </a:prstGeom>
          <a:solidFill>
            <a:srgbClr val="9966FF"/>
          </a:solidFill>
          <a:ln>
            <a:noFill/>
          </a:ln>
          <a:effectLst>
            <a:outerShdw blurRad="101600" dist="762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tIns="180000" bIns="144000"/>
          <a:lstStyle/>
          <a:p>
            <a:pPr>
              <a:lnSpc>
                <a:spcPts val="3400"/>
              </a:lnSpc>
              <a:defRPr/>
            </a:pPr>
            <a:endParaRPr lang="en-US" altLang="ja-JP" sz="3200" b="1" dirty="0">
              <a:solidFill>
                <a:srgbClr val="F8F8F8"/>
              </a:solidFill>
              <a:latin typeface="メイリオ" pitchFamily="50" charset="-128"/>
              <a:ea typeface="メイリオ" pitchFamily="50" charset="-128"/>
              <a:cs typeface="メイリオ" pitchFamily="50" charset="-128"/>
            </a:endParaRPr>
          </a:p>
        </p:txBody>
      </p:sp>
      <p:pic>
        <p:nvPicPr>
          <p:cNvPr id="2051"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315075" y="9836150"/>
            <a:ext cx="528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AutoShape 9"/>
          <p:cNvSpPr>
            <a:spLocks noChangeArrowheads="1"/>
          </p:cNvSpPr>
          <p:nvPr/>
        </p:nvSpPr>
        <p:spPr bwMode="auto">
          <a:xfrm>
            <a:off x="6845300" y="98361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pic>
        <p:nvPicPr>
          <p:cNvPr id="2053"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139700"/>
            <a:ext cx="5254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AutoShape 3"/>
          <p:cNvSpPr>
            <a:spLocks noChangeArrowheads="1"/>
          </p:cNvSpPr>
          <p:nvPr/>
        </p:nvSpPr>
        <p:spPr bwMode="auto">
          <a:xfrm>
            <a:off x="-266700" y="-3238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055" name="AutoShape 5"/>
          <p:cNvSpPr>
            <a:spLocks noChangeArrowheads="1"/>
          </p:cNvSpPr>
          <p:nvPr/>
        </p:nvSpPr>
        <p:spPr bwMode="auto">
          <a:xfrm>
            <a:off x="915988" y="-323850"/>
            <a:ext cx="7256462"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056" name="AutoShape 7"/>
          <p:cNvSpPr>
            <a:spLocks noChangeArrowheads="1"/>
          </p:cNvSpPr>
          <p:nvPr/>
        </p:nvSpPr>
        <p:spPr bwMode="auto">
          <a:xfrm>
            <a:off x="-944563" y="9856788"/>
            <a:ext cx="7258051" cy="512762"/>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p>
        </p:txBody>
      </p:sp>
      <p:sp>
        <p:nvSpPr>
          <p:cNvPr id="2057" name="テキスト ボックス 1"/>
          <p:cNvSpPr txBox="1">
            <a:spLocks noChangeArrowheads="1"/>
          </p:cNvSpPr>
          <p:nvPr/>
        </p:nvSpPr>
        <p:spPr bwMode="auto">
          <a:xfrm>
            <a:off x="203200" y="166688"/>
            <a:ext cx="119062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a:latin typeface="HG丸ｺﾞｼｯｸM-PRO" pitchFamily="50" charset="-128"/>
                <a:ea typeface="HG丸ｺﾞｼｯｸM-PRO" pitchFamily="50" charset="-128"/>
              </a:rPr>
              <a:t>事業主の皆さまへ</a:t>
            </a:r>
          </a:p>
        </p:txBody>
      </p:sp>
      <p:sp>
        <p:nvSpPr>
          <p:cNvPr id="2061" name="テキスト ボックス 6"/>
          <p:cNvSpPr txBox="1">
            <a:spLocks noChangeArrowheads="1"/>
          </p:cNvSpPr>
          <p:nvPr/>
        </p:nvSpPr>
        <p:spPr bwMode="auto">
          <a:xfrm>
            <a:off x="71438" y="469900"/>
            <a:ext cx="70993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2200" b="1" spc="-100" dirty="0" smtClean="0">
                <a:solidFill>
                  <a:srgbClr val="FFFFFF"/>
                </a:solidFill>
                <a:latin typeface="メイリオ" pitchFamily="50" charset="-128"/>
                <a:ea typeface="メイリオ" pitchFamily="50" charset="-128"/>
                <a:cs typeface="メイリオ" pitchFamily="50" charset="-128"/>
              </a:rPr>
              <a:t>非正規雇用労働者の処遇改善のための支援を拡充</a:t>
            </a:r>
            <a:endParaRPr lang="en-US" altLang="ja-JP" sz="2200" b="1" spc="-100" dirty="0">
              <a:solidFill>
                <a:srgbClr val="FFFFFF"/>
              </a:solidFill>
              <a:latin typeface="メイリオ" pitchFamily="50" charset="-128"/>
              <a:ea typeface="メイリオ" pitchFamily="50" charset="-128"/>
              <a:cs typeface="メイリオ" pitchFamily="50" charset="-128"/>
            </a:endParaRPr>
          </a:p>
          <a:p>
            <a:pPr algn="ctr" eaLnBrk="1" hangingPunct="1">
              <a:spcBef>
                <a:spcPct val="0"/>
              </a:spcBef>
              <a:buFontTx/>
              <a:buNone/>
              <a:defRPr/>
            </a:pPr>
            <a:r>
              <a:rPr lang="ja-JP" altLang="en-US" sz="1600" b="1" spc="-100" dirty="0" smtClean="0">
                <a:solidFill>
                  <a:srgbClr val="FFFFFF"/>
                </a:solidFill>
                <a:latin typeface="メイリオ" pitchFamily="50" charset="-128"/>
                <a:ea typeface="メイリオ" pitchFamily="50" charset="-128"/>
                <a:cs typeface="メイリオ" pitchFamily="50" charset="-128"/>
              </a:rPr>
              <a:t>～　キャリアアップ助成金を拡充します　～</a:t>
            </a:r>
          </a:p>
        </p:txBody>
      </p:sp>
      <p:sp>
        <p:nvSpPr>
          <p:cNvPr id="48" name="正方形/長方形 47"/>
          <p:cNvSpPr/>
          <p:nvPr/>
        </p:nvSpPr>
        <p:spPr bwMode="auto">
          <a:xfrm>
            <a:off x="144463" y="2305050"/>
            <a:ext cx="6894512" cy="1943100"/>
          </a:xfrm>
          <a:prstGeom prst="rect">
            <a:avLst/>
          </a:prstGeom>
          <a:solidFill>
            <a:schemeClr val="accent6">
              <a:lumMod val="20000"/>
              <a:lumOff val="80000"/>
            </a:schemeClr>
          </a:solidFill>
          <a:ln w="15875">
            <a:solidFill>
              <a:schemeClr val="accent6"/>
            </a:solidFill>
          </a:ln>
          <a:effectLst>
            <a:outerShdw blurRad="1016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252000" rIns="144000"/>
          <a:lstStyle/>
          <a:p>
            <a:pPr marL="88900">
              <a:defRPr/>
            </a:pPr>
            <a:endParaRPr lang="en-US" altLang="ja-JP" sz="1600" b="1" dirty="0">
              <a:solidFill>
                <a:schemeClr val="tx1"/>
              </a:solidFill>
              <a:latin typeface="メイリオ" pitchFamily="50" charset="-128"/>
              <a:ea typeface="メイリオ" pitchFamily="50" charset="-128"/>
              <a:cs typeface="メイリオ" pitchFamily="50" charset="-128"/>
            </a:endParaRPr>
          </a:p>
        </p:txBody>
      </p:sp>
      <p:sp>
        <p:nvSpPr>
          <p:cNvPr id="51" name="角丸四角形 50"/>
          <p:cNvSpPr/>
          <p:nvPr/>
        </p:nvSpPr>
        <p:spPr bwMode="auto">
          <a:xfrm>
            <a:off x="193675" y="2159000"/>
            <a:ext cx="3622675" cy="252413"/>
          </a:xfrm>
          <a:prstGeom prst="roundRect">
            <a:avLst/>
          </a:prstGeom>
          <a:solidFill>
            <a:srgbClr val="9966FF"/>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400" b="1" dirty="0">
                <a:latin typeface="メイリオ" pitchFamily="50" charset="-128"/>
                <a:ea typeface="メイリオ" pitchFamily="50" charset="-128"/>
                <a:cs typeface="メイリオ" pitchFamily="50" charset="-128"/>
              </a:rPr>
              <a:t>賃金規定等改定（処遇改善コース）</a:t>
            </a:r>
            <a:endParaRPr lang="ja-JP" altLang="en-US" sz="14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2" name="テキスト ボックス 4"/>
          <p:cNvSpPr txBox="1">
            <a:spLocks noChangeArrowheads="1"/>
          </p:cNvSpPr>
          <p:nvPr/>
        </p:nvSpPr>
        <p:spPr bwMode="auto">
          <a:xfrm>
            <a:off x="0" y="2411413"/>
            <a:ext cx="792162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b="1">
                <a:latin typeface="メイリオ" pitchFamily="50" charset="-128"/>
                <a:ea typeface="メイリオ" pitchFamily="50" charset="-128"/>
                <a:cs typeface="メイリオ" pitchFamily="50" charset="-128"/>
              </a:rPr>
              <a:t>　</a:t>
            </a:r>
            <a:r>
              <a:rPr lang="ja-JP" altLang="en-US" sz="1300">
                <a:latin typeface="メイリオ" pitchFamily="50" charset="-128"/>
                <a:ea typeface="メイリオ" pitchFamily="50" charset="-128"/>
                <a:cs typeface="メイリオ" pitchFamily="50" charset="-128"/>
              </a:rPr>
              <a:t>有期契約労働者等の</a:t>
            </a:r>
            <a:r>
              <a:rPr lang="ja-JP" altLang="en-US" sz="1300" b="1">
                <a:latin typeface="メイリオ" pitchFamily="50" charset="-128"/>
                <a:ea typeface="メイリオ" pitchFamily="50" charset="-128"/>
                <a:cs typeface="メイリオ" pitchFamily="50" charset="-128"/>
              </a:rPr>
              <a:t>基本給の賃金規定等を</a:t>
            </a:r>
            <a:r>
              <a:rPr lang="en-US" altLang="ja-JP" sz="1300" b="1">
                <a:latin typeface="メイリオ" pitchFamily="50" charset="-128"/>
                <a:ea typeface="メイリオ" pitchFamily="50" charset="-128"/>
                <a:cs typeface="メイリオ" pitchFamily="50" charset="-128"/>
              </a:rPr>
              <a:t>2</a:t>
            </a:r>
            <a:r>
              <a:rPr lang="ja-JP" altLang="en-US" sz="1300" b="1">
                <a:latin typeface="メイリオ" pitchFamily="50" charset="-128"/>
                <a:ea typeface="メイリオ" pitchFamily="50" charset="-128"/>
                <a:cs typeface="メイリオ" pitchFamily="50" charset="-128"/>
              </a:rPr>
              <a:t>％以上増額改定し、昇給</a:t>
            </a:r>
            <a:r>
              <a:rPr lang="ja-JP" altLang="en-US" sz="1300">
                <a:latin typeface="メイリオ" pitchFamily="50" charset="-128"/>
                <a:ea typeface="メイリオ" pitchFamily="50" charset="-128"/>
                <a:cs typeface="メイリオ" pitchFamily="50" charset="-128"/>
              </a:rPr>
              <a:t>した場合</a:t>
            </a:r>
            <a:endParaRPr lang="en-US" altLang="ja-JP" sz="13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300" b="1">
                <a:latin typeface="メイリオ" pitchFamily="50" charset="-128"/>
                <a:ea typeface="メイリオ" pitchFamily="50" charset="-128"/>
                <a:cs typeface="メイリオ" pitchFamily="50" charset="-128"/>
              </a:rPr>
              <a:t>○　すべての賃金規定等を増額改定した場合、対象労働者の数が</a:t>
            </a:r>
            <a:endParaRPr lang="en-US" altLang="ja-JP" sz="1300" b="1">
              <a:latin typeface="メイリオ" pitchFamily="50" charset="-128"/>
              <a:ea typeface="メイリオ" pitchFamily="50" charset="-128"/>
              <a:cs typeface="メイリオ" pitchFamily="50" charset="-128"/>
            </a:endParaRPr>
          </a:p>
          <a:p>
            <a:pPr eaLnBrk="1" hangingPunct="1">
              <a:spcBef>
                <a:spcPct val="0"/>
              </a:spcBef>
              <a:buFont typeface="Arial" charset="0"/>
              <a:buNone/>
            </a:pPr>
            <a:r>
              <a:rPr lang="ja-JP" altLang="en-US" sz="1300">
                <a:latin typeface="メイリオ" pitchFamily="50" charset="-128"/>
                <a:ea typeface="メイリオ" pitchFamily="50" charset="-128"/>
                <a:cs typeface="メイリオ" pitchFamily="50" charset="-128"/>
              </a:rPr>
              <a:t>　　　</a:t>
            </a:r>
            <a:r>
              <a:rPr lang="en-US" altLang="ja-JP" sz="1300" b="1">
                <a:latin typeface="メイリオ" pitchFamily="50" charset="-128"/>
                <a:ea typeface="メイリオ" pitchFamily="50" charset="-128"/>
                <a:cs typeface="メイリオ" pitchFamily="50" charset="-128"/>
              </a:rPr>
              <a:t>1</a:t>
            </a:r>
            <a:r>
              <a:rPr lang="ja-JP" altLang="en-US" sz="1300" b="1">
                <a:latin typeface="メイリオ" pitchFamily="50" charset="-128"/>
                <a:ea typeface="メイリオ" pitchFamily="50" charset="-128"/>
                <a:cs typeface="メイリオ" pitchFamily="50" charset="-128"/>
              </a:rPr>
              <a:t>人 ～ </a:t>
            </a:r>
            <a:r>
              <a:rPr lang="en-US" altLang="ja-JP" sz="1300" b="1">
                <a:latin typeface="メイリオ" pitchFamily="50" charset="-128"/>
                <a:ea typeface="メイリオ" pitchFamily="50" charset="-128"/>
                <a:cs typeface="メイリオ" pitchFamily="50" charset="-128"/>
              </a:rPr>
              <a:t>3</a:t>
            </a:r>
            <a:r>
              <a:rPr lang="ja-JP" altLang="en-US" sz="1300" b="1">
                <a:latin typeface="メイリオ" pitchFamily="50" charset="-128"/>
                <a:ea typeface="メイリオ" pitchFamily="50" charset="-128"/>
                <a:cs typeface="メイリオ" pitchFamily="50" charset="-128"/>
              </a:rPr>
              <a:t>人：</a:t>
            </a:r>
            <a:r>
              <a:rPr lang="en-US" altLang="ja-JP" sz="1300" b="1">
                <a:solidFill>
                  <a:srgbClr val="FF0000"/>
                </a:solidFill>
                <a:latin typeface="メイリオ" pitchFamily="50" charset="-128"/>
                <a:ea typeface="メイリオ" pitchFamily="50" charset="-128"/>
                <a:cs typeface="メイリオ" pitchFamily="50" charset="-128"/>
              </a:rPr>
              <a:t>10</a:t>
            </a:r>
            <a:r>
              <a:rPr lang="ja-JP" altLang="en-US" sz="1300" b="1">
                <a:solidFill>
                  <a:srgbClr val="FF0000"/>
                </a:solidFill>
                <a:latin typeface="メイリオ" pitchFamily="50" charset="-128"/>
                <a:ea typeface="メイリオ" pitchFamily="50" charset="-128"/>
                <a:cs typeface="メイリオ" pitchFamily="50" charset="-128"/>
              </a:rPr>
              <a:t>万円（</a:t>
            </a:r>
            <a:r>
              <a:rPr lang="en-US" altLang="ja-JP" sz="1300" b="1">
                <a:solidFill>
                  <a:srgbClr val="FF0000"/>
                </a:solidFill>
                <a:latin typeface="メイリオ" pitchFamily="50" charset="-128"/>
                <a:ea typeface="メイリオ" pitchFamily="50" charset="-128"/>
                <a:cs typeface="メイリオ" pitchFamily="50" charset="-128"/>
              </a:rPr>
              <a:t>7.5</a:t>
            </a:r>
            <a:r>
              <a:rPr lang="ja-JP" altLang="en-US" sz="1300" b="1">
                <a:solidFill>
                  <a:srgbClr val="FF0000"/>
                </a:solidFill>
                <a:latin typeface="メイリオ" pitchFamily="50" charset="-128"/>
                <a:ea typeface="メイリオ" pitchFamily="50" charset="-128"/>
                <a:cs typeface="メイリオ" pitchFamily="50" charset="-128"/>
              </a:rPr>
              <a:t>万円）  　 　</a:t>
            </a:r>
            <a:r>
              <a:rPr lang="en-US" altLang="ja-JP" sz="1300" b="1">
                <a:latin typeface="メイリオ" pitchFamily="50" charset="-128"/>
                <a:ea typeface="メイリオ" pitchFamily="50" charset="-128"/>
                <a:cs typeface="メイリオ" pitchFamily="50" charset="-128"/>
              </a:rPr>
              <a:t>4</a:t>
            </a:r>
            <a:r>
              <a:rPr lang="ja-JP" altLang="en-US" sz="1300" b="1">
                <a:latin typeface="メイリオ" pitchFamily="50" charset="-128"/>
                <a:ea typeface="メイリオ" pitchFamily="50" charset="-128"/>
                <a:cs typeface="メイリオ" pitchFamily="50" charset="-128"/>
              </a:rPr>
              <a:t>人～</a:t>
            </a:r>
            <a:r>
              <a:rPr lang="en-US" altLang="ja-JP" sz="1300" b="1">
                <a:latin typeface="メイリオ" pitchFamily="50" charset="-128"/>
                <a:ea typeface="メイリオ" pitchFamily="50" charset="-128"/>
                <a:cs typeface="メイリオ" pitchFamily="50" charset="-128"/>
              </a:rPr>
              <a:t>6</a:t>
            </a:r>
            <a:r>
              <a:rPr lang="ja-JP" altLang="en-US" sz="1300" b="1">
                <a:latin typeface="メイリオ" pitchFamily="50" charset="-128"/>
                <a:ea typeface="メイリオ" pitchFamily="50" charset="-128"/>
                <a:cs typeface="メイリオ" pitchFamily="50" charset="-128"/>
              </a:rPr>
              <a:t>人：</a:t>
            </a:r>
            <a:r>
              <a:rPr lang="en-US" altLang="ja-JP" sz="1300" b="1">
                <a:solidFill>
                  <a:srgbClr val="FF0000"/>
                </a:solidFill>
                <a:latin typeface="メイリオ" pitchFamily="50" charset="-128"/>
                <a:ea typeface="メイリオ" pitchFamily="50" charset="-128"/>
                <a:cs typeface="メイリオ" pitchFamily="50" charset="-128"/>
              </a:rPr>
              <a:t>20</a:t>
            </a:r>
            <a:r>
              <a:rPr lang="ja-JP" altLang="en-US" sz="1300" b="1">
                <a:solidFill>
                  <a:srgbClr val="FF0000"/>
                </a:solidFill>
                <a:latin typeface="メイリオ" pitchFamily="50" charset="-128"/>
                <a:ea typeface="メイリオ" pitchFamily="50" charset="-128"/>
                <a:cs typeface="メイリオ" pitchFamily="50" charset="-128"/>
              </a:rPr>
              <a:t>万円（</a:t>
            </a:r>
            <a:r>
              <a:rPr lang="en-US" altLang="ja-JP" sz="1300" b="1">
                <a:solidFill>
                  <a:srgbClr val="FF0000"/>
                </a:solidFill>
                <a:latin typeface="メイリオ" pitchFamily="50" charset="-128"/>
                <a:ea typeface="メイリオ" pitchFamily="50" charset="-128"/>
                <a:cs typeface="メイリオ" pitchFamily="50" charset="-128"/>
              </a:rPr>
              <a:t>15</a:t>
            </a:r>
            <a:r>
              <a:rPr lang="ja-JP" altLang="en-US" sz="1300" b="1">
                <a:solidFill>
                  <a:srgbClr val="FF0000"/>
                </a:solidFill>
                <a:latin typeface="メイリオ" pitchFamily="50" charset="-128"/>
                <a:ea typeface="メイリオ" pitchFamily="50" charset="-128"/>
                <a:cs typeface="メイリオ" pitchFamily="50" charset="-128"/>
              </a:rPr>
              <a:t>万円）</a:t>
            </a:r>
            <a:endParaRPr lang="en-US" altLang="ja-JP" sz="1300" b="1">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300" b="1">
                <a:solidFill>
                  <a:srgbClr val="FF0000"/>
                </a:solidFill>
                <a:latin typeface="メイリオ" pitchFamily="50" charset="-128"/>
                <a:ea typeface="メイリオ" pitchFamily="50" charset="-128"/>
                <a:cs typeface="メイリオ" pitchFamily="50" charset="-128"/>
              </a:rPr>
              <a:t>　　　</a:t>
            </a:r>
            <a:r>
              <a:rPr lang="en-US" altLang="ja-JP" sz="1300" b="1">
                <a:latin typeface="メイリオ" pitchFamily="50" charset="-128"/>
                <a:ea typeface="メイリオ" pitchFamily="50" charset="-128"/>
                <a:cs typeface="メイリオ" pitchFamily="50" charset="-128"/>
              </a:rPr>
              <a:t>7</a:t>
            </a:r>
            <a:r>
              <a:rPr lang="ja-JP" altLang="en-US" sz="1300" b="1">
                <a:latin typeface="メイリオ" pitchFamily="50" charset="-128"/>
                <a:ea typeface="メイリオ" pitchFamily="50" charset="-128"/>
                <a:cs typeface="メイリオ" pitchFamily="50" charset="-128"/>
              </a:rPr>
              <a:t>人～</a:t>
            </a:r>
            <a:r>
              <a:rPr lang="en-US" altLang="ja-JP" sz="1300" b="1">
                <a:latin typeface="メイリオ" pitchFamily="50" charset="-128"/>
                <a:ea typeface="メイリオ" pitchFamily="50" charset="-128"/>
                <a:cs typeface="メイリオ" pitchFamily="50" charset="-128"/>
              </a:rPr>
              <a:t>10</a:t>
            </a:r>
            <a:r>
              <a:rPr lang="ja-JP" altLang="en-US" sz="1300" b="1">
                <a:latin typeface="メイリオ" pitchFamily="50" charset="-128"/>
                <a:ea typeface="メイリオ" pitchFamily="50" charset="-128"/>
                <a:cs typeface="メイリオ" pitchFamily="50" charset="-128"/>
              </a:rPr>
              <a:t>人：</a:t>
            </a:r>
            <a:r>
              <a:rPr lang="en-US" altLang="ja-JP" sz="1300" b="1">
                <a:solidFill>
                  <a:srgbClr val="FF0000"/>
                </a:solidFill>
                <a:latin typeface="メイリオ" pitchFamily="50" charset="-128"/>
                <a:ea typeface="メイリオ" pitchFamily="50" charset="-128"/>
                <a:cs typeface="メイリオ" pitchFamily="50" charset="-128"/>
              </a:rPr>
              <a:t>30</a:t>
            </a:r>
            <a:r>
              <a:rPr lang="ja-JP" altLang="en-US" sz="1300" b="1">
                <a:solidFill>
                  <a:srgbClr val="FF0000"/>
                </a:solidFill>
                <a:latin typeface="メイリオ" pitchFamily="50" charset="-128"/>
                <a:ea typeface="メイリオ" pitchFamily="50" charset="-128"/>
                <a:cs typeface="メイリオ" pitchFamily="50" charset="-128"/>
              </a:rPr>
              <a:t>万円（</a:t>
            </a:r>
            <a:r>
              <a:rPr lang="en-US" altLang="ja-JP" sz="1300" b="1">
                <a:solidFill>
                  <a:srgbClr val="FF0000"/>
                </a:solidFill>
                <a:latin typeface="メイリオ" pitchFamily="50" charset="-128"/>
                <a:ea typeface="メイリオ" pitchFamily="50" charset="-128"/>
                <a:cs typeface="メイリオ" pitchFamily="50" charset="-128"/>
              </a:rPr>
              <a:t>20</a:t>
            </a:r>
            <a:r>
              <a:rPr lang="ja-JP" altLang="en-US" sz="1300" b="1">
                <a:solidFill>
                  <a:srgbClr val="FF0000"/>
                </a:solidFill>
                <a:latin typeface="メイリオ" pitchFamily="50" charset="-128"/>
                <a:ea typeface="メイリオ" pitchFamily="50" charset="-128"/>
                <a:cs typeface="メイリオ" pitchFamily="50" charset="-128"/>
              </a:rPr>
              <a:t>万円） 　</a:t>
            </a:r>
            <a:r>
              <a:rPr lang="en-US" altLang="ja-JP" sz="1300" b="1">
                <a:latin typeface="メイリオ" pitchFamily="50" charset="-128"/>
                <a:ea typeface="メイリオ" pitchFamily="50" charset="-128"/>
                <a:cs typeface="メイリオ" pitchFamily="50" charset="-128"/>
              </a:rPr>
              <a:t>11</a:t>
            </a:r>
            <a:r>
              <a:rPr lang="ja-JP" altLang="en-US" sz="1300" b="1">
                <a:latin typeface="メイリオ" pitchFamily="50" charset="-128"/>
                <a:ea typeface="メイリオ" pitchFamily="50" charset="-128"/>
                <a:cs typeface="メイリオ" pitchFamily="50" charset="-128"/>
              </a:rPr>
              <a:t>人～</a:t>
            </a:r>
            <a:r>
              <a:rPr lang="en-US" altLang="ja-JP" sz="1300" b="1">
                <a:latin typeface="メイリオ" pitchFamily="50" charset="-128"/>
                <a:ea typeface="メイリオ" pitchFamily="50" charset="-128"/>
                <a:cs typeface="メイリオ" pitchFamily="50" charset="-128"/>
              </a:rPr>
              <a:t>100</a:t>
            </a:r>
            <a:r>
              <a:rPr lang="ja-JP" altLang="en-US" sz="1300" b="1">
                <a:latin typeface="メイリオ" pitchFamily="50" charset="-128"/>
                <a:ea typeface="メイリオ" pitchFamily="50" charset="-128"/>
                <a:cs typeface="メイリオ" pitchFamily="50" charset="-128"/>
              </a:rPr>
              <a:t>人：</a:t>
            </a:r>
            <a:r>
              <a:rPr lang="en-US" altLang="ja-JP" sz="1300" b="1">
                <a:latin typeface="メイリオ" pitchFamily="50" charset="-128"/>
                <a:ea typeface="メイリオ" pitchFamily="50" charset="-128"/>
                <a:cs typeface="メイリオ" pitchFamily="50" charset="-128"/>
              </a:rPr>
              <a:t>1</a:t>
            </a:r>
            <a:r>
              <a:rPr lang="ja-JP" altLang="en-US" sz="1300" b="1">
                <a:latin typeface="メイリオ" pitchFamily="50" charset="-128"/>
                <a:ea typeface="メイリオ" pitchFamily="50" charset="-128"/>
                <a:cs typeface="メイリオ" pitchFamily="50" charset="-128"/>
              </a:rPr>
              <a:t>人当たり</a:t>
            </a:r>
            <a:r>
              <a:rPr lang="en-US" altLang="ja-JP" sz="1300" b="1">
                <a:solidFill>
                  <a:srgbClr val="FF0000"/>
                </a:solidFill>
                <a:latin typeface="メイリオ" pitchFamily="50" charset="-128"/>
                <a:ea typeface="メイリオ" pitchFamily="50" charset="-128"/>
                <a:cs typeface="メイリオ" pitchFamily="50" charset="-128"/>
              </a:rPr>
              <a:t>3</a:t>
            </a:r>
            <a:r>
              <a:rPr lang="ja-JP" altLang="en-US" sz="1300" b="1">
                <a:solidFill>
                  <a:srgbClr val="FF0000"/>
                </a:solidFill>
                <a:latin typeface="メイリオ" pitchFamily="50" charset="-128"/>
                <a:ea typeface="メイリオ" pitchFamily="50" charset="-128"/>
                <a:cs typeface="メイリオ" pitchFamily="50" charset="-128"/>
              </a:rPr>
              <a:t>万円（</a:t>
            </a:r>
            <a:r>
              <a:rPr lang="en-US" altLang="ja-JP" sz="1300" b="1">
                <a:solidFill>
                  <a:srgbClr val="FF0000"/>
                </a:solidFill>
                <a:latin typeface="メイリオ" pitchFamily="50" charset="-128"/>
                <a:ea typeface="メイリオ" pitchFamily="50" charset="-128"/>
                <a:cs typeface="メイリオ" pitchFamily="50" charset="-128"/>
              </a:rPr>
              <a:t>2</a:t>
            </a:r>
            <a:r>
              <a:rPr lang="ja-JP" altLang="en-US" sz="1300" b="1">
                <a:solidFill>
                  <a:srgbClr val="FF0000"/>
                </a:solidFill>
                <a:latin typeface="メイリオ" pitchFamily="50" charset="-128"/>
                <a:ea typeface="メイリオ" pitchFamily="50" charset="-128"/>
                <a:cs typeface="メイリオ" pitchFamily="50" charset="-128"/>
              </a:rPr>
              <a:t>万円）</a:t>
            </a:r>
            <a:endParaRPr lang="en-US" altLang="ja-JP" sz="1300" b="1">
              <a:solidFill>
                <a:srgbClr val="FF0000"/>
              </a:solidFill>
              <a:latin typeface="メイリオ" pitchFamily="50" charset="-128"/>
              <a:ea typeface="メイリオ" pitchFamily="50" charset="-128"/>
              <a:cs typeface="メイリオ" pitchFamily="50" charset="-128"/>
            </a:endParaRPr>
          </a:p>
        </p:txBody>
      </p:sp>
      <p:sp>
        <p:nvSpPr>
          <p:cNvPr id="2067" name="テキスト ボックス 4"/>
          <p:cNvSpPr txBox="1">
            <a:spLocks noChangeArrowheads="1"/>
          </p:cNvSpPr>
          <p:nvPr/>
        </p:nvSpPr>
        <p:spPr bwMode="auto">
          <a:xfrm>
            <a:off x="0" y="3311525"/>
            <a:ext cx="7704138"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300" b="1" dirty="0" smtClean="0">
                <a:latin typeface="メイリオ" pitchFamily="50" charset="-128"/>
                <a:ea typeface="メイリオ" pitchFamily="50" charset="-128"/>
                <a:cs typeface="メイリオ" pitchFamily="50" charset="-128"/>
              </a:rPr>
              <a:t>○   一部（雇用形態・職種別等）の賃金</a:t>
            </a:r>
            <a:r>
              <a:rPr lang="ja-JP" altLang="en-US" sz="1300" b="1" dirty="0">
                <a:latin typeface="メイリオ" pitchFamily="50" charset="-128"/>
                <a:ea typeface="メイリオ" pitchFamily="50" charset="-128"/>
                <a:cs typeface="メイリオ" pitchFamily="50" charset="-128"/>
              </a:rPr>
              <a:t>規定</a:t>
            </a:r>
            <a:r>
              <a:rPr lang="ja-JP" altLang="en-US" sz="1300" b="1" dirty="0" smtClean="0">
                <a:latin typeface="メイリオ" pitchFamily="50" charset="-128"/>
                <a:ea typeface="メイリオ" pitchFamily="50" charset="-128"/>
                <a:cs typeface="メイリオ" pitchFamily="50" charset="-128"/>
              </a:rPr>
              <a:t>等を増額改定した場合、対象労働者の数が</a:t>
            </a:r>
            <a:endParaRPr lang="en-US" altLang="ja-JP" sz="1300" b="1" dirty="0" smtClean="0">
              <a:latin typeface="メイリオ" pitchFamily="50" charset="-128"/>
              <a:ea typeface="メイリオ" pitchFamily="50" charset="-128"/>
              <a:cs typeface="メイリオ" pitchFamily="50" charset="-128"/>
            </a:endParaRPr>
          </a:p>
          <a:p>
            <a:pPr eaLnBrk="1" hangingPunct="1">
              <a:spcBef>
                <a:spcPct val="0"/>
              </a:spcBef>
              <a:buFont typeface="Arial" charset="0"/>
              <a:buNone/>
              <a:defRPr/>
            </a:pPr>
            <a:r>
              <a:rPr lang="ja-JP" altLang="en-US" sz="1300" dirty="0" smtClean="0">
                <a:latin typeface="メイリオ" pitchFamily="50" charset="-128"/>
                <a:ea typeface="メイリオ" pitchFamily="50" charset="-128"/>
                <a:cs typeface="メイリオ" pitchFamily="50" charset="-128"/>
              </a:rPr>
              <a:t>　</a:t>
            </a:r>
            <a:r>
              <a:rPr lang="ja-JP" altLang="en-US" sz="1300" dirty="0">
                <a:latin typeface="メイリオ" pitchFamily="50" charset="-128"/>
                <a:ea typeface="メイリオ" pitchFamily="50" charset="-128"/>
                <a:cs typeface="メイリオ" pitchFamily="50" charset="-128"/>
              </a:rPr>
              <a:t>　</a:t>
            </a:r>
            <a:r>
              <a:rPr lang="ja-JP" altLang="en-US" sz="1300" dirty="0" smtClean="0">
                <a:latin typeface="メイリオ" pitchFamily="50" charset="-128"/>
                <a:ea typeface="メイリオ" pitchFamily="50" charset="-128"/>
                <a:cs typeface="メイリオ" pitchFamily="50" charset="-128"/>
              </a:rPr>
              <a:t>　</a:t>
            </a:r>
            <a:r>
              <a:rPr lang="en-US" altLang="ja-JP" sz="1300" b="1" dirty="0" smtClean="0">
                <a:latin typeface="メイリオ" pitchFamily="50" charset="-128"/>
                <a:ea typeface="メイリオ" pitchFamily="50" charset="-128"/>
                <a:cs typeface="メイリオ" pitchFamily="50" charset="-128"/>
              </a:rPr>
              <a:t>1</a:t>
            </a:r>
            <a:r>
              <a:rPr lang="ja-JP" altLang="en-US" sz="1300" b="1" dirty="0">
                <a:latin typeface="メイリオ" pitchFamily="50" charset="-128"/>
                <a:ea typeface="メイリオ" pitchFamily="50" charset="-128"/>
                <a:cs typeface="メイリオ" pitchFamily="50" charset="-128"/>
              </a:rPr>
              <a:t>人 ～ </a:t>
            </a:r>
            <a:r>
              <a:rPr lang="en-US" altLang="ja-JP" sz="1300" b="1" dirty="0">
                <a:latin typeface="メイリオ" pitchFamily="50" charset="-128"/>
                <a:ea typeface="メイリオ" pitchFamily="50" charset="-128"/>
                <a:cs typeface="メイリオ" pitchFamily="50" charset="-128"/>
              </a:rPr>
              <a:t>3</a:t>
            </a:r>
            <a:r>
              <a:rPr lang="ja-JP" altLang="en-US" sz="1300" b="1" dirty="0">
                <a:latin typeface="メイリオ" pitchFamily="50" charset="-128"/>
                <a:ea typeface="メイリオ" pitchFamily="50" charset="-128"/>
                <a:cs typeface="メイリオ" pitchFamily="50" charset="-128"/>
              </a:rPr>
              <a:t>人</a:t>
            </a:r>
            <a:r>
              <a:rPr lang="ja-JP" altLang="en-US" sz="1300" b="1" dirty="0" smtClean="0">
                <a:latin typeface="メイリオ" pitchFamily="50" charset="-128"/>
                <a:ea typeface="メイリオ" pitchFamily="50" charset="-128"/>
                <a:cs typeface="メイリオ" pitchFamily="50" charset="-128"/>
              </a:rPr>
              <a:t>：  </a:t>
            </a:r>
            <a:r>
              <a:rPr lang="en-US" altLang="ja-JP" sz="1300" b="1" dirty="0" smtClean="0">
                <a:solidFill>
                  <a:srgbClr val="FF0000"/>
                </a:solidFill>
                <a:latin typeface="メイリオ" pitchFamily="50" charset="-128"/>
                <a:ea typeface="メイリオ" pitchFamily="50" charset="-128"/>
                <a:cs typeface="メイリオ" pitchFamily="50" charset="-128"/>
              </a:rPr>
              <a:t>5</a:t>
            </a:r>
            <a:r>
              <a:rPr lang="ja-JP" altLang="en-US" sz="1300" b="1" dirty="0" smtClean="0">
                <a:solidFill>
                  <a:srgbClr val="FF0000"/>
                </a:solidFill>
                <a:latin typeface="メイリオ" pitchFamily="50" charset="-128"/>
                <a:ea typeface="メイリオ" pitchFamily="50" charset="-128"/>
                <a:cs typeface="メイリオ" pitchFamily="50" charset="-128"/>
              </a:rPr>
              <a:t>万円（</a:t>
            </a:r>
            <a:r>
              <a:rPr lang="en-US" altLang="ja-JP" sz="1300" b="1" dirty="0" smtClean="0">
                <a:solidFill>
                  <a:srgbClr val="FF0000"/>
                </a:solidFill>
                <a:latin typeface="メイリオ" pitchFamily="50" charset="-128"/>
                <a:ea typeface="メイリオ" pitchFamily="50" charset="-128"/>
                <a:cs typeface="メイリオ" pitchFamily="50" charset="-128"/>
              </a:rPr>
              <a:t>3.5</a:t>
            </a:r>
            <a:r>
              <a:rPr lang="ja-JP" altLang="en-US" sz="1300" b="1" dirty="0">
                <a:solidFill>
                  <a:srgbClr val="FF0000"/>
                </a:solidFill>
                <a:latin typeface="メイリオ" pitchFamily="50" charset="-128"/>
                <a:ea typeface="メイリオ" pitchFamily="50" charset="-128"/>
                <a:cs typeface="メイリオ" pitchFamily="50" charset="-128"/>
              </a:rPr>
              <a:t>万円</a:t>
            </a:r>
            <a:r>
              <a:rPr lang="ja-JP" altLang="en-US" sz="1300" b="1" dirty="0" smtClean="0">
                <a:solidFill>
                  <a:srgbClr val="FF0000"/>
                </a:solidFill>
                <a:latin typeface="メイリオ" pitchFamily="50" charset="-128"/>
                <a:ea typeface="メイリオ" pitchFamily="50" charset="-128"/>
                <a:cs typeface="メイリオ" pitchFamily="50" charset="-128"/>
              </a:rPr>
              <a:t>）　   </a:t>
            </a:r>
            <a:r>
              <a:rPr lang="ja-JP" altLang="en-US" sz="1300" b="1" dirty="0">
                <a:solidFill>
                  <a:srgbClr val="FF0000"/>
                </a:solidFill>
                <a:latin typeface="メイリオ" pitchFamily="50" charset="-128"/>
                <a:ea typeface="メイリオ" pitchFamily="50" charset="-128"/>
                <a:cs typeface="メイリオ" pitchFamily="50" charset="-128"/>
              </a:rPr>
              <a:t>　</a:t>
            </a:r>
            <a:r>
              <a:rPr lang="en-US" altLang="ja-JP" sz="1300" b="1" dirty="0">
                <a:latin typeface="メイリオ" pitchFamily="50" charset="-128"/>
                <a:ea typeface="メイリオ" pitchFamily="50" charset="-128"/>
                <a:cs typeface="メイリオ" pitchFamily="50" charset="-128"/>
              </a:rPr>
              <a:t>4</a:t>
            </a:r>
            <a:r>
              <a:rPr lang="ja-JP" altLang="en-US" sz="1300" b="1" dirty="0">
                <a:latin typeface="メイリオ" pitchFamily="50" charset="-128"/>
                <a:ea typeface="メイリオ" pitchFamily="50" charset="-128"/>
                <a:cs typeface="メイリオ" pitchFamily="50" charset="-128"/>
              </a:rPr>
              <a:t>人～</a:t>
            </a:r>
            <a:r>
              <a:rPr lang="en-US" altLang="ja-JP" sz="1300" b="1" dirty="0">
                <a:latin typeface="メイリオ" pitchFamily="50" charset="-128"/>
                <a:ea typeface="メイリオ" pitchFamily="50" charset="-128"/>
                <a:cs typeface="メイリオ" pitchFamily="50" charset="-128"/>
              </a:rPr>
              <a:t>6</a:t>
            </a:r>
            <a:r>
              <a:rPr lang="ja-JP" altLang="en-US" sz="1300" b="1" dirty="0">
                <a:latin typeface="メイリオ" pitchFamily="50" charset="-128"/>
                <a:ea typeface="メイリオ" pitchFamily="50" charset="-128"/>
                <a:cs typeface="メイリオ" pitchFamily="50" charset="-128"/>
              </a:rPr>
              <a:t>人</a:t>
            </a:r>
            <a:r>
              <a:rPr lang="ja-JP" altLang="en-US" sz="1300" b="1" dirty="0" smtClean="0">
                <a:latin typeface="メイリオ" pitchFamily="50" charset="-128"/>
                <a:ea typeface="メイリオ" pitchFamily="50" charset="-128"/>
                <a:cs typeface="メイリオ" pitchFamily="50" charset="-128"/>
              </a:rPr>
              <a:t>：</a:t>
            </a:r>
            <a:r>
              <a:rPr lang="en-US" altLang="ja-JP" sz="1300" b="1" dirty="0" smtClean="0">
                <a:solidFill>
                  <a:srgbClr val="FF0000"/>
                </a:solidFill>
                <a:latin typeface="メイリオ" pitchFamily="50" charset="-128"/>
                <a:ea typeface="メイリオ" pitchFamily="50" charset="-128"/>
                <a:cs typeface="メイリオ" pitchFamily="50" charset="-128"/>
              </a:rPr>
              <a:t>10</a:t>
            </a:r>
            <a:r>
              <a:rPr lang="ja-JP" altLang="en-US" sz="1300" b="1" dirty="0" smtClean="0">
                <a:solidFill>
                  <a:srgbClr val="FF0000"/>
                </a:solidFill>
                <a:latin typeface="メイリオ" pitchFamily="50" charset="-128"/>
                <a:ea typeface="メイリオ" pitchFamily="50" charset="-128"/>
                <a:cs typeface="メイリオ" pitchFamily="50" charset="-128"/>
              </a:rPr>
              <a:t>万円（</a:t>
            </a:r>
            <a:r>
              <a:rPr lang="en-US" altLang="ja-JP" sz="1300" b="1" dirty="0" smtClean="0">
                <a:solidFill>
                  <a:srgbClr val="FF0000"/>
                </a:solidFill>
                <a:latin typeface="メイリオ" pitchFamily="50" charset="-128"/>
                <a:ea typeface="メイリオ" pitchFamily="50" charset="-128"/>
                <a:cs typeface="メイリオ" pitchFamily="50" charset="-128"/>
              </a:rPr>
              <a:t>7.5</a:t>
            </a:r>
            <a:r>
              <a:rPr lang="ja-JP" altLang="en-US" sz="1300" b="1" dirty="0" smtClean="0">
                <a:solidFill>
                  <a:srgbClr val="FF0000"/>
                </a:solidFill>
                <a:latin typeface="メイリオ" pitchFamily="50" charset="-128"/>
                <a:ea typeface="メイリオ" pitchFamily="50" charset="-128"/>
                <a:cs typeface="メイリオ" pitchFamily="50" charset="-128"/>
              </a:rPr>
              <a:t>万円</a:t>
            </a:r>
            <a:r>
              <a:rPr lang="ja-JP" altLang="en-US" sz="1300" b="1" dirty="0">
                <a:solidFill>
                  <a:srgbClr val="FF0000"/>
                </a:solidFill>
                <a:latin typeface="メイリオ" pitchFamily="50" charset="-128"/>
                <a:ea typeface="メイリオ" pitchFamily="50" charset="-128"/>
                <a:cs typeface="メイリオ" pitchFamily="50" charset="-128"/>
              </a:rPr>
              <a:t>）</a:t>
            </a:r>
            <a:endParaRPr lang="en-US" altLang="ja-JP" sz="1300" b="1"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defRPr/>
            </a:pPr>
            <a:r>
              <a:rPr lang="ja-JP" altLang="en-US" sz="1300" b="1" dirty="0">
                <a:solidFill>
                  <a:srgbClr val="FF0000"/>
                </a:solidFill>
                <a:latin typeface="メイリオ" pitchFamily="50" charset="-128"/>
                <a:ea typeface="メイリオ" pitchFamily="50" charset="-128"/>
                <a:cs typeface="メイリオ" pitchFamily="50" charset="-128"/>
              </a:rPr>
              <a:t>　　</a:t>
            </a:r>
            <a:r>
              <a:rPr lang="ja-JP" altLang="en-US" sz="1300" b="1" dirty="0" smtClean="0">
                <a:solidFill>
                  <a:srgbClr val="FF0000"/>
                </a:solidFill>
                <a:latin typeface="メイリオ" pitchFamily="50" charset="-128"/>
                <a:ea typeface="メイリオ" pitchFamily="50" charset="-128"/>
                <a:cs typeface="メイリオ" pitchFamily="50" charset="-128"/>
              </a:rPr>
              <a:t>　</a:t>
            </a:r>
            <a:r>
              <a:rPr lang="en-US" altLang="ja-JP" sz="1300" b="1" dirty="0" smtClean="0">
                <a:latin typeface="メイリオ" pitchFamily="50" charset="-128"/>
                <a:ea typeface="メイリオ" pitchFamily="50" charset="-128"/>
                <a:cs typeface="メイリオ" pitchFamily="50" charset="-128"/>
              </a:rPr>
              <a:t>7</a:t>
            </a:r>
            <a:r>
              <a:rPr lang="ja-JP" altLang="en-US" sz="1300" b="1" dirty="0">
                <a:latin typeface="メイリオ" pitchFamily="50" charset="-128"/>
                <a:ea typeface="メイリオ" pitchFamily="50" charset="-128"/>
                <a:cs typeface="メイリオ" pitchFamily="50" charset="-128"/>
              </a:rPr>
              <a:t>人～</a:t>
            </a:r>
            <a:r>
              <a:rPr lang="en-US" altLang="ja-JP" sz="1300" b="1" dirty="0">
                <a:latin typeface="メイリオ" pitchFamily="50" charset="-128"/>
                <a:ea typeface="メイリオ" pitchFamily="50" charset="-128"/>
                <a:cs typeface="メイリオ" pitchFamily="50" charset="-128"/>
              </a:rPr>
              <a:t>10</a:t>
            </a:r>
            <a:r>
              <a:rPr lang="ja-JP" altLang="en-US" sz="1300" b="1" dirty="0">
                <a:latin typeface="メイリオ" pitchFamily="50" charset="-128"/>
                <a:ea typeface="メイリオ" pitchFamily="50" charset="-128"/>
                <a:cs typeface="メイリオ" pitchFamily="50" charset="-128"/>
              </a:rPr>
              <a:t>人</a:t>
            </a:r>
            <a:r>
              <a:rPr lang="ja-JP" altLang="en-US" sz="1300" b="1" dirty="0" smtClean="0">
                <a:latin typeface="メイリオ" pitchFamily="50" charset="-128"/>
                <a:ea typeface="メイリオ" pitchFamily="50" charset="-128"/>
                <a:cs typeface="メイリオ" pitchFamily="50" charset="-128"/>
              </a:rPr>
              <a:t>：</a:t>
            </a:r>
            <a:r>
              <a:rPr lang="en-US" altLang="ja-JP" sz="1300" b="1" dirty="0" smtClean="0">
                <a:solidFill>
                  <a:srgbClr val="FF0000"/>
                </a:solidFill>
                <a:latin typeface="メイリオ" pitchFamily="50" charset="-128"/>
                <a:ea typeface="メイリオ" pitchFamily="50" charset="-128"/>
                <a:cs typeface="メイリオ" pitchFamily="50" charset="-128"/>
              </a:rPr>
              <a:t>15</a:t>
            </a:r>
            <a:r>
              <a:rPr lang="ja-JP" altLang="en-US" sz="1300" b="1" dirty="0" smtClean="0">
                <a:solidFill>
                  <a:srgbClr val="FF0000"/>
                </a:solidFill>
                <a:latin typeface="メイリオ" pitchFamily="50" charset="-128"/>
                <a:ea typeface="メイリオ" pitchFamily="50" charset="-128"/>
                <a:cs typeface="メイリオ" pitchFamily="50" charset="-128"/>
              </a:rPr>
              <a:t>万円（</a:t>
            </a:r>
            <a:r>
              <a:rPr lang="en-US" altLang="ja-JP" sz="1300" b="1" dirty="0" smtClean="0">
                <a:solidFill>
                  <a:srgbClr val="FF0000"/>
                </a:solidFill>
                <a:latin typeface="メイリオ" pitchFamily="50" charset="-128"/>
                <a:ea typeface="メイリオ" pitchFamily="50" charset="-128"/>
                <a:cs typeface="メイリオ" pitchFamily="50" charset="-128"/>
              </a:rPr>
              <a:t>10</a:t>
            </a:r>
            <a:r>
              <a:rPr lang="ja-JP" altLang="en-US" sz="1300" b="1" dirty="0">
                <a:solidFill>
                  <a:srgbClr val="FF0000"/>
                </a:solidFill>
                <a:latin typeface="メイリオ" pitchFamily="50" charset="-128"/>
                <a:ea typeface="メイリオ" pitchFamily="50" charset="-128"/>
                <a:cs typeface="メイリオ" pitchFamily="50" charset="-128"/>
              </a:rPr>
              <a:t>万円</a:t>
            </a:r>
            <a:r>
              <a:rPr lang="ja-JP" altLang="en-US" sz="1300" b="1" dirty="0" smtClean="0">
                <a:solidFill>
                  <a:srgbClr val="FF0000"/>
                </a:solidFill>
                <a:latin typeface="メイリオ" pitchFamily="50" charset="-128"/>
                <a:ea typeface="メイリオ" pitchFamily="50" charset="-128"/>
                <a:cs typeface="メイリオ" pitchFamily="50" charset="-128"/>
              </a:rPr>
              <a:t>）　 </a:t>
            </a:r>
            <a:r>
              <a:rPr lang="en-US" altLang="ja-JP" sz="1300" b="1" dirty="0">
                <a:latin typeface="メイリオ" pitchFamily="50" charset="-128"/>
                <a:ea typeface="メイリオ" pitchFamily="50" charset="-128"/>
                <a:cs typeface="メイリオ" pitchFamily="50" charset="-128"/>
              </a:rPr>
              <a:t>11</a:t>
            </a:r>
            <a:r>
              <a:rPr lang="ja-JP" altLang="en-US" sz="1300" b="1" dirty="0">
                <a:latin typeface="メイリオ" pitchFamily="50" charset="-128"/>
                <a:ea typeface="メイリオ" pitchFamily="50" charset="-128"/>
                <a:cs typeface="メイリオ" pitchFamily="50" charset="-128"/>
              </a:rPr>
              <a:t>人～</a:t>
            </a:r>
            <a:r>
              <a:rPr lang="en-US" altLang="ja-JP" sz="1300" b="1" dirty="0">
                <a:latin typeface="メイリオ" pitchFamily="50" charset="-128"/>
                <a:ea typeface="メイリオ" pitchFamily="50" charset="-128"/>
                <a:cs typeface="メイリオ" pitchFamily="50" charset="-128"/>
              </a:rPr>
              <a:t>100</a:t>
            </a:r>
            <a:r>
              <a:rPr lang="ja-JP" altLang="en-US" sz="1300" b="1" dirty="0">
                <a:latin typeface="メイリオ" pitchFamily="50" charset="-128"/>
                <a:ea typeface="メイリオ" pitchFamily="50" charset="-128"/>
                <a:cs typeface="メイリオ" pitchFamily="50" charset="-128"/>
              </a:rPr>
              <a:t>人：</a:t>
            </a:r>
            <a:r>
              <a:rPr lang="en-US" altLang="ja-JP" sz="1300" b="1" dirty="0">
                <a:latin typeface="メイリオ" pitchFamily="50" charset="-128"/>
                <a:ea typeface="メイリオ" pitchFamily="50" charset="-128"/>
                <a:cs typeface="メイリオ" pitchFamily="50" charset="-128"/>
              </a:rPr>
              <a:t>1</a:t>
            </a:r>
            <a:r>
              <a:rPr lang="ja-JP" altLang="en-US" sz="1300" b="1" dirty="0" smtClean="0">
                <a:latin typeface="メイリオ" pitchFamily="50" charset="-128"/>
                <a:ea typeface="メイリオ" pitchFamily="50" charset="-128"/>
                <a:cs typeface="メイリオ" pitchFamily="50" charset="-128"/>
              </a:rPr>
              <a:t>人当たり</a:t>
            </a:r>
            <a:r>
              <a:rPr lang="en-US" altLang="ja-JP" sz="1300" b="1" dirty="0" smtClean="0">
                <a:solidFill>
                  <a:srgbClr val="FF0000"/>
                </a:solidFill>
                <a:latin typeface="メイリオ" pitchFamily="50" charset="-128"/>
                <a:ea typeface="メイリオ" pitchFamily="50" charset="-128"/>
                <a:cs typeface="メイリオ" pitchFamily="50" charset="-128"/>
              </a:rPr>
              <a:t>1.5</a:t>
            </a:r>
            <a:r>
              <a:rPr lang="ja-JP" altLang="en-US" sz="1300" b="1" dirty="0" smtClean="0">
                <a:solidFill>
                  <a:srgbClr val="FF0000"/>
                </a:solidFill>
                <a:latin typeface="メイリオ" pitchFamily="50" charset="-128"/>
                <a:ea typeface="メイリオ" pitchFamily="50" charset="-128"/>
                <a:cs typeface="メイリオ" pitchFamily="50" charset="-128"/>
              </a:rPr>
              <a:t>万円（</a:t>
            </a:r>
            <a:r>
              <a:rPr lang="en-US" altLang="ja-JP" sz="1300" b="1" dirty="0" smtClean="0">
                <a:solidFill>
                  <a:srgbClr val="FF0000"/>
                </a:solidFill>
                <a:latin typeface="メイリオ" pitchFamily="50" charset="-128"/>
                <a:ea typeface="メイリオ" pitchFamily="50" charset="-128"/>
                <a:cs typeface="メイリオ" pitchFamily="50" charset="-128"/>
              </a:rPr>
              <a:t>1</a:t>
            </a:r>
            <a:r>
              <a:rPr lang="ja-JP" altLang="en-US" sz="1300" b="1" dirty="0" smtClean="0">
                <a:solidFill>
                  <a:srgbClr val="FF0000"/>
                </a:solidFill>
                <a:latin typeface="メイリオ" pitchFamily="50" charset="-128"/>
                <a:ea typeface="メイリオ" pitchFamily="50" charset="-128"/>
                <a:cs typeface="メイリオ" pitchFamily="50" charset="-128"/>
              </a:rPr>
              <a:t>万円</a:t>
            </a:r>
            <a:r>
              <a:rPr lang="ja-JP" altLang="en-US" sz="1300" b="1" dirty="0">
                <a:solidFill>
                  <a:srgbClr val="FF0000"/>
                </a:solidFill>
                <a:latin typeface="メイリオ" pitchFamily="50" charset="-128"/>
                <a:ea typeface="メイリオ" pitchFamily="50" charset="-128"/>
                <a:cs typeface="メイリオ" pitchFamily="50" charset="-128"/>
              </a:rPr>
              <a:t>）</a:t>
            </a:r>
            <a:endParaRPr lang="en-US" altLang="ja-JP" sz="1300" b="1" dirty="0">
              <a:solidFill>
                <a:srgbClr val="FF0000"/>
              </a:solidFill>
              <a:latin typeface="メイリオ" pitchFamily="50" charset="-128"/>
              <a:ea typeface="メイリオ" pitchFamily="50" charset="-128"/>
              <a:cs typeface="メイリオ" pitchFamily="50" charset="-128"/>
            </a:endParaRPr>
          </a:p>
          <a:p>
            <a:pPr marL="0" eaLnBrk="1" hangingPunct="1">
              <a:spcBef>
                <a:spcPct val="0"/>
              </a:spcBef>
              <a:buFont typeface="Arial" charset="0"/>
              <a:buNone/>
              <a:defRPr/>
            </a:pPr>
            <a:endParaRPr lang="en-US" altLang="ja-JP" sz="1200" b="1" u="sng" dirty="0" smtClean="0">
              <a:solidFill>
                <a:prstClr val="black"/>
              </a:solidFill>
              <a:latin typeface="メイリオ" pitchFamily="50" charset="-128"/>
              <a:ea typeface="メイリオ" pitchFamily="50" charset="-128"/>
              <a:cs typeface="メイリオ" pitchFamily="50" charset="-128"/>
            </a:endParaRPr>
          </a:p>
        </p:txBody>
      </p:sp>
      <p:sp>
        <p:nvSpPr>
          <p:cNvPr id="47" name="テキスト ボックス 4"/>
          <p:cNvSpPr txBox="1">
            <a:spLocks noChangeArrowheads="1"/>
          </p:cNvSpPr>
          <p:nvPr/>
        </p:nvSpPr>
        <p:spPr bwMode="auto">
          <a:xfrm>
            <a:off x="-85725" y="1189038"/>
            <a:ext cx="71421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200" b="1" spc="-100" dirty="0" smtClean="0">
                <a:latin typeface="メイリオ" pitchFamily="50" charset="-128"/>
                <a:ea typeface="メイリオ" pitchFamily="50" charset="-128"/>
                <a:cs typeface="メイリオ" pitchFamily="50" charset="-128"/>
              </a:rPr>
              <a:t>「キャリアアップ助成金」</a:t>
            </a:r>
            <a:r>
              <a:rPr lang="ja-JP" altLang="en-US" sz="1200" spc="-100" dirty="0" smtClean="0">
                <a:latin typeface="メイリオ" pitchFamily="50" charset="-128"/>
                <a:ea typeface="メイリオ" pitchFamily="50" charset="-128"/>
                <a:cs typeface="メイリオ" pitchFamily="50" charset="-128"/>
              </a:rPr>
              <a:t>は、有期契約労働者、短時間労働者、派遣労働者といった、いわゆる非正規雇用労働者の企業内でのキャリアアップなどを促進するため、</a:t>
            </a:r>
            <a:r>
              <a:rPr lang="ja-JP" altLang="en-US" sz="1200" b="1" spc="-100" dirty="0" smtClean="0">
                <a:latin typeface="メイリオ" pitchFamily="50" charset="-128"/>
                <a:ea typeface="メイリオ" pitchFamily="50" charset="-128"/>
                <a:cs typeface="メイリオ" pitchFamily="50" charset="-128"/>
              </a:rPr>
              <a:t>正社員化、人材育成、処遇改善の取組を実施した事業主に対して助成する制度</a:t>
            </a:r>
            <a:r>
              <a:rPr lang="ja-JP" altLang="en-US" sz="1200" spc="-100" dirty="0" smtClean="0">
                <a:latin typeface="メイリオ" pitchFamily="50" charset="-128"/>
                <a:ea typeface="メイリオ" pitchFamily="50" charset="-128"/>
                <a:cs typeface="メイリオ" pitchFamily="50" charset="-128"/>
              </a:rPr>
              <a:t>です。　　　　　</a:t>
            </a:r>
            <a:endParaRPr lang="en-US" altLang="ja-JP" sz="1200" spc="-60" dirty="0" smtClean="0">
              <a:latin typeface="メイリオ" pitchFamily="50" charset="-128"/>
              <a:ea typeface="メイリオ" pitchFamily="50" charset="-128"/>
              <a:cs typeface="メイリオ" pitchFamily="50" charset="-128"/>
            </a:endParaRPr>
          </a:p>
        </p:txBody>
      </p:sp>
      <p:sp>
        <p:nvSpPr>
          <p:cNvPr id="7" name="角丸四角形 6"/>
          <p:cNvSpPr/>
          <p:nvPr/>
        </p:nvSpPr>
        <p:spPr>
          <a:xfrm>
            <a:off x="50800" y="1944688"/>
            <a:ext cx="7113588" cy="2339975"/>
          </a:xfrm>
          <a:prstGeom prst="roundRect">
            <a:avLst>
              <a:gd name="adj" fmla="val 7305"/>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9" name="角丸四角形 48"/>
          <p:cNvSpPr/>
          <p:nvPr/>
        </p:nvSpPr>
        <p:spPr>
          <a:xfrm>
            <a:off x="50800" y="4492625"/>
            <a:ext cx="7083425" cy="5156200"/>
          </a:xfrm>
          <a:prstGeom prst="roundRect">
            <a:avLst>
              <a:gd name="adj" fmla="val 4254"/>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6" name="ホームベース 55"/>
          <p:cNvSpPr/>
          <p:nvPr/>
        </p:nvSpPr>
        <p:spPr>
          <a:xfrm>
            <a:off x="179388" y="4335463"/>
            <a:ext cx="5148262" cy="323850"/>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bg1"/>
                </a:solidFill>
                <a:latin typeface="メイリオ" pitchFamily="50" charset="-128"/>
                <a:ea typeface="メイリオ" pitchFamily="50" charset="-128"/>
                <a:cs typeface="メイリオ" pitchFamily="50" charset="-128"/>
              </a:rPr>
              <a:t> 賃金規定等の改定（処遇改善コース）が拡充されます</a:t>
            </a:r>
          </a:p>
        </p:txBody>
      </p:sp>
      <p:sp>
        <p:nvSpPr>
          <p:cNvPr id="3" name="テキスト ボックス 4"/>
          <p:cNvSpPr txBox="1">
            <a:spLocks noChangeArrowheads="1"/>
          </p:cNvSpPr>
          <p:nvPr/>
        </p:nvSpPr>
        <p:spPr bwMode="auto">
          <a:xfrm>
            <a:off x="109538" y="3986213"/>
            <a:ext cx="77041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100" b="1">
                <a:latin typeface="メイリオ" pitchFamily="50" charset="-128"/>
                <a:ea typeface="メイリオ" pitchFamily="50" charset="-128"/>
                <a:cs typeface="メイリオ" pitchFamily="50" charset="-128"/>
              </a:rPr>
              <a:t>※</a:t>
            </a:r>
            <a:r>
              <a:rPr lang="ja-JP" altLang="en-US" sz="1100" b="1">
                <a:latin typeface="メイリオ" pitchFamily="50" charset="-128"/>
                <a:ea typeface="メイリオ" pitchFamily="50" charset="-128"/>
                <a:cs typeface="メイリオ" pitchFamily="50" charset="-128"/>
              </a:rPr>
              <a:t>　職務評価の手法の活用により処遇改善を実施した場合、</a:t>
            </a:r>
            <a:r>
              <a:rPr lang="en-US" altLang="ja-JP" sz="1100" b="1">
                <a:latin typeface="メイリオ" pitchFamily="50" charset="-128"/>
                <a:ea typeface="メイリオ" pitchFamily="50" charset="-128"/>
                <a:cs typeface="メイリオ" pitchFamily="50" charset="-128"/>
              </a:rPr>
              <a:t>1</a:t>
            </a:r>
            <a:r>
              <a:rPr lang="ja-JP" altLang="en-US" sz="1100" b="1">
                <a:latin typeface="メイリオ" pitchFamily="50" charset="-128"/>
                <a:ea typeface="メイリオ" pitchFamily="50" charset="-128"/>
                <a:cs typeface="メイリオ" pitchFamily="50" charset="-128"/>
              </a:rPr>
              <a:t>事業所当たり</a:t>
            </a:r>
            <a:r>
              <a:rPr lang="en-US" altLang="ja-JP" sz="1100" b="1">
                <a:solidFill>
                  <a:srgbClr val="FF0000"/>
                </a:solidFill>
                <a:latin typeface="メイリオ" pitchFamily="50" charset="-128"/>
                <a:ea typeface="メイリオ" pitchFamily="50" charset="-128"/>
                <a:cs typeface="メイリオ" pitchFamily="50" charset="-128"/>
              </a:rPr>
              <a:t>20</a:t>
            </a:r>
            <a:r>
              <a:rPr lang="ja-JP" altLang="en-US" sz="1100" b="1">
                <a:solidFill>
                  <a:srgbClr val="FF0000"/>
                </a:solidFill>
                <a:latin typeface="メイリオ" pitchFamily="50" charset="-128"/>
                <a:ea typeface="メイリオ" pitchFamily="50" charset="-128"/>
                <a:cs typeface="メイリオ" pitchFamily="50" charset="-128"/>
              </a:rPr>
              <a:t>万円（</a:t>
            </a:r>
            <a:r>
              <a:rPr lang="en-US" altLang="ja-JP" sz="1100" b="1">
                <a:solidFill>
                  <a:srgbClr val="FF0000"/>
                </a:solidFill>
                <a:latin typeface="メイリオ" pitchFamily="50" charset="-128"/>
                <a:ea typeface="メイリオ" pitchFamily="50" charset="-128"/>
                <a:cs typeface="メイリオ" pitchFamily="50" charset="-128"/>
              </a:rPr>
              <a:t>15</a:t>
            </a:r>
            <a:r>
              <a:rPr lang="ja-JP" altLang="en-US" sz="1100" b="1">
                <a:solidFill>
                  <a:srgbClr val="FF0000"/>
                </a:solidFill>
                <a:latin typeface="メイリオ" pitchFamily="50" charset="-128"/>
                <a:ea typeface="メイリオ" pitchFamily="50" charset="-128"/>
                <a:cs typeface="メイリオ" pitchFamily="50" charset="-128"/>
              </a:rPr>
              <a:t>万円）</a:t>
            </a:r>
            <a:r>
              <a:rPr lang="ja-JP" altLang="en-US" sz="1100" b="1">
                <a:latin typeface="メイリオ" pitchFamily="50" charset="-128"/>
                <a:ea typeface="メイリオ" pitchFamily="50" charset="-128"/>
                <a:cs typeface="メイリオ" pitchFamily="50" charset="-128"/>
              </a:rPr>
              <a:t>を加算</a:t>
            </a:r>
            <a:endParaRPr lang="en-US" altLang="ja-JP" sz="1100" b="1">
              <a:latin typeface="メイリオ" pitchFamily="50" charset="-128"/>
              <a:ea typeface="メイリオ" pitchFamily="50" charset="-128"/>
              <a:cs typeface="メイリオ" pitchFamily="50" charset="-128"/>
            </a:endParaRPr>
          </a:p>
        </p:txBody>
      </p:sp>
      <p:sp>
        <p:nvSpPr>
          <p:cNvPr id="41" name="正方形/長方形 40"/>
          <p:cNvSpPr/>
          <p:nvPr/>
        </p:nvSpPr>
        <p:spPr bwMode="auto">
          <a:xfrm>
            <a:off x="117475" y="4879975"/>
            <a:ext cx="6921500" cy="2341563"/>
          </a:xfrm>
          <a:prstGeom prst="rect">
            <a:avLst/>
          </a:prstGeom>
          <a:solidFill>
            <a:schemeClr val="accent6">
              <a:lumMod val="20000"/>
              <a:lumOff val="80000"/>
            </a:schemeClr>
          </a:solidFill>
          <a:ln w="15875">
            <a:solidFill>
              <a:schemeClr val="accent6"/>
            </a:solidFill>
          </a:ln>
          <a:effectLst>
            <a:outerShdw blurRad="1016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252000" rIns="144000"/>
          <a:lstStyle/>
          <a:p>
            <a:pPr marL="88900">
              <a:defRPr/>
            </a:pPr>
            <a:endParaRPr lang="en-US" altLang="ja-JP" sz="1600" b="1" dirty="0">
              <a:solidFill>
                <a:schemeClr val="tx1"/>
              </a:solidFill>
              <a:latin typeface="メイリオ" pitchFamily="50" charset="-128"/>
              <a:ea typeface="メイリオ" pitchFamily="50" charset="-128"/>
              <a:cs typeface="メイリオ" pitchFamily="50" charset="-128"/>
            </a:endParaRPr>
          </a:p>
        </p:txBody>
      </p:sp>
      <p:sp>
        <p:nvSpPr>
          <p:cNvPr id="42" name="テキスト ボックス 4"/>
          <p:cNvSpPr txBox="1">
            <a:spLocks noChangeArrowheads="1"/>
          </p:cNvSpPr>
          <p:nvPr/>
        </p:nvSpPr>
        <p:spPr bwMode="auto">
          <a:xfrm>
            <a:off x="-200025" y="4965700"/>
            <a:ext cx="741680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600" b="1" dirty="0" smtClean="0">
                <a:latin typeface="メイリオ" pitchFamily="50" charset="-128"/>
                <a:ea typeface="メイリオ" pitchFamily="50" charset="-128"/>
                <a:cs typeface="メイリオ" pitchFamily="50" charset="-128"/>
              </a:rPr>
              <a:t>　</a:t>
            </a:r>
            <a:r>
              <a:rPr lang="ja-JP" altLang="en-US" sz="1300" b="1" dirty="0" smtClean="0">
                <a:latin typeface="メイリオ" pitchFamily="50" charset="-128"/>
                <a:ea typeface="メイリオ" pitchFamily="50" charset="-128"/>
                <a:cs typeface="メイリオ" pitchFamily="50" charset="-128"/>
              </a:rPr>
              <a:t>○   </a:t>
            </a:r>
            <a:r>
              <a:rPr lang="ja-JP" altLang="en-US" sz="1300" b="1" u="sng" dirty="0" smtClean="0">
                <a:latin typeface="メイリオ" pitchFamily="50" charset="-128"/>
                <a:ea typeface="メイリオ" pitchFamily="50" charset="-128"/>
                <a:cs typeface="メイリオ" pitchFamily="50" charset="-128"/>
              </a:rPr>
              <a:t>中小企業</a:t>
            </a:r>
            <a:r>
              <a:rPr lang="ja-JP" altLang="en-US" sz="1300" b="1" dirty="0" smtClean="0">
                <a:latin typeface="メイリオ" pitchFamily="50" charset="-128"/>
                <a:ea typeface="メイリオ" pitchFamily="50" charset="-128"/>
                <a:cs typeface="メイリオ" pitchFamily="50" charset="-128"/>
              </a:rPr>
              <a:t>が基本給の賃金規定等を</a:t>
            </a:r>
            <a:r>
              <a:rPr lang="ja-JP" altLang="en-US" sz="1300" b="1" u="sng" dirty="0" smtClean="0">
                <a:latin typeface="メイリオ" pitchFamily="50" charset="-128"/>
                <a:ea typeface="メイリオ" pitchFamily="50" charset="-128"/>
                <a:cs typeface="メイリオ" pitchFamily="50" charset="-128"/>
              </a:rPr>
              <a:t>３％以上増額改定</a:t>
            </a:r>
            <a:r>
              <a:rPr lang="ja-JP" altLang="en-US" sz="1300" b="1" dirty="0" smtClean="0">
                <a:latin typeface="メイリオ" pitchFamily="50" charset="-128"/>
                <a:ea typeface="メイリオ" pitchFamily="50" charset="-128"/>
                <a:cs typeface="メイリオ" pitchFamily="50" charset="-128"/>
              </a:rPr>
              <a:t>し、昇給した場合</a:t>
            </a:r>
            <a:endParaRPr lang="en-US" altLang="ja-JP" sz="1300" dirty="0" smtClean="0">
              <a:latin typeface="メイリオ" pitchFamily="50" charset="-128"/>
              <a:ea typeface="メイリオ" pitchFamily="50" charset="-128"/>
              <a:cs typeface="メイリオ" pitchFamily="50" charset="-128"/>
            </a:endParaRPr>
          </a:p>
          <a:p>
            <a:pPr eaLnBrk="1" hangingPunct="1">
              <a:defRPr/>
            </a:pPr>
            <a:r>
              <a:rPr lang="ja-JP" altLang="en-US" sz="1300" dirty="0">
                <a:latin typeface="メイリオ" pitchFamily="50" charset="-128"/>
                <a:ea typeface="メイリオ" pitchFamily="50" charset="-128"/>
                <a:cs typeface="メイリオ" pitchFamily="50" charset="-128"/>
              </a:rPr>
              <a:t>　</a:t>
            </a:r>
            <a:r>
              <a:rPr lang="ja-JP" altLang="en-US" sz="1300" dirty="0" smtClean="0">
                <a:latin typeface="メイリオ" pitchFamily="50" charset="-128"/>
                <a:ea typeface="メイリオ" pitchFamily="50" charset="-128"/>
                <a:cs typeface="メイリオ" pitchFamily="50" charset="-128"/>
              </a:rPr>
              <a:t>　　上記現行制度の助成額に</a:t>
            </a:r>
            <a:endParaRPr lang="en-US" altLang="ja-JP" sz="1300" dirty="0">
              <a:latin typeface="メイリオ" pitchFamily="50" charset="-128"/>
              <a:ea typeface="メイリオ" pitchFamily="50" charset="-128"/>
              <a:cs typeface="メイリオ" pitchFamily="50" charset="-128"/>
            </a:endParaRPr>
          </a:p>
          <a:p>
            <a:pPr eaLnBrk="1" hangingPunct="1">
              <a:defRPr/>
            </a:pPr>
            <a:r>
              <a:rPr lang="ja-JP" altLang="en-US" sz="1300" dirty="0" smtClean="0">
                <a:latin typeface="メイリオ" pitchFamily="50" charset="-128"/>
                <a:ea typeface="メイリオ" pitchFamily="50" charset="-128"/>
                <a:cs typeface="メイリオ" pitchFamily="50" charset="-128"/>
              </a:rPr>
              <a:t>　　　　</a:t>
            </a:r>
            <a:r>
              <a:rPr lang="ja-JP" altLang="en-US" sz="1300" b="1" dirty="0" smtClean="0">
                <a:latin typeface="メイリオ" pitchFamily="50" charset="-128"/>
                <a:ea typeface="メイリオ" pitchFamily="50" charset="-128"/>
                <a:cs typeface="メイリオ" pitchFamily="50" charset="-128"/>
              </a:rPr>
              <a:t>１人当たり</a:t>
            </a:r>
            <a:r>
              <a:rPr lang="ja-JP" altLang="en-US" sz="1300" dirty="0" smtClean="0">
                <a:latin typeface="メイリオ" pitchFamily="50" charset="-128"/>
                <a:ea typeface="メイリオ" pitchFamily="50" charset="-128"/>
                <a:cs typeface="メイリオ" pitchFamily="50" charset="-128"/>
              </a:rPr>
              <a:t>　</a:t>
            </a:r>
            <a:r>
              <a:rPr lang="en-US" altLang="ja-JP" sz="1300" b="1" dirty="0" smtClean="0">
                <a:solidFill>
                  <a:srgbClr val="FF0000"/>
                </a:solidFill>
                <a:latin typeface="メイリオ" pitchFamily="50" charset="-128"/>
                <a:ea typeface="メイリオ" pitchFamily="50" charset="-128"/>
                <a:cs typeface="メイリオ" pitchFamily="50" charset="-128"/>
              </a:rPr>
              <a:t>14,250</a:t>
            </a:r>
            <a:r>
              <a:rPr lang="ja-JP" altLang="en-US" sz="1300" b="1" dirty="0" smtClean="0">
                <a:solidFill>
                  <a:srgbClr val="FF0000"/>
                </a:solidFill>
                <a:latin typeface="メイリオ" pitchFamily="50" charset="-128"/>
                <a:ea typeface="メイリオ" pitchFamily="50" charset="-128"/>
                <a:cs typeface="メイリオ" pitchFamily="50" charset="-128"/>
              </a:rPr>
              <a:t>円（</a:t>
            </a:r>
            <a:r>
              <a:rPr lang="en-US" altLang="ja-JP" sz="1300" b="1" dirty="0" smtClean="0">
                <a:solidFill>
                  <a:srgbClr val="FF0000"/>
                </a:solidFill>
                <a:latin typeface="メイリオ" pitchFamily="50" charset="-128"/>
                <a:ea typeface="メイリオ" pitchFamily="50" charset="-128"/>
                <a:cs typeface="メイリオ" pitchFamily="50" charset="-128"/>
              </a:rPr>
              <a:t>※18,000</a:t>
            </a:r>
            <a:r>
              <a:rPr lang="ja-JP" altLang="en-US" sz="1300" b="1" dirty="0" smtClean="0">
                <a:solidFill>
                  <a:srgbClr val="FF0000"/>
                </a:solidFill>
                <a:latin typeface="メイリオ" pitchFamily="50" charset="-128"/>
                <a:ea typeface="メイリオ" pitchFamily="50" charset="-128"/>
                <a:cs typeface="メイリオ" pitchFamily="50" charset="-128"/>
              </a:rPr>
              <a:t>円）</a:t>
            </a:r>
            <a:r>
              <a:rPr lang="ja-JP" altLang="en-US" sz="1300" dirty="0" smtClean="0">
                <a:latin typeface="メイリオ" pitchFamily="50" charset="-128"/>
                <a:ea typeface="メイリオ" pitchFamily="50" charset="-128"/>
                <a:cs typeface="メイリオ" pitchFamily="50" charset="-128"/>
              </a:rPr>
              <a:t>を加算（すべての賃金規定等改定の場合）</a:t>
            </a:r>
            <a:endParaRPr lang="en-US" altLang="ja-JP" sz="1300" dirty="0" smtClean="0">
              <a:latin typeface="メイリオ" pitchFamily="50" charset="-128"/>
              <a:ea typeface="メイリオ" pitchFamily="50" charset="-128"/>
              <a:cs typeface="メイリオ" pitchFamily="50" charset="-128"/>
            </a:endParaRPr>
          </a:p>
          <a:p>
            <a:pPr eaLnBrk="1" hangingPunct="1">
              <a:defRPr/>
            </a:pPr>
            <a:r>
              <a:rPr lang="ja-JP" altLang="en-US" sz="1300" spc="-100" dirty="0">
                <a:latin typeface="メイリオ" pitchFamily="50" charset="-128"/>
                <a:ea typeface="メイリオ" pitchFamily="50" charset="-128"/>
                <a:cs typeface="メイリオ" pitchFamily="50" charset="-128"/>
              </a:rPr>
              <a:t>　</a:t>
            </a:r>
            <a:r>
              <a:rPr lang="ja-JP" altLang="en-US" sz="1300" spc="-100" dirty="0" smtClean="0">
                <a:latin typeface="メイリオ" pitchFamily="50" charset="-128"/>
                <a:ea typeface="メイリオ" pitchFamily="50" charset="-128"/>
                <a:cs typeface="メイリオ" pitchFamily="50" charset="-128"/>
              </a:rPr>
              <a:t>　　</a:t>
            </a:r>
            <a:r>
              <a:rPr lang="ja-JP" altLang="en-US" sz="1300" spc="-100" dirty="0">
                <a:latin typeface="メイリオ" pitchFamily="50" charset="-128"/>
                <a:ea typeface="メイリオ" pitchFamily="50" charset="-128"/>
                <a:cs typeface="メイリオ" pitchFamily="50" charset="-128"/>
              </a:rPr>
              <a:t>　</a:t>
            </a:r>
            <a:r>
              <a:rPr lang="ja-JP" altLang="en-US" sz="1300" dirty="0">
                <a:latin typeface="メイリオ" pitchFamily="50" charset="-128"/>
                <a:ea typeface="メイリオ" pitchFamily="50" charset="-128"/>
                <a:cs typeface="メイリオ" pitchFamily="50" charset="-128"/>
              </a:rPr>
              <a:t> </a:t>
            </a:r>
            <a:r>
              <a:rPr lang="ja-JP" altLang="en-US" sz="1300" b="1" dirty="0" smtClean="0">
                <a:latin typeface="メイリオ" pitchFamily="50" charset="-128"/>
                <a:ea typeface="メイリオ" pitchFamily="50" charset="-128"/>
                <a:cs typeface="メイリオ" pitchFamily="50" charset="-128"/>
              </a:rPr>
              <a:t>１人当たり</a:t>
            </a:r>
            <a:r>
              <a:rPr lang="ja-JP" altLang="en-US" sz="1300" dirty="0" smtClean="0">
                <a:latin typeface="メイリオ" pitchFamily="50" charset="-128"/>
                <a:ea typeface="メイリオ" pitchFamily="50" charset="-128"/>
                <a:cs typeface="メイリオ" pitchFamily="50" charset="-128"/>
              </a:rPr>
              <a:t>　</a:t>
            </a:r>
            <a:r>
              <a:rPr lang="ja-JP" altLang="en-US" sz="1300" b="1" dirty="0" smtClean="0">
                <a:solidFill>
                  <a:srgbClr val="FF0000"/>
                </a:solidFill>
                <a:latin typeface="メイリオ" pitchFamily="50" charset="-128"/>
                <a:ea typeface="メイリオ" pitchFamily="50" charset="-128"/>
                <a:cs typeface="メイリオ" pitchFamily="50" charset="-128"/>
              </a:rPr>
              <a:t>  </a:t>
            </a:r>
            <a:r>
              <a:rPr lang="en-US" altLang="ja-JP" sz="1300" b="1" dirty="0" smtClean="0">
                <a:solidFill>
                  <a:srgbClr val="FF0000"/>
                </a:solidFill>
                <a:latin typeface="メイリオ" pitchFamily="50" charset="-128"/>
                <a:ea typeface="メイリオ" pitchFamily="50" charset="-128"/>
                <a:cs typeface="メイリオ" pitchFamily="50" charset="-128"/>
              </a:rPr>
              <a:t>7,600</a:t>
            </a:r>
            <a:r>
              <a:rPr lang="ja-JP" altLang="en-US" sz="1300" b="1" dirty="0" smtClean="0">
                <a:solidFill>
                  <a:srgbClr val="FF0000"/>
                </a:solidFill>
                <a:latin typeface="メイリオ" pitchFamily="50" charset="-128"/>
                <a:ea typeface="メイリオ" pitchFamily="50" charset="-128"/>
                <a:cs typeface="メイリオ" pitchFamily="50" charset="-128"/>
              </a:rPr>
              <a:t>円（</a:t>
            </a:r>
            <a:r>
              <a:rPr lang="en-US" altLang="ja-JP" sz="1300" b="1" dirty="0" smtClean="0">
                <a:solidFill>
                  <a:srgbClr val="FF0000"/>
                </a:solidFill>
                <a:latin typeface="メイリオ" pitchFamily="50" charset="-128"/>
                <a:ea typeface="メイリオ" pitchFamily="50" charset="-128"/>
                <a:cs typeface="メイリオ" pitchFamily="50" charset="-128"/>
              </a:rPr>
              <a:t>※  9,600</a:t>
            </a:r>
            <a:r>
              <a:rPr lang="ja-JP" altLang="en-US" sz="1300" b="1" dirty="0" smtClean="0">
                <a:solidFill>
                  <a:srgbClr val="FF0000"/>
                </a:solidFill>
                <a:latin typeface="メイリオ" pitchFamily="50" charset="-128"/>
                <a:ea typeface="メイリオ" pitchFamily="50" charset="-128"/>
                <a:cs typeface="メイリオ" pitchFamily="50" charset="-128"/>
              </a:rPr>
              <a:t>円）</a:t>
            </a:r>
            <a:r>
              <a:rPr lang="ja-JP" altLang="en-US" sz="1300" dirty="0" smtClean="0">
                <a:latin typeface="メイリオ" pitchFamily="50" charset="-128"/>
                <a:ea typeface="メイリオ" pitchFamily="50" charset="-128"/>
                <a:cs typeface="メイリオ" pitchFamily="50" charset="-128"/>
              </a:rPr>
              <a:t>を加算（一部の賃金規定等改定の場合）  </a:t>
            </a:r>
            <a:endParaRPr lang="en-US" altLang="ja-JP" sz="1200" dirty="0" smtClean="0">
              <a:latin typeface="メイリオ" pitchFamily="50" charset="-128"/>
              <a:ea typeface="メイリオ" pitchFamily="50" charset="-128"/>
              <a:cs typeface="メイリオ" pitchFamily="50" charset="-128"/>
            </a:endParaRPr>
          </a:p>
        </p:txBody>
      </p:sp>
      <p:sp>
        <p:nvSpPr>
          <p:cNvPr id="43" name="角丸四角形 42"/>
          <p:cNvSpPr/>
          <p:nvPr/>
        </p:nvSpPr>
        <p:spPr bwMode="auto">
          <a:xfrm>
            <a:off x="6048375" y="5083175"/>
            <a:ext cx="647700" cy="219075"/>
          </a:xfrm>
          <a:prstGeom prst="roundRect">
            <a:avLst/>
          </a:prstGeom>
          <a:solidFill>
            <a:schemeClr val="accent5">
              <a:lumMod val="75000"/>
            </a:schemeClr>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200" b="1" dirty="0">
                <a:latin typeface="メイリオ" pitchFamily="50" charset="-128"/>
                <a:ea typeface="メイリオ" pitchFamily="50" charset="-128"/>
                <a:cs typeface="メイリオ" pitchFamily="50" charset="-128"/>
              </a:rPr>
              <a:t>拡充</a:t>
            </a:r>
            <a:endParaRPr lang="ja-JP" altLang="en-US"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2071" name="テキスト ボックス 4"/>
          <p:cNvSpPr txBox="1">
            <a:spLocks noChangeArrowheads="1"/>
          </p:cNvSpPr>
          <p:nvPr/>
        </p:nvSpPr>
        <p:spPr bwMode="auto">
          <a:xfrm>
            <a:off x="-15875" y="5832475"/>
            <a:ext cx="7704138"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latin typeface="メイリオ" pitchFamily="50" charset="-128"/>
                <a:ea typeface="メイリオ" pitchFamily="50" charset="-128"/>
                <a:cs typeface="メイリオ" pitchFamily="50" charset="-128"/>
              </a:rPr>
              <a:t>　</a:t>
            </a:r>
            <a:r>
              <a:rPr lang="en-US" altLang="ja-JP" sz="1000">
                <a:latin typeface="メイリオ" pitchFamily="50" charset="-128"/>
                <a:ea typeface="メイリオ" pitchFamily="50" charset="-128"/>
                <a:cs typeface="メイリオ" pitchFamily="50" charset="-128"/>
              </a:rPr>
              <a:t>※</a:t>
            </a:r>
            <a:r>
              <a:rPr lang="ja-JP" altLang="en-US" sz="1000">
                <a:latin typeface="メイリオ" pitchFamily="50" charset="-128"/>
                <a:ea typeface="メイリオ" pitchFamily="50" charset="-128"/>
                <a:cs typeface="メイリオ" pitchFamily="50" charset="-128"/>
              </a:rPr>
              <a:t>　申請があった企業において、</a:t>
            </a:r>
            <a:r>
              <a:rPr lang="ja-JP" altLang="en-US" sz="1000" b="1">
                <a:latin typeface="メイリオ" pitchFamily="50" charset="-128"/>
                <a:ea typeface="メイリオ" pitchFamily="50" charset="-128"/>
                <a:cs typeface="メイリオ" pitchFamily="50" charset="-128"/>
              </a:rPr>
              <a:t>生産性の向上が認められる場合は加算額が増額となります</a:t>
            </a:r>
            <a:r>
              <a:rPr lang="ja-JP" altLang="en-US" sz="1000">
                <a:latin typeface="メイリオ" pitchFamily="50" charset="-128"/>
                <a:ea typeface="メイリオ" pitchFamily="50" charset="-128"/>
                <a:cs typeface="メイリオ" pitchFamily="50" charset="-128"/>
              </a:rPr>
              <a:t>。</a:t>
            </a:r>
            <a:endParaRPr lang="en-US" altLang="ja-JP" sz="10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000">
                <a:latin typeface="メイリオ" pitchFamily="50" charset="-128"/>
                <a:ea typeface="メイリオ" pitchFamily="50" charset="-128"/>
                <a:cs typeface="メイリオ" pitchFamily="50" charset="-128"/>
              </a:rPr>
              <a:t>　　ここでいう</a:t>
            </a:r>
            <a:r>
              <a:rPr lang="ja-JP" altLang="en-US" sz="1000" b="1">
                <a:latin typeface="メイリオ" pitchFamily="50" charset="-128"/>
                <a:ea typeface="メイリオ" pitchFamily="50" charset="-128"/>
                <a:cs typeface="メイリオ" pitchFamily="50" charset="-128"/>
              </a:rPr>
              <a:t>「生産性」</a:t>
            </a:r>
            <a:r>
              <a:rPr lang="ja-JP" altLang="en-US" sz="1000">
                <a:latin typeface="メイリオ" pitchFamily="50" charset="-128"/>
                <a:ea typeface="メイリオ" pitchFamily="50" charset="-128"/>
                <a:cs typeface="メイリオ" pitchFamily="50" charset="-128"/>
              </a:rPr>
              <a:t>とは、</a:t>
            </a:r>
            <a:r>
              <a:rPr lang="ja-JP" altLang="en-US" sz="1000" b="1">
                <a:latin typeface="メイリオ" pitchFamily="50" charset="-128"/>
                <a:ea typeface="メイリオ" pitchFamily="50" charset="-128"/>
                <a:cs typeface="メイリオ" pitchFamily="50" charset="-128"/>
              </a:rPr>
              <a:t>企業の決算書類から算出した、労働者１人当たりの付加価値</a:t>
            </a:r>
            <a:r>
              <a:rPr lang="ja-JP" altLang="en-US" sz="1000">
                <a:latin typeface="メイリオ" pitchFamily="50" charset="-128"/>
                <a:ea typeface="メイリオ" pitchFamily="50" charset="-128"/>
                <a:cs typeface="メイリオ" pitchFamily="50" charset="-128"/>
              </a:rPr>
              <a:t>をいいます。</a:t>
            </a:r>
            <a:endParaRPr lang="en-US" altLang="ja-JP" sz="10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000">
                <a:latin typeface="メイリオ" pitchFamily="50" charset="-128"/>
                <a:ea typeface="メイリオ" pitchFamily="50" charset="-128"/>
                <a:cs typeface="メイリオ" pitchFamily="50" charset="-128"/>
              </a:rPr>
              <a:t>　　助成金の支給申請時の直近の決算書類に基づく生産性と、その３年度前の決算書類に基づく生産性を比較し、</a:t>
            </a:r>
            <a:endParaRPr lang="en-US" altLang="ja-JP" sz="10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000">
                <a:latin typeface="メイリオ" pitchFamily="50" charset="-128"/>
                <a:ea typeface="メイリオ" pitchFamily="50" charset="-128"/>
                <a:cs typeface="メイリオ" pitchFamily="50" charset="-128"/>
              </a:rPr>
              <a:t>　　</a:t>
            </a:r>
            <a:r>
              <a:rPr lang="ja-JP" altLang="en-US" sz="1000" b="1">
                <a:latin typeface="メイリオ" pitchFamily="50" charset="-128"/>
                <a:ea typeface="メイリオ" pitchFamily="50" charset="-128"/>
                <a:cs typeface="メイリオ" pitchFamily="50" charset="-128"/>
              </a:rPr>
              <a:t>伸び率が一定水準を超えている場合は</a:t>
            </a:r>
            <a:r>
              <a:rPr lang="en-US" altLang="ja-JP" sz="1000" b="1">
                <a:solidFill>
                  <a:srgbClr val="FF0000"/>
                </a:solidFill>
                <a:latin typeface="メイリオ" pitchFamily="50" charset="-128"/>
                <a:ea typeface="メイリオ" pitchFamily="50" charset="-128"/>
                <a:cs typeface="メイリオ" pitchFamily="50" charset="-128"/>
              </a:rPr>
              <a:t>18,000</a:t>
            </a:r>
            <a:r>
              <a:rPr lang="ja-JP" altLang="en-US" sz="1000" b="1">
                <a:solidFill>
                  <a:srgbClr val="FF0000"/>
                </a:solidFill>
                <a:latin typeface="メイリオ" pitchFamily="50" charset="-128"/>
                <a:ea typeface="メイリオ" pitchFamily="50" charset="-128"/>
                <a:cs typeface="メイリオ" pitchFamily="50" charset="-128"/>
              </a:rPr>
              <a:t>円（</a:t>
            </a:r>
            <a:r>
              <a:rPr lang="en-US" altLang="ja-JP" sz="1000" b="1">
                <a:solidFill>
                  <a:srgbClr val="FF0000"/>
                </a:solidFill>
                <a:latin typeface="メイリオ" pitchFamily="50" charset="-128"/>
                <a:ea typeface="メイリオ" pitchFamily="50" charset="-128"/>
                <a:cs typeface="メイリオ" pitchFamily="50" charset="-128"/>
              </a:rPr>
              <a:t>9,600</a:t>
            </a:r>
            <a:r>
              <a:rPr lang="ja-JP" altLang="en-US" sz="1000" b="1">
                <a:solidFill>
                  <a:srgbClr val="FF0000"/>
                </a:solidFill>
                <a:latin typeface="メイリオ" pitchFamily="50" charset="-128"/>
                <a:ea typeface="メイリオ" pitchFamily="50" charset="-128"/>
                <a:cs typeface="メイリオ" pitchFamily="50" charset="-128"/>
              </a:rPr>
              <a:t>円）</a:t>
            </a:r>
            <a:r>
              <a:rPr lang="ja-JP" altLang="en-US" sz="1000" b="1">
                <a:latin typeface="メイリオ" pitchFamily="50" charset="-128"/>
                <a:ea typeface="メイリオ" pitchFamily="50" charset="-128"/>
                <a:cs typeface="メイリオ" pitchFamily="50" charset="-128"/>
              </a:rPr>
              <a:t>を加算額として支給</a:t>
            </a:r>
            <a:r>
              <a:rPr lang="ja-JP" altLang="en-US" sz="1000">
                <a:latin typeface="メイリオ" pitchFamily="50" charset="-128"/>
                <a:ea typeface="メイリオ" pitchFamily="50" charset="-128"/>
                <a:cs typeface="メイリオ" pitchFamily="50" charset="-128"/>
              </a:rPr>
              <a:t>します。</a:t>
            </a:r>
            <a:endParaRPr lang="en-US" altLang="ja-JP" sz="10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000">
                <a:latin typeface="メイリオ" pitchFamily="50" charset="-128"/>
                <a:ea typeface="メイリオ" pitchFamily="50" charset="-128"/>
                <a:cs typeface="メイリオ" pitchFamily="50" charset="-128"/>
              </a:rPr>
              <a:t>　　　　　　　　　　　　　　                                           　　　   （　）は一部の賃金規定等改定の額です。</a:t>
            </a:r>
            <a:endParaRPr lang="en-US" altLang="ja-JP" sz="1000">
              <a:latin typeface="メイリオ" pitchFamily="50" charset="-128"/>
              <a:ea typeface="メイリオ" pitchFamily="50" charset="-128"/>
              <a:cs typeface="メイリオ" pitchFamily="50" charset="-128"/>
            </a:endParaRPr>
          </a:p>
          <a:p>
            <a:pPr eaLnBrk="1" hangingPunct="1">
              <a:lnSpc>
                <a:spcPct val="50000"/>
              </a:lnSpc>
              <a:spcBef>
                <a:spcPct val="0"/>
              </a:spcBef>
              <a:buFontTx/>
              <a:buNone/>
            </a:pPr>
            <a:endParaRPr lang="en-US" altLang="ja-JP" sz="10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300">
                <a:latin typeface="メイリオ" pitchFamily="50" charset="-128"/>
                <a:ea typeface="メイリオ" pitchFamily="50" charset="-128"/>
                <a:cs typeface="メイリオ" pitchFamily="50" charset="-128"/>
              </a:rPr>
              <a:t>○　</a:t>
            </a:r>
            <a:r>
              <a:rPr lang="ja-JP" altLang="en-US" sz="1300" b="1" u="sng">
                <a:latin typeface="メイリオ" pitchFamily="50" charset="-128"/>
                <a:ea typeface="メイリオ" pitchFamily="50" charset="-128"/>
                <a:cs typeface="メイリオ" pitchFamily="50" charset="-128"/>
              </a:rPr>
              <a:t>平成</a:t>
            </a:r>
            <a:r>
              <a:rPr lang="en-US" altLang="ja-JP" sz="1300" b="1" u="sng">
                <a:latin typeface="メイリオ" pitchFamily="50" charset="-128"/>
                <a:ea typeface="メイリオ" pitchFamily="50" charset="-128"/>
                <a:cs typeface="メイリオ" pitchFamily="50" charset="-128"/>
              </a:rPr>
              <a:t>28</a:t>
            </a:r>
            <a:r>
              <a:rPr lang="ja-JP" altLang="en-US" sz="1300" b="1" u="sng">
                <a:latin typeface="メイリオ" pitchFamily="50" charset="-128"/>
                <a:ea typeface="メイリオ" pitchFamily="50" charset="-128"/>
                <a:cs typeface="メイリオ" pitchFamily="50" charset="-128"/>
              </a:rPr>
              <a:t>年</a:t>
            </a:r>
            <a:r>
              <a:rPr lang="en-US" altLang="ja-JP" sz="1300" b="1" u="sng">
                <a:latin typeface="メイリオ" pitchFamily="50" charset="-128"/>
                <a:ea typeface="メイリオ" pitchFamily="50" charset="-128"/>
                <a:cs typeface="メイリオ" pitchFamily="50" charset="-128"/>
              </a:rPr>
              <a:t>8</a:t>
            </a:r>
            <a:r>
              <a:rPr lang="ja-JP" altLang="en-US" sz="1300" b="1" u="sng">
                <a:latin typeface="メイリオ" pitchFamily="50" charset="-128"/>
                <a:ea typeface="メイリオ" pitchFamily="50" charset="-128"/>
                <a:cs typeface="メイリオ" pitchFamily="50" charset="-128"/>
              </a:rPr>
              <a:t>月</a:t>
            </a:r>
            <a:r>
              <a:rPr lang="en-US" altLang="ja-JP" sz="1300" b="1" u="sng">
                <a:latin typeface="メイリオ" pitchFamily="50" charset="-128"/>
                <a:ea typeface="メイリオ" pitchFamily="50" charset="-128"/>
                <a:cs typeface="メイリオ" pitchFamily="50" charset="-128"/>
              </a:rPr>
              <a:t>24</a:t>
            </a:r>
            <a:r>
              <a:rPr lang="ja-JP" altLang="en-US" sz="1300" b="1" u="sng">
                <a:latin typeface="メイリオ" pitchFamily="50" charset="-128"/>
                <a:ea typeface="メイリオ" pitchFamily="50" charset="-128"/>
                <a:cs typeface="メイリオ" pitchFamily="50" charset="-128"/>
              </a:rPr>
              <a:t>日以降</a:t>
            </a:r>
            <a:r>
              <a:rPr lang="ja-JP" altLang="en-US" sz="1300" b="1">
                <a:latin typeface="メイリオ" pitchFamily="50" charset="-128"/>
                <a:ea typeface="メイリオ" pitchFamily="50" charset="-128"/>
                <a:cs typeface="メイリオ" pitchFamily="50" charset="-128"/>
              </a:rPr>
              <a:t>、上記のとおり取り組んだ事業主を加算措置の対象</a:t>
            </a:r>
            <a:r>
              <a:rPr lang="ja-JP" altLang="en-US" sz="1300">
                <a:latin typeface="メイリオ" pitchFamily="50" charset="-128"/>
                <a:ea typeface="メイリオ" pitchFamily="50" charset="-128"/>
                <a:cs typeface="メイリオ" pitchFamily="50" charset="-128"/>
              </a:rPr>
              <a:t>とします。</a:t>
            </a:r>
            <a:endParaRPr lang="en-US" altLang="ja-JP" sz="13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000">
                <a:latin typeface="メイリオ" pitchFamily="50" charset="-128"/>
                <a:ea typeface="メイリオ" pitchFamily="50" charset="-128"/>
                <a:cs typeface="メイリオ" pitchFamily="50" charset="-128"/>
              </a:rPr>
              <a:t>　</a:t>
            </a:r>
            <a:r>
              <a:rPr lang="en-US" altLang="ja-JP" sz="1000">
                <a:latin typeface="メイリオ" pitchFamily="50" charset="-128"/>
                <a:ea typeface="メイリオ" pitchFamily="50" charset="-128"/>
                <a:cs typeface="メイリオ" pitchFamily="50" charset="-128"/>
              </a:rPr>
              <a:t>※</a:t>
            </a:r>
            <a:r>
              <a:rPr lang="ja-JP" altLang="en-US" sz="1000">
                <a:latin typeface="メイリオ" pitchFamily="50" charset="-128"/>
                <a:ea typeface="メイリオ" pitchFamily="50" charset="-128"/>
                <a:cs typeface="メイリオ" pitchFamily="50" charset="-128"/>
              </a:rPr>
              <a:t>　当該加算措置の創設には、補正予算案の成立、厚生労働省令の改正等が必要であり</a:t>
            </a:r>
            <a:r>
              <a:rPr lang="ja-JP" altLang="en-US" sz="1000" b="1" u="sng">
                <a:latin typeface="メイリオ" pitchFamily="50" charset="-128"/>
                <a:ea typeface="メイリオ" pitchFamily="50" charset="-128"/>
                <a:cs typeface="メイリオ" pitchFamily="50" charset="-128"/>
              </a:rPr>
              <a:t>現時点ではあくまで予定</a:t>
            </a:r>
            <a:r>
              <a:rPr lang="ja-JP" altLang="en-US" sz="1000">
                <a:latin typeface="メイリオ" pitchFamily="50" charset="-128"/>
                <a:ea typeface="メイリオ" pitchFamily="50" charset="-128"/>
                <a:cs typeface="メイリオ" pitchFamily="50" charset="-128"/>
              </a:rPr>
              <a:t>と</a:t>
            </a:r>
            <a:r>
              <a:rPr lang="en-US" altLang="ja-JP" sz="1000">
                <a:latin typeface="メイリオ" pitchFamily="50" charset="-128"/>
                <a:ea typeface="メイリオ" pitchFamily="50" charset="-128"/>
                <a:cs typeface="メイリオ" pitchFamily="50" charset="-128"/>
              </a:rPr>
              <a:t/>
            </a:r>
            <a:br>
              <a:rPr lang="en-US" altLang="ja-JP" sz="1000">
                <a:latin typeface="メイリオ" pitchFamily="50" charset="-128"/>
                <a:ea typeface="メイリオ" pitchFamily="50" charset="-128"/>
                <a:cs typeface="メイリオ" pitchFamily="50" charset="-128"/>
              </a:rPr>
            </a:br>
            <a:r>
              <a:rPr lang="ja-JP" altLang="en-US" sz="1000">
                <a:latin typeface="メイリオ" pitchFamily="50" charset="-128"/>
                <a:ea typeface="メイリオ" pitchFamily="50" charset="-128"/>
                <a:cs typeface="メイリオ" pitchFamily="50" charset="-128"/>
              </a:rPr>
              <a:t>　　なります。　　　　　　　　　　　　</a:t>
            </a:r>
            <a:endParaRPr lang="en-US" altLang="ja-JP" sz="1000">
              <a:latin typeface="メイリオ" pitchFamily="50" charset="-128"/>
              <a:ea typeface="メイリオ" pitchFamily="50" charset="-128"/>
              <a:cs typeface="メイリオ" pitchFamily="50" charset="-128"/>
            </a:endParaRPr>
          </a:p>
        </p:txBody>
      </p:sp>
      <p:sp>
        <p:nvSpPr>
          <p:cNvPr id="64" name="角丸四角形 63"/>
          <p:cNvSpPr/>
          <p:nvPr/>
        </p:nvSpPr>
        <p:spPr bwMode="auto">
          <a:xfrm>
            <a:off x="107950" y="4721225"/>
            <a:ext cx="3484563" cy="252413"/>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4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中小企業に対する加算措置の創設</a:t>
            </a:r>
          </a:p>
        </p:txBody>
      </p:sp>
      <p:sp>
        <p:nvSpPr>
          <p:cNvPr id="36" name="ホームベース 35"/>
          <p:cNvSpPr/>
          <p:nvPr/>
        </p:nvSpPr>
        <p:spPr>
          <a:xfrm>
            <a:off x="144463" y="1800225"/>
            <a:ext cx="3203575" cy="287338"/>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latin typeface="メイリオ" pitchFamily="50" charset="-128"/>
                <a:ea typeface="メイリオ" pitchFamily="50" charset="-128"/>
                <a:cs typeface="メイリオ" pitchFamily="50" charset="-128"/>
              </a:rPr>
              <a:t> 現  行  制  度</a:t>
            </a:r>
            <a:endParaRPr lang="ja-JP" altLang="en-US" sz="16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35" name="正方形/長方形 34"/>
          <p:cNvSpPr/>
          <p:nvPr/>
        </p:nvSpPr>
        <p:spPr bwMode="auto">
          <a:xfrm>
            <a:off x="120650" y="7453313"/>
            <a:ext cx="6921500" cy="2087562"/>
          </a:xfrm>
          <a:prstGeom prst="rect">
            <a:avLst/>
          </a:prstGeom>
          <a:solidFill>
            <a:schemeClr val="accent6">
              <a:lumMod val="20000"/>
              <a:lumOff val="80000"/>
            </a:schemeClr>
          </a:solidFill>
          <a:ln w="15875">
            <a:solidFill>
              <a:schemeClr val="accent6"/>
            </a:solidFill>
          </a:ln>
          <a:effectLst>
            <a:outerShdw blurRad="1016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252000" rIns="144000"/>
          <a:lstStyle/>
          <a:p>
            <a:pPr marL="88900">
              <a:defRPr/>
            </a:pPr>
            <a:endParaRPr lang="en-US" altLang="ja-JP" sz="1600" b="1" dirty="0">
              <a:solidFill>
                <a:schemeClr val="tx1"/>
              </a:solidFill>
              <a:latin typeface="メイリオ" pitchFamily="50" charset="-128"/>
              <a:ea typeface="メイリオ" pitchFamily="50" charset="-128"/>
              <a:cs typeface="メイリオ" pitchFamily="50" charset="-128"/>
            </a:endParaRPr>
          </a:p>
        </p:txBody>
      </p:sp>
      <p:sp>
        <p:nvSpPr>
          <p:cNvPr id="34" name="角丸四角形 33"/>
          <p:cNvSpPr/>
          <p:nvPr/>
        </p:nvSpPr>
        <p:spPr bwMode="auto">
          <a:xfrm>
            <a:off x="82550" y="7307263"/>
            <a:ext cx="5354638" cy="288925"/>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4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より利用しやすいように支給要件を緩和</a:t>
            </a:r>
            <a:r>
              <a:rPr lang="ja-JP" altLang="en-US"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（平成</a:t>
            </a:r>
            <a:r>
              <a:rPr lang="en-US" altLang="ja-JP"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28</a:t>
            </a:r>
            <a:r>
              <a:rPr lang="ja-JP" altLang="en-US"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年</a:t>
            </a:r>
            <a:r>
              <a:rPr lang="en-US" altLang="ja-JP"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8</a:t>
            </a:r>
            <a:r>
              <a:rPr lang="ja-JP" altLang="en-US"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月</a:t>
            </a:r>
            <a:r>
              <a:rPr lang="en-US" altLang="ja-JP"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5</a:t>
            </a:r>
            <a:r>
              <a:rPr lang="ja-JP" altLang="en-US"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日～）</a:t>
            </a:r>
          </a:p>
        </p:txBody>
      </p:sp>
      <p:sp>
        <p:nvSpPr>
          <p:cNvPr id="2076" name="テキスト ボックス 4"/>
          <p:cNvSpPr txBox="1">
            <a:spLocks noChangeArrowheads="1"/>
          </p:cNvSpPr>
          <p:nvPr/>
        </p:nvSpPr>
        <p:spPr bwMode="auto">
          <a:xfrm>
            <a:off x="-215900" y="7632700"/>
            <a:ext cx="774065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 typeface="Arial" charset="0"/>
              <a:buNone/>
            </a:pPr>
            <a:r>
              <a:rPr lang="ja-JP" altLang="en-US" sz="1200" b="1">
                <a:latin typeface="メイリオ" pitchFamily="50" charset="-128"/>
                <a:ea typeface="メイリオ" pitchFamily="50" charset="-128"/>
                <a:cs typeface="メイリオ" pitchFamily="50" charset="-128"/>
              </a:rPr>
              <a:t>　○   キャリアアップ計画書の提出期限の緩和</a:t>
            </a:r>
            <a:r>
              <a:rPr lang="ja-JP" altLang="en-US" sz="900">
                <a:latin typeface="HG丸ｺﾞｼｯｸM-PRO" pitchFamily="50" charset="-128"/>
                <a:ea typeface="HG丸ｺﾞｼｯｸM-PRO" pitchFamily="50" charset="-128"/>
              </a:rPr>
              <a:t>（人材育成コースは、従前のとおり訓練開始日の前日の</a:t>
            </a:r>
            <a:r>
              <a:rPr lang="en-US" altLang="ja-JP" sz="900">
                <a:latin typeface="HG丸ｺﾞｼｯｸM-PRO" pitchFamily="50" charset="-128"/>
                <a:ea typeface="HG丸ｺﾞｼｯｸM-PRO" pitchFamily="50" charset="-128"/>
              </a:rPr>
              <a:t>1</a:t>
            </a:r>
            <a:r>
              <a:rPr lang="ja-JP" altLang="en-US" sz="900">
                <a:latin typeface="HG丸ｺﾞｼｯｸM-PRO" pitchFamily="50" charset="-128"/>
                <a:ea typeface="HG丸ｺﾞｼｯｸM-PRO" pitchFamily="50" charset="-128"/>
              </a:rPr>
              <a:t>か月前まで）</a:t>
            </a:r>
            <a:endParaRPr lang="en-US" altLang="ja-JP" sz="1200" b="1">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200" b="1">
                <a:latin typeface="メイリオ" pitchFamily="50" charset="-128"/>
                <a:ea typeface="メイリオ" pitchFamily="50" charset="-128"/>
                <a:cs typeface="メイリオ" pitchFamily="50" charset="-128"/>
              </a:rPr>
              <a:t>　　　</a:t>
            </a:r>
            <a:r>
              <a:rPr lang="ja-JP" altLang="en-US" sz="1200">
                <a:latin typeface="メイリオ" pitchFamily="50" charset="-128"/>
                <a:ea typeface="メイリオ" pitchFamily="50" charset="-128"/>
                <a:cs typeface="メイリオ" pitchFamily="50" charset="-128"/>
              </a:rPr>
              <a:t>「</a:t>
            </a:r>
            <a:r>
              <a:rPr lang="ja-JP" altLang="en-US" sz="1200" b="1">
                <a:solidFill>
                  <a:srgbClr val="FF0000"/>
                </a:solidFill>
                <a:latin typeface="メイリオ" pitchFamily="50" charset="-128"/>
                <a:ea typeface="メイリオ" pitchFamily="50" charset="-128"/>
                <a:cs typeface="メイリオ" pitchFamily="50" charset="-128"/>
              </a:rPr>
              <a:t>取組実施前</a:t>
            </a:r>
            <a:r>
              <a:rPr lang="en-US" altLang="ja-JP" sz="1200" b="1">
                <a:solidFill>
                  <a:srgbClr val="FF0000"/>
                </a:solidFill>
                <a:latin typeface="メイリオ" pitchFamily="50" charset="-128"/>
                <a:ea typeface="メイリオ" pitchFamily="50" charset="-128"/>
                <a:cs typeface="メイリオ" pitchFamily="50" charset="-128"/>
              </a:rPr>
              <a:t>1</a:t>
            </a:r>
            <a:r>
              <a:rPr lang="ja-JP" altLang="en-US" sz="1200" b="1">
                <a:solidFill>
                  <a:srgbClr val="FF0000"/>
                </a:solidFill>
                <a:latin typeface="メイリオ" pitchFamily="50" charset="-128"/>
                <a:ea typeface="メイリオ" pitchFamily="50" charset="-128"/>
                <a:cs typeface="メイリオ" pitchFamily="50" charset="-128"/>
              </a:rPr>
              <a:t>か月まで</a:t>
            </a:r>
            <a:r>
              <a:rPr lang="ja-JP" altLang="en-US" sz="1200">
                <a:latin typeface="メイリオ" pitchFamily="50" charset="-128"/>
                <a:ea typeface="メイリオ" pitchFamily="50" charset="-128"/>
                <a:cs typeface="メイリオ" pitchFamily="50" charset="-128"/>
              </a:rPr>
              <a:t>」を「</a:t>
            </a:r>
            <a:r>
              <a:rPr lang="ja-JP" altLang="en-US" sz="1200" b="1">
                <a:solidFill>
                  <a:srgbClr val="FF0000"/>
                </a:solidFill>
                <a:latin typeface="メイリオ" pitchFamily="50" charset="-128"/>
                <a:ea typeface="メイリオ" pitchFamily="50" charset="-128"/>
                <a:cs typeface="メイリオ" pitchFamily="50" charset="-128"/>
              </a:rPr>
              <a:t>取組実施日まで</a:t>
            </a:r>
            <a:r>
              <a:rPr lang="ja-JP" altLang="en-US" sz="1200">
                <a:latin typeface="メイリオ" pitchFamily="50" charset="-128"/>
                <a:ea typeface="メイリオ" pitchFamily="50" charset="-128"/>
                <a:cs typeface="メイリオ" pitchFamily="50" charset="-128"/>
              </a:rPr>
              <a:t>」に変更しました。</a:t>
            </a:r>
            <a:endParaRPr lang="en-US" altLang="ja-JP" sz="1200">
              <a:latin typeface="メイリオ" pitchFamily="50" charset="-128"/>
              <a:ea typeface="メイリオ" pitchFamily="50" charset="-128"/>
              <a:cs typeface="メイリオ" pitchFamily="50" charset="-128"/>
            </a:endParaRPr>
          </a:p>
          <a:p>
            <a:pPr eaLnBrk="1" hangingPunct="1">
              <a:spcBef>
                <a:spcPct val="0"/>
              </a:spcBef>
              <a:buFont typeface="Arial" charset="0"/>
              <a:buNone/>
            </a:pPr>
            <a:r>
              <a:rPr lang="ja-JP" altLang="en-US" sz="1000">
                <a:latin typeface="HG丸ｺﾞｼｯｸM-PRO" pitchFamily="50" charset="-128"/>
                <a:ea typeface="HG丸ｺﾞｼｯｸM-PRO" pitchFamily="50" charset="-128"/>
              </a:rPr>
              <a:t>　</a:t>
            </a:r>
            <a:r>
              <a:rPr lang="ja-JP" altLang="en-US" sz="1200" b="1">
                <a:latin typeface="メイリオ" pitchFamily="50" charset="-128"/>
                <a:ea typeface="メイリオ" pitchFamily="50" charset="-128"/>
                <a:cs typeface="メイリオ" pitchFamily="50" charset="-128"/>
              </a:rPr>
              <a:t>○　賃金規定等の運用期間の緩和</a:t>
            </a:r>
            <a:endParaRPr lang="en-US" altLang="ja-JP" sz="1200" b="1">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200" b="1">
                <a:latin typeface="メイリオ" pitchFamily="50" charset="-128"/>
                <a:ea typeface="メイリオ" pitchFamily="50" charset="-128"/>
                <a:cs typeface="メイリオ" pitchFamily="50" charset="-128"/>
              </a:rPr>
              <a:t>　　　</a:t>
            </a:r>
            <a:r>
              <a:rPr lang="ja-JP" altLang="en-US" sz="1200">
                <a:latin typeface="メイリオ" pitchFamily="50" charset="-128"/>
                <a:ea typeface="メイリオ" pitchFamily="50" charset="-128"/>
                <a:cs typeface="メイリオ" pitchFamily="50" charset="-128"/>
              </a:rPr>
              <a:t>「改定前の賃金規定等を</a:t>
            </a:r>
            <a:r>
              <a:rPr lang="en-US" altLang="ja-JP" sz="1200">
                <a:latin typeface="メイリオ" pitchFamily="50" charset="-128"/>
                <a:ea typeface="メイリオ" pitchFamily="50" charset="-128"/>
                <a:cs typeface="メイリオ" pitchFamily="50" charset="-128"/>
              </a:rPr>
              <a:t>3</a:t>
            </a:r>
            <a:r>
              <a:rPr lang="ja-JP" altLang="en-US" sz="1200">
                <a:latin typeface="メイリオ" pitchFamily="50" charset="-128"/>
                <a:ea typeface="メイリオ" pitchFamily="50" charset="-128"/>
                <a:cs typeface="メイリオ" pitchFamily="50" charset="-128"/>
              </a:rPr>
              <a:t>か月以上運用していること」が要件でしたが、</a:t>
            </a:r>
            <a:r>
              <a:rPr lang="ja-JP" altLang="en-US" sz="1200" b="1">
                <a:solidFill>
                  <a:srgbClr val="FF0000"/>
                </a:solidFill>
                <a:latin typeface="メイリオ" pitchFamily="50" charset="-128"/>
                <a:ea typeface="メイリオ" pitchFamily="50" charset="-128"/>
                <a:cs typeface="メイリオ" pitchFamily="50" charset="-128"/>
              </a:rPr>
              <a:t>新たに賃金規定等を</a:t>
            </a:r>
            <a:endParaRPr lang="en-US" altLang="ja-JP" sz="1200" b="1">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200" b="1">
                <a:solidFill>
                  <a:srgbClr val="FF0000"/>
                </a:solidFill>
                <a:latin typeface="メイリオ" pitchFamily="50" charset="-128"/>
                <a:ea typeface="メイリオ" pitchFamily="50" charset="-128"/>
                <a:cs typeface="メイリオ" pitchFamily="50" charset="-128"/>
              </a:rPr>
              <a:t>　　作成した場合でもその内容が、過去</a:t>
            </a:r>
            <a:r>
              <a:rPr lang="en-US" altLang="ja-JP" sz="1200" b="1">
                <a:solidFill>
                  <a:srgbClr val="FF0000"/>
                </a:solidFill>
                <a:latin typeface="メイリオ" pitchFamily="50" charset="-128"/>
                <a:ea typeface="メイリオ" pitchFamily="50" charset="-128"/>
                <a:cs typeface="メイリオ" pitchFamily="50" charset="-128"/>
              </a:rPr>
              <a:t>3</a:t>
            </a:r>
            <a:r>
              <a:rPr lang="ja-JP" altLang="en-US" sz="1200" b="1">
                <a:solidFill>
                  <a:srgbClr val="FF0000"/>
                </a:solidFill>
                <a:latin typeface="メイリオ" pitchFamily="50" charset="-128"/>
                <a:ea typeface="メイリオ" pitchFamily="50" charset="-128"/>
                <a:cs typeface="メイリオ" pitchFamily="50" charset="-128"/>
              </a:rPr>
              <a:t>か月の賃金の実態からみて</a:t>
            </a:r>
            <a:r>
              <a:rPr lang="en-US" altLang="ja-JP" sz="1200" b="1">
                <a:solidFill>
                  <a:srgbClr val="FF0000"/>
                </a:solidFill>
                <a:latin typeface="メイリオ" pitchFamily="50" charset="-128"/>
                <a:ea typeface="メイリオ" pitchFamily="50" charset="-128"/>
                <a:cs typeface="メイリオ" pitchFamily="50" charset="-128"/>
              </a:rPr>
              <a:t>2</a:t>
            </a:r>
            <a:r>
              <a:rPr lang="ja-JP" altLang="en-US" sz="1200" b="1">
                <a:solidFill>
                  <a:srgbClr val="FF0000"/>
                </a:solidFill>
                <a:latin typeface="メイリオ" pitchFamily="50" charset="-128"/>
                <a:ea typeface="メイリオ" pitchFamily="50" charset="-128"/>
                <a:cs typeface="メイリオ" pitchFamily="50" charset="-128"/>
              </a:rPr>
              <a:t>％以上増額していることが</a:t>
            </a:r>
            <a:endParaRPr lang="en-US" altLang="ja-JP" sz="1200" b="1">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200" b="1">
                <a:solidFill>
                  <a:srgbClr val="FF0000"/>
                </a:solidFill>
                <a:latin typeface="メイリオ" pitchFamily="50" charset="-128"/>
                <a:ea typeface="メイリオ" pitchFamily="50" charset="-128"/>
                <a:cs typeface="メイリオ" pitchFamily="50" charset="-128"/>
              </a:rPr>
              <a:t>　　確認できれば助成対象</a:t>
            </a:r>
            <a:r>
              <a:rPr lang="ja-JP" altLang="en-US" sz="1200">
                <a:latin typeface="メイリオ" pitchFamily="50" charset="-128"/>
                <a:ea typeface="メイリオ" pitchFamily="50" charset="-128"/>
                <a:cs typeface="メイリオ" pitchFamily="50" charset="-128"/>
              </a:rPr>
              <a:t>となります。</a:t>
            </a:r>
            <a:endParaRPr lang="en-US" altLang="ja-JP" sz="12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200">
                <a:latin typeface="メイリオ" pitchFamily="50" charset="-128"/>
                <a:ea typeface="メイリオ" pitchFamily="50" charset="-128"/>
                <a:cs typeface="メイリオ" pitchFamily="50" charset="-128"/>
              </a:rPr>
              <a:t>　○　</a:t>
            </a:r>
            <a:r>
              <a:rPr lang="ja-JP" altLang="en-US" sz="1200" b="1">
                <a:latin typeface="メイリオ" pitchFamily="50" charset="-128"/>
                <a:ea typeface="メイリオ" pitchFamily="50" charset="-128"/>
                <a:cs typeface="メイリオ" pitchFamily="50" charset="-128"/>
              </a:rPr>
              <a:t>最低賃金との関係に係る要件緩和</a:t>
            </a:r>
            <a:endParaRPr lang="en-US" altLang="ja-JP" sz="1200" b="1">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200">
                <a:latin typeface="メイリオ" pitchFamily="50" charset="-128"/>
                <a:ea typeface="メイリオ" pitchFamily="50" charset="-128"/>
                <a:cs typeface="メイリオ" pitchFamily="50" charset="-128"/>
              </a:rPr>
              <a:t>　　　「</a:t>
            </a:r>
            <a:r>
              <a:rPr lang="ja-JP" altLang="en-US" sz="1200" u="sng">
                <a:latin typeface="メイリオ" pitchFamily="50" charset="-128"/>
                <a:ea typeface="メイリオ" pitchFamily="50" charset="-128"/>
                <a:cs typeface="メイリオ" pitchFamily="50" charset="-128"/>
              </a:rPr>
              <a:t>最低賃金額の公示日以降</a:t>
            </a:r>
            <a:r>
              <a:rPr lang="ja-JP" altLang="en-US" sz="1200">
                <a:latin typeface="メイリオ" pitchFamily="50" charset="-128"/>
                <a:ea typeface="メイリオ" pitchFamily="50" charset="-128"/>
                <a:cs typeface="メイリオ" pitchFamily="50" charset="-128"/>
              </a:rPr>
              <a:t>、賃金規定等の増額分に</a:t>
            </a:r>
            <a:r>
              <a:rPr lang="ja-JP" altLang="en-US" sz="1200" u="sng">
                <a:latin typeface="メイリオ" pitchFamily="50" charset="-128"/>
                <a:ea typeface="メイリオ" pitchFamily="50" charset="-128"/>
                <a:cs typeface="メイリオ" pitchFamily="50" charset="-128"/>
              </a:rPr>
              <a:t>公示された</a:t>
            </a:r>
            <a:r>
              <a:rPr lang="ja-JP" altLang="en-US" sz="1200">
                <a:latin typeface="メイリオ" pitchFamily="50" charset="-128"/>
                <a:ea typeface="メイリオ" pitchFamily="50" charset="-128"/>
                <a:cs typeface="メイリオ" pitchFamily="50" charset="-128"/>
              </a:rPr>
              <a:t>最低賃金額までの増額分は</a:t>
            </a:r>
            <a:endParaRPr lang="en-US" altLang="ja-JP" sz="12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200">
                <a:latin typeface="メイリオ" pitchFamily="50" charset="-128"/>
                <a:ea typeface="メイリオ" pitchFamily="50" charset="-128"/>
                <a:cs typeface="メイリオ" pitchFamily="50" charset="-128"/>
              </a:rPr>
              <a:t>　　含めないこと」としていましたが、「</a:t>
            </a:r>
            <a:r>
              <a:rPr lang="ja-JP" altLang="en-US" sz="1200" b="1" u="sng">
                <a:solidFill>
                  <a:srgbClr val="FF0000"/>
                </a:solidFill>
                <a:latin typeface="メイリオ" pitchFamily="50" charset="-128"/>
                <a:ea typeface="メイリオ" pitchFamily="50" charset="-128"/>
                <a:cs typeface="メイリオ" pitchFamily="50" charset="-128"/>
              </a:rPr>
              <a:t>最低賃金額の発効日以降</a:t>
            </a:r>
            <a:r>
              <a:rPr lang="ja-JP" altLang="en-US" sz="1200">
                <a:latin typeface="メイリオ" pitchFamily="50" charset="-128"/>
                <a:ea typeface="メイリオ" pitchFamily="50" charset="-128"/>
                <a:cs typeface="メイリオ" pitchFamily="50" charset="-128"/>
              </a:rPr>
              <a:t>、賃金規定等の増額分に</a:t>
            </a:r>
            <a:r>
              <a:rPr lang="ja-JP" altLang="en-US" sz="1200" b="1" u="sng">
                <a:solidFill>
                  <a:srgbClr val="FF0000"/>
                </a:solidFill>
                <a:latin typeface="メイリオ" pitchFamily="50" charset="-128"/>
                <a:ea typeface="メイリオ" pitchFamily="50" charset="-128"/>
                <a:cs typeface="メイリオ" pitchFamily="50" charset="-128"/>
              </a:rPr>
              <a:t>発効さ</a:t>
            </a:r>
            <a:endParaRPr lang="en-US" altLang="ja-JP" sz="1200" b="1" u="sng">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200" b="1">
                <a:solidFill>
                  <a:srgbClr val="FF0000"/>
                </a:solidFill>
                <a:latin typeface="メイリオ" pitchFamily="50" charset="-128"/>
                <a:ea typeface="メイリオ" pitchFamily="50" charset="-128"/>
                <a:cs typeface="メイリオ" pitchFamily="50" charset="-128"/>
              </a:rPr>
              <a:t>　　</a:t>
            </a:r>
            <a:r>
              <a:rPr lang="ja-JP" altLang="en-US" sz="1200" b="1" u="sng">
                <a:solidFill>
                  <a:srgbClr val="FF0000"/>
                </a:solidFill>
                <a:latin typeface="メイリオ" pitchFamily="50" charset="-128"/>
                <a:ea typeface="メイリオ" pitchFamily="50" charset="-128"/>
                <a:cs typeface="メイリオ" pitchFamily="50" charset="-128"/>
              </a:rPr>
              <a:t>れた</a:t>
            </a:r>
            <a:r>
              <a:rPr lang="ja-JP" altLang="en-US" sz="1200">
                <a:latin typeface="メイリオ" pitchFamily="50" charset="-128"/>
                <a:ea typeface="メイリオ" pitchFamily="50" charset="-128"/>
                <a:cs typeface="メイリオ" pitchFamily="50" charset="-128"/>
              </a:rPr>
              <a:t>最低賃金額までの増額分は含めないこと」に変更しました。</a:t>
            </a:r>
            <a:endParaRPr lang="en-US" altLang="ja-JP" sz="1200">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200">
              <a:latin typeface="メイリオ" pitchFamily="50" charset="-128"/>
              <a:ea typeface="メイリオ" pitchFamily="50" charset="-128"/>
              <a:cs typeface="メイリオ" pitchFamily="50" charset="-128"/>
            </a:endParaRPr>
          </a:p>
        </p:txBody>
      </p:sp>
      <p:sp>
        <p:nvSpPr>
          <p:cNvPr id="2077" name="正方形/長方形 1"/>
          <p:cNvSpPr>
            <a:spLocks noChangeArrowheads="1"/>
          </p:cNvSpPr>
          <p:nvPr/>
        </p:nvSpPr>
        <p:spPr bwMode="auto">
          <a:xfrm>
            <a:off x="4716463" y="2079625"/>
            <a:ext cx="23002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latin typeface="メイリオ" pitchFamily="50" charset="-128"/>
                <a:ea typeface="メイリオ" pitchFamily="50" charset="-128"/>
                <a:cs typeface="メイリオ" pitchFamily="50" charset="-128"/>
              </a:rPr>
              <a:t>（　）は中小企業以外の額です。</a:t>
            </a:r>
            <a:endParaRPr lang="en-US" altLang="ja-JP" sz="1100">
              <a:latin typeface="メイリオ" pitchFamily="50" charset="-128"/>
              <a:ea typeface="メイリオ" pitchFamily="50" charset="-128"/>
              <a:cs typeface="メイリオ" pitchFamily="50" charset="-128"/>
            </a:endParaRPr>
          </a:p>
        </p:txBody>
      </p:sp>
      <p:sp>
        <p:nvSpPr>
          <p:cNvPr id="5" name="大かっこ 4"/>
          <p:cNvSpPr/>
          <p:nvPr/>
        </p:nvSpPr>
        <p:spPr>
          <a:xfrm>
            <a:off x="346075" y="6032500"/>
            <a:ext cx="6499225" cy="628650"/>
          </a:xfrm>
          <a:prstGeom prst="bracketPair">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2079" name="テキスト ボックス 3"/>
          <p:cNvSpPr txBox="1">
            <a:spLocks noChangeArrowheads="1"/>
          </p:cNvSpPr>
          <p:nvPr/>
        </p:nvSpPr>
        <p:spPr bwMode="auto">
          <a:xfrm>
            <a:off x="5927725" y="9628188"/>
            <a:ext cx="142081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a:latin typeface="メイリオ" pitchFamily="50" charset="-128"/>
                <a:ea typeface="メイリオ" pitchFamily="50" charset="-128"/>
                <a:cs typeface="メイリオ" pitchFamily="50" charset="-128"/>
              </a:rPr>
              <a:t>LL280824</a:t>
            </a:r>
            <a:r>
              <a:rPr lang="ja-JP" altLang="ja-JP" sz="1000">
                <a:latin typeface="メイリオ" pitchFamily="50" charset="-128"/>
                <a:ea typeface="メイリオ" pitchFamily="50" charset="-128"/>
                <a:cs typeface="メイリオ" pitchFamily="50" charset="-128"/>
              </a:rPr>
              <a:t>派企</a:t>
            </a:r>
            <a:r>
              <a:rPr lang="en-US" altLang="ja-JP" sz="1000">
                <a:latin typeface="メイリオ" pitchFamily="50" charset="-128"/>
                <a:ea typeface="メイリオ" pitchFamily="50" charset="-128"/>
                <a:cs typeface="メイリオ" pitchFamily="50" charset="-128"/>
              </a:rPr>
              <a:t>01</a:t>
            </a:r>
            <a:endParaRPr lang="ja-JP" altLang="ja-JP" sz="1000">
              <a:latin typeface="メイリオ" pitchFamily="50" charset="-128"/>
              <a:ea typeface="メイリオ" pitchFamily="50" charset="-128"/>
              <a:cs typeface="メイリオ" pitchFamily="50" charset="-128"/>
            </a:endParaRPr>
          </a:p>
          <a:p>
            <a:pPr eaLnBrk="1" hangingPunct="1">
              <a:spcBef>
                <a:spcPct val="0"/>
              </a:spcBef>
              <a:buFontTx/>
              <a:buNone/>
            </a:pPr>
            <a:endParaRPr lang="ja-JP" altLang="en-US" sz="1000" b="1">
              <a:latin typeface="メイリオ" pitchFamily="50" charset="-128"/>
              <a:ea typeface="メイリオ" pitchFamily="50" charset="-128"/>
              <a:cs typeface="メイリオ" pitchFamily="50" charset="-128"/>
            </a:endParaRPr>
          </a:p>
        </p:txBody>
      </p:sp>
      <p:sp>
        <p:nvSpPr>
          <p:cNvPr id="2080" name="テキスト ボックス 3"/>
          <p:cNvSpPr txBox="1">
            <a:spLocks noChangeArrowheads="1"/>
          </p:cNvSpPr>
          <p:nvPr/>
        </p:nvSpPr>
        <p:spPr bwMode="auto">
          <a:xfrm>
            <a:off x="6048375" y="-66675"/>
            <a:ext cx="9683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r>
              <a:rPr lang="ja-JP" altLang="en-US" sz="1100" b="1">
                <a:latin typeface="HG丸ｺﾞｼｯｸM-PRO" pitchFamily="50" charset="-128"/>
                <a:ea typeface="HG丸ｺﾞｼｯｸM-PRO" pitchFamily="50" charset="-128"/>
              </a:rPr>
              <a:t>別添４</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角丸四角形 79"/>
          <p:cNvSpPr/>
          <p:nvPr/>
        </p:nvSpPr>
        <p:spPr>
          <a:xfrm>
            <a:off x="188913" y="5435600"/>
            <a:ext cx="6832600" cy="862013"/>
          </a:xfrm>
          <a:prstGeom prst="roundRect">
            <a:avLst>
              <a:gd name="adj" fmla="val 7305"/>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 name="角丸四角形 3"/>
          <p:cNvSpPr/>
          <p:nvPr/>
        </p:nvSpPr>
        <p:spPr>
          <a:xfrm>
            <a:off x="2317750" y="831850"/>
            <a:ext cx="4811713" cy="2047875"/>
          </a:xfrm>
          <a:prstGeom prst="roundRect">
            <a:avLst>
              <a:gd name="adj" fmla="val 12712"/>
            </a:avLst>
          </a:prstGeom>
          <a:solidFill>
            <a:schemeClr val="accent5">
              <a:lumMod val="20000"/>
              <a:lumOff val="80000"/>
            </a:schemeClr>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pic>
        <p:nvPicPr>
          <p:cNvPr id="3076"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315075" y="9836150"/>
            <a:ext cx="528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AutoShape 9"/>
          <p:cNvSpPr>
            <a:spLocks noChangeArrowheads="1"/>
          </p:cNvSpPr>
          <p:nvPr/>
        </p:nvSpPr>
        <p:spPr bwMode="auto">
          <a:xfrm>
            <a:off x="6845300" y="98361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pic>
        <p:nvPicPr>
          <p:cNvPr id="3078"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139700"/>
            <a:ext cx="5254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AutoShape 3"/>
          <p:cNvSpPr>
            <a:spLocks noChangeArrowheads="1"/>
          </p:cNvSpPr>
          <p:nvPr/>
        </p:nvSpPr>
        <p:spPr bwMode="auto">
          <a:xfrm>
            <a:off x="-266700" y="-3238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080" name="AutoShape 5"/>
          <p:cNvSpPr>
            <a:spLocks noChangeArrowheads="1"/>
          </p:cNvSpPr>
          <p:nvPr/>
        </p:nvSpPr>
        <p:spPr bwMode="auto">
          <a:xfrm>
            <a:off x="915988" y="-323850"/>
            <a:ext cx="7256462"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081" name="AutoShape 7"/>
          <p:cNvSpPr>
            <a:spLocks noChangeArrowheads="1"/>
          </p:cNvSpPr>
          <p:nvPr/>
        </p:nvSpPr>
        <p:spPr bwMode="auto">
          <a:xfrm>
            <a:off x="-944563" y="9856788"/>
            <a:ext cx="7258051" cy="512762"/>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p>
        </p:txBody>
      </p:sp>
      <p:sp>
        <p:nvSpPr>
          <p:cNvPr id="7" name="角丸四角形 6"/>
          <p:cNvSpPr/>
          <p:nvPr/>
        </p:nvSpPr>
        <p:spPr>
          <a:xfrm>
            <a:off x="50800" y="395288"/>
            <a:ext cx="7113588" cy="2557462"/>
          </a:xfrm>
          <a:prstGeom prst="roundRect">
            <a:avLst>
              <a:gd name="adj" fmla="val 7305"/>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2" name="角丸四角形 31"/>
          <p:cNvSpPr/>
          <p:nvPr/>
        </p:nvSpPr>
        <p:spPr bwMode="auto">
          <a:xfrm>
            <a:off x="142875" y="252413"/>
            <a:ext cx="2436813" cy="252412"/>
          </a:xfrm>
          <a:prstGeom prst="roundRect">
            <a:avLst/>
          </a:prstGeom>
          <a:solidFill>
            <a:srgbClr val="9966FF"/>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400" b="1" dirty="0">
                <a:latin typeface="メイリオ" pitchFamily="50" charset="-128"/>
                <a:ea typeface="メイリオ" pitchFamily="50" charset="-128"/>
                <a:cs typeface="メイリオ" pitchFamily="50" charset="-128"/>
              </a:rPr>
              <a:t>「賃金規定等」とは</a:t>
            </a:r>
            <a:endParaRPr lang="ja-JP" altLang="en-US" sz="14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3" name="フローチャート : 書類 2"/>
          <p:cNvSpPr/>
          <p:nvPr/>
        </p:nvSpPr>
        <p:spPr>
          <a:xfrm>
            <a:off x="107950" y="1152525"/>
            <a:ext cx="2062163" cy="593725"/>
          </a:xfrm>
          <a:prstGeom prst="flowChartDocument">
            <a:avLst/>
          </a:prstGeom>
          <a:solidFill>
            <a:schemeClr val="accent6">
              <a:lumMod val="20000"/>
              <a:lumOff val="80000"/>
            </a:schemeClr>
          </a:solidFill>
          <a:ln>
            <a:solidFill>
              <a:schemeClr val="accent6">
                <a:lumMod val="75000"/>
              </a:schemeClr>
            </a:solidFill>
          </a:ln>
          <a:effectLst>
            <a:outerShdw blurRad="101600" dist="76200" dir="18660000" algn="ctr" rotWithShape="0">
              <a:schemeClr val="tx1">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085" name="テキスト ボックス 4"/>
          <p:cNvSpPr txBox="1">
            <a:spLocks noChangeArrowheads="1"/>
          </p:cNvSpPr>
          <p:nvPr/>
        </p:nvSpPr>
        <p:spPr bwMode="auto">
          <a:xfrm>
            <a:off x="107950" y="1138238"/>
            <a:ext cx="20875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latin typeface="HG丸ｺﾞｼｯｸM-PRO" pitchFamily="50" charset="-128"/>
                <a:ea typeface="HG丸ｺﾞｼｯｸM-PRO" pitchFamily="50" charset="-128"/>
              </a:rPr>
              <a:t>第○条　（賃金）</a:t>
            </a:r>
            <a:endParaRPr lang="en-US" altLang="ja-JP" sz="1000">
              <a:latin typeface="HG丸ｺﾞｼｯｸM-PRO" pitchFamily="50" charset="-128"/>
              <a:ea typeface="HG丸ｺﾞｼｯｸM-PRO" pitchFamily="50" charset="-128"/>
            </a:endParaRPr>
          </a:p>
          <a:p>
            <a:pPr eaLnBrk="1" hangingPunct="1">
              <a:spcBef>
                <a:spcPct val="0"/>
              </a:spcBef>
              <a:buFontTx/>
              <a:buNone/>
            </a:pPr>
            <a:r>
              <a:rPr lang="ja-JP" altLang="en-US" sz="1000">
                <a:latin typeface="HG丸ｺﾞｼｯｸM-PRO" pitchFamily="50" charset="-128"/>
                <a:ea typeface="HG丸ｺﾞｼｯｸM-PRO" pitchFamily="50" charset="-128"/>
              </a:rPr>
              <a:t>　契約社員及びパートタイマーの賃金を○○のとおり定める。</a:t>
            </a:r>
          </a:p>
        </p:txBody>
      </p:sp>
      <p:sp>
        <p:nvSpPr>
          <p:cNvPr id="40" name="フローチャート : 書類 39"/>
          <p:cNvSpPr/>
          <p:nvPr/>
        </p:nvSpPr>
        <p:spPr>
          <a:xfrm>
            <a:off x="2376488" y="1458913"/>
            <a:ext cx="2906712" cy="1241425"/>
          </a:xfrm>
          <a:prstGeom prst="flowChartDocument">
            <a:avLst/>
          </a:prstGeom>
          <a:solidFill>
            <a:schemeClr val="accent6">
              <a:lumMod val="20000"/>
              <a:lumOff val="80000"/>
            </a:schemeClr>
          </a:solidFill>
          <a:ln>
            <a:solidFill>
              <a:schemeClr val="accent6">
                <a:lumMod val="75000"/>
              </a:schemeClr>
            </a:solidFill>
          </a:ln>
          <a:effectLst>
            <a:outerShdw blurRad="101600" dist="76200" dir="18660000" algn="ctr" rotWithShape="0">
              <a:schemeClr val="tx1">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4" name="テキスト ボックス 43"/>
          <p:cNvSpPr txBox="1"/>
          <p:nvPr/>
        </p:nvSpPr>
        <p:spPr>
          <a:xfrm>
            <a:off x="2341563" y="1450975"/>
            <a:ext cx="2987675" cy="1176338"/>
          </a:xfrm>
          <a:prstGeom prst="rect">
            <a:avLst/>
          </a:prstGeom>
          <a:noFill/>
          <a:ln>
            <a:noFill/>
          </a:ln>
        </p:spPr>
        <p:txBody>
          <a:bodyPr>
            <a:spAutoFit/>
          </a:bodyPr>
          <a:lstStyle/>
          <a:p>
            <a:pPr>
              <a:defRPr/>
            </a:pPr>
            <a:r>
              <a:rPr lang="ja-JP" altLang="en-US" sz="1000" dirty="0">
                <a:latin typeface="HG丸ｺﾞｼｯｸM-PRO" pitchFamily="50" charset="-128"/>
                <a:ea typeface="HG丸ｺﾞｼｯｸM-PRO" pitchFamily="50" charset="-128"/>
              </a:rPr>
              <a:t>第○条　（賃金）</a:t>
            </a:r>
            <a:endParaRPr lang="en-US" altLang="ja-JP" sz="1000" dirty="0">
              <a:latin typeface="HG丸ｺﾞｼｯｸM-PRO" pitchFamily="50" charset="-128"/>
              <a:ea typeface="HG丸ｺﾞｼｯｸM-PRO" pitchFamily="50" charset="-128"/>
            </a:endParaRPr>
          </a:p>
          <a:p>
            <a:pPr>
              <a:defRPr/>
            </a:pPr>
            <a:r>
              <a:rPr lang="ja-JP" altLang="en-US" sz="1000" dirty="0">
                <a:latin typeface="HG丸ｺﾞｼｯｸM-PRO" pitchFamily="50" charset="-128"/>
                <a:ea typeface="HG丸ｺﾞｼｯｸM-PRO" pitchFamily="50" charset="-128"/>
              </a:rPr>
              <a:t>　賃金は、基本給、時間外手当、通勤手当とする。</a:t>
            </a:r>
            <a:endParaRPr lang="en-US" altLang="ja-JP" sz="1000" dirty="0">
              <a:latin typeface="HG丸ｺﾞｼｯｸM-PRO" pitchFamily="50" charset="-128"/>
              <a:ea typeface="HG丸ｺﾞｼｯｸM-PRO" pitchFamily="50" charset="-128"/>
            </a:endParaRPr>
          </a:p>
          <a:p>
            <a:pPr>
              <a:defRPr/>
            </a:pPr>
            <a:r>
              <a:rPr lang="ja-JP" altLang="en-US" sz="1000" dirty="0">
                <a:latin typeface="HG丸ｺﾞｼｯｸM-PRO" pitchFamily="50" charset="-128"/>
                <a:ea typeface="HG丸ｺﾞｼｯｸM-PRO" pitchFamily="50" charset="-128"/>
              </a:rPr>
              <a:t>第○条　（基本給）</a:t>
            </a:r>
            <a:endParaRPr lang="en-US" altLang="ja-JP" sz="1000" dirty="0">
              <a:latin typeface="HG丸ｺﾞｼｯｸM-PRO" pitchFamily="50" charset="-128"/>
              <a:ea typeface="HG丸ｺﾞｼｯｸM-PRO" pitchFamily="50" charset="-128"/>
            </a:endParaRPr>
          </a:p>
          <a:p>
            <a:pPr>
              <a:defRPr/>
            </a:pPr>
            <a:r>
              <a:rPr lang="ja-JP" altLang="en-US" sz="1000" dirty="0">
                <a:latin typeface="HG丸ｺﾞｼｯｸM-PRO" pitchFamily="50" charset="-128"/>
                <a:ea typeface="HG丸ｺﾞｼｯｸM-PRO" pitchFamily="50" charset="-128"/>
              </a:rPr>
              <a:t>　基本給は、時給によって定める。なお、その金額は本人の能力及び経験等に応じ、○級：○○円、○級：○○円、○級：○○円とする。</a:t>
            </a:r>
            <a:endParaRPr lang="en-US" altLang="ja-JP" sz="1000" dirty="0">
              <a:latin typeface="HG丸ｺﾞｼｯｸM-PRO" pitchFamily="50" charset="-128"/>
              <a:ea typeface="HG丸ｺﾞｼｯｸM-PRO" pitchFamily="50" charset="-128"/>
            </a:endParaRPr>
          </a:p>
          <a:p>
            <a:pPr>
              <a:defRPr/>
            </a:pPr>
            <a:endParaRPr lang="ja-JP" altLang="en-US" sz="1050" dirty="0">
              <a:latin typeface="HG丸ｺﾞｼｯｸM-PRO" pitchFamily="50" charset="-128"/>
              <a:ea typeface="HG丸ｺﾞｼｯｸM-PRO" pitchFamily="50" charset="-128"/>
            </a:endParaRPr>
          </a:p>
        </p:txBody>
      </p:sp>
      <p:graphicFrame>
        <p:nvGraphicFramePr>
          <p:cNvPr id="6" name="表 5"/>
          <p:cNvGraphicFramePr>
            <a:graphicFrameLocks noGrp="1"/>
          </p:cNvGraphicFramePr>
          <p:nvPr/>
        </p:nvGraphicFramePr>
        <p:xfrm>
          <a:off x="5437188" y="755650"/>
          <a:ext cx="1679575" cy="914400"/>
        </p:xfrm>
        <a:graphic>
          <a:graphicData uri="http://schemas.openxmlformats.org/drawingml/2006/table">
            <a:tbl>
              <a:tblPr firstRow="1" bandRow="1">
                <a:tableStyleId>{F5AB1C69-6EDB-4FF4-983F-18BD219EF322}</a:tableStyleId>
              </a:tblPr>
              <a:tblGrid>
                <a:gridCol w="721621"/>
                <a:gridCol w="957954"/>
              </a:tblGrid>
              <a:tr h="228600">
                <a:tc>
                  <a:txBody>
                    <a:bodyPr/>
                    <a:lstStyle/>
                    <a:p>
                      <a:r>
                        <a:rPr kumimoji="1" lang="ja-JP" altLang="en-US" sz="900" baseline="0" dirty="0" smtClean="0"/>
                        <a:t>     </a:t>
                      </a:r>
                      <a:r>
                        <a:rPr kumimoji="1" lang="ja-JP" altLang="en-US" sz="900" dirty="0" smtClean="0"/>
                        <a:t>区分</a:t>
                      </a:r>
                      <a:endParaRPr kumimoji="1" lang="ja-JP" altLang="en-US" sz="900" dirty="0"/>
                    </a:p>
                  </a:txBody>
                  <a:tcPr marL="91478" marR="91478" marT="45673" marB="45673"/>
                </a:tc>
                <a:tc>
                  <a:txBody>
                    <a:bodyPr/>
                    <a:lstStyle/>
                    <a:p>
                      <a:r>
                        <a:rPr kumimoji="1" lang="ja-JP" altLang="en-US" sz="900" dirty="0" smtClean="0"/>
                        <a:t>金額（時給）</a:t>
                      </a:r>
                      <a:endParaRPr kumimoji="1" lang="ja-JP" altLang="en-US" sz="900" dirty="0"/>
                    </a:p>
                  </a:txBody>
                  <a:tcPr marL="91478" marR="91478" marT="45673" marB="45673"/>
                </a:tc>
              </a:tr>
              <a:tr h="228600">
                <a:tc>
                  <a:txBody>
                    <a:bodyPr/>
                    <a:lstStyle/>
                    <a:p>
                      <a:r>
                        <a:rPr kumimoji="1" lang="ja-JP" altLang="en-US" sz="900" dirty="0" smtClean="0"/>
                        <a:t>　　１級</a:t>
                      </a:r>
                      <a:endParaRPr kumimoji="1" lang="ja-JP" altLang="en-US" sz="900" dirty="0"/>
                    </a:p>
                  </a:txBody>
                  <a:tcPr marL="91478" marR="91478" marT="45673" marB="45673"/>
                </a:tc>
                <a:tc>
                  <a:txBody>
                    <a:bodyPr/>
                    <a:lstStyle/>
                    <a:p>
                      <a:r>
                        <a:rPr kumimoji="1" lang="ja-JP" altLang="en-US" sz="900" dirty="0" smtClean="0"/>
                        <a:t>　○○○円</a:t>
                      </a:r>
                      <a:endParaRPr kumimoji="1" lang="ja-JP" altLang="en-US" sz="900" dirty="0"/>
                    </a:p>
                  </a:txBody>
                  <a:tcPr marL="91478" marR="91478" marT="45673" marB="45673"/>
                </a:tc>
              </a:tr>
              <a:tr h="228600">
                <a:tc>
                  <a:txBody>
                    <a:bodyPr/>
                    <a:lstStyle/>
                    <a:p>
                      <a:r>
                        <a:rPr kumimoji="1" lang="ja-JP" altLang="en-US" sz="900" dirty="0" smtClean="0"/>
                        <a:t>　　２級</a:t>
                      </a:r>
                      <a:endParaRPr kumimoji="1" lang="ja-JP" altLang="en-US" sz="900" dirty="0"/>
                    </a:p>
                  </a:txBody>
                  <a:tcPr marL="91478" marR="91478" marT="45673" marB="45673"/>
                </a:tc>
                <a:tc>
                  <a:txBody>
                    <a:bodyPr/>
                    <a:lstStyle/>
                    <a:p>
                      <a:r>
                        <a:rPr kumimoji="1" lang="ja-JP" altLang="en-US" sz="900" dirty="0" smtClean="0"/>
                        <a:t>　○○○円</a:t>
                      </a:r>
                      <a:endParaRPr kumimoji="1" lang="ja-JP" altLang="en-US" sz="900" dirty="0"/>
                    </a:p>
                  </a:txBody>
                  <a:tcPr marL="91478" marR="91478" marT="45673" marB="45673"/>
                </a:tc>
              </a:tr>
              <a:tr h="228600">
                <a:tc>
                  <a:txBody>
                    <a:bodyPr/>
                    <a:lstStyle/>
                    <a:p>
                      <a:r>
                        <a:rPr kumimoji="1" lang="ja-JP" altLang="en-US" sz="900" dirty="0" smtClean="0"/>
                        <a:t>　　３級</a:t>
                      </a:r>
                      <a:endParaRPr kumimoji="1" lang="ja-JP" altLang="en-US" sz="900" dirty="0"/>
                    </a:p>
                  </a:txBody>
                  <a:tcPr marL="91478" marR="91478" marT="45673" marB="45673"/>
                </a:tc>
                <a:tc>
                  <a:txBody>
                    <a:bodyPr/>
                    <a:lstStyle/>
                    <a:p>
                      <a:r>
                        <a:rPr kumimoji="1" lang="ja-JP" altLang="en-US" sz="900" dirty="0" smtClean="0"/>
                        <a:t>　○○○円</a:t>
                      </a:r>
                      <a:endParaRPr kumimoji="1" lang="ja-JP" altLang="en-US" sz="900" dirty="0"/>
                    </a:p>
                  </a:txBody>
                  <a:tcPr marL="91478" marR="91478" marT="45673" marB="45673"/>
                </a:tc>
              </a:tr>
            </a:tbl>
          </a:graphicData>
        </a:graphic>
      </p:graphicFrame>
      <p:graphicFrame>
        <p:nvGraphicFramePr>
          <p:cNvPr id="59" name="表 58"/>
          <p:cNvGraphicFramePr>
            <a:graphicFrameLocks noGrp="1"/>
          </p:cNvGraphicFramePr>
          <p:nvPr/>
        </p:nvGraphicFramePr>
        <p:xfrm>
          <a:off x="5438775" y="1836738"/>
          <a:ext cx="1617663" cy="914400"/>
        </p:xfrm>
        <a:graphic>
          <a:graphicData uri="http://schemas.openxmlformats.org/drawingml/2006/table">
            <a:tbl>
              <a:tblPr firstRow="1" bandRow="1">
                <a:tableStyleId>{21E4AEA4-8DFA-4A89-87EB-49C32662AFE0}</a:tableStyleId>
              </a:tblPr>
              <a:tblGrid>
                <a:gridCol w="850490"/>
                <a:gridCol w="767173"/>
              </a:tblGrid>
              <a:tr h="228600">
                <a:tc>
                  <a:txBody>
                    <a:bodyPr/>
                    <a:lstStyle/>
                    <a:p>
                      <a:r>
                        <a:rPr kumimoji="1" lang="ja-JP" altLang="en-US" sz="900" baseline="0" dirty="0" smtClean="0"/>
                        <a:t>     　対象者</a:t>
                      </a:r>
                      <a:endParaRPr kumimoji="1" lang="ja-JP" altLang="en-US" sz="900" dirty="0"/>
                    </a:p>
                  </a:txBody>
                  <a:tcPr marL="91515" marR="91515" marT="45673" marB="45673"/>
                </a:tc>
                <a:tc>
                  <a:txBody>
                    <a:bodyPr/>
                    <a:lstStyle/>
                    <a:p>
                      <a:r>
                        <a:rPr kumimoji="1" lang="ja-JP" altLang="en-US" sz="900" dirty="0" smtClean="0"/>
                        <a:t>金額（時給）</a:t>
                      </a:r>
                      <a:endParaRPr kumimoji="1" lang="ja-JP" altLang="en-US" sz="900" dirty="0"/>
                    </a:p>
                  </a:txBody>
                  <a:tcPr marL="91515" marR="91515" marT="45673" marB="45673"/>
                </a:tc>
              </a:tr>
              <a:tr h="228600">
                <a:tc>
                  <a:txBody>
                    <a:bodyPr/>
                    <a:lstStyle/>
                    <a:p>
                      <a:r>
                        <a:rPr kumimoji="1" lang="ja-JP" altLang="en-US" sz="900" dirty="0" smtClean="0"/>
                        <a:t>　　○○さん</a:t>
                      </a:r>
                      <a:endParaRPr kumimoji="1" lang="ja-JP" altLang="en-US" sz="900" dirty="0"/>
                    </a:p>
                  </a:txBody>
                  <a:tcPr marL="91515" marR="91515" marT="45673" marB="45673"/>
                </a:tc>
                <a:tc>
                  <a:txBody>
                    <a:bodyPr/>
                    <a:lstStyle/>
                    <a:p>
                      <a:r>
                        <a:rPr kumimoji="1" lang="ja-JP" altLang="en-US" sz="900" dirty="0" smtClean="0"/>
                        <a:t>　○○○円</a:t>
                      </a:r>
                      <a:endParaRPr kumimoji="1" lang="ja-JP" altLang="en-US" sz="900" dirty="0"/>
                    </a:p>
                  </a:txBody>
                  <a:tcPr marL="91515" marR="91515" marT="45673" marB="45673"/>
                </a:tc>
              </a:tr>
              <a:tr h="228600">
                <a:tc>
                  <a:txBody>
                    <a:bodyPr/>
                    <a:lstStyle/>
                    <a:p>
                      <a:r>
                        <a:rPr kumimoji="1" lang="ja-JP" altLang="en-US" sz="900" dirty="0" smtClean="0"/>
                        <a:t>　　</a:t>
                      </a:r>
                      <a:r>
                        <a:rPr kumimoji="1" lang="en-US" altLang="ja-JP" sz="900" dirty="0" smtClean="0"/>
                        <a:t>××</a:t>
                      </a:r>
                      <a:r>
                        <a:rPr kumimoji="1" lang="ja-JP" altLang="en-US" sz="900" dirty="0" smtClean="0"/>
                        <a:t>さん</a:t>
                      </a:r>
                      <a:endParaRPr kumimoji="1" lang="ja-JP" altLang="en-US" sz="900" dirty="0"/>
                    </a:p>
                  </a:txBody>
                  <a:tcPr marL="91515" marR="91515" marT="45673" marB="45673"/>
                </a:tc>
                <a:tc>
                  <a:txBody>
                    <a:bodyPr/>
                    <a:lstStyle/>
                    <a:p>
                      <a:r>
                        <a:rPr kumimoji="1" lang="ja-JP" altLang="en-US" sz="900" dirty="0" smtClean="0"/>
                        <a:t>　○○○円</a:t>
                      </a:r>
                      <a:endParaRPr kumimoji="1" lang="ja-JP" altLang="en-US" sz="900" dirty="0"/>
                    </a:p>
                  </a:txBody>
                  <a:tcPr marL="91515" marR="91515" marT="45673" marB="45673"/>
                </a:tc>
              </a:tr>
              <a:tr h="228600">
                <a:tc>
                  <a:txBody>
                    <a:bodyPr/>
                    <a:lstStyle/>
                    <a:p>
                      <a:r>
                        <a:rPr kumimoji="1" lang="ja-JP" altLang="en-US" sz="900" dirty="0" smtClean="0"/>
                        <a:t>　　▲▲さん</a:t>
                      </a:r>
                      <a:endParaRPr kumimoji="1" lang="ja-JP" altLang="en-US" sz="900" dirty="0"/>
                    </a:p>
                  </a:txBody>
                  <a:tcPr marL="91515" marR="91515" marT="45673" marB="45673"/>
                </a:tc>
                <a:tc>
                  <a:txBody>
                    <a:bodyPr/>
                    <a:lstStyle/>
                    <a:p>
                      <a:r>
                        <a:rPr kumimoji="1" lang="ja-JP" altLang="en-US" sz="900" dirty="0" smtClean="0"/>
                        <a:t>　○○○円</a:t>
                      </a:r>
                      <a:endParaRPr kumimoji="1" lang="ja-JP" altLang="en-US" sz="900" dirty="0"/>
                    </a:p>
                  </a:txBody>
                  <a:tcPr marL="91515" marR="91515" marT="45673" marB="45673"/>
                </a:tc>
              </a:tr>
            </a:tbl>
          </a:graphicData>
        </a:graphic>
      </p:graphicFrame>
      <p:sp>
        <p:nvSpPr>
          <p:cNvPr id="3122" name="テキスト ボックス 9"/>
          <p:cNvSpPr txBox="1">
            <a:spLocks noChangeArrowheads="1"/>
          </p:cNvSpPr>
          <p:nvPr/>
        </p:nvSpPr>
        <p:spPr bwMode="auto">
          <a:xfrm>
            <a:off x="431800" y="479425"/>
            <a:ext cx="5916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b="1">
                <a:latin typeface="HG丸ｺﾞｼｯｸM-PRO" pitchFamily="50" charset="-128"/>
                <a:ea typeface="HG丸ｺﾞｼｯｸM-PRO" pitchFamily="50" charset="-128"/>
              </a:rPr>
              <a:t>賃金規定や賃金一覧表など、</a:t>
            </a:r>
            <a:r>
              <a:rPr lang="ja-JP" altLang="en-US" sz="1200" b="1" u="sng">
                <a:latin typeface="HG丸ｺﾞｼｯｸM-PRO" pitchFamily="50" charset="-128"/>
                <a:ea typeface="HG丸ｺﾞｼｯｸM-PRO" pitchFamily="50" charset="-128"/>
              </a:rPr>
              <a:t>賃金額の定めがあれば支給対象</a:t>
            </a:r>
            <a:r>
              <a:rPr lang="ja-JP" altLang="en-US" sz="1200">
                <a:latin typeface="HG丸ｺﾞｼｯｸM-PRO" pitchFamily="50" charset="-128"/>
                <a:ea typeface="HG丸ｺﾞｼｯｸM-PRO" pitchFamily="50" charset="-128"/>
              </a:rPr>
              <a:t>となります。</a:t>
            </a:r>
          </a:p>
        </p:txBody>
      </p:sp>
      <p:sp>
        <p:nvSpPr>
          <p:cNvPr id="51" name="テキスト ボックス 50"/>
          <p:cNvSpPr txBox="1"/>
          <p:nvPr/>
        </p:nvSpPr>
        <p:spPr>
          <a:xfrm>
            <a:off x="5487988" y="1619250"/>
            <a:ext cx="1533525" cy="254000"/>
          </a:xfrm>
          <a:prstGeom prst="rect">
            <a:avLst/>
          </a:prstGeom>
          <a:noFill/>
          <a:ln>
            <a:noFill/>
          </a:ln>
        </p:spPr>
        <p:txBody>
          <a:bodyPr>
            <a:spAutoFit/>
          </a:bodyPr>
          <a:lstStyle/>
          <a:p>
            <a:pPr>
              <a:defRPr/>
            </a:pPr>
            <a:r>
              <a:rPr lang="ja-JP" altLang="en-US" sz="1050" dirty="0">
                <a:latin typeface="HG丸ｺﾞｼｯｸM-PRO" pitchFamily="50" charset="-128"/>
                <a:ea typeface="HG丸ｺﾞｼｯｸM-PRO" pitchFamily="50" charset="-128"/>
              </a:rPr>
              <a:t>　</a:t>
            </a:r>
            <a:r>
              <a:rPr lang="ja-JP" altLang="en-US" sz="1000" dirty="0">
                <a:latin typeface="HG丸ｺﾞｼｯｸM-PRO" pitchFamily="50" charset="-128"/>
                <a:ea typeface="HG丸ｺﾞｼｯｸM-PRO" pitchFamily="50" charset="-128"/>
              </a:rPr>
              <a:t>○　賃金一覧表</a:t>
            </a:r>
            <a:endParaRPr lang="en-US" altLang="ja-JP" sz="1000" dirty="0">
              <a:latin typeface="HG丸ｺﾞｼｯｸM-PRO" pitchFamily="50" charset="-128"/>
              <a:ea typeface="HG丸ｺﾞｼｯｸM-PRO" pitchFamily="50" charset="-128"/>
            </a:endParaRPr>
          </a:p>
        </p:txBody>
      </p:sp>
      <p:sp>
        <p:nvSpPr>
          <p:cNvPr id="56" name="テキスト ボックス 55"/>
          <p:cNvSpPr txBox="1"/>
          <p:nvPr/>
        </p:nvSpPr>
        <p:spPr>
          <a:xfrm>
            <a:off x="3003550" y="1185863"/>
            <a:ext cx="1533525" cy="254000"/>
          </a:xfrm>
          <a:prstGeom prst="rect">
            <a:avLst/>
          </a:prstGeom>
          <a:noFill/>
          <a:ln>
            <a:noFill/>
          </a:ln>
        </p:spPr>
        <p:txBody>
          <a:bodyPr>
            <a:spAutoFit/>
          </a:bodyPr>
          <a:lstStyle/>
          <a:p>
            <a:pPr>
              <a:defRPr/>
            </a:pPr>
            <a:r>
              <a:rPr lang="ja-JP" altLang="en-US" sz="1050" dirty="0">
                <a:latin typeface="HG丸ｺﾞｼｯｸM-PRO" pitchFamily="50" charset="-128"/>
                <a:ea typeface="HG丸ｺﾞｼｯｸM-PRO" pitchFamily="50" charset="-128"/>
              </a:rPr>
              <a:t>　○　賃金規定</a:t>
            </a:r>
            <a:endParaRPr lang="en-US" altLang="ja-JP" sz="1050" dirty="0">
              <a:latin typeface="HG丸ｺﾞｼｯｸM-PRO" pitchFamily="50" charset="-128"/>
              <a:ea typeface="HG丸ｺﾞｼｯｸM-PRO" pitchFamily="50" charset="-128"/>
            </a:endParaRPr>
          </a:p>
        </p:txBody>
      </p:sp>
      <p:sp>
        <p:nvSpPr>
          <p:cNvPr id="62" name="角丸四角形 61"/>
          <p:cNvSpPr/>
          <p:nvPr/>
        </p:nvSpPr>
        <p:spPr bwMode="auto">
          <a:xfrm>
            <a:off x="354013" y="827088"/>
            <a:ext cx="1590675" cy="252412"/>
          </a:xfrm>
          <a:prstGeom prst="roundRect">
            <a:avLst/>
          </a:prstGeom>
          <a:solidFill>
            <a:srgbClr val="FF9900"/>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200" b="1" dirty="0">
                <a:latin typeface="メイリオ" pitchFamily="50" charset="-128"/>
                <a:ea typeface="メイリオ" pitchFamily="50" charset="-128"/>
                <a:cs typeface="メイリオ" pitchFamily="50" charset="-128"/>
              </a:rPr>
              <a:t>就業規則規定例</a:t>
            </a:r>
            <a:endParaRPr lang="ja-JP" altLang="en-US"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64" name="角丸四角形 63"/>
          <p:cNvSpPr/>
          <p:nvPr/>
        </p:nvSpPr>
        <p:spPr bwMode="auto">
          <a:xfrm>
            <a:off x="3348038" y="900113"/>
            <a:ext cx="1589087" cy="252412"/>
          </a:xfrm>
          <a:prstGeom prst="roundRect">
            <a:avLst/>
          </a:prstGeom>
          <a:solidFill>
            <a:srgbClr val="FF9900"/>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200" b="1" dirty="0">
                <a:latin typeface="メイリオ" pitchFamily="50" charset="-128"/>
                <a:ea typeface="メイリオ" pitchFamily="50" charset="-128"/>
                <a:cs typeface="メイリオ" pitchFamily="50" charset="-128"/>
              </a:rPr>
              <a:t>賃金規定等</a:t>
            </a:r>
            <a:endParaRPr lang="ja-JP" altLang="en-US"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2" name="右カーブ矢印 1"/>
          <p:cNvSpPr/>
          <p:nvPr/>
        </p:nvSpPr>
        <p:spPr>
          <a:xfrm rot="3431183">
            <a:off x="2376487" y="392113"/>
            <a:ext cx="519113" cy="1912938"/>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3128" name="テキスト ボックス 73"/>
          <p:cNvSpPr txBox="1">
            <a:spLocks noChangeArrowheads="1"/>
          </p:cNvSpPr>
          <p:nvPr/>
        </p:nvSpPr>
        <p:spPr bwMode="auto">
          <a:xfrm>
            <a:off x="42863" y="2016125"/>
            <a:ext cx="22748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latin typeface="HG丸ｺﾞｼｯｸM-PRO" pitchFamily="50" charset="-128"/>
                <a:ea typeface="HG丸ｺﾞｼｯｸM-PRO" pitchFamily="50" charset="-128"/>
              </a:rPr>
              <a:t>賃金規定等は、改定ではなく</a:t>
            </a:r>
            <a:r>
              <a:rPr lang="ja-JP" altLang="en-US" sz="1000" b="1">
                <a:latin typeface="HG丸ｺﾞｼｯｸM-PRO" pitchFamily="50" charset="-128"/>
                <a:ea typeface="HG丸ｺﾞｼｯｸM-PRO" pitchFamily="50" charset="-128"/>
              </a:rPr>
              <a:t>、</a:t>
            </a:r>
            <a:r>
              <a:rPr lang="ja-JP" altLang="en-US" sz="1000" b="1">
                <a:solidFill>
                  <a:srgbClr val="FF0000"/>
                </a:solidFill>
                <a:latin typeface="HG丸ｺﾞｼｯｸM-PRO" pitchFamily="50" charset="-128"/>
                <a:ea typeface="HG丸ｺﾞｼｯｸM-PRO" pitchFamily="50" charset="-128"/>
              </a:rPr>
              <a:t>新たに作成した場合でも</a:t>
            </a:r>
            <a:r>
              <a:rPr lang="ja-JP" altLang="en-US" sz="1000">
                <a:latin typeface="HG丸ｺﾞｼｯｸM-PRO" pitchFamily="50" charset="-128"/>
                <a:ea typeface="HG丸ｺﾞｼｯｸM-PRO" pitchFamily="50" charset="-128"/>
              </a:rPr>
              <a:t>その内容が、</a:t>
            </a:r>
            <a:r>
              <a:rPr lang="ja-JP" altLang="en-US" sz="1000" b="1">
                <a:solidFill>
                  <a:srgbClr val="FF0000"/>
                </a:solidFill>
                <a:latin typeface="HG丸ｺﾞｼｯｸM-PRO" pitchFamily="50" charset="-128"/>
                <a:ea typeface="HG丸ｺﾞｼｯｸM-PRO" pitchFamily="50" charset="-128"/>
              </a:rPr>
              <a:t>過去</a:t>
            </a:r>
            <a:r>
              <a:rPr lang="en-US" altLang="ja-JP" sz="1000" b="1">
                <a:solidFill>
                  <a:srgbClr val="FF0000"/>
                </a:solidFill>
                <a:latin typeface="HG丸ｺﾞｼｯｸM-PRO" pitchFamily="50" charset="-128"/>
                <a:ea typeface="HG丸ｺﾞｼｯｸM-PRO" pitchFamily="50" charset="-128"/>
              </a:rPr>
              <a:t>3</a:t>
            </a:r>
            <a:r>
              <a:rPr lang="ja-JP" altLang="en-US" sz="1000" b="1">
                <a:solidFill>
                  <a:srgbClr val="FF0000"/>
                </a:solidFill>
                <a:latin typeface="HG丸ｺﾞｼｯｸM-PRO" pitchFamily="50" charset="-128"/>
                <a:ea typeface="HG丸ｺﾞｼｯｸM-PRO" pitchFamily="50" charset="-128"/>
              </a:rPr>
              <a:t>か月の賃金実態からみて</a:t>
            </a:r>
            <a:r>
              <a:rPr lang="en-US" altLang="ja-JP" sz="1000" b="1">
                <a:solidFill>
                  <a:srgbClr val="FF0000"/>
                </a:solidFill>
                <a:latin typeface="HG丸ｺﾞｼｯｸM-PRO" pitchFamily="50" charset="-128"/>
                <a:ea typeface="HG丸ｺﾞｼｯｸM-PRO" pitchFamily="50" charset="-128"/>
              </a:rPr>
              <a:t>2</a:t>
            </a:r>
            <a:r>
              <a:rPr lang="ja-JP" altLang="en-US" sz="1000" b="1">
                <a:solidFill>
                  <a:srgbClr val="FF0000"/>
                </a:solidFill>
                <a:latin typeface="HG丸ｺﾞｼｯｸM-PRO" pitchFamily="50" charset="-128"/>
                <a:ea typeface="HG丸ｺﾞｼｯｸM-PRO" pitchFamily="50" charset="-128"/>
              </a:rPr>
              <a:t>％以上増額していることが確認できれば助成対象</a:t>
            </a:r>
            <a:r>
              <a:rPr lang="ja-JP" altLang="en-US" sz="1000">
                <a:latin typeface="HG丸ｺﾞｼｯｸM-PRO" pitchFamily="50" charset="-128"/>
                <a:ea typeface="HG丸ｺﾞｼｯｸM-PRO" pitchFamily="50" charset="-128"/>
              </a:rPr>
              <a:t>になります。</a:t>
            </a:r>
            <a:endParaRPr lang="en-US" altLang="ja-JP" sz="1000">
              <a:latin typeface="HG丸ｺﾞｼｯｸM-PRO" pitchFamily="50" charset="-128"/>
              <a:ea typeface="HG丸ｺﾞｼｯｸM-PRO" pitchFamily="50" charset="-128"/>
            </a:endParaRPr>
          </a:p>
        </p:txBody>
      </p:sp>
      <p:sp>
        <p:nvSpPr>
          <p:cNvPr id="3129" name="テキスト ボックス 73"/>
          <p:cNvSpPr txBox="1">
            <a:spLocks noChangeArrowheads="1"/>
          </p:cNvSpPr>
          <p:nvPr/>
        </p:nvSpPr>
        <p:spPr bwMode="auto">
          <a:xfrm>
            <a:off x="1052513" y="1727200"/>
            <a:ext cx="9636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b="1">
                <a:solidFill>
                  <a:srgbClr val="FF0000"/>
                </a:solidFill>
                <a:latin typeface="HG丸ｺﾞｼｯｸM-PRO" pitchFamily="50" charset="-128"/>
                <a:ea typeface="HG丸ｺﾞｼｯｸM-PRO" pitchFamily="50" charset="-128"/>
              </a:rPr>
              <a:t>要件緩和</a:t>
            </a:r>
            <a:endParaRPr lang="en-US" altLang="ja-JP" sz="1200" b="1">
              <a:solidFill>
                <a:srgbClr val="FF0000"/>
              </a:solidFill>
              <a:latin typeface="HG丸ｺﾞｼｯｸM-PRO" pitchFamily="50" charset="-128"/>
              <a:ea typeface="HG丸ｺﾞｼｯｸM-PRO" pitchFamily="50" charset="-128"/>
            </a:endParaRPr>
          </a:p>
        </p:txBody>
      </p:sp>
      <p:sp>
        <p:nvSpPr>
          <p:cNvPr id="82" name="角丸四角形 81"/>
          <p:cNvSpPr/>
          <p:nvPr/>
        </p:nvSpPr>
        <p:spPr>
          <a:xfrm>
            <a:off x="79375" y="2020888"/>
            <a:ext cx="2185988" cy="823912"/>
          </a:xfrm>
          <a:prstGeom prst="roundRect">
            <a:avLst>
              <a:gd name="adj" fmla="val 7305"/>
            </a:avLst>
          </a:prstGeom>
          <a:no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2" name="下矢印吹き出し 51"/>
          <p:cNvSpPr/>
          <p:nvPr/>
        </p:nvSpPr>
        <p:spPr>
          <a:xfrm rot="10800000">
            <a:off x="3636963" y="5399088"/>
            <a:ext cx="1403350" cy="720725"/>
          </a:xfrm>
          <a:prstGeom prst="downArrowCallout">
            <a:avLst>
              <a:gd name="adj1" fmla="val 25000"/>
              <a:gd name="adj2" fmla="val 25000"/>
              <a:gd name="adj3" fmla="val 20051"/>
              <a:gd name="adj4" fmla="val 699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3" name="テキスト ボックス 52"/>
          <p:cNvSpPr txBox="1"/>
          <p:nvPr/>
        </p:nvSpPr>
        <p:spPr>
          <a:xfrm>
            <a:off x="3600450" y="5688013"/>
            <a:ext cx="1404938" cy="393700"/>
          </a:xfrm>
          <a:prstGeom prst="rect">
            <a:avLst/>
          </a:prstGeom>
          <a:noFill/>
          <a:ln>
            <a:noFill/>
          </a:ln>
        </p:spPr>
        <p:txBody>
          <a:bodyPr>
            <a:spAutoFit/>
          </a:bodyPr>
          <a:lstStyle/>
          <a:p>
            <a:pPr>
              <a:defRPr/>
            </a:pPr>
            <a:r>
              <a:rPr lang="ja-JP" altLang="en-US" sz="1050" b="1" dirty="0">
                <a:latin typeface="HG丸ｺﾞｼｯｸM-PRO" pitchFamily="50" charset="-128"/>
                <a:ea typeface="HG丸ｺﾞｼｯｸM-PRO" pitchFamily="50" charset="-128"/>
              </a:rPr>
              <a:t>最低賃金額の発効日</a:t>
            </a:r>
            <a:endParaRPr lang="en-US" altLang="ja-JP" sz="1050" b="1" dirty="0">
              <a:latin typeface="HG丸ｺﾞｼｯｸM-PRO" pitchFamily="50" charset="-128"/>
              <a:ea typeface="HG丸ｺﾞｼｯｸM-PRO" pitchFamily="50" charset="-128"/>
            </a:endParaRPr>
          </a:p>
          <a:p>
            <a:pPr>
              <a:defRPr/>
            </a:pPr>
            <a:r>
              <a:rPr lang="en-US" altLang="ja-JP" sz="900" dirty="0">
                <a:latin typeface="HG丸ｺﾞｼｯｸM-PRO" pitchFamily="50" charset="-128"/>
                <a:ea typeface="HG丸ｺﾞｼｯｸM-PRO" pitchFamily="50" charset="-128"/>
              </a:rPr>
              <a:t> </a:t>
            </a:r>
            <a:r>
              <a:rPr lang="ja-JP" altLang="en-US" sz="900" dirty="0">
                <a:latin typeface="HG丸ｺﾞｼｯｸM-PRO" pitchFamily="50" charset="-128"/>
                <a:ea typeface="HG丸ｺﾞｼｯｸM-PRO" pitchFamily="50" charset="-128"/>
              </a:rPr>
              <a:t>（例年</a:t>
            </a:r>
            <a:r>
              <a:rPr lang="en-US" altLang="ja-JP" sz="900" dirty="0">
                <a:latin typeface="HG丸ｺﾞｼｯｸM-PRO" pitchFamily="50" charset="-128"/>
                <a:ea typeface="HG丸ｺﾞｼｯｸM-PRO" pitchFamily="50" charset="-128"/>
              </a:rPr>
              <a:t>10</a:t>
            </a:r>
            <a:r>
              <a:rPr lang="ja-JP" altLang="en-US" sz="900" dirty="0">
                <a:latin typeface="HG丸ｺﾞｼｯｸM-PRO" pitchFamily="50" charset="-128"/>
                <a:ea typeface="HG丸ｺﾞｼｯｸM-PRO" pitchFamily="50" charset="-128"/>
              </a:rPr>
              <a:t>月上旬～）</a:t>
            </a:r>
            <a:endParaRPr lang="en-US" altLang="ja-JP" sz="900" dirty="0">
              <a:latin typeface="HG丸ｺﾞｼｯｸM-PRO" pitchFamily="50" charset="-128"/>
              <a:ea typeface="HG丸ｺﾞｼｯｸM-PRO" pitchFamily="50" charset="-128"/>
            </a:endParaRPr>
          </a:p>
        </p:txBody>
      </p:sp>
      <p:sp>
        <p:nvSpPr>
          <p:cNvPr id="54" name="角丸四角形 53"/>
          <p:cNvSpPr/>
          <p:nvPr/>
        </p:nvSpPr>
        <p:spPr>
          <a:xfrm>
            <a:off x="74613" y="3186113"/>
            <a:ext cx="7083425" cy="3168650"/>
          </a:xfrm>
          <a:prstGeom prst="roundRect">
            <a:avLst>
              <a:gd name="adj" fmla="val 7305"/>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5" name="角丸四角形 54"/>
          <p:cNvSpPr/>
          <p:nvPr/>
        </p:nvSpPr>
        <p:spPr bwMode="auto">
          <a:xfrm>
            <a:off x="215900" y="3024188"/>
            <a:ext cx="2386013" cy="323850"/>
          </a:xfrm>
          <a:prstGeom prst="roundRect">
            <a:avLst/>
          </a:prstGeom>
          <a:solidFill>
            <a:srgbClr val="9966FF"/>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400" b="1" dirty="0">
                <a:latin typeface="メイリオ" pitchFamily="50" charset="-128"/>
                <a:ea typeface="メイリオ" pitchFamily="50" charset="-128"/>
                <a:cs typeface="メイリオ" pitchFamily="50" charset="-128"/>
              </a:rPr>
              <a:t>申請までの流れ</a:t>
            </a:r>
            <a:endParaRPr lang="ja-JP" altLang="en-US" sz="14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3135" name="テキスト ボックス 87"/>
          <p:cNvSpPr txBox="1">
            <a:spLocks noChangeArrowheads="1"/>
          </p:cNvSpPr>
          <p:nvPr/>
        </p:nvSpPr>
        <p:spPr bwMode="auto">
          <a:xfrm>
            <a:off x="363538" y="3319463"/>
            <a:ext cx="65500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a:latin typeface="HG丸ｺﾞｼｯｸM-PRO" pitchFamily="50" charset="-128"/>
                <a:ea typeface="HG丸ｺﾞｼｯｸM-PRO" pitchFamily="50" charset="-128"/>
              </a:rPr>
              <a:t>　</a:t>
            </a:r>
            <a:r>
              <a:rPr lang="ja-JP" altLang="en-US" sz="1200">
                <a:latin typeface="HG丸ｺﾞｼｯｸM-PRO" pitchFamily="50" charset="-128"/>
                <a:ea typeface="HG丸ｺﾞｼｯｸM-PRO" pitchFamily="50" charset="-128"/>
              </a:rPr>
              <a:t>賃金規定等の改定（作成）・増額後、</a:t>
            </a:r>
            <a:r>
              <a:rPr lang="ja-JP" altLang="en-US" sz="1200" b="1" u="sng">
                <a:latin typeface="HG丸ｺﾞｼｯｸM-PRO" pitchFamily="50" charset="-128"/>
                <a:ea typeface="HG丸ｺﾞｼｯｸM-PRO" pitchFamily="50" charset="-128"/>
              </a:rPr>
              <a:t>６か月分の賃金を支給した日の翌日から起算して２か月以内に支給申請</a:t>
            </a:r>
            <a:r>
              <a:rPr lang="ja-JP" altLang="en-US" sz="1200">
                <a:latin typeface="HG丸ｺﾞｼｯｸM-PRO" pitchFamily="50" charset="-128"/>
                <a:ea typeface="HG丸ｺﾞｼｯｸM-PRO" pitchFamily="50" charset="-128"/>
              </a:rPr>
              <a:t>してください。また、</a:t>
            </a:r>
            <a:r>
              <a:rPr lang="ja-JP" altLang="en-US" sz="1200" b="1" u="sng">
                <a:latin typeface="HG丸ｺﾞｼｯｸM-PRO" pitchFamily="50" charset="-128"/>
                <a:ea typeface="HG丸ｺﾞｼｯｸM-PRO" pitchFamily="50" charset="-128"/>
              </a:rPr>
              <a:t>改定（作成）・増額までにキャリアアップ計画書を作成・提出</a:t>
            </a:r>
            <a:r>
              <a:rPr lang="ja-JP" altLang="en-US" sz="1200">
                <a:latin typeface="HG丸ｺﾞｼｯｸM-PRO" pitchFamily="50" charset="-128"/>
                <a:ea typeface="HG丸ｺﾞｼｯｸM-PRO" pitchFamily="50" charset="-128"/>
              </a:rPr>
              <a:t>する必要があります。</a:t>
            </a:r>
          </a:p>
        </p:txBody>
      </p:sp>
      <p:grpSp>
        <p:nvGrpSpPr>
          <p:cNvPr id="3136" name="グループ化 5"/>
          <p:cNvGrpSpPr>
            <a:grpSpLocks/>
          </p:cNvGrpSpPr>
          <p:nvPr/>
        </p:nvGrpSpPr>
        <p:grpSpPr bwMode="auto">
          <a:xfrm>
            <a:off x="215900" y="3960813"/>
            <a:ext cx="6961188" cy="1573212"/>
            <a:chOff x="216074" y="1292312"/>
            <a:chExt cx="6960959" cy="1573336"/>
          </a:xfrm>
        </p:grpSpPr>
        <p:cxnSp>
          <p:nvCxnSpPr>
            <p:cNvPr id="60" name="直線コネクタ 59"/>
            <p:cNvCxnSpPr/>
            <p:nvPr/>
          </p:nvCxnSpPr>
          <p:spPr>
            <a:xfrm flipH="1">
              <a:off x="4302165" y="1332002"/>
              <a:ext cx="19049" cy="136377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1" name="ホームベース 60"/>
            <p:cNvSpPr/>
            <p:nvPr/>
          </p:nvSpPr>
          <p:spPr bwMode="auto">
            <a:xfrm>
              <a:off x="279572" y="1447899"/>
              <a:ext cx="512746" cy="1163729"/>
            </a:xfrm>
            <a:prstGeom prst="homePlate">
              <a:avLst>
                <a:gd name="adj" fmla="val 25237"/>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3162" name="テキスト ボックス 71"/>
            <p:cNvSpPr txBox="1">
              <a:spLocks noChangeArrowheads="1"/>
            </p:cNvSpPr>
            <p:nvPr/>
          </p:nvSpPr>
          <p:spPr bwMode="auto">
            <a:xfrm>
              <a:off x="216074" y="1508336"/>
              <a:ext cx="492443"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b="1">
                  <a:solidFill>
                    <a:srgbClr val="FF0000"/>
                  </a:solidFill>
                  <a:latin typeface="HG丸ｺﾞｼｯｸM-PRO" pitchFamily="50" charset="-128"/>
                  <a:ea typeface="HG丸ｺﾞｼｯｸM-PRO" pitchFamily="50" charset="-128"/>
                </a:rPr>
                <a:t>労働局・ハロー</a:t>
              </a:r>
              <a:endParaRPr lang="en-US" altLang="ja-JP" sz="1000" b="1">
                <a:solidFill>
                  <a:srgbClr val="FF0000"/>
                </a:solidFill>
                <a:latin typeface="HG丸ｺﾞｼｯｸM-PRO" pitchFamily="50" charset="-128"/>
                <a:ea typeface="HG丸ｺﾞｼｯｸM-PRO" pitchFamily="50" charset="-128"/>
              </a:endParaRPr>
            </a:p>
            <a:p>
              <a:pPr eaLnBrk="1" hangingPunct="1">
                <a:spcBef>
                  <a:spcPct val="0"/>
                </a:spcBef>
                <a:buFontTx/>
                <a:buNone/>
              </a:pPr>
              <a:r>
                <a:rPr lang="ja-JP" altLang="en-US" sz="1000" b="1">
                  <a:solidFill>
                    <a:srgbClr val="FF0000"/>
                  </a:solidFill>
                  <a:latin typeface="HG丸ｺﾞｼｯｸM-PRO" pitchFamily="50" charset="-128"/>
                  <a:ea typeface="HG丸ｺﾞｼｯｸM-PRO" pitchFamily="50" charset="-128"/>
                </a:rPr>
                <a:t>ワークに相談</a:t>
              </a:r>
            </a:p>
          </p:txBody>
        </p:sp>
        <p:sp>
          <p:nvSpPr>
            <p:cNvPr id="75" name="ホームベース 74"/>
            <p:cNvSpPr/>
            <p:nvPr/>
          </p:nvSpPr>
          <p:spPr bwMode="auto">
            <a:xfrm>
              <a:off x="855816" y="1447899"/>
              <a:ext cx="657203" cy="1163729"/>
            </a:xfrm>
            <a:prstGeom prst="homePlate">
              <a:avLst>
                <a:gd name="adj" fmla="val 25237"/>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3164" name="テキスト ボックス 82"/>
            <p:cNvSpPr txBox="1">
              <a:spLocks noChangeArrowheads="1"/>
            </p:cNvSpPr>
            <p:nvPr/>
          </p:nvSpPr>
          <p:spPr bwMode="auto">
            <a:xfrm>
              <a:off x="792138" y="1526480"/>
              <a:ext cx="646331"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b="1">
                  <a:latin typeface="HG丸ｺﾞｼｯｸM-PRO" pitchFamily="50" charset="-128"/>
                  <a:ea typeface="HG丸ｺﾞｼｯｸM-PRO" pitchFamily="50" charset="-128"/>
                </a:rPr>
                <a:t>キャリアアップ</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計画書の提出</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（労働局へ）</a:t>
              </a:r>
            </a:p>
          </p:txBody>
        </p:sp>
        <p:sp>
          <p:nvSpPr>
            <p:cNvPr id="88" name="ホームベース 87"/>
            <p:cNvSpPr/>
            <p:nvPr/>
          </p:nvSpPr>
          <p:spPr bwMode="auto">
            <a:xfrm>
              <a:off x="3492566" y="1411383"/>
              <a:ext cx="755625" cy="1190719"/>
            </a:xfrm>
            <a:prstGeom prst="homePlate">
              <a:avLst>
                <a:gd name="adj" fmla="val 25237"/>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3166" name="テキスト ボックス 88"/>
            <p:cNvSpPr txBox="1">
              <a:spLocks noChangeArrowheads="1"/>
            </p:cNvSpPr>
            <p:nvPr/>
          </p:nvSpPr>
          <p:spPr bwMode="auto">
            <a:xfrm>
              <a:off x="3458175" y="1411163"/>
              <a:ext cx="646331"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b="1">
                  <a:latin typeface="HG丸ｺﾞｼｯｸM-PRO" pitchFamily="50" charset="-128"/>
                  <a:ea typeface="HG丸ｺﾞｼｯｸM-PRO" pitchFamily="50" charset="-128"/>
                </a:rPr>
                <a:t>賃金規定等の改定</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（作成）及び</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２％以上増額</a:t>
              </a:r>
            </a:p>
          </p:txBody>
        </p:sp>
        <p:sp>
          <p:nvSpPr>
            <p:cNvPr id="90" name="ホームベース 89"/>
            <p:cNvSpPr/>
            <p:nvPr/>
          </p:nvSpPr>
          <p:spPr bwMode="auto">
            <a:xfrm>
              <a:off x="6026133" y="1400271"/>
              <a:ext cx="454010" cy="1201832"/>
            </a:xfrm>
            <a:prstGeom prst="homePlate">
              <a:avLst>
                <a:gd name="adj" fmla="val 25237"/>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3168" name="テキスト ボックス 90"/>
            <p:cNvSpPr txBox="1">
              <a:spLocks noChangeArrowheads="1"/>
            </p:cNvSpPr>
            <p:nvPr/>
          </p:nvSpPr>
          <p:spPr bwMode="auto">
            <a:xfrm>
              <a:off x="6034204" y="1508336"/>
              <a:ext cx="338554" cy="135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b="1">
                  <a:latin typeface="HG丸ｺﾞｼｯｸM-PRO" pitchFamily="50" charset="-128"/>
                  <a:ea typeface="HG丸ｺﾞｼｯｸM-PRO" pitchFamily="50" charset="-128"/>
                </a:rPr>
                <a:t>支　給　申　請</a:t>
              </a:r>
            </a:p>
          </p:txBody>
        </p:sp>
        <p:sp>
          <p:nvSpPr>
            <p:cNvPr id="92" name="ホームベース 91"/>
            <p:cNvSpPr/>
            <p:nvPr/>
          </p:nvSpPr>
          <p:spPr bwMode="auto">
            <a:xfrm>
              <a:off x="6530941" y="1400271"/>
              <a:ext cx="454010" cy="1201832"/>
            </a:xfrm>
            <a:prstGeom prst="homePlate">
              <a:avLst>
                <a:gd name="adj" fmla="val 25237"/>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3170" name="テキスト ボックス 92"/>
            <p:cNvSpPr txBox="1">
              <a:spLocks noChangeArrowheads="1"/>
            </p:cNvSpPr>
            <p:nvPr/>
          </p:nvSpPr>
          <p:spPr bwMode="auto">
            <a:xfrm>
              <a:off x="6538260" y="1508336"/>
              <a:ext cx="338554"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b="1">
                  <a:latin typeface="HG丸ｺﾞｼｯｸM-PRO" pitchFamily="50" charset="-128"/>
                  <a:ea typeface="HG丸ｺﾞｼｯｸM-PRO" pitchFamily="50" charset="-128"/>
                </a:rPr>
                <a:t>支　給　決　定</a:t>
              </a:r>
            </a:p>
          </p:txBody>
        </p:sp>
        <p:sp>
          <p:nvSpPr>
            <p:cNvPr id="94" name="右矢印 93"/>
            <p:cNvSpPr/>
            <p:nvPr/>
          </p:nvSpPr>
          <p:spPr bwMode="auto">
            <a:xfrm>
              <a:off x="4356138" y="1292312"/>
              <a:ext cx="1765242" cy="846204"/>
            </a:xfrm>
            <a:prstGeom prst="rightArrow">
              <a:avLst>
                <a:gd name="adj1" fmla="val 50000"/>
                <a:gd name="adj2" fmla="val 3240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172" name="テキスト ボックス 94"/>
            <p:cNvSpPr txBox="1">
              <a:spLocks noChangeArrowheads="1"/>
            </p:cNvSpPr>
            <p:nvPr/>
          </p:nvSpPr>
          <p:spPr bwMode="auto">
            <a:xfrm>
              <a:off x="4487701" y="1508336"/>
              <a:ext cx="15970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b="1">
                  <a:latin typeface="HG丸ｺﾞｼｯｸM-PRO" pitchFamily="50" charset="-128"/>
                  <a:ea typeface="HG丸ｺﾞｼｯｸM-PRO" pitchFamily="50" charset="-128"/>
                </a:rPr>
                <a:t>6</a:t>
              </a:r>
              <a:r>
                <a:rPr lang="ja-JP" altLang="en-US" sz="1000" b="1">
                  <a:latin typeface="HG丸ｺﾞｼｯｸM-PRO" pitchFamily="50" charset="-128"/>
                  <a:ea typeface="HG丸ｺﾞｼｯｸM-PRO" pitchFamily="50" charset="-128"/>
                </a:rPr>
                <a:t>か月分の賃金を支給</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　　（増額後）</a:t>
              </a:r>
            </a:p>
          </p:txBody>
        </p:sp>
        <p:sp>
          <p:nvSpPr>
            <p:cNvPr id="3173" name="テキスト ボックス 59"/>
            <p:cNvSpPr txBox="1">
              <a:spLocks noChangeArrowheads="1"/>
            </p:cNvSpPr>
            <p:nvPr/>
          </p:nvSpPr>
          <p:spPr bwMode="auto">
            <a:xfrm>
              <a:off x="4288631" y="1904380"/>
              <a:ext cx="1616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a:latin typeface="HG丸ｺﾞｼｯｸM-PRO" pitchFamily="50" charset="-128"/>
                  <a:ea typeface="HG丸ｺﾞｼｯｸM-PRO" pitchFamily="50" charset="-128"/>
                </a:rPr>
                <a:t>※</a:t>
              </a:r>
              <a:r>
                <a:rPr lang="ja-JP" altLang="en-US" sz="1000">
                  <a:latin typeface="HG丸ｺﾞｼｯｸM-PRO" pitchFamily="50" charset="-128"/>
                  <a:ea typeface="HG丸ｺﾞｼｯｸM-PRO" pitchFamily="50" charset="-128"/>
                </a:rPr>
                <a:t>６か月分の賃金を支給　</a:t>
              </a:r>
              <a:endParaRPr lang="en-US" altLang="ja-JP" sz="1000">
                <a:latin typeface="HG丸ｺﾞｼｯｸM-PRO" pitchFamily="50" charset="-128"/>
                <a:ea typeface="HG丸ｺﾞｼｯｸM-PRO" pitchFamily="50" charset="-128"/>
              </a:endParaRPr>
            </a:p>
            <a:p>
              <a:pPr eaLnBrk="1" hangingPunct="1">
                <a:spcBef>
                  <a:spcPct val="0"/>
                </a:spcBef>
                <a:buFontTx/>
                <a:buNone/>
              </a:pPr>
              <a:r>
                <a:rPr lang="ja-JP" altLang="en-US" sz="1000">
                  <a:latin typeface="HG丸ｺﾞｼｯｸM-PRO" pitchFamily="50" charset="-128"/>
                  <a:ea typeface="HG丸ｺﾞｼｯｸM-PRO" pitchFamily="50" charset="-128"/>
                </a:rPr>
                <a:t>　した日の翌日から起算</a:t>
              </a:r>
              <a:endParaRPr lang="en-US" altLang="ja-JP" sz="1000">
                <a:latin typeface="HG丸ｺﾞｼｯｸM-PRO" pitchFamily="50" charset="-128"/>
                <a:ea typeface="HG丸ｺﾞｼｯｸM-PRO" pitchFamily="50" charset="-128"/>
              </a:endParaRPr>
            </a:p>
            <a:p>
              <a:pPr eaLnBrk="1" hangingPunct="1">
                <a:spcBef>
                  <a:spcPct val="0"/>
                </a:spcBef>
                <a:buFontTx/>
                <a:buNone/>
              </a:pPr>
              <a:r>
                <a:rPr lang="ja-JP" altLang="en-US" sz="1000">
                  <a:latin typeface="HG丸ｺﾞｼｯｸM-PRO" pitchFamily="50" charset="-128"/>
                  <a:ea typeface="HG丸ｺﾞｼｯｸM-PRO" pitchFamily="50" charset="-128"/>
                </a:rPr>
                <a:t>　して</a:t>
              </a:r>
              <a:r>
                <a:rPr lang="en-US" altLang="ja-JP" sz="1000">
                  <a:latin typeface="HG丸ｺﾞｼｯｸM-PRO" pitchFamily="50" charset="-128"/>
                  <a:ea typeface="HG丸ｺﾞｼｯｸM-PRO" pitchFamily="50" charset="-128"/>
                </a:rPr>
                <a:t>2</a:t>
              </a:r>
              <a:r>
                <a:rPr lang="ja-JP" altLang="en-US" sz="1000">
                  <a:latin typeface="HG丸ｺﾞｼｯｸM-PRO" pitchFamily="50" charset="-128"/>
                  <a:ea typeface="HG丸ｺﾞｼｯｸM-PRO" pitchFamily="50" charset="-128"/>
                </a:rPr>
                <a:t>か月以内に支給</a:t>
              </a:r>
              <a:endParaRPr lang="en-US" altLang="ja-JP" sz="1000">
                <a:latin typeface="HG丸ｺﾞｼｯｸM-PRO" pitchFamily="50" charset="-128"/>
                <a:ea typeface="HG丸ｺﾞｼｯｸM-PRO" pitchFamily="50" charset="-128"/>
              </a:endParaRPr>
            </a:p>
            <a:p>
              <a:pPr eaLnBrk="1" hangingPunct="1">
                <a:spcBef>
                  <a:spcPct val="0"/>
                </a:spcBef>
                <a:buFontTx/>
                <a:buNone/>
              </a:pPr>
              <a:r>
                <a:rPr lang="ja-JP" altLang="en-US" sz="1000">
                  <a:latin typeface="HG丸ｺﾞｼｯｸM-PRO" pitchFamily="50" charset="-128"/>
                  <a:ea typeface="HG丸ｺﾞｼｯｸM-PRO" pitchFamily="50" charset="-128"/>
                </a:rPr>
                <a:t>　申請してくだい。</a:t>
              </a:r>
              <a:endParaRPr lang="en-US" altLang="ja-JP" sz="1000">
                <a:latin typeface="HG丸ｺﾞｼｯｸM-PRO" pitchFamily="50" charset="-128"/>
                <a:ea typeface="HG丸ｺﾞｼｯｸM-PRO" pitchFamily="50" charset="-128"/>
              </a:endParaRPr>
            </a:p>
          </p:txBody>
        </p:sp>
        <p:sp>
          <p:nvSpPr>
            <p:cNvPr id="97" name="ホームベース 96"/>
            <p:cNvSpPr/>
            <p:nvPr/>
          </p:nvSpPr>
          <p:spPr bwMode="auto">
            <a:xfrm>
              <a:off x="236711" y="1332002"/>
              <a:ext cx="6940322" cy="1363770"/>
            </a:xfrm>
            <a:prstGeom prst="homePlate">
              <a:avLst>
                <a:gd name="adj" fmla="val 17159"/>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98" name="左右矢印 97"/>
            <p:cNvSpPr/>
            <p:nvPr/>
          </p:nvSpPr>
          <p:spPr bwMode="auto">
            <a:xfrm>
              <a:off x="1522544" y="1363755"/>
              <a:ext cx="1895413" cy="612823"/>
            </a:xfrm>
            <a:prstGeom prst="lef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176" name="テキスト ボックス 98"/>
            <p:cNvSpPr txBox="1">
              <a:spLocks noChangeArrowheads="1"/>
            </p:cNvSpPr>
            <p:nvPr/>
          </p:nvSpPr>
          <p:spPr bwMode="auto">
            <a:xfrm>
              <a:off x="1562534" y="2012392"/>
              <a:ext cx="19299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b="1">
                  <a:solidFill>
                    <a:srgbClr val="FF0000"/>
                  </a:solidFill>
                  <a:latin typeface="HG丸ｺﾞｼｯｸM-PRO" pitchFamily="50" charset="-128"/>
                  <a:ea typeface="HG丸ｺﾞｼｯｸM-PRO" pitchFamily="50" charset="-128"/>
                </a:rPr>
                <a:t>賃金規定等の改定（作成）・増額までにキャリアアップ計画書を提出すれば助成対象</a:t>
              </a:r>
              <a:endParaRPr lang="en-US" altLang="ja-JP" sz="1000" b="1">
                <a:solidFill>
                  <a:srgbClr val="FF0000"/>
                </a:solidFill>
                <a:latin typeface="HG丸ｺﾞｼｯｸM-PRO" pitchFamily="50" charset="-128"/>
                <a:ea typeface="HG丸ｺﾞｼｯｸM-PRO" pitchFamily="50" charset="-128"/>
              </a:endParaRPr>
            </a:p>
          </p:txBody>
        </p:sp>
        <p:sp>
          <p:nvSpPr>
            <p:cNvPr id="3177" name="テキスト ボックス 73"/>
            <p:cNvSpPr txBox="1">
              <a:spLocks noChangeArrowheads="1"/>
            </p:cNvSpPr>
            <p:nvPr/>
          </p:nvSpPr>
          <p:spPr bwMode="auto">
            <a:xfrm>
              <a:off x="2016274" y="1508336"/>
              <a:ext cx="9636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b="1">
                  <a:solidFill>
                    <a:srgbClr val="FF0000"/>
                  </a:solidFill>
                  <a:latin typeface="HG丸ｺﾞｼｯｸM-PRO" pitchFamily="50" charset="-128"/>
                  <a:ea typeface="HG丸ｺﾞｼｯｸM-PRO" pitchFamily="50" charset="-128"/>
                </a:rPr>
                <a:t>要件緩和</a:t>
              </a:r>
              <a:endParaRPr lang="en-US" altLang="ja-JP" sz="1200" b="1">
                <a:solidFill>
                  <a:srgbClr val="FF0000"/>
                </a:solidFill>
                <a:latin typeface="HG丸ｺﾞｼｯｸM-PRO" pitchFamily="50" charset="-128"/>
                <a:ea typeface="HG丸ｺﾞｼｯｸM-PRO" pitchFamily="50" charset="-128"/>
              </a:endParaRPr>
            </a:p>
          </p:txBody>
        </p:sp>
        <p:sp>
          <p:nvSpPr>
            <p:cNvPr id="101" name="角丸四角形 100"/>
            <p:cNvSpPr/>
            <p:nvPr/>
          </p:nvSpPr>
          <p:spPr>
            <a:xfrm>
              <a:off x="1570167" y="2013094"/>
              <a:ext cx="1814452" cy="589008"/>
            </a:xfrm>
            <a:prstGeom prst="roundRect">
              <a:avLst>
                <a:gd name="adj" fmla="val 7305"/>
              </a:avLst>
            </a:prstGeom>
            <a:no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sp>
        <p:nvSpPr>
          <p:cNvPr id="102" name="角丸四角形 101"/>
          <p:cNvSpPr/>
          <p:nvPr/>
        </p:nvSpPr>
        <p:spPr bwMode="auto">
          <a:xfrm>
            <a:off x="223838" y="5580063"/>
            <a:ext cx="1441450" cy="552450"/>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050" b="1" dirty="0">
                <a:latin typeface="メイリオ" pitchFamily="50" charset="-128"/>
                <a:ea typeface="メイリオ" pitchFamily="50" charset="-128"/>
                <a:cs typeface="メイリオ" pitchFamily="50" charset="-128"/>
              </a:rPr>
              <a:t>今年度の最低賃金額</a:t>
            </a:r>
            <a:endParaRPr lang="en-US" altLang="ja-JP" sz="1050" b="1" dirty="0">
              <a:latin typeface="メイリオ" pitchFamily="50" charset="-128"/>
              <a:ea typeface="メイリオ" pitchFamily="50" charset="-128"/>
              <a:cs typeface="メイリオ" pitchFamily="50" charset="-128"/>
            </a:endParaRPr>
          </a:p>
          <a:p>
            <a:pPr algn="ctr">
              <a:defRPr/>
            </a:pPr>
            <a:r>
              <a:rPr lang="ja-JP" altLang="en-US" sz="1050" b="1" dirty="0">
                <a:latin typeface="メイリオ" pitchFamily="50" charset="-128"/>
                <a:ea typeface="メイリオ" pitchFamily="50" charset="-128"/>
                <a:cs typeface="メイリオ" pitchFamily="50" charset="-128"/>
              </a:rPr>
              <a:t>の引上げに向け</a:t>
            </a:r>
            <a:endParaRPr lang="en-US" altLang="ja-JP" sz="1050" b="1" dirty="0">
              <a:latin typeface="メイリオ" pitchFamily="50" charset="-128"/>
              <a:ea typeface="メイリオ" pitchFamily="50" charset="-128"/>
              <a:cs typeface="メイリオ" pitchFamily="50" charset="-128"/>
            </a:endParaRPr>
          </a:p>
          <a:p>
            <a:pPr algn="ctr">
              <a:defRPr/>
            </a:pPr>
            <a:r>
              <a:rPr lang="ja-JP" altLang="en-US" sz="1050" b="1" dirty="0">
                <a:latin typeface="メイリオ" pitchFamily="50" charset="-128"/>
                <a:ea typeface="メイリオ" pitchFamily="50" charset="-128"/>
                <a:cs typeface="メイリオ" pitchFamily="50" charset="-128"/>
              </a:rPr>
              <a:t>取り組む場合</a:t>
            </a:r>
            <a:endParaRPr lang="ja-JP" altLang="en-US" sz="105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86" name="角丸四角形 85"/>
          <p:cNvSpPr/>
          <p:nvPr/>
        </p:nvSpPr>
        <p:spPr>
          <a:xfrm>
            <a:off x="1792288" y="5472113"/>
            <a:ext cx="1816100" cy="815975"/>
          </a:xfrm>
          <a:prstGeom prst="roundRect">
            <a:avLst>
              <a:gd name="adj" fmla="val 7305"/>
            </a:avLst>
          </a:prstGeom>
          <a:solidFill>
            <a:schemeClr val="bg1"/>
          </a:solid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139" name="テキスト ボックス 92"/>
          <p:cNvSpPr txBox="1">
            <a:spLocks noChangeArrowheads="1"/>
          </p:cNvSpPr>
          <p:nvPr/>
        </p:nvSpPr>
        <p:spPr bwMode="auto">
          <a:xfrm>
            <a:off x="1655763" y="5435600"/>
            <a:ext cx="20589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latin typeface="HG丸ｺﾞｼｯｸM-PRO" pitchFamily="50" charset="-128"/>
                <a:ea typeface="HG丸ｺﾞｼｯｸM-PRO" pitchFamily="50" charset="-128"/>
              </a:rPr>
              <a:t>　</a:t>
            </a:r>
            <a:r>
              <a:rPr lang="ja-JP" altLang="en-US" sz="1000" b="1">
                <a:latin typeface="HG丸ｺﾞｼｯｸM-PRO" pitchFamily="50" charset="-128"/>
                <a:ea typeface="HG丸ｺﾞｼｯｸM-PRO" pitchFamily="50" charset="-128"/>
              </a:rPr>
              <a:t>最低賃金額の発効日の前日</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　までにキャリアアップ計画書</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　の提出、賃金規定等の改定</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　（作成）・２％以上増額</a:t>
            </a:r>
            <a:r>
              <a:rPr lang="ja-JP" altLang="en-US" sz="800" b="1">
                <a:latin typeface="HG丸ｺﾞｼｯｸM-PRO" pitchFamily="50" charset="-128"/>
                <a:ea typeface="HG丸ｺﾞｼｯｸM-PRO" pitchFamily="50" charset="-128"/>
              </a:rPr>
              <a:t>（</a:t>
            </a:r>
            <a:r>
              <a:rPr lang="en-US" altLang="ja-JP" sz="800" b="1">
                <a:latin typeface="HG丸ｺﾞｼｯｸM-PRO" pitchFamily="50" charset="-128"/>
                <a:ea typeface="HG丸ｺﾞｼｯｸM-PRO" pitchFamily="50" charset="-128"/>
              </a:rPr>
              <a:t>※</a:t>
            </a:r>
            <a:r>
              <a:rPr lang="ja-JP" altLang="en-US" sz="800" b="1">
                <a:latin typeface="HG丸ｺﾞｼｯｸM-PRO" pitchFamily="50" charset="-128"/>
                <a:ea typeface="HG丸ｺﾞｼｯｸM-PRO" pitchFamily="50" charset="-128"/>
              </a:rPr>
              <a:t>）</a:t>
            </a:r>
            <a:endParaRPr lang="en-US" altLang="ja-JP" sz="8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　</a:t>
            </a:r>
            <a:r>
              <a:rPr lang="ja-JP" altLang="en-US" sz="1000">
                <a:latin typeface="HG丸ｺﾞｼｯｸM-PRO" pitchFamily="50" charset="-128"/>
                <a:ea typeface="HG丸ｺﾞｼｯｸM-PRO" pitchFamily="50" charset="-128"/>
              </a:rPr>
              <a:t>を行ってください。</a:t>
            </a:r>
            <a:endParaRPr lang="en-US" altLang="ja-JP" sz="1000">
              <a:latin typeface="HG丸ｺﾞｼｯｸM-PRO" pitchFamily="50" charset="-128"/>
              <a:ea typeface="HG丸ｺﾞｼｯｸM-PRO" pitchFamily="50" charset="-128"/>
            </a:endParaRPr>
          </a:p>
        </p:txBody>
      </p:sp>
      <p:sp>
        <p:nvSpPr>
          <p:cNvPr id="104" name="右矢印 103"/>
          <p:cNvSpPr/>
          <p:nvPr/>
        </p:nvSpPr>
        <p:spPr bwMode="auto">
          <a:xfrm>
            <a:off x="1477963" y="5724525"/>
            <a:ext cx="358775" cy="42227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00" name="角丸四角形 99"/>
          <p:cNvSpPr/>
          <p:nvPr/>
        </p:nvSpPr>
        <p:spPr>
          <a:xfrm>
            <a:off x="185738" y="7343775"/>
            <a:ext cx="6908800" cy="1485900"/>
          </a:xfrm>
          <a:prstGeom prst="roundRect">
            <a:avLst>
              <a:gd name="adj" fmla="val 7305"/>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03" name="角丸四角形 102"/>
          <p:cNvSpPr/>
          <p:nvPr/>
        </p:nvSpPr>
        <p:spPr>
          <a:xfrm>
            <a:off x="61913" y="6605588"/>
            <a:ext cx="7083425" cy="2268537"/>
          </a:xfrm>
          <a:prstGeom prst="roundRect">
            <a:avLst>
              <a:gd name="adj" fmla="val 7305"/>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05" name="角丸四角形 104"/>
          <p:cNvSpPr/>
          <p:nvPr/>
        </p:nvSpPr>
        <p:spPr bwMode="auto">
          <a:xfrm>
            <a:off x="266700" y="6443663"/>
            <a:ext cx="4348163" cy="325437"/>
          </a:xfrm>
          <a:prstGeom prst="roundRect">
            <a:avLst/>
          </a:prstGeom>
          <a:solidFill>
            <a:srgbClr val="9966FF"/>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400" b="1" dirty="0">
                <a:latin typeface="メイリオ" pitchFamily="50" charset="-128"/>
                <a:ea typeface="メイリオ" pitchFamily="50" charset="-128"/>
                <a:cs typeface="メイリオ" pitchFamily="50" charset="-128"/>
              </a:rPr>
              <a:t>最低賃金総合相談支援センターによる相談支援</a:t>
            </a:r>
            <a:endParaRPr lang="ja-JP" altLang="en-US" sz="14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3144" name="テキスト ボックス 74"/>
          <p:cNvSpPr txBox="1">
            <a:spLocks noChangeArrowheads="1"/>
          </p:cNvSpPr>
          <p:nvPr/>
        </p:nvSpPr>
        <p:spPr bwMode="auto">
          <a:xfrm>
            <a:off x="223838" y="6734175"/>
            <a:ext cx="6911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a:latin typeface="HG丸ｺﾞｼｯｸM-PRO" pitchFamily="50" charset="-128"/>
                <a:ea typeface="HG丸ｺﾞｼｯｸM-PRO" pitchFamily="50" charset="-128"/>
              </a:rPr>
              <a:t>　全国４７都道府県に設置している</a:t>
            </a:r>
            <a:r>
              <a:rPr lang="ja-JP" altLang="en-US" sz="1200" b="1">
                <a:latin typeface="HG丸ｺﾞｼｯｸM-PRO" pitchFamily="50" charset="-128"/>
                <a:ea typeface="HG丸ｺﾞｼｯｸM-PRO" pitchFamily="50" charset="-128"/>
              </a:rPr>
              <a:t>「最低賃金総合相談支援センター」</a:t>
            </a:r>
            <a:r>
              <a:rPr lang="ja-JP" altLang="en-US" sz="1200">
                <a:latin typeface="HG丸ｺﾞｼｯｸM-PRO" pitchFamily="50" charset="-128"/>
                <a:ea typeface="HG丸ｺﾞｼｯｸM-PRO" pitchFamily="50" charset="-128"/>
              </a:rPr>
              <a:t>では、</a:t>
            </a:r>
            <a:r>
              <a:rPr lang="ja-JP" altLang="en-US" sz="1200" b="1">
                <a:latin typeface="HG丸ｺﾞｼｯｸM-PRO" pitchFamily="50" charset="-128"/>
                <a:ea typeface="HG丸ｺﾞｼｯｸM-PRO" pitchFamily="50" charset="-128"/>
              </a:rPr>
              <a:t>賃金規定等の整備に関する相談</a:t>
            </a:r>
            <a:r>
              <a:rPr lang="ja-JP" altLang="en-US" sz="1200">
                <a:latin typeface="HG丸ｺﾞｼｯｸM-PRO" pitchFamily="50" charset="-128"/>
                <a:ea typeface="HG丸ｺﾞｼｯｸM-PRO" pitchFamily="50" charset="-128"/>
              </a:rPr>
              <a:t>や</a:t>
            </a:r>
            <a:r>
              <a:rPr lang="ja-JP" altLang="en-US" sz="1200" b="1">
                <a:latin typeface="HG丸ｺﾞｼｯｸM-PRO" pitchFamily="50" charset="-128"/>
                <a:ea typeface="HG丸ｺﾞｼｯｸM-PRO" pitchFamily="50" charset="-128"/>
              </a:rPr>
              <a:t>社会保険労務士や経営コンサルタントなどの専門家の派遣等</a:t>
            </a:r>
            <a:r>
              <a:rPr lang="ja-JP" altLang="en-US" sz="1200">
                <a:latin typeface="HG丸ｺﾞｼｯｸM-PRO" pitchFamily="50" charset="-128"/>
                <a:ea typeface="HG丸ｺﾞｼｯｸM-PRO" pitchFamily="50" charset="-128"/>
              </a:rPr>
              <a:t>も行っていますので、ご活用ください。</a:t>
            </a:r>
            <a:endParaRPr lang="en-US" altLang="ja-JP" sz="1200">
              <a:latin typeface="HG丸ｺﾞｼｯｸM-PRO" pitchFamily="50" charset="-128"/>
              <a:ea typeface="HG丸ｺﾞｼｯｸM-PRO" pitchFamily="50" charset="-128"/>
            </a:endParaRPr>
          </a:p>
        </p:txBody>
      </p:sp>
      <p:sp>
        <p:nvSpPr>
          <p:cNvPr id="3145" name="テキスト ボックス 36"/>
          <p:cNvSpPr txBox="1">
            <a:spLocks noChangeArrowheads="1"/>
          </p:cNvSpPr>
          <p:nvPr/>
        </p:nvSpPr>
        <p:spPr bwMode="auto">
          <a:xfrm>
            <a:off x="287338" y="8318500"/>
            <a:ext cx="7058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　各都道府県の</a:t>
            </a:r>
            <a:r>
              <a:rPr lang="ja-JP" altLang="en-US" sz="1050" b="1" dirty="0" smtClean="0">
                <a:latin typeface="メイリオ" pitchFamily="50" charset="-128"/>
                <a:ea typeface="メイリオ" pitchFamily="50" charset="-128"/>
                <a:cs typeface="メイリオ" pitchFamily="50" charset="-128"/>
              </a:rPr>
              <a:t>「最低賃金総合相談支援センター」の所在地及び連絡先は、厚生労働省ホームページに</a:t>
            </a:r>
            <a:endParaRPr lang="en-US" altLang="ja-JP" sz="1050" b="1"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ja-JP" altLang="en-US" sz="1050" b="1" dirty="0" smtClean="0">
                <a:latin typeface="メイリオ" pitchFamily="50" charset="-128"/>
                <a:ea typeface="メイリオ" pitchFamily="50" charset="-128"/>
                <a:cs typeface="メイリオ" pitchFamily="50" charset="-128"/>
              </a:rPr>
              <a:t>　掲載</a:t>
            </a:r>
            <a:r>
              <a:rPr lang="ja-JP" altLang="en-US" sz="1050" dirty="0" smtClean="0">
                <a:latin typeface="メイリオ" pitchFamily="50" charset="-128"/>
                <a:ea typeface="メイリオ" pitchFamily="50" charset="-128"/>
                <a:cs typeface="メイリオ" pitchFamily="50" charset="-128"/>
              </a:rPr>
              <a:t>しています。</a:t>
            </a:r>
            <a:r>
              <a:rPr lang="ja-JP" altLang="en-US" sz="1050" b="1" dirty="0" smtClean="0">
                <a:latin typeface="メイリオ" pitchFamily="50" charset="-128"/>
                <a:ea typeface="メイリオ" pitchFamily="50" charset="-128"/>
                <a:cs typeface="メイリオ" pitchFamily="50" charset="-128"/>
              </a:rPr>
              <a:t>「最低賃金　相談」</a:t>
            </a:r>
            <a:r>
              <a:rPr lang="ja-JP" altLang="en-US" sz="1050" dirty="0" smtClean="0">
                <a:latin typeface="メイリオ" pitchFamily="50" charset="-128"/>
                <a:ea typeface="メイリオ" pitchFamily="50" charset="-128"/>
                <a:cs typeface="メイリオ" pitchFamily="50" charset="-128"/>
              </a:rPr>
              <a:t>で検索してください。</a:t>
            </a:r>
            <a:endParaRPr lang="en-US" altLang="ja-JP" sz="1050" dirty="0" smtClean="0">
              <a:latin typeface="メイリオ" pitchFamily="50" charset="-128"/>
              <a:ea typeface="メイリオ" pitchFamily="50" charset="-128"/>
              <a:cs typeface="メイリオ" pitchFamily="50" charset="-128"/>
            </a:endParaRPr>
          </a:p>
        </p:txBody>
      </p:sp>
      <p:sp>
        <p:nvSpPr>
          <p:cNvPr id="109" name="角丸四角形 108"/>
          <p:cNvSpPr/>
          <p:nvPr/>
        </p:nvSpPr>
        <p:spPr bwMode="auto">
          <a:xfrm>
            <a:off x="287338" y="7431088"/>
            <a:ext cx="2052637" cy="849312"/>
          </a:xfrm>
          <a:prstGeom prst="roundRect">
            <a:avLst/>
          </a:prstGeom>
          <a:solidFill>
            <a:schemeClr val="accent1">
              <a:lumMod val="75000"/>
            </a:schemeClr>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300" b="1" dirty="0">
                <a:latin typeface="メイリオ" pitchFamily="50" charset="-128"/>
                <a:ea typeface="メイリオ" pitchFamily="50" charset="-128"/>
                <a:cs typeface="メイリオ" pitchFamily="50" charset="-128"/>
              </a:rPr>
              <a:t>中小企業事業主</a:t>
            </a:r>
            <a:endParaRPr lang="en-US" altLang="ja-JP" sz="1300" b="1" dirty="0">
              <a:latin typeface="メイリオ" pitchFamily="50" charset="-128"/>
              <a:ea typeface="メイリオ" pitchFamily="50" charset="-128"/>
              <a:cs typeface="メイリオ" pitchFamily="50" charset="-128"/>
            </a:endParaRPr>
          </a:p>
          <a:p>
            <a:pPr algn="ctr">
              <a:defRPr/>
            </a:pPr>
            <a:r>
              <a:rPr lang="ja-JP" altLang="en-US" sz="1300" b="1" dirty="0">
                <a:latin typeface="メイリオ" pitchFamily="50" charset="-128"/>
                <a:ea typeface="メイリオ" pitchFamily="50" charset="-128"/>
                <a:cs typeface="メイリオ" pitchFamily="50" charset="-128"/>
              </a:rPr>
              <a:t>の皆様</a:t>
            </a:r>
            <a:endParaRPr lang="en-US" altLang="ja-JP" sz="1300" b="1" dirty="0">
              <a:latin typeface="メイリオ" pitchFamily="50" charset="-128"/>
              <a:ea typeface="メイリオ" pitchFamily="50" charset="-128"/>
              <a:cs typeface="メイリオ" pitchFamily="50" charset="-128"/>
            </a:endParaRPr>
          </a:p>
        </p:txBody>
      </p:sp>
      <p:cxnSp>
        <p:nvCxnSpPr>
          <p:cNvPr id="110" name="直線矢印コネクタ 109"/>
          <p:cNvCxnSpPr/>
          <p:nvPr/>
        </p:nvCxnSpPr>
        <p:spPr>
          <a:xfrm>
            <a:off x="2303463" y="7777163"/>
            <a:ext cx="2052637" cy="0"/>
          </a:xfrm>
          <a:prstGeom prst="straightConnector1">
            <a:avLst/>
          </a:prstGeom>
          <a:ln w="317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flipH="1">
            <a:off x="2303463" y="7920038"/>
            <a:ext cx="2089150" cy="0"/>
          </a:xfrm>
          <a:prstGeom prst="straightConnector1">
            <a:avLst/>
          </a:prstGeom>
          <a:ln w="31750">
            <a:solidFill>
              <a:srgbClr val="FF9900"/>
            </a:solidFill>
            <a:tailEnd type="arrow"/>
          </a:ln>
        </p:spPr>
        <p:style>
          <a:lnRef idx="1">
            <a:schemeClr val="accent1"/>
          </a:lnRef>
          <a:fillRef idx="0">
            <a:schemeClr val="accent1"/>
          </a:fillRef>
          <a:effectRef idx="0">
            <a:schemeClr val="accent1"/>
          </a:effectRef>
          <a:fontRef idx="minor">
            <a:schemeClr val="tx1"/>
          </a:fontRef>
        </p:style>
      </p:cxnSp>
      <p:sp>
        <p:nvSpPr>
          <p:cNvPr id="112" name="角丸四角形 111"/>
          <p:cNvSpPr/>
          <p:nvPr/>
        </p:nvSpPr>
        <p:spPr bwMode="auto">
          <a:xfrm>
            <a:off x="2784475" y="7416800"/>
            <a:ext cx="1139825" cy="28733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300" b="1" dirty="0">
                <a:latin typeface="メイリオ" pitchFamily="50" charset="-128"/>
                <a:ea typeface="メイリオ" pitchFamily="50" charset="-128"/>
                <a:cs typeface="メイリオ" pitchFamily="50" charset="-128"/>
              </a:rPr>
              <a:t>相　　談</a:t>
            </a:r>
            <a:endParaRPr lang="en-US" altLang="ja-JP" sz="1300" b="1" dirty="0">
              <a:latin typeface="メイリオ" pitchFamily="50" charset="-128"/>
              <a:ea typeface="メイリオ" pitchFamily="50" charset="-128"/>
              <a:cs typeface="メイリオ" pitchFamily="50" charset="-128"/>
            </a:endParaRPr>
          </a:p>
        </p:txBody>
      </p:sp>
      <p:sp>
        <p:nvSpPr>
          <p:cNvPr id="113" name="角丸四角形 112"/>
          <p:cNvSpPr/>
          <p:nvPr/>
        </p:nvSpPr>
        <p:spPr bwMode="auto">
          <a:xfrm>
            <a:off x="2663825" y="8008938"/>
            <a:ext cx="1411288" cy="271462"/>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r>
              <a:rPr lang="ja-JP" altLang="en-US" sz="1300" b="1" dirty="0">
                <a:latin typeface="メイリオ" pitchFamily="50" charset="-128"/>
                <a:ea typeface="メイリオ" pitchFamily="50" charset="-128"/>
                <a:cs typeface="メイリオ" pitchFamily="50" charset="-128"/>
              </a:rPr>
              <a:t>専門家派遣</a:t>
            </a:r>
            <a:endParaRPr lang="en-US" altLang="ja-JP" sz="1300" b="1" dirty="0">
              <a:latin typeface="メイリオ" pitchFamily="50" charset="-128"/>
              <a:ea typeface="メイリオ" pitchFamily="50" charset="-128"/>
              <a:cs typeface="メイリオ" pitchFamily="50" charset="-128"/>
            </a:endParaRPr>
          </a:p>
        </p:txBody>
      </p:sp>
      <p:sp>
        <p:nvSpPr>
          <p:cNvPr id="108" name="角丸四角形 107"/>
          <p:cNvSpPr/>
          <p:nvPr/>
        </p:nvSpPr>
        <p:spPr bwMode="auto">
          <a:xfrm>
            <a:off x="4356100" y="7416800"/>
            <a:ext cx="2655888" cy="895350"/>
          </a:xfrm>
          <a:prstGeom prst="roundRect">
            <a:avLst/>
          </a:prstGeom>
          <a:solidFill>
            <a:schemeClr val="accent6">
              <a:lumMod val="75000"/>
            </a:schemeClr>
          </a:solidFill>
          <a:ln>
            <a:no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tIns="108000" bIns="72000" anchor="ctr"/>
          <a:lstStyle/>
          <a:p>
            <a:pPr algn="ctr">
              <a:defRPr/>
            </a:pPr>
            <a:endParaRPr lang="en-US" altLang="ja-JP" sz="13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lgn="ctr">
              <a:defRPr/>
            </a:pPr>
            <a:r>
              <a:rPr lang="ja-JP" altLang="en-US" sz="1200"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最低賃金総合相談支援センター</a:t>
            </a:r>
          </a:p>
          <a:p>
            <a:pPr algn="ctr">
              <a:defRPr/>
            </a:pPr>
            <a:r>
              <a:rPr lang="en-US" altLang="ja-JP" sz="1050" b="1" dirty="0">
                <a:latin typeface="メイリオ" pitchFamily="50" charset="-128"/>
                <a:ea typeface="メイリオ" pitchFamily="50" charset="-128"/>
                <a:cs typeface="メイリオ" pitchFamily="50" charset="-128"/>
              </a:rPr>
              <a:t>(</a:t>
            </a:r>
            <a:r>
              <a:rPr lang="ja-JP" altLang="en-US" sz="1050" b="1" dirty="0">
                <a:latin typeface="メイリオ" pitchFamily="50" charset="-128"/>
                <a:ea typeface="メイリオ" pitchFamily="50" charset="-128"/>
                <a:cs typeface="メイリオ" pitchFamily="50" charset="-128"/>
              </a:rPr>
              <a:t>ワン・ストップ無料相談窓口</a:t>
            </a:r>
            <a:r>
              <a:rPr lang="en-US" altLang="ja-JP" sz="1050" b="1" dirty="0">
                <a:latin typeface="メイリオ" pitchFamily="50" charset="-128"/>
                <a:ea typeface="メイリオ" pitchFamily="50" charset="-128"/>
                <a:cs typeface="メイリオ" pitchFamily="50" charset="-128"/>
              </a:rPr>
              <a:t>)</a:t>
            </a:r>
          </a:p>
          <a:p>
            <a:pPr algn="ctr">
              <a:defRPr/>
            </a:pPr>
            <a:endParaRPr lang="en-US" altLang="ja-JP" sz="1100" b="1" dirty="0">
              <a:latin typeface="メイリオ" pitchFamily="50" charset="-128"/>
              <a:ea typeface="メイリオ" pitchFamily="50" charset="-128"/>
              <a:cs typeface="メイリオ" pitchFamily="50" charset="-128"/>
            </a:endParaRPr>
          </a:p>
          <a:p>
            <a:pPr algn="ctr">
              <a:defRPr/>
            </a:pPr>
            <a:endParaRPr lang="en-US" altLang="ja-JP" sz="1100" b="1" dirty="0">
              <a:latin typeface="メイリオ" pitchFamily="50" charset="-128"/>
              <a:ea typeface="メイリオ" pitchFamily="50" charset="-128"/>
              <a:cs typeface="メイリオ" pitchFamily="50" charset="-128"/>
            </a:endParaRPr>
          </a:p>
          <a:p>
            <a:pPr algn="ctr">
              <a:defRPr/>
            </a:pPr>
            <a:endParaRPr lang="en-US" altLang="ja-JP" sz="1100" b="1" dirty="0">
              <a:latin typeface="メイリオ" pitchFamily="50" charset="-128"/>
              <a:ea typeface="メイリオ" pitchFamily="50" charset="-128"/>
              <a:cs typeface="メイリオ" pitchFamily="50" charset="-128"/>
            </a:endParaRPr>
          </a:p>
          <a:p>
            <a:pPr algn="ctr">
              <a:defRPr/>
            </a:pPr>
            <a:endParaRPr lang="en-US" altLang="ja-JP" sz="1100" b="1" dirty="0">
              <a:latin typeface="メイリオ" pitchFamily="50" charset="-128"/>
              <a:ea typeface="メイリオ" pitchFamily="50" charset="-128"/>
              <a:cs typeface="メイリオ" pitchFamily="50" charset="-128"/>
            </a:endParaRPr>
          </a:p>
        </p:txBody>
      </p:sp>
      <p:sp>
        <p:nvSpPr>
          <p:cNvPr id="116" name="角丸四角形 115"/>
          <p:cNvSpPr/>
          <p:nvPr/>
        </p:nvSpPr>
        <p:spPr>
          <a:xfrm>
            <a:off x="4391025" y="7848600"/>
            <a:ext cx="2592388" cy="400050"/>
          </a:xfrm>
          <a:prstGeom prst="roundRect">
            <a:avLst>
              <a:gd name="adj" fmla="val 7305"/>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153" name="テキスト ボックス 36"/>
          <p:cNvSpPr txBox="1">
            <a:spLocks noChangeArrowheads="1"/>
          </p:cNvSpPr>
          <p:nvPr/>
        </p:nvSpPr>
        <p:spPr bwMode="auto">
          <a:xfrm>
            <a:off x="4370388" y="7848600"/>
            <a:ext cx="3117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latin typeface="メイリオ" pitchFamily="50" charset="-128"/>
                <a:ea typeface="メイリオ" pitchFamily="50" charset="-128"/>
                <a:cs typeface="メイリオ" pitchFamily="50" charset="-128"/>
              </a:rPr>
              <a:t>●経営と労務管理の専門家による無料相談</a:t>
            </a:r>
            <a:endParaRPr lang="en-US" altLang="ja-JP" sz="10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000" b="1">
                <a:latin typeface="メイリオ" pitchFamily="50" charset="-128"/>
                <a:ea typeface="メイリオ" pitchFamily="50" charset="-128"/>
                <a:cs typeface="メイリオ" pitchFamily="50" charset="-128"/>
              </a:rPr>
              <a:t>●</a:t>
            </a:r>
            <a:r>
              <a:rPr lang="ja-JP" altLang="en-US" sz="1000">
                <a:latin typeface="メイリオ" pitchFamily="50" charset="-128"/>
                <a:ea typeface="メイリオ" pitchFamily="50" charset="-128"/>
                <a:cs typeface="メイリオ" pitchFamily="50" charset="-128"/>
              </a:rPr>
              <a:t>専門家による個別課題の分析・検討</a:t>
            </a:r>
            <a:endParaRPr lang="en-US" altLang="ja-JP" sz="1000">
              <a:latin typeface="メイリオ" pitchFamily="50" charset="-128"/>
              <a:ea typeface="メイリオ" pitchFamily="50" charset="-128"/>
              <a:cs typeface="メイリオ" pitchFamily="50" charset="-128"/>
            </a:endParaRPr>
          </a:p>
        </p:txBody>
      </p:sp>
      <p:sp>
        <p:nvSpPr>
          <p:cNvPr id="69" name="正方形/長方形 68"/>
          <p:cNvSpPr/>
          <p:nvPr/>
        </p:nvSpPr>
        <p:spPr>
          <a:xfrm>
            <a:off x="4614863" y="8543925"/>
            <a:ext cx="2154237" cy="276225"/>
          </a:xfrm>
          <a:prstGeom prst="rect">
            <a:avLst/>
          </a:prstGeom>
          <a:solidFill>
            <a:schemeClr val="bg1"/>
          </a:solidFill>
          <a:ln w="6350">
            <a:solidFill>
              <a:schemeClr val="tx1"/>
            </a:solid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100191" tIns="72000" rIns="100191" bIns="28800" anchor="ctr"/>
          <a:lstStyle/>
          <a:p>
            <a:pPr>
              <a:defRPr/>
            </a:pPr>
            <a:r>
              <a:rPr lang="ja-JP" altLang="en-US" sz="1100" b="1" dirty="0">
                <a:ln w="12700">
                  <a:noFill/>
                  <a:prstDash val="solid"/>
                </a:ln>
                <a:solidFill>
                  <a:srgbClr val="3333CC"/>
                </a:solidFill>
                <a:latin typeface="メイリオ" panose="020B0604030504040204" pitchFamily="50" charset="-128"/>
                <a:ea typeface="メイリオ" panose="020B0604030504040204" pitchFamily="50" charset="-128"/>
                <a:cs typeface="メイリオ" panose="020B0604030504040204" pitchFamily="50" charset="-128"/>
              </a:rPr>
              <a:t>最低賃金　相談</a:t>
            </a:r>
          </a:p>
        </p:txBody>
      </p:sp>
      <p:sp>
        <p:nvSpPr>
          <p:cNvPr id="70" name="正方形/長方形 69"/>
          <p:cNvSpPr/>
          <p:nvPr/>
        </p:nvSpPr>
        <p:spPr>
          <a:xfrm>
            <a:off x="6103414" y="8568704"/>
            <a:ext cx="701392" cy="274454"/>
          </a:xfrm>
          <a:prstGeom prst="rect">
            <a:avLst/>
          </a:prstGeom>
          <a:solidFill>
            <a:srgbClr val="5F5F5F"/>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100191" tIns="50095" rIns="100191" bIns="50095" anchor="ctr"/>
          <a:lstStyle/>
          <a:p>
            <a:pPr algn="ctr">
              <a:defRPr/>
            </a:pPr>
            <a:r>
              <a:rPr lang="ja-JP" altLang="en-US" sz="1100" dirty="0">
                <a:ln w="12700">
                  <a:solidFill>
                    <a:schemeClr val="bg1">
                      <a:lumMod val="9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ea"/>
                <a:ea typeface="+mj-ea"/>
                <a:cs typeface="メイリオ" panose="020B0604030504040204" pitchFamily="50" charset="-128"/>
              </a:rPr>
              <a:t>　</a:t>
            </a:r>
            <a:r>
              <a:rPr lang="ja-JP" altLang="en-US" sz="1100" dirty="0">
                <a:ln w="12700">
                  <a:solidFill>
                    <a:schemeClr val="bg1">
                      <a:lumMod val="95000"/>
                    </a:schemeClr>
                  </a:solidFill>
                  <a:prstDash val="solid"/>
                </a:ln>
                <a:solidFill>
                  <a:schemeClr val="bg2">
                    <a:tint val="85000"/>
                    <a:satMod val="155000"/>
                  </a:schemeClr>
                </a:solidFill>
                <a:latin typeface="+mj-ea"/>
                <a:ea typeface="+mj-ea"/>
                <a:cs typeface="メイリオ" panose="020B0604030504040204" pitchFamily="50" charset="-128"/>
              </a:rPr>
              <a:t>   </a:t>
            </a:r>
            <a:r>
              <a:rPr lang="ja-JP" altLang="en-US" sz="1100" b="1" dirty="0">
                <a:ln w="1270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検索</a:t>
            </a:r>
          </a:p>
        </p:txBody>
      </p:sp>
      <p:sp>
        <p:nvSpPr>
          <p:cNvPr id="76" name="テキスト ボックス 36"/>
          <p:cNvSpPr txBox="1">
            <a:spLocks noChangeArrowheads="1"/>
          </p:cNvSpPr>
          <p:nvPr/>
        </p:nvSpPr>
        <p:spPr bwMode="auto">
          <a:xfrm>
            <a:off x="82550" y="8875713"/>
            <a:ext cx="705802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　</a:t>
            </a:r>
            <a:r>
              <a:rPr lang="ja-JP" altLang="en-US" sz="1050" b="1" u="sng" dirty="0" smtClean="0">
                <a:solidFill>
                  <a:srgbClr val="FF0000"/>
                </a:solidFill>
                <a:latin typeface="メイリオ" pitchFamily="50" charset="-128"/>
                <a:ea typeface="メイリオ" pitchFamily="50" charset="-128"/>
                <a:cs typeface="メイリオ" pitchFamily="50" charset="-128"/>
              </a:rPr>
              <a:t>その他の支給要件もありますので、まずは最寄り</a:t>
            </a:r>
            <a:r>
              <a:rPr lang="ja-JP" altLang="en-US" sz="1050" b="1" u="sng" dirty="0">
                <a:solidFill>
                  <a:srgbClr val="FF0000"/>
                </a:solidFill>
                <a:latin typeface="メイリオ" pitchFamily="50" charset="-128"/>
                <a:ea typeface="メイリオ" pitchFamily="50" charset="-128"/>
                <a:cs typeface="メイリオ" pitchFamily="50" charset="-128"/>
              </a:rPr>
              <a:t>の都道府県労働局、ハローワークにお問い合わせ</a:t>
            </a:r>
            <a:r>
              <a:rPr lang="ja-JP" altLang="en-US" sz="1050" b="1" u="sng" dirty="0" smtClean="0">
                <a:solidFill>
                  <a:srgbClr val="FF0000"/>
                </a:solidFill>
                <a:latin typeface="メイリオ" pitchFamily="50" charset="-128"/>
                <a:ea typeface="メイリオ" pitchFamily="50" charset="-128"/>
                <a:cs typeface="メイリオ" pitchFamily="50" charset="-128"/>
              </a:rPr>
              <a:t>ください</a:t>
            </a:r>
            <a:endParaRPr lang="en-US" altLang="ja-JP" sz="1050" b="1" u="sng" dirty="0" smtClean="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defRPr/>
            </a:pPr>
            <a:r>
              <a:rPr lang="ja-JP" altLang="en-US" sz="1050" b="1" dirty="0">
                <a:solidFill>
                  <a:srgbClr val="FF0000"/>
                </a:solidFill>
                <a:latin typeface="メイリオ" pitchFamily="50" charset="-128"/>
                <a:ea typeface="メイリオ" pitchFamily="50" charset="-128"/>
                <a:cs typeface="メイリオ" pitchFamily="50" charset="-128"/>
              </a:rPr>
              <a:t>　</a:t>
            </a:r>
            <a:r>
              <a:rPr lang="ja-JP" altLang="en-US" sz="1050" b="1" dirty="0" smtClean="0">
                <a:latin typeface="メイリオ" pitchFamily="50" charset="-128"/>
                <a:ea typeface="メイリオ" pitchFamily="50" charset="-128"/>
                <a:cs typeface="メイリオ" pitchFamily="50" charset="-128"/>
              </a:rPr>
              <a:t>（支給要件を満たさない場合は助成金を受給できません）。</a:t>
            </a:r>
            <a:endParaRPr lang="en-US" altLang="ja-JP" sz="1050"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　</a:t>
            </a:r>
            <a:r>
              <a:rPr lang="ja-JP" altLang="en-US" sz="1050" b="1" dirty="0" smtClean="0">
                <a:latin typeface="メイリオ" pitchFamily="50" charset="-128"/>
                <a:ea typeface="メイリオ" pitchFamily="50" charset="-128"/>
                <a:cs typeface="メイリオ" pitchFamily="50" charset="-128"/>
              </a:rPr>
              <a:t>コース実施日までにキャリアアップ計画書の提出が必要</a:t>
            </a:r>
            <a:r>
              <a:rPr lang="ja-JP" altLang="en-US" sz="1050" dirty="0" smtClean="0">
                <a:latin typeface="メイリオ" pitchFamily="50" charset="-128"/>
                <a:ea typeface="メイリオ" pitchFamily="50" charset="-128"/>
                <a:cs typeface="メイリオ" pitchFamily="50" charset="-128"/>
              </a:rPr>
              <a:t>です（人材育成コースは訓練開始日の前日の１か月</a:t>
            </a:r>
            <a:endParaRPr lang="en-US" altLang="ja-JP" sz="1050"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ja-JP" altLang="en-US" sz="1050" dirty="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前まで）。すでにキャリアアップ計画書を提出していても計画変更届が必要となる場合があります。</a:t>
            </a:r>
            <a:endParaRPr lang="en-US" altLang="ja-JP" sz="1050"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　キャリアアップ</a:t>
            </a:r>
            <a:r>
              <a:rPr lang="ja-JP" altLang="en-US" sz="1050" dirty="0">
                <a:latin typeface="メイリオ" pitchFamily="50" charset="-128"/>
                <a:ea typeface="メイリオ" pitchFamily="50" charset="-128"/>
                <a:cs typeface="メイリオ" pitchFamily="50" charset="-128"/>
              </a:rPr>
              <a:t>助成金は、助成人数や助成額に上限があります</a:t>
            </a:r>
            <a:r>
              <a:rPr lang="ja-JP" altLang="en-US" sz="1050" dirty="0" smtClean="0">
                <a:latin typeface="メイリオ" pitchFamily="50" charset="-128"/>
                <a:ea typeface="メイリオ" pitchFamily="50" charset="-128"/>
                <a:cs typeface="メイリオ" pitchFamily="50" charset="-128"/>
              </a:rPr>
              <a:t>。</a:t>
            </a:r>
            <a:endParaRPr lang="en-US" altLang="ja-JP" sz="1050"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　詳細なパンフレットはホームページに掲載しています。厚生労働省</a:t>
            </a:r>
            <a:r>
              <a:rPr lang="en-US" altLang="ja-JP" sz="1050" dirty="0" smtClean="0">
                <a:latin typeface="メイリオ" pitchFamily="50" charset="-128"/>
                <a:ea typeface="メイリオ" pitchFamily="50" charset="-128"/>
                <a:cs typeface="メイリオ" pitchFamily="50" charset="-128"/>
              </a:rPr>
              <a:t>HP</a:t>
            </a:r>
            <a:r>
              <a:rPr lang="ja-JP" altLang="en-US" sz="1050" dirty="0" smtClean="0">
                <a:latin typeface="メイリオ" pitchFamily="50" charset="-128"/>
                <a:ea typeface="メイリオ" pitchFamily="50" charset="-128"/>
                <a:cs typeface="メイリオ" pitchFamily="50" charset="-128"/>
              </a:rPr>
              <a:t>「キャリアアップ助成金」</a:t>
            </a:r>
            <a:endParaRPr lang="en-US" altLang="ja-JP" sz="1050" dirty="0" smtClean="0">
              <a:latin typeface="メイリオ" pitchFamily="50" charset="-128"/>
              <a:ea typeface="メイリオ" pitchFamily="50" charset="-128"/>
              <a:cs typeface="メイリオ" pitchFamily="50" charset="-128"/>
            </a:endParaRPr>
          </a:p>
        </p:txBody>
      </p:sp>
      <p:sp>
        <p:nvSpPr>
          <p:cNvPr id="3157" name="テキスト ボックス 71"/>
          <p:cNvSpPr txBox="1">
            <a:spLocks noChangeArrowheads="1"/>
          </p:cNvSpPr>
          <p:nvPr/>
        </p:nvSpPr>
        <p:spPr bwMode="auto">
          <a:xfrm>
            <a:off x="5468938" y="2700338"/>
            <a:ext cx="194786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900">
                <a:latin typeface="HG丸ｺﾞｼｯｸM-PRO" pitchFamily="50" charset="-128"/>
                <a:ea typeface="HG丸ｺﾞｼｯｸM-PRO" pitchFamily="50" charset="-128"/>
              </a:rPr>
              <a:t>※</a:t>
            </a:r>
            <a:r>
              <a:rPr lang="ja-JP" altLang="en-US" sz="900">
                <a:latin typeface="HG丸ｺﾞｼｯｸM-PRO" pitchFamily="50" charset="-128"/>
                <a:ea typeface="HG丸ｺﾞｼｯｸM-PRO" pitchFamily="50" charset="-128"/>
              </a:rPr>
              <a:t>　対象者は匿名でも可</a:t>
            </a:r>
            <a:endParaRPr lang="en-US" altLang="ja-JP" sz="900">
              <a:latin typeface="HG丸ｺﾞｼｯｸM-PRO" pitchFamily="50" charset="-128"/>
              <a:ea typeface="HG丸ｺﾞｼｯｸM-PRO" pitchFamily="50" charset="-128"/>
            </a:endParaRPr>
          </a:p>
        </p:txBody>
      </p:sp>
      <p:sp>
        <p:nvSpPr>
          <p:cNvPr id="74" name="角丸四角形 73"/>
          <p:cNvSpPr/>
          <p:nvPr/>
        </p:nvSpPr>
        <p:spPr>
          <a:xfrm>
            <a:off x="5148263" y="5688013"/>
            <a:ext cx="1816100" cy="576262"/>
          </a:xfrm>
          <a:prstGeom prst="roundRect">
            <a:avLst>
              <a:gd name="adj" fmla="val 7305"/>
            </a:avLst>
          </a:prstGeom>
          <a:solidFill>
            <a:schemeClr val="bg1"/>
          </a:solid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159" name="テキスト ボックス 59"/>
          <p:cNvSpPr txBox="1">
            <a:spLocks noChangeArrowheads="1"/>
          </p:cNvSpPr>
          <p:nvPr/>
        </p:nvSpPr>
        <p:spPr bwMode="auto">
          <a:xfrm>
            <a:off x="5111750" y="5710238"/>
            <a:ext cx="20891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a:latin typeface="HG丸ｺﾞｼｯｸM-PRO" pitchFamily="50" charset="-128"/>
                <a:ea typeface="HG丸ｺﾞｼｯｸM-PRO" pitchFamily="50" charset="-128"/>
              </a:rPr>
              <a:t>※</a:t>
            </a:r>
            <a:r>
              <a:rPr lang="ja-JP" altLang="en-US" sz="1000">
                <a:latin typeface="HG丸ｺﾞｼｯｸM-PRO" pitchFamily="50" charset="-128"/>
                <a:ea typeface="HG丸ｺﾞｼｯｸM-PRO" pitchFamily="50" charset="-128"/>
              </a:rPr>
              <a:t>　</a:t>
            </a:r>
            <a:r>
              <a:rPr lang="ja-JP" altLang="en-US" sz="1000" b="1">
                <a:latin typeface="HG丸ｺﾞｼｯｸM-PRO" pitchFamily="50" charset="-128"/>
                <a:ea typeface="HG丸ｺﾞｼｯｸM-PRO" pitchFamily="50" charset="-128"/>
              </a:rPr>
              <a:t>中小企業</a:t>
            </a:r>
            <a:r>
              <a:rPr lang="ja-JP" altLang="en-US" sz="1000">
                <a:latin typeface="HG丸ｺﾞｼｯｸM-PRO" pitchFamily="50" charset="-128"/>
                <a:ea typeface="HG丸ｺﾞｼｯｸM-PRO" pitchFamily="50" charset="-128"/>
              </a:rPr>
              <a:t>において、</a:t>
            </a:r>
            <a:r>
              <a:rPr lang="en-US" altLang="ja-JP" sz="1000" b="1">
                <a:latin typeface="HG丸ｺﾞｼｯｸM-PRO" pitchFamily="50" charset="-128"/>
                <a:ea typeface="HG丸ｺﾞｼｯｸM-PRO" pitchFamily="50" charset="-128"/>
              </a:rPr>
              <a:t>3</a:t>
            </a:r>
            <a:r>
              <a:rPr lang="ja-JP" altLang="en-US" sz="1000" b="1">
                <a:latin typeface="HG丸ｺﾞｼｯｸM-PRO" pitchFamily="50" charset="-128"/>
                <a:ea typeface="HG丸ｺﾞｼｯｸM-PRO" pitchFamily="50" charset="-128"/>
              </a:rPr>
              <a:t>％</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　以上増額</a:t>
            </a:r>
            <a:r>
              <a:rPr lang="ja-JP" altLang="en-US" sz="1000">
                <a:latin typeface="HG丸ｺﾞｼｯｸM-PRO" pitchFamily="50" charset="-128"/>
                <a:ea typeface="HG丸ｺﾞｼｯｸM-PRO" pitchFamily="50" charset="-128"/>
              </a:rPr>
              <a:t>した場合は、</a:t>
            </a:r>
            <a:r>
              <a:rPr lang="ja-JP" altLang="en-US" sz="1000" b="1">
                <a:latin typeface="HG丸ｺﾞｼｯｸM-PRO" pitchFamily="50" charset="-128"/>
                <a:ea typeface="HG丸ｺﾞｼｯｸM-PRO" pitchFamily="50" charset="-128"/>
              </a:rPr>
              <a:t>加算</a:t>
            </a:r>
            <a:endParaRPr lang="en-US" altLang="ja-JP" sz="1000" b="1">
              <a:latin typeface="HG丸ｺﾞｼｯｸM-PRO" pitchFamily="50" charset="-128"/>
              <a:ea typeface="HG丸ｺﾞｼｯｸM-PRO" pitchFamily="50" charset="-128"/>
            </a:endParaRPr>
          </a:p>
          <a:p>
            <a:pPr eaLnBrk="1" hangingPunct="1">
              <a:spcBef>
                <a:spcPct val="0"/>
              </a:spcBef>
              <a:buFontTx/>
              <a:buNone/>
            </a:pPr>
            <a:r>
              <a:rPr lang="ja-JP" altLang="en-US" sz="1000" b="1">
                <a:latin typeface="HG丸ｺﾞｼｯｸM-PRO" pitchFamily="50" charset="-128"/>
                <a:ea typeface="HG丸ｺﾞｼｯｸM-PRO" pitchFamily="50" charset="-128"/>
              </a:rPr>
              <a:t>　措置が適用</a:t>
            </a:r>
            <a:r>
              <a:rPr lang="ja-JP" altLang="en-US" sz="1000">
                <a:latin typeface="HG丸ｺﾞｼｯｸM-PRO" pitchFamily="50" charset="-128"/>
                <a:ea typeface="HG丸ｺﾞｼｯｸM-PRO" pitchFamily="50" charset="-128"/>
              </a:rPr>
              <a:t>されます。</a:t>
            </a:r>
            <a:endParaRPr lang="en-US" altLang="ja-JP" sz="100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0000"/>
          </a:solidFill>
        </a:ln>
      </a:spPr>
      <a:bodyPr wrap="square" rtlCol="0">
        <a:spAutoFit/>
      </a:bodyPr>
      <a:lstStyle>
        <a:defPPr fontAlgn="base">
          <a:spcBef>
            <a:spcPct val="0"/>
          </a:spcBef>
          <a:spcAft>
            <a:spcPct val="0"/>
          </a:spcAft>
          <a:defRPr kumimoji="1" sz="1050" b="1" dirty="0" smtClean="0">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212C04DD7123F44A870EF21BAA5EAF3" ma:contentTypeVersion="2" ma:contentTypeDescription="" ma:contentTypeScope="" ma:versionID="9f2da1a4fa0018b8120490783be62531">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5F9572-37D3-4295-87B1-D923C148FEA9}">
  <ds:schemaRefs>
    <ds:schemaRef ds:uri="http://schemas.microsoft.com/sharepoint/v3/contenttype/forms"/>
  </ds:schemaRefs>
</ds:datastoreItem>
</file>

<file path=customXml/itemProps2.xml><?xml version="1.0" encoding="utf-8"?>
<ds:datastoreItem xmlns:ds="http://schemas.openxmlformats.org/officeDocument/2006/customXml" ds:itemID="{0EB95730-47E9-4FE7-B156-F2AFC6429B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4140EA2-F481-4DA2-85A4-A35F3E2E1836}">
  <ds:schemaRefs>
    <ds:schemaRef ds:uri="http://schemas.microsoft.com/office/2006/metadata/properties"/>
    <ds:schemaRef ds:uri="http://purl.org/dc/terms/"/>
    <ds:schemaRef ds:uri="http://purl.org/dc/dcmitype/"/>
    <ds:schemaRef ds:uri="8B97BE19-CDDD-400E-817A-CFDD13F7EC12"/>
    <ds:schemaRef ds:uri="http://schemas.microsoft.com/office/2006/documentManagement/types"/>
    <ds:schemaRef ds:uri="http://schemas.openxmlformats.org/package/2006/metadata/core-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9068</TotalTime>
  <Words>403</Words>
  <Application>Microsoft Office PowerPoint</Application>
  <PresentationFormat>ユーザー設定</PresentationFormat>
  <Paragraphs>132</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Arial</vt:lpstr>
      <vt:lpstr>ＭＳ Ｐゴシック</vt:lpstr>
      <vt:lpstr>Calibri</vt:lpstr>
      <vt:lpstr>メイリオ</vt:lpstr>
      <vt:lpstr>HG丸ｺﾞｼｯｸM-PRO</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中川　伸人</cp:lastModifiedBy>
  <cp:revision>1008</cp:revision>
  <cp:lastPrinted>2016-08-25T03:36:01Z</cp:lastPrinted>
  <dcterms:created xsi:type="dcterms:W3CDTF">2011-01-06T09:01:45Z</dcterms:created>
  <dcterms:modified xsi:type="dcterms:W3CDTF">2016-08-29T04:28:01Z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0x010100D4C8E2992DE79040B96B48C7F0A03F07</vt:lpwstr>
  </property>
</Properties>
</file>