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480" r:id="rId2"/>
    <p:sldId id="481" r:id="rId3"/>
    <p:sldId id="482" r:id="rId4"/>
    <p:sldId id="483" r:id="rId5"/>
    <p:sldId id="484" r:id="rId6"/>
    <p:sldId id="485" r:id="rId7"/>
    <p:sldId id="486" r:id="rId8"/>
    <p:sldId id="487" r:id="rId9"/>
    <p:sldId id="412" r:id="rId10"/>
    <p:sldId id="488" r:id="rId11"/>
    <p:sldId id="489" r:id="rId12"/>
    <p:sldId id="490" r:id="rId13"/>
    <p:sldId id="491" r:id="rId14"/>
    <p:sldId id="492" r:id="rId15"/>
    <p:sldId id="493" r:id="rId16"/>
    <p:sldId id="494" r:id="rId17"/>
    <p:sldId id="495" r:id="rId18"/>
    <p:sldId id="496" r:id="rId19"/>
    <p:sldId id="497" r:id="rId20"/>
    <p:sldId id="498" r:id="rId21"/>
    <p:sldId id="499" r:id="rId22"/>
    <p:sldId id="500" r:id="rId23"/>
    <p:sldId id="501" r:id="rId24"/>
    <p:sldId id="525" r:id="rId25"/>
    <p:sldId id="503" r:id="rId26"/>
    <p:sldId id="504" r:id="rId27"/>
    <p:sldId id="505" r:id="rId28"/>
    <p:sldId id="506" r:id="rId29"/>
    <p:sldId id="507" r:id="rId30"/>
    <p:sldId id="508" r:id="rId31"/>
    <p:sldId id="509" r:id="rId32"/>
    <p:sldId id="510" r:id="rId33"/>
    <p:sldId id="511" r:id="rId34"/>
    <p:sldId id="512" r:id="rId35"/>
    <p:sldId id="513" r:id="rId36"/>
    <p:sldId id="514" r:id="rId37"/>
    <p:sldId id="515" r:id="rId38"/>
    <p:sldId id="516" r:id="rId39"/>
    <p:sldId id="517" r:id="rId40"/>
    <p:sldId id="518" r:id="rId41"/>
    <p:sldId id="519" r:id="rId42"/>
    <p:sldId id="520" r:id="rId43"/>
    <p:sldId id="452" r:id="rId44"/>
    <p:sldId id="522" r:id="rId45"/>
    <p:sldId id="523" r:id="rId46"/>
    <p:sldId id="524" r:id="rId47"/>
    <p:sldId id="455" r:id="rId48"/>
    <p:sldId id="457" r:id="rId49"/>
  </p:sldIdLst>
  <p:sldSz cx="9144000" cy="6858000" type="screen4x3"/>
  <p:notesSz cx="6735763" cy="9866313"/>
  <p:defaultTextStyle>
    <a:defPPr>
      <a:defRPr lang="ja-JP"/>
    </a:defPPr>
    <a:lvl1pPr algn="l" rtl="0" eaLnBrk="0" fontAlgn="base" hangingPunct="0">
      <a:spcBef>
        <a:spcPct val="0"/>
      </a:spcBef>
      <a:spcAft>
        <a:spcPct val="0"/>
      </a:spcAft>
      <a:defRPr kumimoji="1" sz="2000" kern="1200">
        <a:solidFill>
          <a:schemeClr val="tx1"/>
        </a:solidFill>
        <a:latin typeface="Times New Roman" pitchFamily="18" charset="0"/>
        <a:ea typeface="ＭＳ ゴシック" pitchFamily="49" charset="-128"/>
        <a:cs typeface="+mn-cs"/>
      </a:defRPr>
    </a:lvl1pPr>
    <a:lvl2pPr marL="457200" algn="l" rtl="0" eaLnBrk="0" fontAlgn="base" hangingPunct="0">
      <a:spcBef>
        <a:spcPct val="0"/>
      </a:spcBef>
      <a:spcAft>
        <a:spcPct val="0"/>
      </a:spcAft>
      <a:defRPr kumimoji="1" sz="2000" kern="1200">
        <a:solidFill>
          <a:schemeClr val="tx1"/>
        </a:solidFill>
        <a:latin typeface="Times New Roman" pitchFamily="18" charset="0"/>
        <a:ea typeface="ＭＳ ゴシック" pitchFamily="49" charset="-128"/>
        <a:cs typeface="+mn-cs"/>
      </a:defRPr>
    </a:lvl2pPr>
    <a:lvl3pPr marL="914400" algn="l" rtl="0" eaLnBrk="0" fontAlgn="base" hangingPunct="0">
      <a:spcBef>
        <a:spcPct val="0"/>
      </a:spcBef>
      <a:spcAft>
        <a:spcPct val="0"/>
      </a:spcAft>
      <a:defRPr kumimoji="1" sz="2000" kern="1200">
        <a:solidFill>
          <a:schemeClr val="tx1"/>
        </a:solidFill>
        <a:latin typeface="Times New Roman" pitchFamily="18" charset="0"/>
        <a:ea typeface="ＭＳ ゴシック" pitchFamily="49" charset="-128"/>
        <a:cs typeface="+mn-cs"/>
      </a:defRPr>
    </a:lvl3pPr>
    <a:lvl4pPr marL="1371600" algn="l" rtl="0" eaLnBrk="0" fontAlgn="base" hangingPunct="0">
      <a:spcBef>
        <a:spcPct val="0"/>
      </a:spcBef>
      <a:spcAft>
        <a:spcPct val="0"/>
      </a:spcAft>
      <a:defRPr kumimoji="1" sz="2000" kern="1200">
        <a:solidFill>
          <a:schemeClr val="tx1"/>
        </a:solidFill>
        <a:latin typeface="Times New Roman" pitchFamily="18" charset="0"/>
        <a:ea typeface="ＭＳ ゴシック" pitchFamily="49" charset="-128"/>
        <a:cs typeface="+mn-cs"/>
      </a:defRPr>
    </a:lvl4pPr>
    <a:lvl5pPr marL="1828800" algn="l" rtl="0" eaLnBrk="0" fontAlgn="base" hangingPunct="0">
      <a:spcBef>
        <a:spcPct val="0"/>
      </a:spcBef>
      <a:spcAft>
        <a:spcPct val="0"/>
      </a:spcAft>
      <a:defRPr kumimoji="1" sz="20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20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20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20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2000" kern="1200">
        <a:solidFill>
          <a:schemeClr val="tx1"/>
        </a:solidFill>
        <a:latin typeface="Times New Roman" pitchFamily="18" charset="0"/>
        <a:ea typeface="ＭＳ ゴシック" pitchFamily="49"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99"/>
    <a:srgbClr val="FFCC99"/>
    <a:srgbClr val="0000FF"/>
    <a:srgbClr val="000099"/>
    <a:srgbClr val="FF0000"/>
    <a:srgbClr val="FF66CC"/>
    <a:srgbClr val="3333CC"/>
    <a:srgbClr val="FFFF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32787"/>
    <p:restoredTop sz="90929"/>
  </p:normalViewPr>
  <p:slideViewPr>
    <p:cSldViewPr>
      <p:cViewPr varScale="1">
        <p:scale>
          <a:sx n="86" d="100"/>
          <a:sy n="86" d="100"/>
        </p:scale>
        <p:origin x="1332" y="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40" d="100"/>
        <a:sy n="140" d="100"/>
      </p:scale>
      <p:origin x="0" y="-25512"/>
    </p:cViewPr>
  </p:sorterViewPr>
  <p:notesViewPr>
    <p:cSldViewPr>
      <p:cViewPr varScale="1">
        <p:scale>
          <a:sx n="55" d="100"/>
          <a:sy n="55" d="100"/>
        </p:scale>
        <p:origin x="-1878" y="-72"/>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19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3" tIns="45711" rIns="91423" bIns="45711" numCol="1" anchor="t" anchorCtr="0" compatLnSpc="1">
            <a:prstTxWarp prst="textNoShape">
              <a:avLst/>
            </a:prstTxWarp>
          </a:bodyPr>
          <a:lstStyle>
            <a:lvl1pPr algn="l" eaLnBrk="1" hangingPunct="1">
              <a:lnSpc>
                <a:spcPct val="100000"/>
              </a:lnSpc>
              <a:spcBef>
                <a:spcPct val="0"/>
              </a:spcBef>
              <a:defRPr sz="1200">
                <a:latin typeface="Times New Roman" charset="0"/>
                <a:ea typeface="ＭＳ Ｐゴシック" pitchFamily="50" charset="-128"/>
              </a:defRPr>
            </a:lvl1pPr>
          </a:lstStyle>
          <a:p>
            <a:pPr>
              <a:defRPr/>
            </a:pPr>
            <a:endParaRPr lang="en-US" altLang="ja-JP"/>
          </a:p>
        </p:txBody>
      </p:sp>
      <p:sp>
        <p:nvSpPr>
          <p:cNvPr id="6147" name="Rectangle 3"/>
          <p:cNvSpPr>
            <a:spLocks noGrp="1" noChangeArrowheads="1"/>
          </p:cNvSpPr>
          <p:nvPr>
            <p:ph type="dt" sz="quarter" idx="1"/>
          </p:nvPr>
        </p:nvSpPr>
        <p:spPr bwMode="auto">
          <a:xfrm>
            <a:off x="3816350" y="0"/>
            <a:ext cx="2919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3" tIns="45711" rIns="91423" bIns="45711" numCol="1" anchor="t" anchorCtr="0" compatLnSpc="1">
            <a:prstTxWarp prst="textNoShape">
              <a:avLst/>
            </a:prstTxWarp>
          </a:bodyPr>
          <a:lstStyle>
            <a:lvl1pPr algn="r" eaLnBrk="1" hangingPunct="1">
              <a:lnSpc>
                <a:spcPct val="100000"/>
              </a:lnSpc>
              <a:spcBef>
                <a:spcPct val="0"/>
              </a:spcBef>
              <a:defRPr sz="1200">
                <a:latin typeface="Times New Roman" charset="0"/>
                <a:ea typeface="ＭＳ Ｐゴシック" pitchFamily="50" charset="-128"/>
              </a:defRPr>
            </a:lvl1pPr>
          </a:lstStyle>
          <a:p>
            <a:pPr>
              <a:defRPr/>
            </a:pPr>
            <a:endParaRPr lang="en-US" altLang="ja-JP"/>
          </a:p>
        </p:txBody>
      </p:sp>
      <p:sp>
        <p:nvSpPr>
          <p:cNvPr id="6148" name="Rectangle 4"/>
          <p:cNvSpPr>
            <a:spLocks noGrp="1" noChangeArrowheads="1"/>
          </p:cNvSpPr>
          <p:nvPr>
            <p:ph type="ftr" sz="quarter" idx="2"/>
          </p:nvPr>
        </p:nvSpPr>
        <p:spPr bwMode="auto">
          <a:xfrm>
            <a:off x="0" y="9372600"/>
            <a:ext cx="2919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3" tIns="45711" rIns="91423" bIns="45711" numCol="1" anchor="b" anchorCtr="0" compatLnSpc="1">
            <a:prstTxWarp prst="textNoShape">
              <a:avLst/>
            </a:prstTxWarp>
          </a:bodyPr>
          <a:lstStyle>
            <a:lvl1pPr algn="l" eaLnBrk="1" hangingPunct="1">
              <a:lnSpc>
                <a:spcPct val="100000"/>
              </a:lnSpc>
              <a:spcBef>
                <a:spcPct val="0"/>
              </a:spcBef>
              <a:defRPr sz="1200">
                <a:latin typeface="Times New Roman" charset="0"/>
                <a:ea typeface="ＭＳ Ｐゴシック" pitchFamily="50" charset="-128"/>
              </a:defRPr>
            </a:lvl1pPr>
          </a:lstStyle>
          <a:p>
            <a:pPr>
              <a:defRPr/>
            </a:pPr>
            <a:endParaRPr lang="en-US" altLang="ja-JP"/>
          </a:p>
        </p:txBody>
      </p:sp>
      <p:sp>
        <p:nvSpPr>
          <p:cNvPr id="6149" name="Rectangle 5"/>
          <p:cNvSpPr>
            <a:spLocks noGrp="1" noChangeArrowheads="1"/>
          </p:cNvSpPr>
          <p:nvPr>
            <p:ph type="sldNum" sz="quarter" idx="3"/>
          </p:nvPr>
        </p:nvSpPr>
        <p:spPr bwMode="auto">
          <a:xfrm>
            <a:off x="3816350" y="9372600"/>
            <a:ext cx="2919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3" tIns="45711" rIns="91423" bIns="45711" numCol="1" anchor="b" anchorCtr="0" compatLnSpc="1">
            <a:prstTxWarp prst="textNoShape">
              <a:avLst/>
            </a:prstTxWarp>
          </a:bodyPr>
          <a:lstStyle>
            <a:lvl1pPr algn="r" eaLnBrk="1" hangingPunct="1">
              <a:defRPr sz="1200" smtClean="0">
                <a:ea typeface="ＭＳ Ｐゴシック" pitchFamily="50" charset="-128"/>
              </a:defRPr>
            </a:lvl1pPr>
          </a:lstStyle>
          <a:p>
            <a:pPr>
              <a:defRPr/>
            </a:pPr>
            <a:fld id="{4590BEC7-2E40-442F-870F-A4A35E686ED5}" type="slidenum">
              <a:rPr lang="en-US" altLang="ja-JP"/>
              <a:pPr>
                <a:defRPr/>
              </a:pPr>
              <a:t>‹#›</a:t>
            </a:fld>
            <a:endParaRPr lang="en-US" altLang="ja-JP"/>
          </a:p>
        </p:txBody>
      </p:sp>
    </p:spTree>
    <p:extLst>
      <p:ext uri="{BB962C8B-B14F-4D97-AF65-F5344CB8AC3E}">
        <p14:creationId xmlns:p14="http://schemas.microsoft.com/office/powerpoint/2010/main" val="21584477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19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3" tIns="45711" rIns="91423" bIns="45711" numCol="1" anchor="t" anchorCtr="0" compatLnSpc="1">
            <a:prstTxWarp prst="textNoShape">
              <a:avLst/>
            </a:prstTxWarp>
          </a:bodyPr>
          <a:lstStyle>
            <a:lvl1pPr algn="l" eaLnBrk="1" hangingPunct="1">
              <a:lnSpc>
                <a:spcPct val="100000"/>
              </a:lnSpc>
              <a:spcBef>
                <a:spcPct val="0"/>
              </a:spcBef>
              <a:defRPr sz="1200">
                <a:latin typeface="Times New Roman" charset="0"/>
                <a:ea typeface="ＭＳ Ｐゴシック" pitchFamily="50" charset="-128"/>
              </a:defRPr>
            </a:lvl1pPr>
          </a:lstStyle>
          <a:p>
            <a:pPr>
              <a:defRPr/>
            </a:pPr>
            <a:endParaRPr lang="en-US" altLang="ja-JP"/>
          </a:p>
        </p:txBody>
      </p:sp>
      <p:sp>
        <p:nvSpPr>
          <p:cNvPr id="5123" name="Rectangle 3"/>
          <p:cNvSpPr>
            <a:spLocks noGrp="1" noChangeArrowheads="1"/>
          </p:cNvSpPr>
          <p:nvPr>
            <p:ph type="dt" idx="1"/>
          </p:nvPr>
        </p:nvSpPr>
        <p:spPr bwMode="auto">
          <a:xfrm>
            <a:off x="3816350" y="0"/>
            <a:ext cx="2919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3" tIns="45711" rIns="91423" bIns="45711" numCol="1" anchor="t" anchorCtr="0" compatLnSpc="1">
            <a:prstTxWarp prst="textNoShape">
              <a:avLst/>
            </a:prstTxWarp>
          </a:bodyPr>
          <a:lstStyle>
            <a:lvl1pPr algn="r" eaLnBrk="1" hangingPunct="1">
              <a:lnSpc>
                <a:spcPct val="100000"/>
              </a:lnSpc>
              <a:spcBef>
                <a:spcPct val="0"/>
              </a:spcBef>
              <a:defRPr sz="1200">
                <a:latin typeface="Times New Roman" charset="0"/>
                <a:ea typeface="ＭＳ Ｐゴシック" pitchFamily="50" charset="-128"/>
              </a:defRPr>
            </a:lvl1pPr>
          </a:lstStyle>
          <a:p>
            <a:pPr>
              <a:defRPr/>
            </a:pPr>
            <a:endParaRPr lang="en-US" altLang="ja-JP"/>
          </a:p>
        </p:txBody>
      </p:sp>
      <p:sp>
        <p:nvSpPr>
          <p:cNvPr id="63492" name="Rectangle 4"/>
          <p:cNvSpPr>
            <a:spLocks noGrp="1" noRot="1" noChangeAspect="1" noChangeArrowheads="1" noTextEdit="1"/>
          </p:cNvSpPr>
          <p:nvPr>
            <p:ph type="sldImg" idx="2"/>
          </p:nvPr>
        </p:nvSpPr>
        <p:spPr bwMode="auto">
          <a:xfrm>
            <a:off x="901700" y="739775"/>
            <a:ext cx="4933950" cy="37004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898525" y="4686300"/>
            <a:ext cx="4938713" cy="444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3" tIns="45711" rIns="91423" bIns="45711"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5126" name="Rectangle 6"/>
          <p:cNvSpPr>
            <a:spLocks noGrp="1" noChangeArrowheads="1"/>
          </p:cNvSpPr>
          <p:nvPr>
            <p:ph type="ftr" sz="quarter" idx="4"/>
          </p:nvPr>
        </p:nvSpPr>
        <p:spPr bwMode="auto">
          <a:xfrm>
            <a:off x="0" y="9372600"/>
            <a:ext cx="2919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3" tIns="45711" rIns="91423" bIns="45711" numCol="1" anchor="b" anchorCtr="0" compatLnSpc="1">
            <a:prstTxWarp prst="textNoShape">
              <a:avLst/>
            </a:prstTxWarp>
          </a:bodyPr>
          <a:lstStyle>
            <a:lvl1pPr algn="l" eaLnBrk="1" hangingPunct="1">
              <a:lnSpc>
                <a:spcPct val="100000"/>
              </a:lnSpc>
              <a:spcBef>
                <a:spcPct val="0"/>
              </a:spcBef>
              <a:defRPr sz="1200">
                <a:latin typeface="Times New Roman" charset="0"/>
                <a:ea typeface="ＭＳ Ｐゴシック" pitchFamily="50" charset="-128"/>
              </a:defRPr>
            </a:lvl1pPr>
          </a:lstStyle>
          <a:p>
            <a:pPr>
              <a:defRPr/>
            </a:pPr>
            <a:endParaRPr lang="en-US" altLang="ja-JP"/>
          </a:p>
        </p:txBody>
      </p:sp>
      <p:sp>
        <p:nvSpPr>
          <p:cNvPr id="5127" name="Rectangle 7"/>
          <p:cNvSpPr>
            <a:spLocks noGrp="1" noChangeArrowheads="1"/>
          </p:cNvSpPr>
          <p:nvPr>
            <p:ph type="sldNum" sz="quarter" idx="5"/>
          </p:nvPr>
        </p:nvSpPr>
        <p:spPr bwMode="auto">
          <a:xfrm>
            <a:off x="5313363" y="3854450"/>
            <a:ext cx="52387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3" tIns="45711" rIns="91423" bIns="45711" numCol="1" anchor="b" anchorCtr="0" compatLnSpc="1">
            <a:prstTxWarp prst="textNoShape">
              <a:avLst/>
            </a:prstTxWarp>
          </a:bodyPr>
          <a:lstStyle>
            <a:lvl1pPr algn="r" eaLnBrk="1" hangingPunct="1">
              <a:defRPr sz="1200" smtClean="0">
                <a:ea typeface="ＭＳ Ｐゴシック" pitchFamily="50" charset="-128"/>
              </a:defRPr>
            </a:lvl1pPr>
          </a:lstStyle>
          <a:p>
            <a:pPr>
              <a:defRPr/>
            </a:pPr>
            <a:fld id="{EF05CCD2-BB9E-450C-8C88-0DD8C9C67B2A}" type="slidenum">
              <a:rPr lang="en-US" altLang="ja-JP"/>
              <a:pPr>
                <a:defRPr/>
              </a:pPr>
              <a:t>‹#›</a:t>
            </a:fld>
            <a:endParaRPr lang="en-US" altLang="ja-JP"/>
          </a:p>
        </p:txBody>
      </p:sp>
    </p:spTree>
    <p:extLst>
      <p:ext uri="{BB962C8B-B14F-4D97-AF65-F5344CB8AC3E}">
        <p14:creationId xmlns:p14="http://schemas.microsoft.com/office/powerpoint/2010/main" val="311202365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1225F82C-D6CA-4F13-A989-57A4CB00A6BD}" type="slidenum">
              <a:rPr lang="en-US" altLang="ja-JP">
                <a:ea typeface="ＭＳ Ｐゴシック" pitchFamily="50" charset="-128"/>
              </a:rPr>
              <a:pPr>
                <a:spcBef>
                  <a:spcPct val="0"/>
                </a:spcBef>
              </a:pPr>
              <a:t>1</a:t>
            </a:fld>
            <a:endParaRPr lang="en-US" altLang="ja-JP">
              <a:ea typeface="ＭＳ Ｐゴシック" pitchFamily="50"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1937796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E337FEE4-B96A-43CE-B5B1-A4D8BF396614}" type="slidenum">
              <a:rPr lang="en-US" altLang="ja-JP">
                <a:ea typeface="ＭＳ Ｐゴシック" pitchFamily="50" charset="-128"/>
              </a:rPr>
              <a:pPr>
                <a:spcBef>
                  <a:spcPct val="0"/>
                </a:spcBef>
              </a:pPr>
              <a:t>15</a:t>
            </a:fld>
            <a:endParaRPr lang="en-US" altLang="ja-JP">
              <a:ea typeface="ＭＳ Ｐゴシック" pitchFamily="50" charset="-128"/>
            </a:endParaRPr>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miter lim="800000"/>
            <a:headEnd/>
            <a:tailEnd/>
          </a:ln>
        </p:spPr>
        <p:txBody>
          <a:bodyPr lIns="92318" tIns="46159" rIns="92318" bIns="46159"/>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1425898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3F992D4E-7A1D-4A14-B470-E5AB093EA693}" type="slidenum">
              <a:rPr lang="en-US" altLang="ja-JP">
                <a:ea typeface="ＭＳ Ｐゴシック" pitchFamily="50" charset="-128"/>
              </a:rPr>
              <a:pPr>
                <a:spcBef>
                  <a:spcPct val="0"/>
                </a:spcBef>
              </a:pPr>
              <a:t>16</a:t>
            </a:fld>
            <a:endParaRPr lang="en-US" altLang="ja-JP">
              <a:ea typeface="ＭＳ Ｐゴシック" pitchFamily="50" charset="-128"/>
            </a:endParaRPr>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miter lim="800000"/>
            <a:headEnd/>
            <a:tailEnd/>
          </a:ln>
        </p:spPr>
        <p:txBody>
          <a:bodyPr lIns="92318" tIns="46159" rIns="92318" bIns="46159"/>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1516156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3F992D4E-7A1D-4A14-B470-E5AB093EA693}" type="slidenum">
              <a:rPr lang="en-US" altLang="ja-JP">
                <a:ea typeface="ＭＳ Ｐゴシック" pitchFamily="50" charset="-128"/>
              </a:rPr>
              <a:pPr>
                <a:spcBef>
                  <a:spcPct val="0"/>
                </a:spcBef>
              </a:pPr>
              <a:t>17</a:t>
            </a:fld>
            <a:endParaRPr lang="en-US" altLang="ja-JP">
              <a:ea typeface="ＭＳ Ｐゴシック" pitchFamily="50" charset="-128"/>
            </a:endParaRPr>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miter lim="800000"/>
            <a:headEnd/>
            <a:tailEnd/>
          </a:ln>
        </p:spPr>
        <p:txBody>
          <a:bodyPr lIns="92318" tIns="46159" rIns="92318" bIns="46159"/>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1891531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3F992D4E-7A1D-4A14-B470-E5AB093EA693}" type="slidenum">
              <a:rPr lang="en-US" altLang="ja-JP">
                <a:ea typeface="ＭＳ Ｐゴシック" pitchFamily="50" charset="-128"/>
              </a:rPr>
              <a:pPr>
                <a:spcBef>
                  <a:spcPct val="0"/>
                </a:spcBef>
              </a:pPr>
              <a:t>18</a:t>
            </a:fld>
            <a:endParaRPr lang="en-US" altLang="ja-JP">
              <a:ea typeface="ＭＳ Ｐゴシック" pitchFamily="50" charset="-128"/>
            </a:endParaRPr>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miter lim="800000"/>
            <a:headEnd/>
            <a:tailEnd/>
          </a:ln>
        </p:spPr>
        <p:txBody>
          <a:bodyPr lIns="92318" tIns="46159" rIns="92318" bIns="46159"/>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2222309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4C3B6150-303D-448A-A2FA-F23F3874C027}" type="slidenum">
              <a:rPr lang="en-US" altLang="ja-JP">
                <a:ea typeface="ＭＳ Ｐゴシック" pitchFamily="50" charset="-128"/>
              </a:rPr>
              <a:pPr>
                <a:spcBef>
                  <a:spcPct val="0"/>
                </a:spcBef>
              </a:pPr>
              <a:t>19</a:t>
            </a:fld>
            <a:endParaRPr lang="en-US" altLang="ja-JP">
              <a:ea typeface="ＭＳ Ｐゴシック" pitchFamily="50" charset="-128"/>
            </a:endParaRPr>
          </a:p>
        </p:txBody>
      </p:sp>
      <p:sp>
        <p:nvSpPr>
          <p:cNvPr id="78851" name="Rectangle 2"/>
          <p:cNvSpPr>
            <a:spLocks noGrp="1" noRot="1" noChangeAspect="1" noChangeArrowheads="1" noTextEdit="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miter lim="800000"/>
            <a:headEnd/>
            <a:tailEnd/>
          </a:ln>
        </p:spPr>
        <p:txBody>
          <a:bodyPr lIns="92005" tIns="46002" rIns="92005" bIns="46002"/>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2634767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46FE02D1-7149-4F08-8F8D-968870B05407}" type="slidenum">
              <a:rPr lang="en-US" altLang="ja-JP">
                <a:ea typeface="ＭＳ Ｐゴシック" pitchFamily="50" charset="-128"/>
              </a:rPr>
              <a:pPr>
                <a:spcBef>
                  <a:spcPct val="0"/>
                </a:spcBef>
              </a:pPr>
              <a:t>20</a:t>
            </a:fld>
            <a:endParaRPr lang="en-US" altLang="ja-JP">
              <a:ea typeface="ＭＳ Ｐゴシック" pitchFamily="50" charset="-128"/>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4280498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08DBE0D7-8A95-4189-A95F-EEF526ECB4E8}" type="slidenum">
              <a:rPr lang="en-US" altLang="ja-JP">
                <a:ea typeface="ＭＳ Ｐゴシック" pitchFamily="50" charset="-128"/>
              </a:rPr>
              <a:pPr>
                <a:spcBef>
                  <a:spcPct val="0"/>
                </a:spcBef>
              </a:pPr>
              <a:t>21</a:t>
            </a:fld>
            <a:endParaRPr lang="en-US" altLang="ja-JP">
              <a:ea typeface="ＭＳ Ｐゴシック" pitchFamily="50" charset="-128"/>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463354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08DBE0D7-8A95-4189-A95F-EEF526ECB4E8}" type="slidenum">
              <a:rPr lang="en-US" altLang="ja-JP">
                <a:ea typeface="ＭＳ Ｐゴシック" pitchFamily="50" charset="-128"/>
              </a:rPr>
              <a:pPr>
                <a:spcBef>
                  <a:spcPct val="0"/>
                </a:spcBef>
              </a:pPr>
              <a:t>22</a:t>
            </a:fld>
            <a:endParaRPr lang="en-US" altLang="ja-JP">
              <a:ea typeface="ＭＳ Ｐゴシック" pitchFamily="50" charset="-128"/>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212224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08DBE0D7-8A95-4189-A95F-EEF526ECB4E8}" type="slidenum">
              <a:rPr lang="en-US" altLang="ja-JP">
                <a:ea typeface="ＭＳ Ｐゴシック" pitchFamily="50" charset="-128"/>
              </a:rPr>
              <a:pPr>
                <a:spcBef>
                  <a:spcPct val="0"/>
                </a:spcBef>
              </a:pPr>
              <a:t>23</a:t>
            </a:fld>
            <a:endParaRPr lang="en-US" altLang="ja-JP">
              <a:ea typeface="ＭＳ Ｐゴシック" pitchFamily="50" charset="-128"/>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3763087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08DBE0D7-8A95-4189-A95F-EEF526ECB4E8}" type="slidenum">
              <a:rPr lang="en-US" altLang="ja-JP">
                <a:ea typeface="ＭＳ Ｐゴシック" pitchFamily="50" charset="-128"/>
              </a:rPr>
              <a:pPr>
                <a:spcBef>
                  <a:spcPct val="0"/>
                </a:spcBef>
              </a:pPr>
              <a:t>24</a:t>
            </a:fld>
            <a:endParaRPr lang="en-US" altLang="ja-JP">
              <a:ea typeface="ＭＳ Ｐゴシック" pitchFamily="50" charset="-128"/>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1302133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B9D65B94-8D7F-4BB8-8F85-74CDC56E3E6A}" type="slidenum">
              <a:rPr lang="en-US" altLang="ja-JP">
                <a:ea typeface="ＭＳ Ｐゴシック" pitchFamily="50" charset="-128"/>
              </a:rPr>
              <a:pPr>
                <a:spcBef>
                  <a:spcPct val="0"/>
                </a:spcBef>
              </a:pPr>
              <a:t>2</a:t>
            </a:fld>
            <a:endParaRPr lang="en-US" altLang="ja-JP">
              <a:ea typeface="ＭＳ Ｐゴシック"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2711787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C79FE440-5B2A-4C0F-837E-2A6E18829465}" type="slidenum">
              <a:rPr lang="en-US" altLang="ja-JP">
                <a:ea typeface="ＭＳ Ｐゴシック" pitchFamily="50" charset="-128"/>
              </a:rPr>
              <a:pPr>
                <a:spcBef>
                  <a:spcPct val="0"/>
                </a:spcBef>
              </a:pPr>
              <a:t>26</a:t>
            </a:fld>
            <a:endParaRPr lang="en-US" altLang="ja-JP">
              <a:ea typeface="ＭＳ Ｐゴシック" pitchFamily="50"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1261307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kumimoji="1" sz="2000">
                <a:solidFill>
                  <a:schemeClr val="tx1"/>
                </a:solidFill>
                <a:latin typeface="Times New Roman" pitchFamily="18" charset="0"/>
                <a:ea typeface="ＭＳ ゴシック" pitchFamily="49" charset="-128"/>
              </a:defRPr>
            </a:lvl1pPr>
            <a:lvl2pPr marL="756620" indent="-291008">
              <a:defRPr kumimoji="1" sz="2000">
                <a:solidFill>
                  <a:schemeClr val="tx1"/>
                </a:solidFill>
                <a:latin typeface="Times New Roman" pitchFamily="18" charset="0"/>
                <a:ea typeface="ＭＳ ゴシック" pitchFamily="49" charset="-128"/>
              </a:defRPr>
            </a:lvl2pPr>
            <a:lvl3pPr marL="1164031" indent="-232806">
              <a:defRPr kumimoji="1" sz="2000">
                <a:solidFill>
                  <a:schemeClr val="tx1"/>
                </a:solidFill>
                <a:latin typeface="Times New Roman" pitchFamily="18" charset="0"/>
                <a:ea typeface="ＭＳ ゴシック" pitchFamily="49" charset="-128"/>
              </a:defRPr>
            </a:lvl3pPr>
            <a:lvl4pPr marL="1629644" indent="-232806">
              <a:defRPr kumimoji="1" sz="2000">
                <a:solidFill>
                  <a:schemeClr val="tx1"/>
                </a:solidFill>
                <a:latin typeface="Times New Roman" pitchFamily="18" charset="0"/>
                <a:ea typeface="ＭＳ ゴシック" pitchFamily="49" charset="-128"/>
              </a:defRPr>
            </a:lvl4pPr>
            <a:lvl5pPr marL="2095256" indent="-232806">
              <a:defRPr kumimoji="1" sz="2000">
                <a:solidFill>
                  <a:schemeClr val="tx1"/>
                </a:solidFill>
                <a:latin typeface="Times New Roman" pitchFamily="18" charset="0"/>
                <a:ea typeface="ＭＳ ゴシック" pitchFamily="49" charset="-128"/>
              </a:defRPr>
            </a:lvl5pPr>
            <a:lvl6pPr marL="2560869" indent="-232806"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3026481" indent="-232806"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92094" indent="-232806"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957706" indent="-232806"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5356576E-9BF9-4E31-9F8A-D8B7D53F5A01}" type="slidenum">
              <a:rPr lang="en-US" altLang="ja-JP" sz="1200">
                <a:ea typeface="ＭＳ Ｐゴシック" pitchFamily="50" charset="-128"/>
              </a:rPr>
              <a:pPr/>
              <a:t>27</a:t>
            </a:fld>
            <a:endParaRPr lang="en-US" altLang="ja-JP" sz="1200">
              <a:ea typeface="ＭＳ Ｐゴシック" pitchFamily="50" charset="-128"/>
            </a:endParaRPr>
          </a:p>
        </p:txBody>
      </p:sp>
      <p:sp>
        <p:nvSpPr>
          <p:cNvPr id="83971"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887836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C79FE440-5B2A-4C0F-837E-2A6E18829465}" type="slidenum">
              <a:rPr lang="en-US" altLang="ja-JP">
                <a:ea typeface="ＭＳ Ｐゴシック" pitchFamily="50" charset="-128"/>
              </a:rPr>
              <a:pPr>
                <a:spcBef>
                  <a:spcPct val="0"/>
                </a:spcBef>
              </a:pPr>
              <a:t>28</a:t>
            </a:fld>
            <a:endParaRPr lang="en-US" altLang="ja-JP">
              <a:ea typeface="ＭＳ Ｐゴシック" pitchFamily="50"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4035448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C79FE440-5B2A-4C0F-837E-2A6E18829465}" type="slidenum">
              <a:rPr lang="en-US" altLang="ja-JP">
                <a:ea typeface="ＭＳ Ｐゴシック" pitchFamily="50" charset="-128"/>
              </a:rPr>
              <a:pPr>
                <a:spcBef>
                  <a:spcPct val="0"/>
                </a:spcBef>
              </a:pPr>
              <a:t>29</a:t>
            </a:fld>
            <a:endParaRPr lang="en-US" altLang="ja-JP">
              <a:ea typeface="ＭＳ Ｐゴシック" pitchFamily="50"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4262777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C79FE440-5B2A-4C0F-837E-2A6E18829465}" type="slidenum">
              <a:rPr lang="en-US" altLang="ja-JP">
                <a:ea typeface="ＭＳ Ｐゴシック" pitchFamily="50" charset="-128"/>
              </a:rPr>
              <a:pPr>
                <a:spcBef>
                  <a:spcPct val="0"/>
                </a:spcBef>
              </a:pPr>
              <a:t>30</a:t>
            </a:fld>
            <a:endParaRPr lang="en-US" altLang="ja-JP">
              <a:ea typeface="ＭＳ Ｐゴシック" pitchFamily="50"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715331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4705F279-0275-4B94-ABB8-F25B53EAA998}" type="slidenum">
              <a:rPr lang="en-US" altLang="ja-JP">
                <a:ea typeface="ＭＳ Ｐゴシック" pitchFamily="50" charset="-128"/>
              </a:rPr>
              <a:pPr>
                <a:spcBef>
                  <a:spcPct val="0"/>
                </a:spcBef>
              </a:pPr>
              <a:t>31</a:t>
            </a:fld>
            <a:endParaRPr lang="en-US" altLang="ja-JP">
              <a:ea typeface="ＭＳ Ｐゴシック" pitchFamily="50" charset="-128"/>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1854826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74D8ECF9-C62B-40FB-A6D1-96FE3688AFCA}" type="slidenum">
              <a:rPr lang="en-US" altLang="ja-JP">
                <a:ea typeface="ＭＳ Ｐゴシック" pitchFamily="50" charset="-128"/>
              </a:rPr>
              <a:pPr>
                <a:spcBef>
                  <a:spcPct val="0"/>
                </a:spcBef>
              </a:pPr>
              <a:t>32</a:t>
            </a:fld>
            <a:endParaRPr lang="en-US" altLang="ja-JP">
              <a:ea typeface="ＭＳ Ｐゴシック" pitchFamily="50" charset="-128"/>
            </a:endParaRPr>
          </a:p>
        </p:txBody>
      </p:sp>
      <p:sp>
        <p:nvSpPr>
          <p:cNvPr id="88067" name="Rectangle 1026"/>
          <p:cNvSpPr>
            <a:spLocks noGrp="1" noRot="1" noChangeAspect="1" noChangeArrowheads="1" noTextEdit="1"/>
          </p:cNvSpPr>
          <p:nvPr>
            <p:ph type="sldImg"/>
          </p:nvPr>
        </p:nvSpPr>
        <p:spPr>
          <a:ln/>
        </p:spPr>
      </p:sp>
      <p:sp>
        <p:nvSpPr>
          <p:cNvPr id="88068" name="Rectangle 1027"/>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1979304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74D8ECF9-C62B-40FB-A6D1-96FE3688AFCA}" type="slidenum">
              <a:rPr lang="en-US" altLang="ja-JP">
                <a:ea typeface="ＭＳ Ｐゴシック" pitchFamily="50" charset="-128"/>
              </a:rPr>
              <a:pPr>
                <a:spcBef>
                  <a:spcPct val="0"/>
                </a:spcBef>
              </a:pPr>
              <a:t>33</a:t>
            </a:fld>
            <a:endParaRPr lang="en-US" altLang="ja-JP">
              <a:ea typeface="ＭＳ Ｐゴシック" pitchFamily="50" charset="-128"/>
            </a:endParaRPr>
          </a:p>
        </p:txBody>
      </p:sp>
      <p:sp>
        <p:nvSpPr>
          <p:cNvPr id="88067" name="Rectangle 1026"/>
          <p:cNvSpPr>
            <a:spLocks noGrp="1" noRot="1" noChangeAspect="1" noChangeArrowheads="1" noTextEdit="1"/>
          </p:cNvSpPr>
          <p:nvPr>
            <p:ph type="sldImg"/>
          </p:nvPr>
        </p:nvSpPr>
        <p:spPr>
          <a:ln/>
        </p:spPr>
      </p:sp>
      <p:sp>
        <p:nvSpPr>
          <p:cNvPr id="88068" name="Rectangle 1027"/>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1220899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5B10030C-6AEF-42D7-B956-40E6F62E3243}" type="slidenum">
              <a:rPr lang="en-US" altLang="ja-JP">
                <a:ea typeface="ＭＳ Ｐゴシック" pitchFamily="50" charset="-128"/>
              </a:rPr>
              <a:pPr>
                <a:spcBef>
                  <a:spcPct val="0"/>
                </a:spcBef>
              </a:pPr>
              <a:t>37</a:t>
            </a:fld>
            <a:endParaRPr lang="en-US" altLang="ja-JP">
              <a:ea typeface="ＭＳ Ｐゴシック" pitchFamily="50" charset="-128"/>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247724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01D7C5EE-CC7B-4A4B-A9CE-EF05EEFD904D}" type="slidenum">
              <a:rPr lang="en-US" altLang="ja-JP">
                <a:ea typeface="ＭＳ Ｐゴシック" pitchFamily="50" charset="-128"/>
              </a:rPr>
              <a:pPr>
                <a:spcBef>
                  <a:spcPct val="0"/>
                </a:spcBef>
              </a:pPr>
              <a:t>38</a:t>
            </a:fld>
            <a:endParaRPr lang="en-US" altLang="ja-JP">
              <a:ea typeface="ＭＳ Ｐゴシック" pitchFamily="50" charset="-128"/>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1248383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E653C03B-8ECB-4682-BDCC-437830F1F499}" type="slidenum">
              <a:rPr lang="en-US" altLang="ja-JP">
                <a:ea typeface="ＭＳ Ｐゴシック" pitchFamily="50" charset="-128"/>
              </a:rPr>
              <a:pPr>
                <a:spcBef>
                  <a:spcPct val="0"/>
                </a:spcBef>
              </a:pPr>
              <a:t>8</a:t>
            </a:fld>
            <a:endParaRPr lang="en-US" altLang="ja-JP">
              <a:ea typeface="ＭＳ Ｐゴシック" pitchFamily="50"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1878110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F021AC11-3C30-4A9B-83DD-1E82EA6AC5F1}" type="slidenum">
              <a:rPr lang="en-US" altLang="ja-JP">
                <a:ea typeface="ＭＳ Ｐゴシック" pitchFamily="50" charset="-128"/>
              </a:rPr>
              <a:pPr>
                <a:spcBef>
                  <a:spcPct val="0"/>
                </a:spcBef>
              </a:pPr>
              <a:t>40</a:t>
            </a:fld>
            <a:endParaRPr lang="en-US" altLang="ja-JP">
              <a:ea typeface="ＭＳ Ｐゴシック" pitchFamily="50" charset="-128"/>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638190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F021AC11-3C30-4A9B-83DD-1E82EA6AC5F1}" type="slidenum">
              <a:rPr lang="en-US" altLang="ja-JP">
                <a:ea typeface="ＭＳ Ｐゴシック" pitchFamily="50" charset="-128"/>
              </a:rPr>
              <a:pPr>
                <a:spcBef>
                  <a:spcPct val="0"/>
                </a:spcBef>
              </a:pPr>
              <a:t>41</a:t>
            </a:fld>
            <a:endParaRPr lang="en-US" altLang="ja-JP">
              <a:ea typeface="ＭＳ Ｐゴシック" pitchFamily="50" charset="-128"/>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3168266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0EBE6D04-E173-44C6-B06E-F0FC55783B35}" type="slidenum">
              <a:rPr lang="en-US" altLang="ja-JP">
                <a:ea typeface="ＭＳ Ｐゴシック" pitchFamily="50" charset="-128"/>
              </a:rPr>
              <a:pPr>
                <a:spcBef>
                  <a:spcPct val="0"/>
                </a:spcBef>
              </a:pPr>
              <a:t>42</a:t>
            </a:fld>
            <a:endParaRPr lang="en-US" altLang="ja-JP">
              <a:ea typeface="ＭＳ Ｐゴシック" pitchFamily="50" charset="-128"/>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r>
              <a:rPr lang="ja-JP" altLang="en-US" smtClean="0">
                <a:latin typeface="Times New Roman" pitchFamily="18" charset="0"/>
              </a:rPr>
              <a:t>説明時間　</a:t>
            </a:r>
            <a:r>
              <a:rPr lang="en-US" altLang="ja-JP" smtClean="0">
                <a:latin typeface="Times New Roman" pitchFamily="18" charset="0"/>
              </a:rPr>
              <a:t>1</a:t>
            </a:r>
            <a:r>
              <a:rPr lang="ja-JP" altLang="en-US" smtClean="0">
                <a:latin typeface="Times New Roman" pitchFamily="18" charset="0"/>
              </a:rPr>
              <a:t>分 累計</a:t>
            </a:r>
            <a:r>
              <a:rPr lang="en-US" altLang="ja-JP" smtClean="0">
                <a:latin typeface="Times New Roman" pitchFamily="18" charset="0"/>
              </a:rPr>
              <a:t>2</a:t>
            </a:r>
            <a:r>
              <a:rPr lang="ja-JP" altLang="en-US" smtClean="0">
                <a:latin typeface="Times New Roman" pitchFamily="18" charset="0"/>
              </a:rPr>
              <a:t>分（安健課長）</a:t>
            </a:r>
          </a:p>
          <a:p>
            <a:pPr eaLnBrk="1" hangingPunct="1"/>
            <a:r>
              <a:rPr lang="ja-JP" altLang="en-US" smtClean="0">
                <a:latin typeface="Times New Roman" pitchFamily="18" charset="0"/>
              </a:rPr>
              <a:t>＜ポイント＞</a:t>
            </a:r>
          </a:p>
          <a:p>
            <a:pPr eaLnBrk="1" hangingPunct="1"/>
            <a:r>
              <a:rPr lang="ja-JP" altLang="en-US" smtClean="0">
                <a:latin typeface="Times New Roman" pitchFamily="18" charset="0"/>
              </a:rPr>
              <a:t>・なんでこの教育をやる必要があるのかの法的根拠を話す。</a:t>
            </a:r>
          </a:p>
          <a:p>
            <a:pPr eaLnBrk="1" hangingPunct="1"/>
            <a:r>
              <a:rPr lang="ja-JP" altLang="en-US" smtClean="0">
                <a:latin typeface="Times New Roman" pitchFamily="18" charset="0"/>
              </a:rPr>
              <a:t>・今日やっているのは事業所全体の受入教育であるが、更に必要事項については各々の配属先で</a:t>
            </a:r>
          </a:p>
          <a:p>
            <a:pPr eaLnBrk="1" hangingPunct="1"/>
            <a:r>
              <a:rPr lang="ja-JP" altLang="en-US" smtClean="0">
                <a:latin typeface="Times New Roman" pitchFamily="18" charset="0"/>
              </a:rPr>
              <a:t>　教育があることを話す。</a:t>
            </a:r>
          </a:p>
          <a:p>
            <a:pPr eaLnBrk="1" hangingPunct="1"/>
            <a:endParaRPr lang="en-US" altLang="ja-JP" smtClean="0">
              <a:latin typeface="Times New Roman" pitchFamily="18" charset="0"/>
            </a:endParaRPr>
          </a:p>
        </p:txBody>
      </p:sp>
    </p:spTree>
    <p:extLst>
      <p:ext uri="{BB962C8B-B14F-4D97-AF65-F5344CB8AC3E}">
        <p14:creationId xmlns:p14="http://schemas.microsoft.com/office/powerpoint/2010/main" val="2259200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42950" indent="-285750">
              <a:spcBef>
                <a:spcPct val="30000"/>
              </a:spcBef>
              <a:defRPr kumimoji="1" sz="1200">
                <a:solidFill>
                  <a:schemeClr val="tx1"/>
                </a:solidFill>
                <a:latin typeface="Times New Roman" pitchFamily="18" charset="0"/>
                <a:ea typeface="ＭＳ Ｐ明朝" pitchFamily="18" charset="-128"/>
              </a:defRPr>
            </a:lvl2pPr>
            <a:lvl3pPr marL="1143000" indent="-228600">
              <a:spcBef>
                <a:spcPct val="30000"/>
              </a:spcBef>
              <a:defRPr kumimoji="1" sz="1200">
                <a:solidFill>
                  <a:schemeClr val="tx1"/>
                </a:solidFill>
                <a:latin typeface="Times New Roman" pitchFamily="18" charset="0"/>
                <a:ea typeface="ＭＳ Ｐ明朝" pitchFamily="18" charset="-128"/>
              </a:defRPr>
            </a:lvl3pPr>
            <a:lvl4pPr marL="1600200" indent="-228600">
              <a:spcBef>
                <a:spcPct val="30000"/>
              </a:spcBef>
              <a:defRPr kumimoji="1" sz="1200">
                <a:solidFill>
                  <a:schemeClr val="tx1"/>
                </a:solidFill>
                <a:latin typeface="Times New Roman" pitchFamily="18" charset="0"/>
                <a:ea typeface="ＭＳ Ｐ明朝" pitchFamily="18" charset="-128"/>
              </a:defRPr>
            </a:lvl4pPr>
            <a:lvl5pPr marL="2057400" indent="-228600">
              <a:spcBef>
                <a:spcPct val="30000"/>
              </a:spcBef>
              <a:defRPr kumimoji="1" sz="1200">
                <a:solidFill>
                  <a:schemeClr val="tx1"/>
                </a:solidFill>
                <a:latin typeface="Times New Roman" pitchFamily="18"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D489A364-C8C8-497E-B709-850B02308809}" type="slidenum">
              <a:rPr lang="en-US" altLang="ja-JP">
                <a:ea typeface="ＭＳ Ｐゴシック" pitchFamily="50" charset="-128"/>
              </a:rPr>
              <a:pPr>
                <a:spcBef>
                  <a:spcPct val="0"/>
                </a:spcBef>
              </a:pPr>
              <a:t>43</a:t>
            </a:fld>
            <a:endParaRPr lang="en-US" altLang="ja-JP">
              <a:ea typeface="ＭＳ Ｐゴシック" pitchFamily="50" charset="-128"/>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ja-JP" altLang="en-US" smtClean="0">
                <a:latin typeface="Times New Roman" pitchFamily="18" charset="0"/>
              </a:rPr>
              <a:t>説明時間　</a:t>
            </a:r>
            <a:r>
              <a:rPr lang="en-US" altLang="ja-JP" smtClean="0">
                <a:latin typeface="Times New Roman" pitchFamily="18" charset="0"/>
              </a:rPr>
              <a:t>1</a:t>
            </a:r>
            <a:r>
              <a:rPr lang="ja-JP" altLang="en-US" smtClean="0">
                <a:latin typeface="Times New Roman" pitchFamily="18" charset="0"/>
              </a:rPr>
              <a:t>分 累計</a:t>
            </a:r>
            <a:r>
              <a:rPr lang="en-US" altLang="ja-JP" smtClean="0">
                <a:latin typeface="Times New Roman" pitchFamily="18" charset="0"/>
              </a:rPr>
              <a:t>2</a:t>
            </a:r>
            <a:r>
              <a:rPr lang="ja-JP" altLang="en-US" smtClean="0">
                <a:latin typeface="Times New Roman" pitchFamily="18" charset="0"/>
              </a:rPr>
              <a:t>分（安健課長）</a:t>
            </a:r>
          </a:p>
          <a:p>
            <a:pPr eaLnBrk="1" hangingPunct="1"/>
            <a:r>
              <a:rPr lang="ja-JP" altLang="en-US" smtClean="0">
                <a:latin typeface="Times New Roman" pitchFamily="18" charset="0"/>
              </a:rPr>
              <a:t>＜ポイント＞</a:t>
            </a:r>
          </a:p>
          <a:p>
            <a:pPr eaLnBrk="1" hangingPunct="1"/>
            <a:r>
              <a:rPr lang="ja-JP" altLang="en-US" smtClean="0">
                <a:latin typeface="Times New Roman" pitchFamily="18" charset="0"/>
              </a:rPr>
              <a:t>・なんでこの教育をやる必要があるのかの法的根拠を話す。</a:t>
            </a:r>
          </a:p>
          <a:p>
            <a:pPr eaLnBrk="1" hangingPunct="1"/>
            <a:r>
              <a:rPr lang="ja-JP" altLang="en-US" smtClean="0">
                <a:latin typeface="Times New Roman" pitchFamily="18" charset="0"/>
              </a:rPr>
              <a:t>・今日やっているのは事業所全体の受入教育であるが、更に必要事項については各々の配属先で</a:t>
            </a:r>
          </a:p>
          <a:p>
            <a:pPr eaLnBrk="1" hangingPunct="1"/>
            <a:r>
              <a:rPr lang="ja-JP" altLang="en-US" smtClean="0">
                <a:latin typeface="Times New Roman" pitchFamily="18" charset="0"/>
              </a:rPr>
              <a:t>　教育があることを話す。</a:t>
            </a:r>
          </a:p>
          <a:p>
            <a:pPr eaLnBrk="1" hangingPunct="1"/>
            <a:endParaRPr lang="en-US" altLang="ja-JP" smtClean="0">
              <a:latin typeface="Times New Roman" pitchFamily="18" charset="0"/>
            </a:endParaRPr>
          </a:p>
        </p:txBody>
      </p:sp>
    </p:spTree>
    <p:extLst>
      <p:ext uri="{BB962C8B-B14F-4D97-AF65-F5344CB8AC3E}">
        <p14:creationId xmlns:p14="http://schemas.microsoft.com/office/powerpoint/2010/main" val="1078839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90FF5E5D-DFDA-4380-A11E-F18E745FAE9A}" type="slidenum">
              <a:rPr lang="en-US" altLang="ja-JP">
                <a:ea typeface="ＭＳ Ｐゴシック" pitchFamily="50" charset="-128"/>
              </a:rPr>
              <a:pPr>
                <a:spcBef>
                  <a:spcPct val="0"/>
                </a:spcBef>
              </a:pPr>
              <a:t>44</a:t>
            </a:fld>
            <a:endParaRPr lang="en-US" altLang="ja-JP">
              <a:ea typeface="ＭＳ Ｐゴシック" pitchFamily="50" charset="-128"/>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3313661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F07FBB11-64B8-4B56-B3DA-2DE063961811}" type="slidenum">
              <a:rPr lang="en-US" altLang="ja-JP">
                <a:ea typeface="ＭＳ Ｐゴシック" pitchFamily="50" charset="-128"/>
              </a:rPr>
              <a:pPr>
                <a:spcBef>
                  <a:spcPct val="0"/>
                </a:spcBef>
              </a:pPr>
              <a:t>46</a:t>
            </a:fld>
            <a:endParaRPr lang="en-US" altLang="ja-JP">
              <a:ea typeface="ＭＳ Ｐゴシック" pitchFamily="50" charset="-128"/>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1005123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42950" indent="-285750">
              <a:spcBef>
                <a:spcPct val="30000"/>
              </a:spcBef>
              <a:defRPr kumimoji="1" sz="1200">
                <a:solidFill>
                  <a:schemeClr val="tx1"/>
                </a:solidFill>
                <a:latin typeface="Times New Roman" pitchFamily="18" charset="0"/>
                <a:ea typeface="ＭＳ Ｐ明朝" pitchFamily="18" charset="-128"/>
              </a:defRPr>
            </a:lvl2pPr>
            <a:lvl3pPr marL="1143000" indent="-228600">
              <a:spcBef>
                <a:spcPct val="30000"/>
              </a:spcBef>
              <a:defRPr kumimoji="1" sz="1200">
                <a:solidFill>
                  <a:schemeClr val="tx1"/>
                </a:solidFill>
                <a:latin typeface="Times New Roman" pitchFamily="18" charset="0"/>
                <a:ea typeface="ＭＳ Ｐ明朝" pitchFamily="18" charset="-128"/>
              </a:defRPr>
            </a:lvl3pPr>
            <a:lvl4pPr marL="1600200" indent="-228600">
              <a:spcBef>
                <a:spcPct val="30000"/>
              </a:spcBef>
              <a:defRPr kumimoji="1" sz="1200">
                <a:solidFill>
                  <a:schemeClr val="tx1"/>
                </a:solidFill>
                <a:latin typeface="Times New Roman" pitchFamily="18" charset="0"/>
                <a:ea typeface="ＭＳ Ｐ明朝" pitchFamily="18" charset="-128"/>
              </a:defRPr>
            </a:lvl4pPr>
            <a:lvl5pPr marL="2057400" indent="-228600">
              <a:spcBef>
                <a:spcPct val="30000"/>
              </a:spcBef>
              <a:defRPr kumimoji="1" sz="1200">
                <a:solidFill>
                  <a:schemeClr val="tx1"/>
                </a:solidFill>
                <a:latin typeface="Times New Roman" pitchFamily="18"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41D4D529-D9C2-43F8-9FDD-2EF115056C3D}" type="slidenum">
              <a:rPr lang="en-US" altLang="ja-JP">
                <a:ea typeface="ＭＳ Ｐゴシック" pitchFamily="50" charset="-128"/>
              </a:rPr>
              <a:pPr>
                <a:spcBef>
                  <a:spcPct val="0"/>
                </a:spcBef>
              </a:pPr>
              <a:t>9</a:t>
            </a:fld>
            <a:endParaRPr lang="en-US" altLang="ja-JP">
              <a:ea typeface="ＭＳ Ｐゴシック" pitchFamily="50"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1833406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5E24EF12-50A5-4675-87C3-E7B2C25254F1}" type="slidenum">
              <a:rPr lang="en-US" altLang="ja-JP">
                <a:ea typeface="ＭＳ Ｐゴシック" pitchFamily="50" charset="-128"/>
              </a:rPr>
              <a:pPr>
                <a:spcBef>
                  <a:spcPct val="0"/>
                </a:spcBef>
              </a:pPr>
              <a:t>10</a:t>
            </a:fld>
            <a:endParaRPr lang="en-US" altLang="ja-JP">
              <a:ea typeface="ＭＳ Ｐゴシック" pitchFamily="50"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1027926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71F274A3-FBBF-4A1F-B5C8-CF902C8012F1}" type="slidenum">
              <a:rPr lang="en-US" altLang="ja-JP">
                <a:ea typeface="ＭＳ Ｐゴシック" pitchFamily="50" charset="-128"/>
              </a:rPr>
              <a:pPr>
                <a:spcBef>
                  <a:spcPct val="0"/>
                </a:spcBef>
              </a:pPr>
              <a:t>11</a:t>
            </a:fld>
            <a:endParaRPr lang="en-US" altLang="ja-JP">
              <a:ea typeface="ＭＳ Ｐゴシック" pitchFamily="50" charset="-128"/>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576924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AF3763AA-BE7E-4397-9FE1-6FB66D9B5B0A}" type="slidenum">
              <a:rPr lang="en-US" altLang="ja-JP">
                <a:ea typeface="ＭＳ Ｐゴシック" pitchFamily="50" charset="-128"/>
              </a:rPr>
              <a:pPr>
                <a:spcBef>
                  <a:spcPct val="0"/>
                </a:spcBef>
              </a:pPr>
              <a:t>12</a:t>
            </a:fld>
            <a:endParaRPr lang="en-US" altLang="ja-JP">
              <a:ea typeface="ＭＳ Ｐゴシック" pitchFamily="50" charset="-128"/>
            </a:endParaRPr>
          </a:p>
        </p:txBody>
      </p:sp>
      <p:sp>
        <p:nvSpPr>
          <p:cNvPr id="70659" name="Rectangle 2"/>
          <p:cNvSpPr>
            <a:spLocks noGrp="1" noRot="1" noChangeAspect="1" noChangeArrowheads="1" noTextEdit="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681584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2B680A0F-0DD0-44F5-B4DF-0020FD06416D}" type="slidenum">
              <a:rPr lang="en-US" altLang="ja-JP">
                <a:ea typeface="ＭＳ Ｐゴシック" pitchFamily="50" charset="-128"/>
              </a:rPr>
              <a:pPr>
                <a:spcBef>
                  <a:spcPct val="0"/>
                </a:spcBef>
              </a:pPr>
              <a:t>13</a:t>
            </a:fld>
            <a:endParaRPr lang="en-US" altLang="ja-JP">
              <a:ea typeface="ＭＳ Ｐゴシック" pitchFamily="50" charset="-128"/>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2809453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56620" indent="-291008">
              <a:spcBef>
                <a:spcPct val="30000"/>
              </a:spcBef>
              <a:defRPr kumimoji="1" sz="1200">
                <a:solidFill>
                  <a:schemeClr val="tx1"/>
                </a:solidFill>
                <a:latin typeface="Times New Roman" pitchFamily="18" charset="0"/>
                <a:ea typeface="ＭＳ Ｐ明朝" pitchFamily="18" charset="-128"/>
              </a:defRPr>
            </a:lvl2pPr>
            <a:lvl3pPr marL="1164031" indent="-232806">
              <a:spcBef>
                <a:spcPct val="30000"/>
              </a:spcBef>
              <a:defRPr kumimoji="1" sz="1200">
                <a:solidFill>
                  <a:schemeClr val="tx1"/>
                </a:solidFill>
                <a:latin typeface="Times New Roman" pitchFamily="18" charset="0"/>
                <a:ea typeface="ＭＳ Ｐ明朝" pitchFamily="18" charset="-128"/>
              </a:defRPr>
            </a:lvl3pPr>
            <a:lvl4pPr marL="1629644" indent="-232806">
              <a:spcBef>
                <a:spcPct val="30000"/>
              </a:spcBef>
              <a:defRPr kumimoji="1" sz="1200">
                <a:solidFill>
                  <a:schemeClr val="tx1"/>
                </a:solidFill>
                <a:latin typeface="Times New Roman" pitchFamily="18" charset="0"/>
                <a:ea typeface="ＭＳ Ｐ明朝" pitchFamily="18" charset="-128"/>
              </a:defRPr>
            </a:lvl4pPr>
            <a:lvl5pPr marL="2095256" indent="-232806">
              <a:spcBef>
                <a:spcPct val="30000"/>
              </a:spcBef>
              <a:defRPr kumimoji="1" sz="1200">
                <a:solidFill>
                  <a:schemeClr val="tx1"/>
                </a:solidFill>
                <a:latin typeface="Times New Roman" pitchFamily="18" charset="0"/>
                <a:ea typeface="ＭＳ Ｐ明朝" pitchFamily="18" charset="-128"/>
              </a:defRPr>
            </a:lvl5pPr>
            <a:lvl6pPr marL="2560869"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026481"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92094"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57706" indent="-23280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74682818-701F-4CD5-8B69-A961EB055868}" type="slidenum">
              <a:rPr lang="en-US" altLang="ja-JP">
                <a:ea typeface="ＭＳ Ｐゴシック" pitchFamily="50" charset="-128"/>
              </a:rPr>
              <a:pPr>
                <a:spcBef>
                  <a:spcPct val="0"/>
                </a:spcBef>
              </a:pPr>
              <a:t>14</a:t>
            </a:fld>
            <a:endParaRPr lang="en-US" altLang="ja-JP">
              <a:ea typeface="ＭＳ Ｐゴシック" pitchFamily="50" charset="-128"/>
            </a:endParaRPr>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miter lim="800000"/>
            <a:headEnd/>
            <a:tailEnd/>
          </a:ln>
        </p:spPr>
        <p:txBody>
          <a:bodyPr lIns="92318" tIns="46159" rIns="92318" bIns="46159"/>
          <a:lstStyle/>
          <a:p>
            <a:pPr eaLnBrk="1" hangingPunct="1"/>
            <a:endParaRPr lang="ja-JP" altLang="ja-JP" smtClean="0">
              <a:latin typeface="Times New Roman" pitchFamily="18" charset="0"/>
            </a:endParaRPr>
          </a:p>
        </p:txBody>
      </p:sp>
    </p:spTree>
    <p:extLst>
      <p:ext uri="{BB962C8B-B14F-4D97-AF65-F5344CB8AC3E}">
        <p14:creationId xmlns:p14="http://schemas.microsoft.com/office/powerpoint/2010/main" val="3262025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15"/>
          <p:cNvSpPr>
            <a:spLocks noGrp="1" noChangeArrowheads="1"/>
          </p:cNvSpPr>
          <p:nvPr>
            <p:ph type="sldNum" sz="quarter" idx="10"/>
          </p:nvPr>
        </p:nvSpPr>
        <p:spPr>
          <a:ln/>
        </p:spPr>
        <p:txBody>
          <a:bodyPr/>
          <a:lstStyle>
            <a:lvl1pPr>
              <a:defRPr/>
            </a:lvl1pPr>
          </a:lstStyle>
          <a:p>
            <a:pPr>
              <a:defRPr/>
            </a:pPr>
            <a:fld id="{55012A95-D3ED-4727-B234-7EF49F33E1A4}" type="slidenum">
              <a:rPr lang="en-US" altLang="ja-JP"/>
              <a:pPr>
                <a:defRPr/>
              </a:pPr>
              <a:t>‹#›</a:t>
            </a:fld>
            <a:endParaRPr lang="en-US" altLang="ja-JP"/>
          </a:p>
        </p:txBody>
      </p:sp>
    </p:spTree>
    <p:extLst>
      <p:ext uri="{BB962C8B-B14F-4D97-AF65-F5344CB8AC3E}">
        <p14:creationId xmlns:p14="http://schemas.microsoft.com/office/powerpoint/2010/main" val="281026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5"/>
          <p:cNvSpPr>
            <a:spLocks noGrp="1" noChangeArrowheads="1"/>
          </p:cNvSpPr>
          <p:nvPr>
            <p:ph type="sldNum" sz="quarter" idx="10"/>
          </p:nvPr>
        </p:nvSpPr>
        <p:spPr>
          <a:ln/>
        </p:spPr>
        <p:txBody>
          <a:bodyPr/>
          <a:lstStyle>
            <a:lvl1pPr>
              <a:defRPr/>
            </a:lvl1pPr>
          </a:lstStyle>
          <a:p>
            <a:pPr>
              <a:defRPr/>
            </a:pPr>
            <a:fld id="{740D45E4-89D2-4335-ABB9-0D3F2FE4B506}" type="slidenum">
              <a:rPr lang="en-US" altLang="ja-JP"/>
              <a:pPr>
                <a:defRPr/>
              </a:pPr>
              <a:t>‹#›</a:t>
            </a:fld>
            <a:endParaRPr lang="en-US" altLang="ja-JP"/>
          </a:p>
        </p:txBody>
      </p:sp>
    </p:spTree>
    <p:extLst>
      <p:ext uri="{BB962C8B-B14F-4D97-AF65-F5344CB8AC3E}">
        <p14:creationId xmlns:p14="http://schemas.microsoft.com/office/powerpoint/2010/main" val="3853024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5"/>
          <p:cNvSpPr>
            <a:spLocks noGrp="1" noChangeArrowheads="1"/>
          </p:cNvSpPr>
          <p:nvPr>
            <p:ph type="sldNum" sz="quarter" idx="10"/>
          </p:nvPr>
        </p:nvSpPr>
        <p:spPr>
          <a:ln/>
        </p:spPr>
        <p:txBody>
          <a:bodyPr/>
          <a:lstStyle>
            <a:lvl1pPr>
              <a:defRPr/>
            </a:lvl1pPr>
          </a:lstStyle>
          <a:p>
            <a:pPr>
              <a:defRPr/>
            </a:pPr>
            <a:fld id="{5739C1E5-3468-4A90-ACF9-883555779F70}" type="slidenum">
              <a:rPr lang="en-US" altLang="ja-JP"/>
              <a:pPr>
                <a:defRPr/>
              </a:pPr>
              <a:t>‹#›</a:t>
            </a:fld>
            <a:endParaRPr lang="en-US" altLang="ja-JP"/>
          </a:p>
        </p:txBody>
      </p:sp>
    </p:spTree>
    <p:extLst>
      <p:ext uri="{BB962C8B-B14F-4D97-AF65-F5344CB8AC3E}">
        <p14:creationId xmlns:p14="http://schemas.microsoft.com/office/powerpoint/2010/main" val="437217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quarter" idx="1"/>
          </p:nvPr>
        </p:nvSpPr>
        <p:spPr>
          <a:xfrm>
            <a:off x="457200" y="1600200"/>
            <a:ext cx="4038600" cy="2185988"/>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600200"/>
            <a:ext cx="4038600" cy="2185988"/>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57200" y="3938588"/>
            <a:ext cx="4038600" cy="2187575"/>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ー 5"/>
          <p:cNvSpPr>
            <a:spLocks noGrp="1"/>
          </p:cNvSpPr>
          <p:nvPr>
            <p:ph sz="quarter" idx="4"/>
          </p:nvPr>
        </p:nvSpPr>
        <p:spPr>
          <a:xfrm>
            <a:off x="4648200" y="3938588"/>
            <a:ext cx="4038600" cy="2187575"/>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5"/>
          <p:cNvSpPr>
            <a:spLocks noGrp="1" noChangeArrowheads="1"/>
          </p:cNvSpPr>
          <p:nvPr>
            <p:ph type="sldNum" sz="quarter" idx="10"/>
          </p:nvPr>
        </p:nvSpPr>
        <p:spPr>
          <a:ln/>
        </p:spPr>
        <p:txBody>
          <a:bodyPr/>
          <a:lstStyle>
            <a:lvl1pPr>
              <a:defRPr/>
            </a:lvl1pPr>
          </a:lstStyle>
          <a:p>
            <a:pPr>
              <a:defRPr/>
            </a:pPr>
            <a:fld id="{2919A9E6-4564-44B4-BC8D-F803A3C489C6}" type="slidenum">
              <a:rPr lang="en-US" altLang="ja-JP"/>
              <a:pPr>
                <a:defRPr/>
              </a:pPr>
              <a:t>‹#›</a:t>
            </a:fld>
            <a:endParaRPr lang="en-US" altLang="ja-JP"/>
          </a:p>
        </p:txBody>
      </p:sp>
    </p:spTree>
    <p:extLst>
      <p:ext uri="{BB962C8B-B14F-4D97-AF65-F5344CB8AC3E}">
        <p14:creationId xmlns:p14="http://schemas.microsoft.com/office/powerpoint/2010/main" val="1500457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5"/>
          <p:cNvSpPr>
            <a:spLocks noGrp="1" noChangeArrowheads="1"/>
          </p:cNvSpPr>
          <p:nvPr>
            <p:ph type="sldNum" sz="quarter" idx="10"/>
          </p:nvPr>
        </p:nvSpPr>
        <p:spPr>
          <a:ln/>
        </p:spPr>
        <p:txBody>
          <a:bodyPr/>
          <a:lstStyle>
            <a:lvl1pPr>
              <a:defRPr/>
            </a:lvl1pPr>
          </a:lstStyle>
          <a:p>
            <a:pPr>
              <a:defRPr/>
            </a:pPr>
            <a:fld id="{A6CBACD9-AD0C-4F3E-A385-BA4CE5703963}" type="slidenum">
              <a:rPr lang="en-US" altLang="ja-JP"/>
              <a:pPr>
                <a:defRPr/>
              </a:pPr>
              <a:t>‹#›</a:t>
            </a:fld>
            <a:endParaRPr lang="en-US" altLang="ja-JP"/>
          </a:p>
        </p:txBody>
      </p:sp>
    </p:spTree>
    <p:extLst>
      <p:ext uri="{BB962C8B-B14F-4D97-AF65-F5344CB8AC3E}">
        <p14:creationId xmlns:p14="http://schemas.microsoft.com/office/powerpoint/2010/main" val="113643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5"/>
          <p:cNvSpPr>
            <a:spLocks noGrp="1" noChangeArrowheads="1"/>
          </p:cNvSpPr>
          <p:nvPr>
            <p:ph type="sldNum" sz="quarter" idx="10"/>
          </p:nvPr>
        </p:nvSpPr>
        <p:spPr>
          <a:ln/>
        </p:spPr>
        <p:txBody>
          <a:bodyPr/>
          <a:lstStyle>
            <a:lvl1pPr>
              <a:defRPr/>
            </a:lvl1pPr>
          </a:lstStyle>
          <a:p>
            <a:pPr>
              <a:defRPr/>
            </a:pPr>
            <a:fld id="{0F5B3228-575F-448A-A027-B5A8F82CFC3F}" type="slidenum">
              <a:rPr lang="en-US" altLang="ja-JP"/>
              <a:pPr>
                <a:defRPr/>
              </a:pPr>
              <a:t>‹#›</a:t>
            </a:fld>
            <a:endParaRPr lang="en-US" altLang="ja-JP"/>
          </a:p>
        </p:txBody>
      </p:sp>
    </p:spTree>
    <p:extLst>
      <p:ext uri="{BB962C8B-B14F-4D97-AF65-F5344CB8AC3E}">
        <p14:creationId xmlns:p14="http://schemas.microsoft.com/office/powerpoint/2010/main" val="1079139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15"/>
          <p:cNvSpPr>
            <a:spLocks noGrp="1" noChangeArrowheads="1"/>
          </p:cNvSpPr>
          <p:nvPr>
            <p:ph type="sldNum" sz="quarter" idx="10"/>
          </p:nvPr>
        </p:nvSpPr>
        <p:spPr>
          <a:ln/>
        </p:spPr>
        <p:txBody>
          <a:bodyPr/>
          <a:lstStyle>
            <a:lvl1pPr>
              <a:defRPr/>
            </a:lvl1pPr>
          </a:lstStyle>
          <a:p>
            <a:pPr>
              <a:defRPr/>
            </a:pPr>
            <a:fld id="{AFAB15E6-2A4D-45B9-902D-BF428479F17A}" type="slidenum">
              <a:rPr lang="en-US" altLang="ja-JP"/>
              <a:pPr>
                <a:defRPr/>
              </a:pPr>
              <a:t>‹#›</a:t>
            </a:fld>
            <a:endParaRPr lang="en-US" altLang="ja-JP"/>
          </a:p>
        </p:txBody>
      </p:sp>
    </p:spTree>
    <p:extLst>
      <p:ext uri="{BB962C8B-B14F-4D97-AF65-F5344CB8AC3E}">
        <p14:creationId xmlns:p14="http://schemas.microsoft.com/office/powerpoint/2010/main" val="106909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5"/>
          <p:cNvSpPr>
            <a:spLocks noGrp="1" noChangeArrowheads="1"/>
          </p:cNvSpPr>
          <p:nvPr>
            <p:ph type="sldNum" sz="quarter" idx="10"/>
          </p:nvPr>
        </p:nvSpPr>
        <p:spPr>
          <a:ln/>
        </p:spPr>
        <p:txBody>
          <a:bodyPr/>
          <a:lstStyle>
            <a:lvl1pPr>
              <a:defRPr/>
            </a:lvl1pPr>
          </a:lstStyle>
          <a:p>
            <a:pPr>
              <a:defRPr/>
            </a:pPr>
            <a:fld id="{C888F6C8-ADE0-4951-8ACC-0FE748F28FBE}" type="slidenum">
              <a:rPr lang="en-US" altLang="ja-JP"/>
              <a:pPr>
                <a:defRPr/>
              </a:pPr>
              <a:t>‹#›</a:t>
            </a:fld>
            <a:endParaRPr lang="en-US" altLang="ja-JP"/>
          </a:p>
        </p:txBody>
      </p:sp>
    </p:spTree>
    <p:extLst>
      <p:ext uri="{BB962C8B-B14F-4D97-AF65-F5344CB8AC3E}">
        <p14:creationId xmlns:p14="http://schemas.microsoft.com/office/powerpoint/2010/main" val="1597756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5"/>
          <p:cNvSpPr>
            <a:spLocks noGrp="1" noChangeArrowheads="1"/>
          </p:cNvSpPr>
          <p:nvPr>
            <p:ph type="sldNum" sz="quarter" idx="10"/>
          </p:nvPr>
        </p:nvSpPr>
        <p:spPr>
          <a:ln/>
        </p:spPr>
        <p:txBody>
          <a:bodyPr/>
          <a:lstStyle>
            <a:lvl1pPr>
              <a:defRPr/>
            </a:lvl1pPr>
          </a:lstStyle>
          <a:p>
            <a:pPr>
              <a:defRPr/>
            </a:pPr>
            <a:fld id="{4A4974FE-DB78-462E-864E-8F1AAE7D7E5B}" type="slidenum">
              <a:rPr lang="en-US" altLang="ja-JP"/>
              <a:pPr>
                <a:defRPr/>
              </a:pPr>
              <a:t>‹#›</a:t>
            </a:fld>
            <a:endParaRPr lang="en-US" altLang="ja-JP"/>
          </a:p>
        </p:txBody>
      </p:sp>
    </p:spTree>
    <p:extLst>
      <p:ext uri="{BB962C8B-B14F-4D97-AF65-F5344CB8AC3E}">
        <p14:creationId xmlns:p14="http://schemas.microsoft.com/office/powerpoint/2010/main" val="359632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マスター タイトルの書式設定</a:t>
            </a:r>
            <a:endParaRPr lang="ja-JP" altLang="en-US"/>
          </a:p>
        </p:txBody>
      </p:sp>
      <p:sp>
        <p:nvSpPr>
          <p:cNvPr id="3" name="Rectangle 15"/>
          <p:cNvSpPr>
            <a:spLocks noGrp="1" noChangeArrowheads="1"/>
          </p:cNvSpPr>
          <p:nvPr>
            <p:ph type="sldNum" sz="quarter" idx="10"/>
          </p:nvPr>
        </p:nvSpPr>
        <p:spPr>
          <a:ln/>
        </p:spPr>
        <p:txBody>
          <a:bodyPr/>
          <a:lstStyle>
            <a:lvl1pPr>
              <a:defRPr/>
            </a:lvl1pPr>
          </a:lstStyle>
          <a:p>
            <a:pPr>
              <a:defRPr/>
            </a:pPr>
            <a:fld id="{80EC463E-9A75-4996-AA25-397E931B463C}" type="slidenum">
              <a:rPr lang="en-US" altLang="ja-JP"/>
              <a:pPr>
                <a:defRPr/>
              </a:pPr>
              <a:t>‹#›</a:t>
            </a:fld>
            <a:endParaRPr lang="en-US" altLang="ja-JP"/>
          </a:p>
        </p:txBody>
      </p:sp>
    </p:spTree>
    <p:extLst>
      <p:ext uri="{BB962C8B-B14F-4D97-AF65-F5344CB8AC3E}">
        <p14:creationId xmlns:p14="http://schemas.microsoft.com/office/powerpoint/2010/main" val="3241639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5"/>
          <p:cNvSpPr>
            <a:spLocks noGrp="1" noChangeArrowheads="1"/>
          </p:cNvSpPr>
          <p:nvPr>
            <p:ph type="sldNum" sz="quarter" idx="10"/>
          </p:nvPr>
        </p:nvSpPr>
        <p:spPr>
          <a:ln/>
        </p:spPr>
        <p:txBody>
          <a:bodyPr/>
          <a:lstStyle>
            <a:lvl1pPr>
              <a:defRPr/>
            </a:lvl1pPr>
          </a:lstStyle>
          <a:p>
            <a:pPr>
              <a:defRPr/>
            </a:pPr>
            <a:fld id="{0CAE3848-D195-4936-AC53-173902C2AB45}" type="slidenum">
              <a:rPr lang="en-US" altLang="ja-JP"/>
              <a:pPr>
                <a:defRPr/>
              </a:pPr>
              <a:t>‹#›</a:t>
            </a:fld>
            <a:endParaRPr lang="en-US" altLang="ja-JP"/>
          </a:p>
        </p:txBody>
      </p:sp>
    </p:spTree>
    <p:extLst>
      <p:ext uri="{BB962C8B-B14F-4D97-AF65-F5344CB8AC3E}">
        <p14:creationId xmlns:p14="http://schemas.microsoft.com/office/powerpoint/2010/main" val="383019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15"/>
          <p:cNvSpPr>
            <a:spLocks noGrp="1" noChangeArrowheads="1"/>
          </p:cNvSpPr>
          <p:nvPr>
            <p:ph type="sldNum" sz="quarter" idx="10"/>
          </p:nvPr>
        </p:nvSpPr>
        <p:spPr>
          <a:ln/>
        </p:spPr>
        <p:txBody>
          <a:bodyPr/>
          <a:lstStyle>
            <a:lvl1pPr>
              <a:defRPr/>
            </a:lvl1pPr>
          </a:lstStyle>
          <a:p>
            <a:pPr>
              <a:defRPr/>
            </a:pPr>
            <a:fld id="{6268862A-3D36-476D-BF75-C2990C33BB22}" type="slidenum">
              <a:rPr lang="en-US" altLang="ja-JP"/>
              <a:pPr>
                <a:defRPr/>
              </a:pPr>
              <a:t>‹#›</a:t>
            </a:fld>
            <a:endParaRPr lang="en-US" altLang="ja-JP"/>
          </a:p>
        </p:txBody>
      </p:sp>
    </p:spTree>
    <p:extLst>
      <p:ext uri="{BB962C8B-B14F-4D97-AF65-F5344CB8AC3E}">
        <p14:creationId xmlns:p14="http://schemas.microsoft.com/office/powerpoint/2010/main" val="2734615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15"/>
          <p:cNvSpPr>
            <a:spLocks noGrp="1" noChangeArrowheads="1"/>
          </p:cNvSpPr>
          <p:nvPr>
            <p:ph type="sldNum" sz="quarter" idx="10"/>
          </p:nvPr>
        </p:nvSpPr>
        <p:spPr>
          <a:ln/>
        </p:spPr>
        <p:txBody>
          <a:bodyPr/>
          <a:lstStyle>
            <a:lvl1pPr>
              <a:defRPr/>
            </a:lvl1pPr>
          </a:lstStyle>
          <a:p>
            <a:pPr>
              <a:defRPr/>
            </a:pPr>
            <a:fld id="{6B8AA41E-60DC-474E-B2BE-8D2691DB9E18}" type="slidenum">
              <a:rPr lang="en-US" altLang="ja-JP"/>
              <a:pPr>
                <a:defRPr/>
              </a:pPr>
              <a:t>‹#›</a:t>
            </a:fld>
            <a:endParaRPr lang="en-US" altLang="ja-JP"/>
          </a:p>
        </p:txBody>
      </p:sp>
    </p:spTree>
    <p:extLst>
      <p:ext uri="{BB962C8B-B14F-4D97-AF65-F5344CB8AC3E}">
        <p14:creationId xmlns:p14="http://schemas.microsoft.com/office/powerpoint/2010/main" val="3056780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Grp="1" noChangeArrowheads="1"/>
          </p:cNvSpPr>
          <p:nvPr>
            <p:ph type="sldNum" sz="quarter" idx="4"/>
          </p:nvPr>
        </p:nvSpPr>
        <p:spPr bwMode="auto">
          <a:xfrm>
            <a:off x="8153400" y="62484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90000"/>
              </a:lnSpc>
              <a:spcBef>
                <a:spcPct val="15000"/>
              </a:spcBef>
              <a:defRPr sz="1400" smtClean="0"/>
            </a:lvl1pPr>
          </a:lstStyle>
          <a:p>
            <a:pPr>
              <a:defRPr/>
            </a:pPr>
            <a:fld id="{08F0F45B-C9CA-4F60-AD50-D708308CE9EE}"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7.e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8.e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0.e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9.emf"/><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2.e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11.emf"/><Relationship Id="rId4"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スライド番号プレースホルダー 1"/>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46974632-4B13-44ED-9435-74C5F7ED9A9F}" type="slidenum">
              <a:rPr lang="en-US" altLang="ja-JP" sz="1400"/>
              <a:pPr/>
              <a:t>1</a:t>
            </a:fld>
            <a:endParaRPr lang="en-US" altLang="ja-JP" sz="1400"/>
          </a:p>
        </p:txBody>
      </p:sp>
      <p:sp>
        <p:nvSpPr>
          <p:cNvPr id="288784" name="Text Box 2064"/>
          <p:cNvSpPr txBox="1">
            <a:spLocks noChangeArrowheads="1"/>
          </p:cNvSpPr>
          <p:nvPr/>
        </p:nvSpPr>
        <p:spPr bwMode="auto">
          <a:xfrm>
            <a:off x="762000" y="609600"/>
            <a:ext cx="73914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90000"/>
              </a:lnSpc>
              <a:spcBef>
                <a:spcPct val="5000"/>
              </a:spcBef>
              <a:defRPr/>
            </a:pPr>
            <a:r>
              <a:rPr lang="ja-JP" altLang="en-US" sz="4400" i="1" u="sng" dirty="0">
                <a:effectLst>
                  <a:outerShdw blurRad="38100" dist="38100" dir="2700000" algn="tl">
                    <a:srgbClr val="C0C0C0"/>
                  </a:outerShdw>
                </a:effectLst>
                <a:latin typeface="HG丸ｺﾞｼｯｸM-PRO" pitchFamily="50" charset="-128"/>
                <a:ea typeface="HG丸ｺﾞｼｯｸM-PRO" pitchFamily="50" charset="-128"/>
              </a:rPr>
              <a:t>安全衛生推進者養成講習会</a:t>
            </a:r>
            <a:endParaRPr lang="ja-JP" altLang="en-US" sz="4400"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2053" name="Text Box 2065"/>
          <p:cNvSpPr txBox="1">
            <a:spLocks noChangeArrowheads="1"/>
          </p:cNvSpPr>
          <p:nvPr/>
        </p:nvSpPr>
        <p:spPr bwMode="auto">
          <a:xfrm>
            <a:off x="2679342" y="1582384"/>
            <a:ext cx="6248400" cy="1426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ts val="5200"/>
              </a:lnSpc>
              <a:spcBef>
                <a:spcPts val="0"/>
              </a:spcBef>
            </a:pPr>
            <a:r>
              <a:rPr lang="ja-JP" altLang="en-US" sz="4000" dirty="0">
                <a:solidFill>
                  <a:srgbClr val="000066"/>
                </a:solidFill>
                <a:latin typeface="HG丸ｺﾞｼｯｸM-PRO" pitchFamily="50" charset="-128"/>
                <a:ea typeface="HG丸ｺﾞｼｯｸM-PRO" pitchFamily="50" charset="-128"/>
              </a:rPr>
              <a:t>第４章　健康の保持</a:t>
            </a:r>
            <a:r>
              <a:rPr lang="ja-JP" altLang="en-US" sz="4000" dirty="0" smtClean="0">
                <a:solidFill>
                  <a:srgbClr val="000066"/>
                </a:solidFill>
                <a:latin typeface="HG丸ｺﾞｼｯｸM-PRO" pitchFamily="50" charset="-128"/>
                <a:ea typeface="HG丸ｺﾞｼｯｸM-PRO" pitchFamily="50" charset="-128"/>
              </a:rPr>
              <a:t>増進</a:t>
            </a:r>
            <a:endParaRPr lang="en-US" altLang="ja-JP" sz="4000" dirty="0" smtClean="0">
              <a:solidFill>
                <a:srgbClr val="000066"/>
              </a:solidFill>
              <a:latin typeface="HG丸ｺﾞｼｯｸM-PRO" pitchFamily="50" charset="-128"/>
              <a:ea typeface="HG丸ｺﾞｼｯｸM-PRO" pitchFamily="50" charset="-128"/>
            </a:endParaRPr>
          </a:p>
          <a:p>
            <a:pPr algn="ctr" eaLnBrk="1" hangingPunct="1">
              <a:lnSpc>
                <a:spcPts val="5200"/>
              </a:lnSpc>
              <a:spcBef>
                <a:spcPts val="0"/>
              </a:spcBef>
            </a:pPr>
            <a:r>
              <a:rPr lang="ja-JP" altLang="en-US" sz="2800" dirty="0" smtClean="0">
                <a:solidFill>
                  <a:srgbClr val="000066"/>
                </a:solidFill>
                <a:latin typeface="HG丸ｺﾞｼｯｸM-PRO" pitchFamily="50" charset="-128"/>
                <a:ea typeface="HG丸ｺﾞｼｯｸM-PRO" pitchFamily="50" charset="-128"/>
              </a:rPr>
              <a:t>（</a:t>
            </a:r>
            <a:r>
              <a:rPr lang="en-US" altLang="ja-JP" sz="2800" dirty="0" smtClean="0">
                <a:solidFill>
                  <a:srgbClr val="000066"/>
                </a:solidFill>
                <a:latin typeface="HG丸ｺﾞｼｯｸM-PRO" pitchFamily="50" charset="-128"/>
                <a:ea typeface="HG丸ｺﾞｼｯｸM-PRO" pitchFamily="50" charset="-128"/>
              </a:rPr>
              <a:t>P</a:t>
            </a:r>
            <a:r>
              <a:rPr lang="ja-JP" altLang="en-US" sz="2800" dirty="0" smtClean="0">
                <a:solidFill>
                  <a:srgbClr val="000066"/>
                </a:solidFill>
                <a:latin typeface="HG丸ｺﾞｼｯｸM-PRO" pitchFamily="50" charset="-128"/>
                <a:ea typeface="HG丸ｺﾞｼｯｸM-PRO" pitchFamily="50" charset="-128"/>
              </a:rPr>
              <a:t>１１７～</a:t>
            </a:r>
            <a:r>
              <a:rPr lang="en-US" altLang="ja-JP" sz="2800" dirty="0" smtClean="0">
                <a:solidFill>
                  <a:srgbClr val="000066"/>
                </a:solidFill>
                <a:latin typeface="HG丸ｺﾞｼｯｸM-PRO" pitchFamily="50" charset="-128"/>
                <a:ea typeface="HG丸ｺﾞｼｯｸM-PRO" pitchFamily="50" charset="-128"/>
              </a:rPr>
              <a:t>P</a:t>
            </a:r>
            <a:r>
              <a:rPr lang="ja-JP" altLang="en-US" sz="2800" smtClean="0">
                <a:solidFill>
                  <a:srgbClr val="000066"/>
                </a:solidFill>
                <a:latin typeface="HG丸ｺﾞｼｯｸM-PRO" pitchFamily="50" charset="-128"/>
                <a:ea typeface="HG丸ｺﾞｼｯｸM-PRO" pitchFamily="50" charset="-128"/>
              </a:rPr>
              <a:t>１４４）</a:t>
            </a:r>
            <a:endParaRPr lang="ja-JP" altLang="en-US" sz="2800" dirty="0">
              <a:solidFill>
                <a:srgbClr val="000066"/>
              </a:solidFill>
              <a:latin typeface="HG丸ｺﾞｼｯｸM-PRO" pitchFamily="50" charset="-128"/>
              <a:ea typeface="HG丸ｺﾞｼｯｸM-PRO" pitchFamily="50" charset="-128"/>
            </a:endParaRPr>
          </a:p>
        </p:txBody>
      </p:sp>
      <p:pic>
        <p:nvPicPr>
          <p:cNvPr id="2" name="図 1"/>
          <p:cNvPicPr>
            <a:picLocks noChangeAspect="1"/>
          </p:cNvPicPr>
          <p:nvPr/>
        </p:nvPicPr>
        <p:blipFill>
          <a:blip r:embed="rId3"/>
          <a:stretch>
            <a:fillRect/>
          </a:stretch>
        </p:blipFill>
        <p:spPr>
          <a:xfrm>
            <a:off x="4964354" y="3174781"/>
            <a:ext cx="3951046" cy="2512236"/>
          </a:xfrm>
          <a:prstGeom prst="rect">
            <a:avLst/>
          </a:prstGeom>
        </p:spPr>
      </p:pic>
      <p:sp>
        <p:nvSpPr>
          <p:cNvPr id="288786" name="Text Box 2066"/>
          <p:cNvSpPr txBox="1">
            <a:spLocks noChangeArrowheads="1"/>
          </p:cNvSpPr>
          <p:nvPr/>
        </p:nvSpPr>
        <p:spPr bwMode="auto">
          <a:xfrm>
            <a:off x="228600" y="4724400"/>
            <a:ext cx="5105400" cy="9413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105000"/>
              </a:lnSpc>
              <a:spcBef>
                <a:spcPct val="20000"/>
              </a:spcBef>
              <a:defRPr/>
            </a:pPr>
            <a:r>
              <a:rPr lang="ja-JP" altLang="en-US" sz="2400" dirty="0" smtClean="0">
                <a:solidFill>
                  <a:srgbClr val="FF0000"/>
                </a:solidFill>
                <a:effectLst>
                  <a:outerShdw blurRad="38100" dist="38100" dir="2700000" algn="tl">
                    <a:srgbClr val="C0C0C0"/>
                  </a:outerShdw>
                </a:effectLst>
                <a:latin typeface="HG丸ｺﾞｼｯｸM-PRO" pitchFamily="50" charset="-128"/>
                <a:ea typeface="HG丸ｺﾞｼｯｸM-PRO" pitchFamily="50" charset="-128"/>
              </a:rPr>
              <a:t>令和３年</a:t>
            </a:r>
            <a:r>
              <a:rPr lang="ja-JP" altLang="en-US" sz="2400" dirty="0">
                <a:solidFill>
                  <a:srgbClr val="FF0000"/>
                </a:solidFill>
                <a:effectLst>
                  <a:outerShdw blurRad="38100" dist="38100" dir="2700000" algn="tl">
                    <a:srgbClr val="C0C0C0"/>
                  </a:outerShdw>
                </a:effectLst>
                <a:latin typeface="HG丸ｺﾞｼｯｸM-PRO" pitchFamily="50" charset="-128"/>
                <a:ea typeface="HG丸ｺﾞｼｯｸM-PRO" pitchFamily="50" charset="-128"/>
              </a:rPr>
              <a:t>　</a:t>
            </a:r>
            <a:r>
              <a:rPr lang="ja-JP" altLang="en-US" sz="2400" dirty="0" smtClean="0">
                <a:solidFill>
                  <a:srgbClr val="FF0000"/>
                </a:solidFill>
                <a:effectLst>
                  <a:outerShdw blurRad="38100" dist="38100" dir="2700000" algn="tl">
                    <a:srgbClr val="C0C0C0"/>
                  </a:outerShdw>
                </a:effectLst>
                <a:latin typeface="HG丸ｺﾞｼｯｸM-PRO" pitchFamily="50" charset="-128"/>
                <a:ea typeface="HG丸ｺﾞｼｯｸM-PRO" pitchFamily="50" charset="-128"/>
              </a:rPr>
              <a:t>６月２５日</a:t>
            </a:r>
            <a:endParaRPr lang="ja-JP" altLang="en-US" sz="2400" dirty="0">
              <a:solidFill>
                <a:srgbClr val="FF0000"/>
              </a:solidFill>
              <a:effectLst>
                <a:outerShdw blurRad="38100" dist="38100" dir="2700000" algn="tl">
                  <a:srgbClr val="C0C0C0"/>
                </a:outerShdw>
              </a:effectLst>
              <a:latin typeface="HG丸ｺﾞｼｯｸM-PRO" pitchFamily="50" charset="-128"/>
              <a:ea typeface="HG丸ｺﾞｼｯｸM-PRO" pitchFamily="50" charset="-128"/>
            </a:endParaRPr>
          </a:p>
          <a:p>
            <a:pPr algn="ctr" eaLnBrk="1" hangingPunct="1">
              <a:lnSpc>
                <a:spcPct val="105000"/>
              </a:lnSpc>
              <a:spcBef>
                <a:spcPct val="20000"/>
              </a:spcBef>
              <a:defRPr/>
            </a:pPr>
            <a:r>
              <a:rPr lang="ja-JP" altLang="en-US" sz="2400" dirty="0">
                <a:solidFill>
                  <a:srgbClr val="FF0000"/>
                </a:solidFill>
                <a:effectLst>
                  <a:outerShdw blurRad="38100" dist="38100" dir="2700000" algn="tl">
                    <a:srgbClr val="C0C0C0"/>
                  </a:outerShdw>
                </a:effectLst>
                <a:latin typeface="HG丸ｺﾞｼｯｸM-PRO" pitchFamily="50" charset="-128"/>
                <a:ea typeface="HG丸ｺﾞｼｯｸM-PRO" pitchFamily="50" charset="-128"/>
              </a:rPr>
              <a:t>神奈川労務安全衛生協会厚木支部</a:t>
            </a:r>
            <a:endParaRPr lang="en-US" altLang="ja-JP" sz="2400" dirty="0">
              <a:solidFill>
                <a:srgbClr val="FF0000"/>
              </a:solidFill>
              <a:effectLst>
                <a:outerShdw blurRad="38100" dist="38100" dir="2700000" algn="tl">
                  <a:srgbClr val="C0C0C0"/>
                </a:outerShdw>
              </a:effectLst>
              <a:latin typeface="HG丸ｺﾞｼｯｸM-PRO" pitchFamily="50" charset="-128"/>
              <a:ea typeface="HG丸ｺﾞｼｯｸM-PRO" pitchFamily="50" charset="-128"/>
            </a:endParaRPr>
          </a:p>
        </p:txBody>
      </p:sp>
      <p:pic>
        <p:nvPicPr>
          <p:cNvPr id="3" name="図 2"/>
          <p:cNvPicPr>
            <a:picLocks noChangeAspect="1"/>
          </p:cNvPicPr>
          <p:nvPr/>
        </p:nvPicPr>
        <p:blipFill>
          <a:blip r:embed="rId4"/>
          <a:stretch>
            <a:fillRect/>
          </a:stretch>
        </p:blipFill>
        <p:spPr>
          <a:xfrm>
            <a:off x="311273" y="1634976"/>
            <a:ext cx="2470027" cy="1663152"/>
          </a:xfrm>
          <a:prstGeom prst="rect">
            <a:avLst/>
          </a:prstGeom>
        </p:spPr>
      </p:pic>
    </p:spTree>
    <p:extLst>
      <p:ext uri="{BB962C8B-B14F-4D97-AF65-F5344CB8AC3E}">
        <p14:creationId xmlns:p14="http://schemas.microsoft.com/office/powerpoint/2010/main" val="115997235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22E95B02-C930-4A9C-ADA1-63AF119A4C97}" type="slidenum">
              <a:rPr lang="en-US" altLang="ja-JP" sz="1400"/>
              <a:pPr/>
              <a:t>10</a:t>
            </a:fld>
            <a:endParaRPr lang="en-US" altLang="ja-JP" sz="1400"/>
          </a:p>
        </p:txBody>
      </p:sp>
      <p:sp>
        <p:nvSpPr>
          <p:cNvPr id="10243" name="Rectangle 2"/>
          <p:cNvSpPr>
            <a:spLocks noGrp="1" noChangeArrowheads="1"/>
          </p:cNvSpPr>
          <p:nvPr>
            <p:ph type="ctrTitle"/>
          </p:nvPr>
        </p:nvSpPr>
        <p:spPr bwMode="auto">
          <a:xfrm>
            <a:off x="228600" y="152401"/>
            <a:ext cx="4191000" cy="5402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lnSpc>
                <a:spcPts val="4000"/>
              </a:lnSpc>
            </a:pPr>
            <a:r>
              <a:rPr lang="ja-JP" altLang="en-US" sz="3200" dirty="0" smtClean="0">
                <a:solidFill>
                  <a:schemeClr val="accent2"/>
                </a:solidFill>
                <a:latin typeface="HG丸ｺﾞｼｯｸM-PRO" pitchFamily="50" charset="-128"/>
                <a:ea typeface="HG丸ｺﾞｼｯｸM-PRO" pitchFamily="50" charset="-128"/>
              </a:rPr>
              <a:t>（１）一般健康診断</a:t>
            </a:r>
          </a:p>
        </p:txBody>
      </p:sp>
      <p:sp>
        <p:nvSpPr>
          <p:cNvPr id="10244" name="Rectangle 3"/>
          <p:cNvSpPr>
            <a:spLocks noGrp="1" noChangeArrowheads="1"/>
          </p:cNvSpPr>
          <p:nvPr>
            <p:ph type="subTitle" idx="1"/>
          </p:nvPr>
        </p:nvSpPr>
        <p:spPr bwMode="auto">
          <a:xfrm>
            <a:off x="228600" y="831779"/>
            <a:ext cx="8763000" cy="58335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spcBef>
                <a:spcPct val="0"/>
              </a:spcBef>
            </a:pPr>
            <a:r>
              <a:rPr lang="en-US" altLang="ja-JP" sz="2400" dirty="0" smtClean="0">
                <a:solidFill>
                  <a:srgbClr val="FF0000"/>
                </a:solidFill>
                <a:latin typeface="HG丸ｺﾞｼｯｸM-PRO" pitchFamily="50" charset="-128"/>
                <a:ea typeface="HG丸ｺﾞｼｯｸM-PRO" pitchFamily="50" charset="-128"/>
              </a:rPr>
              <a:t>※</a:t>
            </a:r>
            <a:r>
              <a:rPr lang="ja-JP" altLang="en-US" sz="2400" dirty="0" smtClean="0">
                <a:solidFill>
                  <a:srgbClr val="FF0000"/>
                </a:solidFill>
                <a:latin typeface="HG丸ｺﾞｼｯｸM-PRO" pitchFamily="50" charset="-128"/>
                <a:ea typeface="HG丸ｺﾞｼｯｸM-PRO" pitchFamily="50" charset="-128"/>
              </a:rPr>
              <a:t>　一般健康診断には</a:t>
            </a:r>
          </a:p>
          <a:p>
            <a:pPr algn="l" eaLnBrk="1" hangingPunct="1">
              <a:spcBef>
                <a:spcPct val="0"/>
              </a:spcBef>
            </a:pPr>
            <a:r>
              <a:rPr lang="ja-JP" altLang="en-US" sz="2000" dirty="0" smtClean="0">
                <a:solidFill>
                  <a:srgbClr val="FF66CC"/>
                </a:solidFill>
                <a:latin typeface="HG丸ｺﾞｼｯｸM-PRO" pitchFamily="50" charset="-128"/>
                <a:ea typeface="HG丸ｺﾞｼｯｸM-PRO" pitchFamily="50" charset="-128"/>
              </a:rPr>
              <a:t>　　</a:t>
            </a:r>
            <a:r>
              <a:rPr lang="ja-JP" altLang="en-US" sz="2000" u="sng" dirty="0" smtClean="0">
                <a:solidFill>
                  <a:srgbClr val="FF0000"/>
                </a:solidFill>
                <a:latin typeface="HG丸ｺﾞｼｯｸM-PRO" pitchFamily="50" charset="-128"/>
                <a:ea typeface="HG丸ｺﾞｼｯｸM-PRO" pitchFamily="50" charset="-128"/>
              </a:rPr>
              <a:t>雇入時の健康診断</a:t>
            </a:r>
            <a:r>
              <a:rPr lang="ja-JP" altLang="en-US" sz="2000" dirty="0" smtClean="0">
                <a:latin typeface="HG丸ｺﾞｼｯｸM-PRO" pitchFamily="50" charset="-128"/>
                <a:ea typeface="HG丸ｺﾞｼｯｸM-PRO" pitchFamily="50" charset="-128"/>
              </a:rPr>
              <a:t>、</a:t>
            </a:r>
            <a:r>
              <a:rPr lang="ja-JP" altLang="en-US" sz="2000" u="sng" dirty="0" smtClean="0">
                <a:solidFill>
                  <a:srgbClr val="FF0000"/>
                </a:solidFill>
                <a:latin typeface="HG丸ｺﾞｼｯｸM-PRO" pitchFamily="50" charset="-128"/>
                <a:ea typeface="HG丸ｺﾞｼｯｸM-PRO" pitchFamily="50" charset="-128"/>
              </a:rPr>
              <a:t>定期健康診断</a:t>
            </a:r>
            <a:r>
              <a:rPr lang="ja-JP" altLang="en-US" sz="2000" dirty="0" smtClean="0">
                <a:latin typeface="HG丸ｺﾞｼｯｸM-PRO" pitchFamily="50" charset="-128"/>
                <a:ea typeface="HG丸ｺﾞｼｯｸM-PRO" pitchFamily="50" charset="-128"/>
              </a:rPr>
              <a:t>、</a:t>
            </a:r>
            <a:r>
              <a:rPr lang="ja-JP" altLang="en-US" sz="2000" u="sng" dirty="0" smtClean="0">
                <a:latin typeface="HG丸ｺﾞｼｯｸM-PRO" pitchFamily="50" charset="-128"/>
                <a:ea typeface="HG丸ｺﾞｼｯｸM-PRO" pitchFamily="50" charset="-128"/>
              </a:rPr>
              <a:t>特定業務従事者の健康診断</a:t>
            </a:r>
          </a:p>
          <a:p>
            <a:pPr algn="l" eaLnBrk="1" hangingPunct="1">
              <a:spcBef>
                <a:spcPct val="0"/>
              </a:spcBef>
            </a:pPr>
            <a:r>
              <a:rPr lang="ja-JP" altLang="en-US" sz="2000" dirty="0" smtClean="0">
                <a:solidFill>
                  <a:srgbClr val="FF66CC"/>
                </a:solidFill>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及び</a:t>
            </a:r>
            <a:r>
              <a:rPr lang="ja-JP" altLang="en-US" sz="2000" u="sng" dirty="0" smtClean="0">
                <a:latin typeface="HG丸ｺﾞｼｯｸM-PRO" pitchFamily="50" charset="-128"/>
                <a:ea typeface="HG丸ｺﾞｼｯｸM-PRO" pitchFamily="50" charset="-128"/>
              </a:rPr>
              <a:t>海外派遣労働者に対する健康診断</a:t>
            </a:r>
            <a:r>
              <a:rPr lang="ja-JP" altLang="en-US" sz="2000" dirty="0" smtClean="0">
                <a:latin typeface="HG丸ｺﾞｼｯｸM-PRO" pitchFamily="50" charset="-128"/>
                <a:ea typeface="HG丸ｺﾞｼｯｸM-PRO" pitchFamily="50" charset="-128"/>
              </a:rPr>
              <a:t>等があり、</a:t>
            </a:r>
            <a:r>
              <a:rPr lang="ja-JP" altLang="en-US" sz="2000" u="sng" dirty="0" smtClean="0">
                <a:solidFill>
                  <a:srgbClr val="FF0000"/>
                </a:solidFill>
                <a:latin typeface="HG丸ｺﾞｼｯｸM-PRO" pitchFamily="50" charset="-128"/>
                <a:ea typeface="HG丸ｺﾞｼｯｸM-PRO" pitchFamily="50" charset="-128"/>
              </a:rPr>
              <a:t>定期健康診断</a:t>
            </a:r>
            <a:r>
              <a:rPr lang="ja-JP" altLang="en-US" sz="2000" dirty="0" smtClean="0">
                <a:latin typeface="HG丸ｺﾞｼｯｸM-PRO" pitchFamily="50" charset="-128"/>
                <a:ea typeface="HG丸ｺﾞｼｯｸM-PRO" pitchFamily="50" charset="-128"/>
              </a:rPr>
              <a:t>は、</a:t>
            </a:r>
          </a:p>
          <a:p>
            <a:pPr algn="l" eaLnBrk="1" hangingPunct="1">
              <a:spcBef>
                <a:spcPct val="0"/>
              </a:spcBef>
            </a:pPr>
            <a:r>
              <a:rPr lang="ja-JP" altLang="en-US" sz="2000" dirty="0" smtClean="0">
                <a:latin typeface="HG丸ｺﾞｼｯｸM-PRO" pitchFamily="50" charset="-128"/>
                <a:ea typeface="HG丸ｺﾞｼｯｸM-PRO" pitchFamily="50" charset="-128"/>
              </a:rPr>
              <a:t>　　原則的には１年以内ごとに１回、定期に実施することとれている。</a:t>
            </a:r>
            <a:endParaRPr lang="en-US" altLang="ja-JP" sz="2000" dirty="0" smtClean="0">
              <a:latin typeface="HG丸ｺﾞｼｯｸM-PRO" pitchFamily="50" charset="-128"/>
              <a:ea typeface="HG丸ｺﾞｼｯｸM-PRO" pitchFamily="50" charset="-128"/>
            </a:endParaRPr>
          </a:p>
          <a:p>
            <a:pPr algn="l" eaLnBrk="1" hangingPunct="1">
              <a:spcBef>
                <a:spcPct val="0"/>
              </a:spcBef>
            </a:pPr>
            <a:endParaRPr lang="ja-JP" altLang="en-US" sz="2000" dirty="0" smtClean="0">
              <a:latin typeface="HG丸ｺﾞｼｯｸM-PRO" pitchFamily="50" charset="-128"/>
              <a:ea typeface="HG丸ｺﾞｼｯｸM-PRO" pitchFamily="50" charset="-128"/>
            </a:endParaRPr>
          </a:p>
          <a:p>
            <a:pPr algn="l" eaLnBrk="1" hangingPunct="1">
              <a:spcBef>
                <a:spcPct val="0"/>
              </a:spcBef>
            </a:pPr>
            <a:r>
              <a:rPr lang="ja-JP" altLang="en-US" sz="2400" dirty="0" smtClean="0">
                <a:solidFill>
                  <a:srgbClr val="FF0000"/>
                </a:solidFill>
                <a:latin typeface="HG丸ｺﾞｼｯｸM-PRO" pitchFamily="50" charset="-128"/>
                <a:ea typeface="HG丸ｺﾞｼｯｸM-PRO" pitchFamily="50" charset="-128"/>
              </a:rPr>
              <a:t>　●雇入時の健康診断</a:t>
            </a:r>
            <a:r>
              <a:rPr lang="ja-JP" altLang="en-US" sz="2000" dirty="0" smtClean="0">
                <a:solidFill>
                  <a:srgbClr val="FF0000"/>
                </a:solidFill>
                <a:latin typeface="HG丸ｺﾞｼｯｸM-PRO" pitchFamily="50" charset="-128"/>
                <a:ea typeface="HG丸ｺﾞｼｯｸM-PRO" pitchFamily="50" charset="-128"/>
              </a:rPr>
              <a:t>（労働安全衛生規則第４３条）</a:t>
            </a:r>
          </a:p>
          <a:p>
            <a:pPr algn="l" eaLnBrk="1" hangingPunct="1">
              <a:spcBef>
                <a:spcPct val="0"/>
              </a:spcBef>
            </a:pPr>
            <a:r>
              <a:rPr lang="ja-JP" altLang="en-US" sz="2000" dirty="0" smtClean="0">
                <a:latin typeface="HG丸ｺﾞｼｯｸM-PRO" pitchFamily="50" charset="-128"/>
                <a:ea typeface="HG丸ｺﾞｼｯｸM-PRO" pitchFamily="50" charset="-128"/>
              </a:rPr>
              <a:t>　　健康診断項目・・・</a:t>
            </a:r>
            <a:r>
              <a:rPr lang="ja-JP" altLang="en-US" sz="2000" u="sng" dirty="0" smtClean="0">
                <a:solidFill>
                  <a:srgbClr val="FF0000"/>
                </a:solidFill>
                <a:latin typeface="HG丸ｺﾞｼｯｸM-PRO" pitchFamily="50" charset="-128"/>
                <a:ea typeface="HG丸ｺﾞｼｯｸM-PRO" pitchFamily="50" charset="-128"/>
              </a:rPr>
              <a:t>省略することはできない</a:t>
            </a:r>
          </a:p>
          <a:p>
            <a:pPr algn="l" eaLnBrk="1" hangingPunct="1">
              <a:spcBef>
                <a:spcPct val="0"/>
              </a:spcBef>
            </a:pPr>
            <a:r>
              <a:rPr lang="ja-JP" altLang="en-US" sz="2000" dirty="0" smtClean="0">
                <a:latin typeface="HG丸ｺﾞｼｯｸM-PRO" pitchFamily="50" charset="-128"/>
                <a:ea typeface="HG丸ｺﾞｼｯｸM-PRO" pitchFamily="50" charset="-128"/>
              </a:rPr>
              <a:t>　　　①既往歴及び業務歴の調査</a:t>
            </a:r>
          </a:p>
          <a:p>
            <a:pPr algn="l" eaLnBrk="1" hangingPunct="1">
              <a:spcBef>
                <a:spcPct val="0"/>
              </a:spcBef>
            </a:pPr>
            <a:r>
              <a:rPr lang="ja-JP" altLang="en-US" sz="2000" dirty="0" smtClean="0">
                <a:latin typeface="HG丸ｺﾞｼｯｸM-PRO" pitchFamily="50" charset="-128"/>
                <a:ea typeface="HG丸ｺﾞｼｯｸM-PRO" pitchFamily="50" charset="-128"/>
              </a:rPr>
              <a:t>　　　②自覚症状及び他覚症状の有無の検査</a:t>
            </a:r>
          </a:p>
          <a:p>
            <a:pPr algn="l" eaLnBrk="1" hangingPunct="1">
              <a:spcBef>
                <a:spcPct val="0"/>
              </a:spcBef>
            </a:pPr>
            <a:r>
              <a:rPr lang="ja-JP" altLang="en-US" sz="2000" dirty="0" smtClean="0">
                <a:latin typeface="HG丸ｺﾞｼｯｸM-PRO" pitchFamily="50" charset="-128"/>
                <a:ea typeface="HG丸ｺﾞｼｯｸM-PRO" pitchFamily="50" charset="-128"/>
              </a:rPr>
              <a:t>　　　③身長、体重、腹囲、視力及び</a:t>
            </a:r>
          </a:p>
          <a:p>
            <a:pPr algn="l" eaLnBrk="1" hangingPunct="1">
              <a:spcBef>
                <a:spcPct val="0"/>
              </a:spcBef>
            </a:pPr>
            <a:r>
              <a:rPr lang="ja-JP" altLang="en-US" sz="2000" dirty="0" smtClean="0">
                <a:latin typeface="HG丸ｺﾞｼｯｸM-PRO" pitchFamily="50" charset="-128"/>
                <a:ea typeface="HG丸ｺﾞｼｯｸM-PRO" pitchFamily="50" charset="-128"/>
              </a:rPr>
              <a:t>　　　　聴力（１０００および４０００Ｈｚの３０ｄＢ）の検査</a:t>
            </a:r>
          </a:p>
          <a:p>
            <a:pPr algn="l" eaLnBrk="1" hangingPunct="1">
              <a:spcBef>
                <a:spcPct val="0"/>
              </a:spcBef>
            </a:pPr>
            <a:r>
              <a:rPr lang="ja-JP" altLang="en-US" sz="2000" dirty="0" smtClean="0">
                <a:latin typeface="HG丸ｺﾞｼｯｸM-PRO" pitchFamily="50" charset="-128"/>
                <a:ea typeface="HG丸ｺﾞｼｯｸM-PRO" pitchFamily="50" charset="-128"/>
              </a:rPr>
              <a:t>　　　④胸部エックス線検査および喀痰検査</a:t>
            </a:r>
          </a:p>
          <a:p>
            <a:pPr algn="l" eaLnBrk="1" hangingPunct="1">
              <a:spcBef>
                <a:spcPct val="0"/>
              </a:spcBef>
            </a:pPr>
            <a:r>
              <a:rPr lang="ja-JP" altLang="en-US" sz="2000" dirty="0" smtClean="0">
                <a:latin typeface="HG丸ｺﾞｼｯｸM-PRO" pitchFamily="50" charset="-128"/>
                <a:ea typeface="HG丸ｺﾞｼｯｸM-PRO" pitchFamily="50" charset="-128"/>
              </a:rPr>
              <a:t>　　　⑤血圧の測定　　　⑥貧血検査（血色素量、赤血球数）</a:t>
            </a:r>
          </a:p>
          <a:p>
            <a:pPr algn="l" eaLnBrk="1" hangingPunct="1">
              <a:spcBef>
                <a:spcPct val="0"/>
              </a:spcBef>
            </a:pPr>
            <a:r>
              <a:rPr lang="ja-JP" altLang="en-US" sz="2000" dirty="0" smtClean="0">
                <a:latin typeface="HG丸ｺﾞｼｯｸM-PRO" pitchFamily="50" charset="-128"/>
                <a:ea typeface="HG丸ｺﾞｼｯｸM-PRO" pitchFamily="50" charset="-128"/>
              </a:rPr>
              <a:t>　　　⑦肝機能検査（ＧＯＴ、ＧＰＴ、</a:t>
            </a:r>
            <a:r>
              <a:rPr lang="en-US" altLang="ja-JP" sz="2000" dirty="0" smtClean="0">
                <a:latin typeface="HG丸ｺﾞｼｯｸM-PRO" pitchFamily="50" charset="-128"/>
                <a:ea typeface="HG丸ｺﾞｼｯｸM-PRO" pitchFamily="50" charset="-128"/>
              </a:rPr>
              <a:t>γ</a:t>
            </a:r>
            <a:r>
              <a:rPr lang="ja-JP" altLang="en-US" sz="2000" dirty="0" smtClean="0">
                <a:latin typeface="HG丸ｺﾞｼｯｸM-PRO" pitchFamily="50" charset="-128"/>
                <a:ea typeface="HG丸ｺﾞｼｯｸM-PRO" pitchFamily="50" charset="-128"/>
              </a:rPr>
              <a:t>－ＧＴＰ）</a:t>
            </a:r>
          </a:p>
          <a:p>
            <a:pPr algn="l" eaLnBrk="1" hangingPunct="1">
              <a:spcBef>
                <a:spcPct val="0"/>
              </a:spcBef>
            </a:pPr>
            <a:r>
              <a:rPr lang="ja-JP" altLang="en-US" sz="2000" dirty="0" smtClean="0">
                <a:latin typeface="HG丸ｺﾞｼｯｸM-PRO" pitchFamily="50" charset="-128"/>
                <a:ea typeface="HG丸ｺﾞｼｯｸM-PRO" pitchFamily="50" charset="-128"/>
              </a:rPr>
              <a:t>　　　⑧血中脂質検査（</a:t>
            </a:r>
            <a:r>
              <a:rPr lang="en-US" altLang="ja-JP" sz="2000" dirty="0" smtClean="0">
                <a:latin typeface="HG丸ｺﾞｼｯｸM-PRO" pitchFamily="50" charset="-128"/>
                <a:ea typeface="HG丸ｺﾞｼｯｸM-PRO" pitchFamily="50" charset="-128"/>
              </a:rPr>
              <a:t>LDL</a:t>
            </a:r>
            <a:r>
              <a:rPr lang="ja-JP" altLang="en-US" sz="2000" dirty="0" smtClean="0">
                <a:latin typeface="HG丸ｺﾞｼｯｸM-PRO" pitchFamily="50" charset="-128"/>
                <a:ea typeface="HG丸ｺﾞｼｯｸM-PRO" pitchFamily="50" charset="-128"/>
              </a:rPr>
              <a:t>ｺﾚｽﾃﾛｰﾙ、</a:t>
            </a:r>
            <a:r>
              <a:rPr lang="en-US" altLang="ja-JP" sz="2000" dirty="0" smtClean="0">
                <a:latin typeface="HG丸ｺﾞｼｯｸM-PRO" pitchFamily="50" charset="-128"/>
                <a:ea typeface="HG丸ｺﾞｼｯｸM-PRO" pitchFamily="50" charset="-128"/>
              </a:rPr>
              <a:t>HDL</a:t>
            </a:r>
            <a:r>
              <a:rPr lang="ja-JP" altLang="en-US" sz="2000" dirty="0" smtClean="0">
                <a:latin typeface="HG丸ｺﾞｼｯｸM-PRO" pitchFamily="50" charset="-128"/>
                <a:ea typeface="HG丸ｺﾞｼｯｸM-PRO" pitchFamily="50" charset="-128"/>
              </a:rPr>
              <a:t>ｺﾚｽﾃﾛｰﾙ、血清ﾄﾘｸﾞﾘｾﾗｲﾄﾞ）</a:t>
            </a:r>
          </a:p>
          <a:p>
            <a:pPr algn="l" eaLnBrk="1" hangingPunct="1">
              <a:spcBef>
                <a:spcPct val="0"/>
              </a:spcBef>
            </a:pPr>
            <a:r>
              <a:rPr lang="ja-JP" altLang="en-US" sz="2000" dirty="0" smtClean="0">
                <a:latin typeface="HG丸ｺﾞｼｯｸM-PRO" pitchFamily="50" charset="-128"/>
                <a:ea typeface="HG丸ｺﾞｼｯｸM-PRO" pitchFamily="50" charset="-128"/>
              </a:rPr>
              <a:t>　　　⑨血糖検査（空腹時血糖またはヘモグロビン</a:t>
            </a:r>
            <a:r>
              <a:rPr lang="en-US" altLang="ja-JP" sz="2000" dirty="0" smtClean="0">
                <a:latin typeface="HG丸ｺﾞｼｯｸM-PRO" pitchFamily="50" charset="-128"/>
                <a:ea typeface="HG丸ｺﾞｼｯｸM-PRO" pitchFamily="50" charset="-128"/>
              </a:rPr>
              <a:t>A1c</a:t>
            </a:r>
            <a:r>
              <a:rPr lang="ja-JP" altLang="en-US" sz="2000" dirty="0" smtClean="0">
                <a:latin typeface="HG丸ｺﾞｼｯｸM-PRO" pitchFamily="50" charset="-128"/>
                <a:ea typeface="HG丸ｺﾞｼｯｸM-PRO" pitchFamily="50" charset="-128"/>
              </a:rPr>
              <a:t>）</a:t>
            </a:r>
          </a:p>
          <a:p>
            <a:pPr algn="l" eaLnBrk="1" hangingPunct="1">
              <a:spcBef>
                <a:spcPct val="0"/>
              </a:spcBef>
            </a:pPr>
            <a:r>
              <a:rPr lang="ja-JP" altLang="en-US" sz="2000" dirty="0" smtClean="0">
                <a:latin typeface="HG丸ｺﾞｼｯｸM-PRO" pitchFamily="50" charset="-128"/>
                <a:ea typeface="HG丸ｺﾞｼｯｸM-PRO" pitchFamily="50" charset="-128"/>
              </a:rPr>
              <a:t>　　　⑩尿中の糖及び蛋白の有無の検査</a:t>
            </a:r>
          </a:p>
          <a:p>
            <a:pPr algn="l" eaLnBrk="1" hangingPunct="1">
              <a:spcBef>
                <a:spcPct val="0"/>
              </a:spcBef>
            </a:pPr>
            <a:r>
              <a:rPr lang="ja-JP" altLang="en-US" sz="2000" dirty="0" smtClean="0">
                <a:latin typeface="HG丸ｺﾞｼｯｸM-PRO" pitchFamily="50" charset="-128"/>
                <a:ea typeface="HG丸ｺﾞｼｯｸM-PRO" pitchFamily="50" charset="-128"/>
              </a:rPr>
              <a:t>　　　⑪心電図検査（安静時の標準１２誘導心電図を記録）</a:t>
            </a:r>
          </a:p>
        </p:txBody>
      </p:sp>
      <p:sp>
        <p:nvSpPr>
          <p:cNvPr id="10245" name="Text Box 4"/>
          <p:cNvSpPr txBox="1">
            <a:spLocks noChangeArrowheads="1"/>
          </p:cNvSpPr>
          <p:nvPr/>
        </p:nvSpPr>
        <p:spPr bwMode="auto">
          <a:xfrm>
            <a:off x="6804248" y="228600"/>
            <a:ext cx="1882552"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P117</a:t>
            </a:r>
            <a:endParaRPr lang="en-US" altLang="ja-JP" sz="14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251258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75A932D7-1E87-427D-8286-77F931D25CA8}" type="slidenum">
              <a:rPr lang="en-US" altLang="ja-JP" sz="1400"/>
              <a:pPr/>
              <a:t>11</a:t>
            </a:fld>
            <a:endParaRPr lang="en-US" altLang="ja-JP" sz="1400"/>
          </a:p>
        </p:txBody>
      </p:sp>
      <p:sp>
        <p:nvSpPr>
          <p:cNvPr id="11267" name="Rectangle 3"/>
          <p:cNvSpPr>
            <a:spLocks noGrp="1" noChangeArrowheads="1"/>
          </p:cNvSpPr>
          <p:nvPr>
            <p:ph type="subTitle" idx="1"/>
          </p:nvPr>
        </p:nvSpPr>
        <p:spPr bwMode="auto">
          <a:xfrm>
            <a:off x="381000" y="228600"/>
            <a:ext cx="8458200" cy="624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spcBef>
                <a:spcPts val="600"/>
              </a:spcBef>
            </a:pPr>
            <a:r>
              <a:rPr lang="ja-JP" altLang="en-US" sz="2400" dirty="0" smtClean="0">
                <a:solidFill>
                  <a:srgbClr val="FF0000"/>
                </a:solidFill>
                <a:latin typeface="HG丸ｺﾞｼｯｸM-PRO" pitchFamily="50" charset="-128"/>
                <a:ea typeface="HG丸ｺﾞｼｯｸM-PRO" pitchFamily="50" charset="-128"/>
              </a:rPr>
              <a:t>●定期健康診断</a:t>
            </a:r>
            <a:r>
              <a:rPr lang="ja-JP" altLang="en-US" sz="2000" dirty="0" smtClean="0">
                <a:solidFill>
                  <a:srgbClr val="FF0000"/>
                </a:solidFill>
                <a:latin typeface="HG丸ｺﾞｼｯｸM-PRO" pitchFamily="50" charset="-128"/>
                <a:ea typeface="HG丸ｺﾞｼｯｸM-PRO" pitchFamily="50" charset="-128"/>
              </a:rPr>
              <a:t>（労働安全衛生規則第４４条）</a:t>
            </a:r>
          </a:p>
          <a:p>
            <a:pPr algn="l" eaLnBrk="1" hangingPunct="1">
              <a:spcBef>
                <a:spcPts val="600"/>
              </a:spcBef>
            </a:pPr>
            <a:r>
              <a:rPr lang="ja-JP" altLang="en-US" sz="2000" dirty="0" smtClean="0">
                <a:solidFill>
                  <a:srgbClr val="FF0000"/>
                </a:solidFill>
                <a:latin typeface="HG丸ｺﾞｼｯｸM-PRO" pitchFamily="50" charset="-128"/>
                <a:ea typeface="HG丸ｺﾞｼｯｸM-PRO" pitchFamily="50" charset="-128"/>
              </a:rPr>
              <a:t>　　　　　　　　　　　・・・１年以内ごとに１回、全員に実施する</a:t>
            </a:r>
          </a:p>
          <a:p>
            <a:pPr algn="l" eaLnBrk="1" hangingPunct="1">
              <a:spcBef>
                <a:spcPct val="0"/>
              </a:spcBef>
            </a:pPr>
            <a:r>
              <a:rPr lang="ja-JP" altLang="en-US" sz="2000" dirty="0" smtClean="0">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健康診断項目</a:t>
            </a:r>
            <a:r>
              <a:rPr lang="ja-JP" altLang="en-US" sz="2400" dirty="0" smtClean="0">
                <a:latin typeface="HG丸ｺﾞｼｯｸM-PRO" pitchFamily="50" charset="-128"/>
                <a:ea typeface="HG丸ｺﾞｼｯｸM-PRO" pitchFamily="50" charset="-128"/>
              </a:rPr>
              <a:t>（雇入時の健康</a:t>
            </a:r>
            <a:r>
              <a:rPr lang="ja-JP" altLang="en-US" sz="2400" dirty="0">
                <a:latin typeface="HG丸ｺﾞｼｯｸM-PRO" pitchFamily="50" charset="-128"/>
                <a:ea typeface="HG丸ｺﾞｼｯｸM-PRO" pitchFamily="50" charset="-128"/>
              </a:rPr>
              <a:t>診断項目と</a:t>
            </a:r>
            <a:r>
              <a:rPr lang="ja-JP" altLang="en-US" sz="2400" dirty="0" smtClean="0">
                <a:latin typeface="HG丸ｺﾞｼｯｸM-PRO" pitchFamily="50" charset="-128"/>
                <a:ea typeface="HG丸ｺﾞｼｯｸM-PRO" pitchFamily="50" charset="-128"/>
              </a:rPr>
              <a:t>同じ）</a:t>
            </a:r>
          </a:p>
          <a:p>
            <a:pPr algn="l" eaLnBrk="1" hangingPunct="1">
              <a:spcBef>
                <a:spcPct val="0"/>
              </a:spcBef>
            </a:pPr>
            <a:r>
              <a:rPr lang="ja-JP" altLang="en-US" sz="2000" dirty="0" smtClean="0">
                <a:latin typeface="HG丸ｺﾞｼｯｸM-PRO" pitchFamily="50" charset="-128"/>
                <a:ea typeface="HG丸ｺﾞｼｯｸM-PRO" pitchFamily="50" charset="-128"/>
              </a:rPr>
              <a:t>　　①既往歴及び業務歴の調査</a:t>
            </a:r>
          </a:p>
          <a:p>
            <a:pPr algn="l" eaLnBrk="1" hangingPunct="1">
              <a:spcBef>
                <a:spcPct val="0"/>
              </a:spcBef>
            </a:pPr>
            <a:r>
              <a:rPr lang="ja-JP" altLang="en-US" sz="2000" dirty="0" smtClean="0">
                <a:latin typeface="HG丸ｺﾞｼｯｸM-PRO" pitchFamily="50" charset="-128"/>
                <a:ea typeface="HG丸ｺﾞｼｯｸM-PRO" pitchFamily="50" charset="-128"/>
              </a:rPr>
              <a:t>　　②自覚症状及び他覚症状の有無の検査</a:t>
            </a:r>
          </a:p>
          <a:p>
            <a:pPr algn="l" eaLnBrk="1" hangingPunct="1">
              <a:spcBef>
                <a:spcPct val="0"/>
              </a:spcBef>
            </a:pPr>
            <a:r>
              <a:rPr lang="ja-JP" altLang="en-US" sz="2000" dirty="0" smtClean="0">
                <a:latin typeface="HG丸ｺﾞｼｯｸM-PRO" pitchFamily="50" charset="-128"/>
                <a:ea typeface="HG丸ｺﾞｼｯｸM-PRO" pitchFamily="50" charset="-128"/>
              </a:rPr>
              <a:t>　　③身長、体重、腹囲、視力及び聴力（千ヘルツについては</a:t>
            </a:r>
            <a:r>
              <a:rPr lang="ja-JP" altLang="en-US" sz="2000" dirty="0" err="1" smtClean="0">
                <a:latin typeface="HG丸ｺﾞｼｯｸM-PRO" pitchFamily="50" charset="-128"/>
                <a:ea typeface="HG丸ｺﾞｼｯｸM-PRO" pitchFamily="50" charset="-128"/>
              </a:rPr>
              <a:t>の</a:t>
            </a:r>
            <a:r>
              <a:rPr lang="ja-JP" altLang="en-US" sz="2000" dirty="0" smtClean="0">
                <a:latin typeface="HG丸ｺﾞｼｯｸM-PRO" pitchFamily="50" charset="-128"/>
                <a:ea typeface="HG丸ｺﾞｼｯｸM-PRO" pitchFamily="50" charset="-128"/>
              </a:rPr>
              <a:t>３０</a:t>
            </a:r>
          </a:p>
          <a:p>
            <a:pPr algn="l" eaLnBrk="1" hangingPunct="1">
              <a:spcBef>
                <a:spcPct val="0"/>
              </a:spcBef>
            </a:pPr>
            <a:r>
              <a:rPr lang="ja-JP" altLang="en-US" sz="2000" dirty="0" smtClean="0">
                <a:latin typeface="HG丸ｺﾞｼｯｸM-PRO" pitchFamily="50" charset="-128"/>
                <a:ea typeface="HG丸ｺﾞｼｯｸM-PRO" pitchFamily="50" charset="-128"/>
              </a:rPr>
              <a:t>　　　ｄＢ、四千ヘルツについては４０ｄＢ）の検査</a:t>
            </a:r>
          </a:p>
          <a:p>
            <a:pPr algn="l" eaLnBrk="1" hangingPunct="1">
              <a:spcBef>
                <a:spcPct val="0"/>
              </a:spcBef>
            </a:pPr>
            <a:r>
              <a:rPr lang="ja-JP" altLang="en-US" sz="2000" dirty="0" smtClean="0">
                <a:latin typeface="HG丸ｺﾞｼｯｸM-PRO" pitchFamily="50" charset="-128"/>
                <a:ea typeface="HG丸ｺﾞｼｯｸM-PRO" pitchFamily="50" charset="-128"/>
              </a:rPr>
              <a:t>　　④胸部エックス線検査及び喀痰検査</a:t>
            </a:r>
          </a:p>
          <a:p>
            <a:pPr algn="l" eaLnBrk="1" hangingPunct="1">
              <a:spcBef>
                <a:spcPct val="0"/>
              </a:spcBef>
            </a:pPr>
            <a:r>
              <a:rPr lang="ja-JP" altLang="en-US" sz="2000" dirty="0" smtClean="0">
                <a:latin typeface="HG丸ｺﾞｼｯｸM-PRO" pitchFamily="50" charset="-128"/>
                <a:ea typeface="HG丸ｺﾞｼｯｸM-PRO" pitchFamily="50" charset="-128"/>
              </a:rPr>
              <a:t>　　⑤血圧の測定</a:t>
            </a:r>
          </a:p>
          <a:p>
            <a:pPr algn="l" eaLnBrk="1" hangingPunct="1">
              <a:spcBef>
                <a:spcPct val="0"/>
              </a:spcBef>
            </a:pPr>
            <a:r>
              <a:rPr lang="ja-JP" altLang="en-US" sz="2000" dirty="0" smtClean="0">
                <a:latin typeface="HG丸ｺﾞｼｯｸM-PRO" pitchFamily="50" charset="-128"/>
                <a:ea typeface="HG丸ｺﾞｼｯｸM-PRO" pitchFamily="50" charset="-128"/>
              </a:rPr>
              <a:t>　　⑥貧血検査（血色素量、赤血球数）</a:t>
            </a:r>
          </a:p>
          <a:p>
            <a:pPr algn="l" eaLnBrk="1" hangingPunct="1">
              <a:spcBef>
                <a:spcPct val="0"/>
              </a:spcBef>
            </a:pPr>
            <a:r>
              <a:rPr lang="ja-JP" altLang="en-US" sz="2000" dirty="0" smtClean="0">
                <a:latin typeface="HG丸ｺﾞｼｯｸM-PRO" pitchFamily="50" charset="-128"/>
                <a:ea typeface="HG丸ｺﾞｼｯｸM-PRO" pitchFamily="50" charset="-128"/>
              </a:rPr>
              <a:t>　　⑦肝機能検査（ＧＯＴ、ＧＰＴ、</a:t>
            </a:r>
            <a:r>
              <a:rPr lang="en-US" altLang="ja-JP" sz="2000" dirty="0" smtClean="0">
                <a:latin typeface="HG丸ｺﾞｼｯｸM-PRO" pitchFamily="50" charset="-128"/>
                <a:ea typeface="HG丸ｺﾞｼｯｸM-PRO" pitchFamily="50" charset="-128"/>
              </a:rPr>
              <a:t>γ</a:t>
            </a:r>
            <a:r>
              <a:rPr lang="ja-JP" altLang="en-US" sz="2000" dirty="0" smtClean="0">
                <a:latin typeface="HG丸ｺﾞｼｯｸM-PRO" pitchFamily="50" charset="-128"/>
                <a:ea typeface="HG丸ｺﾞｼｯｸM-PRO" pitchFamily="50" charset="-128"/>
              </a:rPr>
              <a:t>－ＧＴＰ）</a:t>
            </a:r>
          </a:p>
          <a:p>
            <a:pPr algn="l" eaLnBrk="1" hangingPunct="1">
              <a:spcBef>
                <a:spcPct val="0"/>
              </a:spcBef>
            </a:pPr>
            <a:r>
              <a:rPr lang="ja-JP" altLang="en-US" sz="2000" dirty="0" smtClean="0">
                <a:latin typeface="HG丸ｺﾞｼｯｸM-PRO" pitchFamily="50" charset="-128"/>
                <a:ea typeface="HG丸ｺﾞｼｯｸM-PRO" pitchFamily="50" charset="-128"/>
              </a:rPr>
              <a:t>　　⑧血中脂質検査（</a:t>
            </a:r>
            <a:r>
              <a:rPr lang="en-US" altLang="ja-JP" sz="2000" dirty="0" smtClean="0">
                <a:latin typeface="HG丸ｺﾞｼｯｸM-PRO" pitchFamily="50" charset="-128"/>
                <a:ea typeface="HG丸ｺﾞｼｯｸM-PRO" pitchFamily="50" charset="-128"/>
              </a:rPr>
              <a:t>LDL</a:t>
            </a:r>
            <a:r>
              <a:rPr lang="ja-JP" altLang="en-US" sz="2000" dirty="0" smtClean="0">
                <a:latin typeface="HG丸ｺﾞｼｯｸM-PRO" pitchFamily="50" charset="-128"/>
                <a:ea typeface="HG丸ｺﾞｼｯｸM-PRO" pitchFamily="50" charset="-128"/>
              </a:rPr>
              <a:t>総ｺﾚｽﾃﾛｰﾙ、</a:t>
            </a:r>
            <a:r>
              <a:rPr lang="en-US" altLang="ja-JP" sz="2000" dirty="0" smtClean="0">
                <a:latin typeface="HG丸ｺﾞｼｯｸM-PRO" pitchFamily="50" charset="-128"/>
                <a:ea typeface="HG丸ｺﾞｼｯｸM-PRO" pitchFamily="50" charset="-128"/>
              </a:rPr>
              <a:t>HDL</a:t>
            </a:r>
            <a:r>
              <a:rPr lang="ja-JP" altLang="en-US" sz="2000" dirty="0" smtClean="0">
                <a:latin typeface="HG丸ｺﾞｼｯｸM-PRO" pitchFamily="50" charset="-128"/>
                <a:ea typeface="HG丸ｺﾞｼｯｸM-PRO" pitchFamily="50" charset="-128"/>
              </a:rPr>
              <a:t>ｺﾚｽﾃﾛｰﾙ、血清ﾄﾘｸﾞﾘｾﾗｲﾄﾞ）</a:t>
            </a:r>
          </a:p>
          <a:p>
            <a:pPr algn="l" eaLnBrk="1" hangingPunct="1">
              <a:spcBef>
                <a:spcPct val="0"/>
              </a:spcBef>
            </a:pPr>
            <a:r>
              <a:rPr lang="ja-JP" altLang="en-US" sz="2000" dirty="0" smtClean="0">
                <a:latin typeface="HG丸ｺﾞｼｯｸM-PRO" pitchFamily="50" charset="-128"/>
                <a:ea typeface="HG丸ｺﾞｼｯｸM-PRO" pitchFamily="50" charset="-128"/>
              </a:rPr>
              <a:t>　　⑨血糖検査（空腹時血糖またはヘモグロビン</a:t>
            </a:r>
            <a:r>
              <a:rPr lang="en-US" altLang="ja-JP" sz="2000" dirty="0" smtClean="0">
                <a:latin typeface="HG丸ｺﾞｼｯｸM-PRO" pitchFamily="50" charset="-128"/>
                <a:ea typeface="HG丸ｺﾞｼｯｸM-PRO" pitchFamily="50" charset="-128"/>
              </a:rPr>
              <a:t>A1c </a:t>
            </a:r>
            <a:r>
              <a:rPr lang="ja-JP" altLang="en-US" sz="2000" dirty="0" smtClean="0">
                <a:latin typeface="HG丸ｺﾞｼｯｸM-PRO" pitchFamily="50" charset="-128"/>
                <a:ea typeface="HG丸ｺﾞｼｯｸM-PRO" pitchFamily="50" charset="-128"/>
              </a:rPr>
              <a:t>）</a:t>
            </a:r>
          </a:p>
          <a:p>
            <a:pPr algn="l" eaLnBrk="1" hangingPunct="1">
              <a:spcBef>
                <a:spcPct val="0"/>
              </a:spcBef>
            </a:pPr>
            <a:r>
              <a:rPr lang="ja-JP" altLang="en-US" sz="2000" dirty="0" smtClean="0">
                <a:latin typeface="HG丸ｺﾞｼｯｸM-PRO" pitchFamily="50" charset="-128"/>
                <a:ea typeface="HG丸ｺﾞｼｯｸM-PRO" pitchFamily="50" charset="-128"/>
              </a:rPr>
              <a:t>　　⑩尿中の糖および蛋白の有無の検査</a:t>
            </a:r>
          </a:p>
          <a:p>
            <a:pPr algn="l" eaLnBrk="1" hangingPunct="1">
              <a:spcBef>
                <a:spcPct val="0"/>
              </a:spcBef>
            </a:pPr>
            <a:r>
              <a:rPr lang="ja-JP" altLang="en-US" sz="2000" dirty="0" smtClean="0">
                <a:latin typeface="HG丸ｺﾞｼｯｸM-PRO" pitchFamily="50" charset="-128"/>
                <a:ea typeface="HG丸ｺﾞｼｯｸM-PRO" pitchFamily="50" charset="-128"/>
              </a:rPr>
              <a:t>　　⑪心電図検査（安静時の標準１２誘導心電図の記録）</a:t>
            </a:r>
          </a:p>
          <a:p>
            <a:pPr algn="l" eaLnBrk="1" hangingPunct="1">
              <a:spcBef>
                <a:spcPct val="0"/>
              </a:spcBef>
            </a:pPr>
            <a:endParaRPr lang="ja-JP" altLang="en-US" sz="2000" dirty="0" smtClean="0">
              <a:latin typeface="HG丸ｺﾞｼｯｸM-PRO" pitchFamily="50" charset="-128"/>
              <a:ea typeface="HG丸ｺﾞｼｯｸM-PRO" pitchFamily="50" charset="-128"/>
            </a:endParaRPr>
          </a:p>
          <a:p>
            <a:pPr algn="l" eaLnBrk="1" hangingPunct="1">
              <a:spcBef>
                <a:spcPct val="0"/>
              </a:spcBef>
            </a:pPr>
            <a:r>
              <a:rPr lang="ja-JP" altLang="en-US" sz="2000" dirty="0" smtClean="0">
                <a:latin typeface="HG丸ｺﾞｼｯｸM-PRO" pitchFamily="50" charset="-128"/>
                <a:ea typeface="HG丸ｺﾞｼｯｸM-PRO" pitchFamily="50" charset="-128"/>
              </a:rPr>
              <a:t>　</a:t>
            </a:r>
            <a:r>
              <a:rPr lang="en-US" altLang="ja-JP" sz="2000" dirty="0" smtClean="0">
                <a:solidFill>
                  <a:srgbClr val="FF0000"/>
                </a:solidFill>
                <a:latin typeface="HG丸ｺﾞｼｯｸM-PRO" pitchFamily="50" charset="-128"/>
                <a:ea typeface="HG丸ｺﾞｼｯｸM-PRO" pitchFamily="50" charset="-128"/>
              </a:rPr>
              <a:t>※</a:t>
            </a:r>
            <a:r>
              <a:rPr lang="ja-JP" altLang="en-US" sz="2000" dirty="0" smtClean="0">
                <a:solidFill>
                  <a:srgbClr val="FF0000"/>
                </a:solidFill>
                <a:latin typeface="HG丸ｺﾞｼｯｸM-PRO" pitchFamily="50" charset="-128"/>
                <a:ea typeface="HG丸ｺﾞｼｯｸM-PRO" pitchFamily="50" charset="-128"/>
              </a:rPr>
              <a:t>　 ③、 ④、 ⑥～⑨まで及び⑪までに掲げる項目については、</a:t>
            </a:r>
          </a:p>
          <a:p>
            <a:pPr algn="l" eaLnBrk="1" hangingPunct="1">
              <a:spcBef>
                <a:spcPct val="0"/>
              </a:spcBef>
            </a:pPr>
            <a:r>
              <a:rPr lang="ja-JP" altLang="en-US" sz="2000" dirty="0" smtClean="0">
                <a:solidFill>
                  <a:srgbClr val="FF0000"/>
                </a:solidFill>
                <a:latin typeface="HG丸ｺﾞｼｯｸM-PRO" pitchFamily="50" charset="-128"/>
                <a:ea typeface="HG丸ｺﾞｼｯｸM-PRO" pitchFamily="50" charset="-128"/>
              </a:rPr>
              <a:t>　　厚生労働大臣が定める基準に基づき、</a:t>
            </a:r>
            <a:r>
              <a:rPr lang="ja-JP" altLang="en-US" sz="2000" u="sng" dirty="0" smtClean="0">
                <a:solidFill>
                  <a:srgbClr val="FF0000"/>
                </a:solidFill>
                <a:latin typeface="HG丸ｺﾞｼｯｸM-PRO" pitchFamily="50" charset="-128"/>
                <a:ea typeface="HG丸ｺﾞｼｯｸM-PRO" pitchFamily="50" charset="-128"/>
              </a:rPr>
              <a:t>医師が必要でない</a:t>
            </a:r>
            <a:r>
              <a:rPr lang="ja-JP" altLang="en-US" sz="2000" dirty="0" smtClean="0">
                <a:solidFill>
                  <a:srgbClr val="FF0000"/>
                </a:solidFill>
                <a:latin typeface="HG丸ｺﾞｼｯｸM-PRO" pitchFamily="50" charset="-128"/>
                <a:ea typeface="HG丸ｺﾞｼｯｸM-PRO" pitchFamily="50" charset="-128"/>
              </a:rPr>
              <a:t>と認め</a:t>
            </a:r>
          </a:p>
          <a:p>
            <a:pPr algn="l" eaLnBrk="1" hangingPunct="1">
              <a:spcBef>
                <a:spcPct val="0"/>
              </a:spcBef>
            </a:pPr>
            <a:r>
              <a:rPr lang="ja-JP" altLang="en-US" sz="2000" dirty="0" smtClean="0">
                <a:solidFill>
                  <a:srgbClr val="FF0000"/>
                </a:solidFill>
                <a:latin typeface="HG丸ｺﾞｼｯｸM-PRO" pitchFamily="50" charset="-128"/>
                <a:ea typeface="HG丸ｺﾞｼｯｸM-PRO" pitchFamily="50" charset="-128"/>
              </a:rPr>
              <a:t>　　るときは、省略することができる。</a:t>
            </a:r>
          </a:p>
        </p:txBody>
      </p:sp>
    </p:spTree>
    <p:extLst>
      <p:ext uri="{BB962C8B-B14F-4D97-AF65-F5344CB8AC3E}">
        <p14:creationId xmlns:p14="http://schemas.microsoft.com/office/powerpoint/2010/main" val="22597327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5"/>
          <p:cNvGraphicFramePr>
            <a:graphicFrameLocks noChangeAspect="1"/>
          </p:cNvGraphicFramePr>
          <p:nvPr/>
        </p:nvGraphicFramePr>
        <p:xfrm>
          <a:off x="381000" y="228600"/>
          <a:ext cx="8153400" cy="6400800"/>
        </p:xfrm>
        <a:graphic>
          <a:graphicData uri="http://schemas.openxmlformats.org/presentationml/2006/ole">
            <mc:AlternateContent xmlns:mc="http://schemas.openxmlformats.org/markup-compatibility/2006">
              <mc:Choice xmlns:v="urn:schemas-microsoft-com:vml" Requires="v">
                <p:oleObj spid="_x0000_s67612" name="ワークシート" r:id="rId4" imgW="6363005" imgH="4162654" progId="Excel.Sheet.8">
                  <p:embed/>
                </p:oleObj>
              </mc:Choice>
              <mc:Fallback>
                <p:oleObj name="ワークシート" r:id="rId4" imgW="6363005" imgH="4162654"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8600"/>
                        <a:ext cx="81534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1" name="スライド番号プレースホルダー 1"/>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C573E260-FCA8-4056-A016-CBEB33A73B89}" type="slidenum">
              <a:rPr lang="en-US" altLang="ja-JP" sz="1400">
                <a:latin typeface="ＭＳ Ｐゴシック" pitchFamily="50" charset="-128"/>
                <a:ea typeface="ＭＳ Ｐゴシック" pitchFamily="50" charset="-128"/>
              </a:rPr>
              <a:pPr/>
              <a:t>12</a:t>
            </a:fld>
            <a:endParaRPr lang="en-US" altLang="ja-JP" sz="140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710044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AC3AB5B0-8E13-4B45-87A8-197A60A4D240}" type="slidenum">
              <a:rPr lang="en-US" altLang="ja-JP" sz="1400"/>
              <a:pPr/>
              <a:t>13</a:t>
            </a:fld>
            <a:endParaRPr lang="en-US" altLang="ja-JP" sz="1400"/>
          </a:p>
        </p:txBody>
      </p:sp>
      <p:sp>
        <p:nvSpPr>
          <p:cNvPr id="16387" name="Rectangle 5"/>
          <p:cNvSpPr>
            <a:spLocks noGrp="1" noChangeArrowheads="1"/>
          </p:cNvSpPr>
          <p:nvPr>
            <p:ph type="ctrTitle"/>
          </p:nvPr>
        </p:nvSpPr>
        <p:spPr bwMode="auto">
          <a:xfrm>
            <a:off x="375092" y="175917"/>
            <a:ext cx="47244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lnSpc>
                <a:spcPts val="4000"/>
              </a:lnSpc>
            </a:pPr>
            <a:r>
              <a:rPr lang="ja-JP" altLang="en-US" sz="3200" dirty="0" smtClean="0">
                <a:solidFill>
                  <a:schemeClr val="accent2"/>
                </a:solidFill>
                <a:latin typeface="HG丸ｺﾞｼｯｸM-PRO" pitchFamily="50" charset="-128"/>
                <a:ea typeface="HG丸ｺﾞｼｯｸM-PRO" pitchFamily="50" charset="-128"/>
              </a:rPr>
              <a:t>（２）特殊健康診断</a:t>
            </a:r>
          </a:p>
        </p:txBody>
      </p:sp>
      <p:sp>
        <p:nvSpPr>
          <p:cNvPr id="16388" name="Text Box 6"/>
          <p:cNvSpPr txBox="1">
            <a:spLocks noChangeArrowheads="1"/>
          </p:cNvSpPr>
          <p:nvPr/>
        </p:nvSpPr>
        <p:spPr bwMode="auto">
          <a:xfrm>
            <a:off x="6659564" y="228600"/>
            <a:ext cx="1714500"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P119</a:t>
            </a:r>
          </a:p>
        </p:txBody>
      </p:sp>
      <p:sp>
        <p:nvSpPr>
          <p:cNvPr id="16389" name="Text Box 99"/>
          <p:cNvSpPr txBox="1">
            <a:spLocks noChangeArrowheads="1"/>
          </p:cNvSpPr>
          <p:nvPr/>
        </p:nvSpPr>
        <p:spPr bwMode="auto">
          <a:xfrm>
            <a:off x="375092" y="796728"/>
            <a:ext cx="8534400" cy="2554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r>
              <a:rPr lang="en-US" altLang="ja-JP" dirty="0">
                <a:solidFill>
                  <a:srgbClr val="FF0000"/>
                </a:solidFill>
                <a:latin typeface="HG丸ｺﾞｼｯｸM-PRO" pitchFamily="50" charset="-128"/>
                <a:ea typeface="HG丸ｺﾞｼｯｸM-PRO" pitchFamily="50" charset="-128"/>
              </a:rPr>
              <a:t>※</a:t>
            </a:r>
            <a:r>
              <a:rPr lang="ja-JP" altLang="en-US" dirty="0">
                <a:solidFill>
                  <a:srgbClr val="FF0000"/>
                </a:solidFill>
                <a:latin typeface="HG丸ｺﾞｼｯｸM-PRO" pitchFamily="50" charset="-128"/>
                <a:ea typeface="HG丸ｺﾞｼｯｸM-PRO" pitchFamily="50" charset="-128"/>
              </a:rPr>
              <a:t>雇入れ時又は当該業務への配置替えの際及び６月以内ごとに１回実施</a:t>
            </a:r>
          </a:p>
          <a:p>
            <a:pPr algn="just" eaLnBrk="1" hangingPunct="1"/>
            <a:r>
              <a:rPr lang="ja-JP" altLang="en-US" dirty="0">
                <a:latin typeface="HG丸ｺﾞｼｯｸM-PRO" pitchFamily="50" charset="-128"/>
                <a:ea typeface="HG丸ｺﾞｼｯｸM-PRO" pitchFamily="50" charset="-128"/>
              </a:rPr>
              <a:t>　衛生上有害な物には、どのような健康障害が発生するの</a:t>
            </a:r>
            <a:r>
              <a:rPr lang="ja-JP" altLang="en-US" dirty="0" smtClean="0">
                <a:latin typeface="HG丸ｺﾞｼｯｸM-PRO" pitchFamily="50" charset="-128"/>
                <a:ea typeface="HG丸ｺﾞｼｯｸM-PRO" pitchFamily="50" charset="-128"/>
              </a:rPr>
              <a:t>か、わかって</a:t>
            </a:r>
            <a:endParaRPr lang="en-US" altLang="ja-JP" dirty="0" smtClean="0">
              <a:latin typeface="HG丸ｺﾞｼｯｸM-PRO" pitchFamily="50" charset="-128"/>
              <a:ea typeface="HG丸ｺﾞｼｯｸM-PRO" pitchFamily="50" charset="-128"/>
            </a:endParaRPr>
          </a:p>
          <a:p>
            <a:pPr algn="just" eaLnBrk="1" hangingPunct="1"/>
            <a:r>
              <a:rPr lang="ja-JP" altLang="en-US" dirty="0" smtClean="0">
                <a:latin typeface="HG丸ｺﾞｼｯｸM-PRO" pitchFamily="50" charset="-128"/>
                <a:ea typeface="HG丸ｺﾞｼｯｸM-PRO" pitchFamily="50" charset="-128"/>
              </a:rPr>
              <a:t>いる</a:t>
            </a:r>
            <a:r>
              <a:rPr lang="ja-JP" altLang="en-US" dirty="0">
                <a:latin typeface="HG丸ｺﾞｼｯｸM-PRO" pitchFamily="50" charset="-128"/>
                <a:ea typeface="HG丸ｺﾞｼｯｸM-PRO" pitchFamily="50" charset="-128"/>
              </a:rPr>
              <a:t>ものが少なくありません。このような場合には、健康</a:t>
            </a:r>
            <a:r>
              <a:rPr lang="ja-JP" altLang="en-US" dirty="0" smtClean="0">
                <a:latin typeface="HG丸ｺﾞｼｯｸM-PRO" pitchFamily="50" charset="-128"/>
                <a:ea typeface="HG丸ｺﾞｼｯｸM-PRO" pitchFamily="50" charset="-128"/>
              </a:rPr>
              <a:t>障害が発生す</a:t>
            </a:r>
            <a:endParaRPr lang="en-US" altLang="ja-JP" dirty="0" smtClean="0">
              <a:latin typeface="HG丸ｺﾞｼｯｸM-PRO" pitchFamily="50" charset="-128"/>
              <a:ea typeface="HG丸ｺﾞｼｯｸM-PRO" pitchFamily="50" charset="-128"/>
            </a:endParaRPr>
          </a:p>
          <a:p>
            <a:pPr algn="just" eaLnBrk="1" hangingPunct="1"/>
            <a:r>
              <a:rPr lang="ja-JP" altLang="en-US" dirty="0" smtClean="0">
                <a:latin typeface="HG丸ｺﾞｼｯｸM-PRO" pitchFamily="50" charset="-128"/>
                <a:ea typeface="HG丸ｺﾞｼｯｸM-PRO" pitchFamily="50" charset="-128"/>
              </a:rPr>
              <a:t>る危険性</a:t>
            </a:r>
            <a:r>
              <a:rPr lang="ja-JP" altLang="en-US" dirty="0">
                <a:latin typeface="HG丸ｺﾞｼｯｸM-PRO" pitchFamily="50" charset="-128"/>
                <a:ea typeface="HG丸ｺﾞｼｯｸM-PRO" pitchFamily="50" charset="-128"/>
              </a:rPr>
              <a:t>の高い部分に焦点を合わせた検査をすることが有用</a:t>
            </a:r>
            <a:r>
              <a:rPr lang="ja-JP" altLang="en-US" dirty="0" smtClean="0">
                <a:latin typeface="HG丸ｺﾞｼｯｸM-PRO" pitchFamily="50" charset="-128"/>
                <a:ea typeface="HG丸ｺﾞｼｯｸM-PRO" pitchFamily="50" charset="-128"/>
              </a:rPr>
              <a:t>である。</a:t>
            </a:r>
            <a:endParaRPr lang="en-US" altLang="ja-JP" dirty="0" smtClean="0">
              <a:latin typeface="HG丸ｺﾞｼｯｸM-PRO" pitchFamily="50" charset="-128"/>
              <a:ea typeface="HG丸ｺﾞｼｯｸM-PRO" pitchFamily="50" charset="-128"/>
            </a:endParaRPr>
          </a:p>
          <a:p>
            <a:pPr algn="just" eaLnBrk="1" hangingPunct="1"/>
            <a:r>
              <a:rPr lang="ja-JP" altLang="en-US" dirty="0" smtClean="0">
                <a:latin typeface="HG丸ｺﾞｼｯｸM-PRO" pitchFamily="50" charset="-128"/>
                <a:ea typeface="HG丸ｺﾞｼｯｸM-PRO" pitchFamily="50" charset="-128"/>
              </a:rPr>
              <a:t>また、病気</a:t>
            </a:r>
            <a:r>
              <a:rPr lang="ja-JP" altLang="en-US" dirty="0">
                <a:latin typeface="HG丸ｺﾞｼｯｸM-PRO" pitchFamily="50" charset="-128"/>
                <a:ea typeface="HG丸ｺﾞｼｯｸM-PRO" pitchFamily="50" charset="-128"/>
              </a:rPr>
              <a:t>の発見のみならず、その予防を図り、個々の労働者がその業</a:t>
            </a:r>
            <a:endParaRPr lang="en-US" altLang="ja-JP" dirty="0" smtClean="0">
              <a:latin typeface="HG丸ｺﾞｼｯｸM-PRO" pitchFamily="50" charset="-128"/>
              <a:ea typeface="HG丸ｺﾞｼｯｸM-PRO" pitchFamily="50" charset="-128"/>
            </a:endParaRPr>
          </a:p>
          <a:p>
            <a:pPr algn="just" eaLnBrk="1" hangingPunct="1"/>
            <a:r>
              <a:rPr lang="ja-JP" altLang="en-US" dirty="0" smtClean="0">
                <a:latin typeface="HG丸ｺﾞｼｯｸM-PRO" pitchFamily="50" charset="-128"/>
                <a:ea typeface="HG丸ｺﾞｼｯｸM-PRO" pitchFamily="50" charset="-128"/>
              </a:rPr>
              <a:t>務</a:t>
            </a:r>
            <a:r>
              <a:rPr lang="ja-JP" altLang="en-US" dirty="0">
                <a:latin typeface="HG丸ｺﾞｼｯｸM-PRO" pitchFamily="50" charset="-128"/>
                <a:ea typeface="HG丸ｺﾞｼｯｸM-PRO" pitchFamily="50" charset="-128"/>
              </a:rPr>
              <a:t>に</a:t>
            </a:r>
            <a:r>
              <a:rPr lang="ja-JP" altLang="en-US" dirty="0" smtClean="0">
                <a:latin typeface="HG丸ｺﾞｼｯｸM-PRO" pitchFamily="50" charset="-128"/>
                <a:ea typeface="HG丸ｺﾞｼｯｸM-PRO" pitchFamily="50" charset="-128"/>
              </a:rPr>
              <a:t>就いて</a:t>
            </a:r>
            <a:r>
              <a:rPr lang="ja-JP" altLang="en-US" dirty="0">
                <a:latin typeface="HG丸ｺﾞｼｯｸM-PRO" pitchFamily="50" charset="-128"/>
                <a:ea typeface="HG丸ｺﾞｼｯｸM-PRO" pitchFamily="50" charset="-128"/>
              </a:rPr>
              <a:t>よいか、またその業務に引き続き従事してよいかを判断</a:t>
            </a:r>
            <a:r>
              <a:rPr lang="ja-JP" altLang="en-US" dirty="0" smtClean="0">
                <a:latin typeface="HG丸ｺﾞｼｯｸM-PRO" pitchFamily="50" charset="-128"/>
                <a:ea typeface="HG丸ｺﾞｼｯｸM-PRO" pitchFamily="50" charset="-128"/>
              </a:rPr>
              <a:t>する</a:t>
            </a:r>
            <a:endParaRPr lang="en-US" altLang="ja-JP" dirty="0" smtClean="0">
              <a:latin typeface="HG丸ｺﾞｼｯｸM-PRO" pitchFamily="50" charset="-128"/>
              <a:ea typeface="HG丸ｺﾞｼｯｸM-PRO" pitchFamily="50" charset="-128"/>
            </a:endParaRPr>
          </a:p>
          <a:p>
            <a:pPr algn="just" eaLnBrk="1" hangingPunct="1"/>
            <a:r>
              <a:rPr lang="ja-JP" altLang="en-US" dirty="0" smtClean="0">
                <a:latin typeface="HG丸ｺﾞｼｯｸM-PRO" pitchFamily="50" charset="-128"/>
                <a:ea typeface="HG丸ｺﾞｼｯｸM-PRO" pitchFamily="50" charset="-128"/>
              </a:rPr>
              <a:t>ことが大切である。</a:t>
            </a:r>
            <a:r>
              <a:rPr lang="ja-JP" altLang="en-US" dirty="0">
                <a:latin typeface="HG丸ｺﾞｼｯｸM-PRO" pitchFamily="50" charset="-128"/>
                <a:ea typeface="HG丸ｺﾞｼｯｸM-PRO" pitchFamily="50" charset="-128"/>
              </a:rPr>
              <a:t>このために行われるものが特殊健康診断である。　</a:t>
            </a:r>
          </a:p>
          <a:p>
            <a:pPr algn="just" eaLnBrk="1" hangingPunct="1"/>
            <a:r>
              <a:rPr lang="ja-JP" altLang="en-US" dirty="0">
                <a:latin typeface="HG丸ｺﾞｼｯｸM-PRO" pitchFamily="50" charset="-128"/>
                <a:ea typeface="HG丸ｺﾞｼｯｸM-PRO" pitchFamily="50" charset="-128"/>
              </a:rPr>
              <a:t>　</a:t>
            </a:r>
            <a:r>
              <a:rPr lang="ja-JP" altLang="en-US" dirty="0">
                <a:solidFill>
                  <a:srgbClr val="FF0000"/>
                </a:solidFill>
                <a:latin typeface="HG丸ｺﾞｼｯｸM-PRO" pitchFamily="50" charset="-128"/>
                <a:ea typeface="HG丸ｺﾞｼｯｸM-PRO" pitchFamily="50" charset="-128"/>
              </a:rPr>
              <a:t>特殊健康診断の種類は次の</a:t>
            </a:r>
            <a:r>
              <a:rPr lang="ja-JP" altLang="en-US" dirty="0" smtClean="0">
                <a:solidFill>
                  <a:srgbClr val="FF0000"/>
                </a:solidFill>
                <a:latin typeface="HG丸ｺﾞｼｯｸM-PRO" pitchFamily="50" charset="-128"/>
                <a:ea typeface="HG丸ｺﾞｼｯｸM-PRO" pitchFamily="50" charset="-128"/>
              </a:rPr>
              <a:t>とおり（詳細はテキスト</a:t>
            </a:r>
            <a:r>
              <a:rPr lang="en-US" altLang="ja-JP" dirty="0" smtClean="0">
                <a:solidFill>
                  <a:srgbClr val="FF0000"/>
                </a:solidFill>
                <a:latin typeface="HG丸ｺﾞｼｯｸM-PRO" pitchFamily="50" charset="-128"/>
                <a:ea typeface="HG丸ｺﾞｼｯｸM-PRO" pitchFamily="50" charset="-128"/>
              </a:rPr>
              <a:t>P247</a:t>
            </a:r>
            <a:r>
              <a:rPr lang="ja-JP" altLang="en-US" dirty="0" smtClean="0">
                <a:solidFill>
                  <a:srgbClr val="FF0000"/>
                </a:solidFill>
                <a:latin typeface="HG丸ｺﾞｼｯｸM-PRO" pitchFamily="50" charset="-128"/>
                <a:ea typeface="HG丸ｺﾞｼｯｸM-PRO" pitchFamily="50" charset="-128"/>
              </a:rPr>
              <a:t>～</a:t>
            </a:r>
            <a:r>
              <a:rPr lang="en-US" altLang="ja-JP" dirty="0" smtClean="0">
                <a:solidFill>
                  <a:srgbClr val="FF0000"/>
                </a:solidFill>
                <a:latin typeface="HG丸ｺﾞｼｯｸM-PRO" pitchFamily="50" charset="-128"/>
                <a:ea typeface="HG丸ｺﾞｼｯｸM-PRO" pitchFamily="50" charset="-128"/>
              </a:rPr>
              <a:t>P24</a:t>
            </a:r>
            <a:r>
              <a:rPr lang="en-US" altLang="ja-JP" dirty="0">
                <a:solidFill>
                  <a:srgbClr val="FF0000"/>
                </a:solidFill>
                <a:latin typeface="HG丸ｺﾞｼｯｸM-PRO" pitchFamily="50" charset="-128"/>
                <a:ea typeface="HG丸ｺﾞｼｯｸM-PRO" pitchFamily="50" charset="-128"/>
              </a:rPr>
              <a:t>9</a:t>
            </a:r>
            <a:r>
              <a:rPr lang="ja-JP" altLang="en-US" dirty="0" smtClean="0">
                <a:solidFill>
                  <a:srgbClr val="FF0000"/>
                </a:solidFill>
                <a:latin typeface="HG丸ｺﾞｼｯｸM-PRO" pitchFamily="50" charset="-128"/>
                <a:ea typeface="HG丸ｺﾞｼｯｸM-PRO" pitchFamily="50" charset="-128"/>
              </a:rPr>
              <a:t>）。</a:t>
            </a:r>
            <a:endParaRPr lang="ja-JP" altLang="en-US" dirty="0">
              <a:solidFill>
                <a:srgbClr val="FF0000"/>
              </a:solidFill>
              <a:latin typeface="HG丸ｺﾞｼｯｸM-PRO" pitchFamily="50" charset="-128"/>
              <a:ea typeface="HG丸ｺﾞｼｯｸM-PRO" pitchFamily="50" charset="-128"/>
            </a:endParaRPr>
          </a:p>
        </p:txBody>
      </p:sp>
      <p:sp>
        <p:nvSpPr>
          <p:cNvPr id="16390" name="Rectangle 103"/>
          <p:cNvSpPr>
            <a:spLocks noChangeArrowheads="1"/>
          </p:cNvSpPr>
          <p:nvPr/>
        </p:nvSpPr>
        <p:spPr bwMode="auto">
          <a:xfrm>
            <a:off x="6561138" y="6338888"/>
            <a:ext cx="1812925" cy="3270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85000"/>
              </a:lnSpc>
              <a:spcBef>
                <a:spcPct val="20000"/>
              </a:spcBef>
            </a:pPr>
            <a:r>
              <a:rPr lang="ja-JP" altLang="en-US" sz="1800" b="1">
                <a:latin typeface="HG丸ｺﾞｼｯｸM-PRO" pitchFamily="50" charset="-128"/>
                <a:ea typeface="HG丸ｺﾞｼｯｸM-PRO" pitchFamily="50" charset="-128"/>
              </a:rPr>
              <a:t>次ページに続く</a:t>
            </a:r>
          </a:p>
        </p:txBody>
      </p:sp>
      <p:graphicFrame>
        <p:nvGraphicFramePr>
          <p:cNvPr id="16391" name="Object 105"/>
          <p:cNvGraphicFramePr>
            <a:graphicFrameLocks noChangeAspect="1"/>
          </p:cNvGraphicFramePr>
          <p:nvPr>
            <p:extLst/>
          </p:nvPr>
        </p:nvGraphicFramePr>
        <p:xfrm>
          <a:off x="304800" y="3495577"/>
          <a:ext cx="8763000" cy="2755900"/>
        </p:xfrm>
        <a:graphic>
          <a:graphicData uri="http://schemas.openxmlformats.org/presentationml/2006/ole">
            <mc:AlternateContent xmlns:mc="http://schemas.openxmlformats.org/markup-compatibility/2006">
              <mc:Choice xmlns:v="urn:schemas-microsoft-com:vml" Requires="v">
                <p:oleObj spid="_x0000_s68636" name="ワークシート" r:id="rId4" imgW="8268005" imgH="1705356" progId="Excel.Sheet.8">
                  <p:embed/>
                </p:oleObj>
              </mc:Choice>
              <mc:Fallback>
                <p:oleObj name="ワークシート" r:id="rId4" imgW="8268005" imgH="1705356"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495577"/>
                        <a:ext cx="8763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42254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924B5DD9-3551-4731-8A56-F76CAF0EEE6B}" type="slidenum">
              <a:rPr lang="en-US" altLang="ja-JP" sz="1400"/>
              <a:pPr/>
              <a:t>14</a:t>
            </a:fld>
            <a:endParaRPr lang="en-US" altLang="ja-JP" sz="1400"/>
          </a:p>
        </p:txBody>
      </p:sp>
      <p:sp>
        <p:nvSpPr>
          <p:cNvPr id="17411" name="Rectangle 2063"/>
          <p:cNvSpPr>
            <a:spLocks noChangeArrowheads="1"/>
          </p:cNvSpPr>
          <p:nvPr/>
        </p:nvSpPr>
        <p:spPr bwMode="auto">
          <a:xfrm>
            <a:off x="6588125" y="6400800"/>
            <a:ext cx="1973263" cy="3270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85000"/>
              </a:lnSpc>
              <a:spcBef>
                <a:spcPct val="20000"/>
              </a:spcBef>
            </a:pPr>
            <a:r>
              <a:rPr lang="ja-JP" altLang="en-US" sz="1800" b="1">
                <a:latin typeface="HG丸ｺﾞｼｯｸM-PRO" pitchFamily="50" charset="-128"/>
                <a:ea typeface="HG丸ｺﾞｼｯｸM-PRO" pitchFamily="50" charset="-128"/>
              </a:rPr>
              <a:t>次ページに続く</a:t>
            </a:r>
          </a:p>
        </p:txBody>
      </p:sp>
      <p:graphicFrame>
        <p:nvGraphicFramePr>
          <p:cNvPr id="17412" name="Object 2095"/>
          <p:cNvGraphicFramePr>
            <a:graphicFrameLocks noChangeAspect="1"/>
          </p:cNvGraphicFramePr>
          <p:nvPr/>
        </p:nvGraphicFramePr>
        <p:xfrm>
          <a:off x="228600" y="228600"/>
          <a:ext cx="8763000" cy="914400"/>
        </p:xfrm>
        <a:graphic>
          <a:graphicData uri="http://schemas.openxmlformats.org/presentationml/2006/ole">
            <mc:AlternateContent xmlns:mc="http://schemas.openxmlformats.org/markup-compatibility/2006">
              <mc:Choice xmlns:v="urn:schemas-microsoft-com:vml" Requires="v">
                <p:oleObj spid="_x0000_s69686" name="ワークシート" r:id="rId4" imgW="8268005" imgH="543154" progId="Excel.Sheet.8">
                  <p:embed/>
                </p:oleObj>
              </mc:Choice>
              <mc:Fallback>
                <p:oleObj name="ワークシート" r:id="rId4" imgW="8268005" imgH="543154"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87630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3" name="Object 2096"/>
          <p:cNvGraphicFramePr>
            <a:graphicFrameLocks noChangeAspect="1"/>
          </p:cNvGraphicFramePr>
          <p:nvPr/>
        </p:nvGraphicFramePr>
        <p:xfrm>
          <a:off x="228600" y="1143000"/>
          <a:ext cx="8763000" cy="5181600"/>
        </p:xfrm>
        <a:graphic>
          <a:graphicData uri="http://schemas.openxmlformats.org/presentationml/2006/ole">
            <mc:AlternateContent xmlns:mc="http://schemas.openxmlformats.org/markup-compatibility/2006">
              <mc:Choice xmlns:v="urn:schemas-microsoft-com:vml" Requires="v">
                <p:oleObj spid="_x0000_s69687" name="ワークシート" r:id="rId6" imgW="8268005" imgH="3915156" progId="Excel.Sheet.8">
                  <p:embed/>
                </p:oleObj>
              </mc:Choice>
              <mc:Fallback>
                <p:oleObj name="ワークシート" r:id="rId6" imgW="8268005" imgH="3915156"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143000"/>
                        <a:ext cx="8763000" cy="518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609160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F14E5A68-A561-4EFD-B620-119967829842}" type="slidenum">
              <a:rPr lang="en-US" altLang="ja-JP" sz="1400"/>
              <a:pPr/>
              <a:t>15</a:t>
            </a:fld>
            <a:endParaRPr lang="en-US" altLang="ja-JP" sz="1400"/>
          </a:p>
        </p:txBody>
      </p:sp>
      <p:sp>
        <p:nvSpPr>
          <p:cNvPr id="18435" name="Rectangle 1026"/>
          <p:cNvSpPr>
            <a:spLocks noChangeArrowheads="1"/>
          </p:cNvSpPr>
          <p:nvPr/>
        </p:nvSpPr>
        <p:spPr bwMode="auto">
          <a:xfrm>
            <a:off x="228600" y="5162044"/>
            <a:ext cx="8686800" cy="1131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tabLst>
                <a:tab pos="533400" algn="r"/>
                <a:tab pos="2700338" algn="ctr"/>
                <a:tab pos="5400675" algn="r"/>
              </a:tabLst>
              <a:defRPr kumimoji="1" sz="2000">
                <a:solidFill>
                  <a:schemeClr val="tx1"/>
                </a:solidFill>
                <a:latin typeface="Times New Roman" pitchFamily="18" charset="0"/>
                <a:ea typeface="ＭＳ ゴシック" pitchFamily="49" charset="-128"/>
              </a:defRPr>
            </a:lvl1pPr>
            <a:lvl2pPr marL="742950" indent="-285750">
              <a:tabLst>
                <a:tab pos="533400" algn="r"/>
                <a:tab pos="2700338" algn="ctr"/>
                <a:tab pos="5400675" algn="r"/>
              </a:tabLst>
              <a:defRPr kumimoji="1" sz="2000">
                <a:solidFill>
                  <a:schemeClr val="tx1"/>
                </a:solidFill>
                <a:latin typeface="Times New Roman" pitchFamily="18" charset="0"/>
                <a:ea typeface="ＭＳ ゴシック" pitchFamily="49" charset="-128"/>
              </a:defRPr>
            </a:lvl2pPr>
            <a:lvl3pPr marL="1143000" indent="-228600">
              <a:tabLst>
                <a:tab pos="533400" algn="r"/>
                <a:tab pos="2700338" algn="ctr"/>
                <a:tab pos="5400675" algn="r"/>
              </a:tabLst>
              <a:defRPr kumimoji="1" sz="2000">
                <a:solidFill>
                  <a:schemeClr val="tx1"/>
                </a:solidFill>
                <a:latin typeface="Times New Roman" pitchFamily="18" charset="0"/>
                <a:ea typeface="ＭＳ ゴシック" pitchFamily="49" charset="-128"/>
              </a:defRPr>
            </a:lvl3pPr>
            <a:lvl4pPr marL="1600200" indent="-228600">
              <a:tabLst>
                <a:tab pos="533400" algn="r"/>
                <a:tab pos="2700338" algn="ctr"/>
                <a:tab pos="5400675" algn="r"/>
              </a:tabLst>
              <a:defRPr kumimoji="1" sz="2000">
                <a:solidFill>
                  <a:schemeClr val="tx1"/>
                </a:solidFill>
                <a:latin typeface="Times New Roman" pitchFamily="18" charset="0"/>
                <a:ea typeface="ＭＳ ゴシック" pitchFamily="49" charset="-128"/>
              </a:defRPr>
            </a:lvl4pPr>
            <a:lvl5pPr marL="2057400" indent="-228600">
              <a:tabLst>
                <a:tab pos="533400" algn="r"/>
                <a:tab pos="2700338" algn="ctr"/>
                <a:tab pos="5400675" algn="r"/>
              </a:tabLst>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tabLst>
                <a:tab pos="533400" algn="r"/>
                <a:tab pos="2700338" algn="ctr"/>
                <a:tab pos="5400675" algn="r"/>
              </a:tabLs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tabLst>
                <a:tab pos="533400" algn="r"/>
                <a:tab pos="2700338" algn="ctr"/>
                <a:tab pos="5400675" algn="r"/>
              </a:tabLs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tabLst>
                <a:tab pos="533400" algn="r"/>
                <a:tab pos="2700338" algn="ctr"/>
                <a:tab pos="5400675" algn="r"/>
              </a:tabLs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tabLst>
                <a:tab pos="533400" algn="r"/>
                <a:tab pos="2700338" algn="ctr"/>
                <a:tab pos="5400675" algn="r"/>
              </a:tabLst>
              <a:defRPr kumimoji="1" sz="2000">
                <a:solidFill>
                  <a:schemeClr val="tx1"/>
                </a:solidFill>
                <a:latin typeface="Times New Roman" pitchFamily="18" charset="0"/>
                <a:ea typeface="ＭＳ ゴシック" pitchFamily="49" charset="-128"/>
              </a:defRPr>
            </a:lvl9pPr>
          </a:lstStyle>
          <a:p>
            <a:pPr algn="just" eaLnBrk="1" hangingPunct="1">
              <a:lnSpc>
                <a:spcPts val="2700"/>
              </a:lnSpc>
            </a:pPr>
            <a:r>
              <a:rPr lang="ja-JP" altLang="en-US" b="1" dirty="0" smtClean="0">
                <a:solidFill>
                  <a:srgbClr val="FF0000"/>
                </a:solidFill>
                <a:latin typeface="HG丸ｺﾞｼｯｸM-PRO" pitchFamily="50" charset="-128"/>
                <a:ea typeface="HG丸ｺﾞｼｯｸM-PRO" pitchFamily="50" charset="-128"/>
              </a:rPr>
              <a:t>行政通達により指導勧奨されている特殊健康</a:t>
            </a:r>
            <a:r>
              <a:rPr lang="ja-JP" altLang="en-US" b="1" dirty="0">
                <a:solidFill>
                  <a:srgbClr val="FF0000"/>
                </a:solidFill>
                <a:latin typeface="HG丸ｺﾞｼｯｸM-PRO" pitchFamily="50" charset="-128"/>
                <a:ea typeface="HG丸ｺﾞｼｯｸM-PRO" pitchFamily="50" charset="-128"/>
              </a:rPr>
              <a:t>診断</a:t>
            </a:r>
            <a:endParaRPr lang="ja-JP" altLang="en-US" dirty="0">
              <a:solidFill>
                <a:srgbClr val="FF0000"/>
              </a:solidFill>
              <a:latin typeface="HG丸ｺﾞｼｯｸM-PRO" pitchFamily="50" charset="-128"/>
              <a:ea typeface="HG丸ｺﾞｼｯｸM-PRO" pitchFamily="50" charset="-128"/>
            </a:endParaRPr>
          </a:p>
          <a:p>
            <a:pPr algn="just">
              <a:lnSpc>
                <a:spcPts val="2700"/>
              </a:lnSpc>
            </a:pPr>
            <a:r>
              <a:rPr lang="ja-JP" altLang="en-US" dirty="0">
                <a:latin typeface="HG丸ｺﾞｼｯｸM-PRO" pitchFamily="50" charset="-128"/>
                <a:ea typeface="HG丸ｺﾞｼｯｸM-PRO" pitchFamily="50" charset="-128"/>
              </a:rPr>
              <a:t>　騒音健康診断</a:t>
            </a:r>
            <a:r>
              <a:rPr lang="ja-JP" altLang="en-US" dirty="0" smtClean="0">
                <a:latin typeface="HG丸ｺﾞｼｯｸM-PRO" pitchFamily="50" charset="-128"/>
                <a:ea typeface="HG丸ｺﾞｼｯｸM-PRO" pitchFamily="50" charset="-128"/>
              </a:rPr>
              <a:t>、</a:t>
            </a:r>
            <a:r>
              <a:rPr lang="ja-JP" altLang="en-US" dirty="0">
                <a:latin typeface="HG丸ｺﾞｼｯｸM-PRO" pitchFamily="50" charset="-128"/>
                <a:ea typeface="HG丸ｺﾞｼｯｸM-PRO" pitchFamily="50" charset="-128"/>
              </a:rPr>
              <a:t>腰痛健康診断</a:t>
            </a:r>
            <a:r>
              <a:rPr lang="ja-JP" altLang="en-US" dirty="0" smtClean="0">
                <a:latin typeface="HG丸ｺﾞｼｯｸM-PRO" pitchFamily="50" charset="-128"/>
                <a:ea typeface="HG丸ｺﾞｼｯｸM-PRO" pitchFamily="50" charset="-128"/>
              </a:rPr>
              <a:t>、情報機器健康</a:t>
            </a:r>
            <a:r>
              <a:rPr lang="ja-JP" altLang="en-US" dirty="0">
                <a:latin typeface="HG丸ｺﾞｼｯｸM-PRO" pitchFamily="50" charset="-128"/>
                <a:ea typeface="HG丸ｺﾞｼｯｸM-PRO" pitchFamily="50" charset="-128"/>
              </a:rPr>
              <a:t>診断</a:t>
            </a:r>
            <a:r>
              <a:rPr lang="ja-JP" altLang="en-US" dirty="0" smtClean="0">
                <a:latin typeface="HG丸ｺﾞｼｯｸM-PRO" pitchFamily="50" charset="-128"/>
                <a:ea typeface="HG丸ｺﾞｼｯｸM-PRO" pitchFamily="50" charset="-128"/>
              </a:rPr>
              <a:t>、レーザー</a:t>
            </a:r>
            <a:r>
              <a:rPr lang="ja-JP" altLang="en-US" dirty="0">
                <a:latin typeface="HG丸ｺﾞｼｯｸM-PRO" pitchFamily="50" charset="-128"/>
                <a:ea typeface="HG丸ｺﾞｼｯｸM-PRO" pitchFamily="50" charset="-128"/>
              </a:rPr>
              <a:t>健康診断等</a:t>
            </a:r>
          </a:p>
          <a:p>
            <a:pPr algn="just">
              <a:lnSpc>
                <a:spcPts val="2700"/>
              </a:lnSpc>
            </a:pPr>
            <a:r>
              <a:rPr lang="ja-JP" altLang="en-US" dirty="0" smtClean="0">
                <a:latin typeface="HG丸ｺﾞｼｯｸM-PRO" pitchFamily="50" charset="-128"/>
                <a:ea typeface="HG丸ｺﾞｼｯｸM-PRO" pitchFamily="50" charset="-128"/>
              </a:rPr>
              <a:t>２９の</a:t>
            </a:r>
            <a:r>
              <a:rPr lang="ja-JP" altLang="en-US" dirty="0">
                <a:latin typeface="HG丸ｺﾞｼｯｸM-PRO" pitchFamily="50" charset="-128"/>
                <a:ea typeface="HG丸ｺﾞｼｯｸM-PRO" pitchFamily="50" charset="-128"/>
              </a:rPr>
              <a:t>業務について、行政指導に</a:t>
            </a:r>
            <a:r>
              <a:rPr lang="ja-JP" altLang="en-US" dirty="0" smtClean="0">
                <a:latin typeface="HG丸ｺﾞｼｯｸM-PRO" pitchFamily="50" charset="-128"/>
                <a:ea typeface="HG丸ｺﾞｼｯｸM-PRO" pitchFamily="50" charset="-128"/>
              </a:rPr>
              <a:t>よる特殊健康</a:t>
            </a:r>
            <a:r>
              <a:rPr lang="ja-JP" altLang="en-US" dirty="0">
                <a:latin typeface="HG丸ｺﾞｼｯｸM-PRO" pitchFamily="50" charset="-128"/>
                <a:ea typeface="HG丸ｺﾞｼｯｸM-PRO" pitchFamily="50" charset="-128"/>
              </a:rPr>
              <a:t>診断が定められている</a:t>
            </a:r>
            <a:r>
              <a:rPr lang="ja-JP" altLang="en-US" dirty="0" smtClean="0">
                <a:latin typeface="HG丸ｺﾞｼｯｸM-PRO" pitchFamily="50" charset="-128"/>
                <a:ea typeface="HG丸ｺﾞｼｯｸM-PRO" pitchFamily="50" charset="-128"/>
              </a:rPr>
              <a:t>。</a:t>
            </a:r>
            <a:r>
              <a:rPr lang="ja-JP" altLang="en-US" dirty="0">
                <a:latin typeface="HG丸ｺﾞｼｯｸM-PRO" pitchFamily="50" charset="-128"/>
                <a:ea typeface="HG丸ｺﾞｼｯｸM-PRO" pitchFamily="50" charset="-128"/>
              </a:rPr>
              <a:t>　</a:t>
            </a:r>
          </a:p>
        </p:txBody>
      </p:sp>
      <p:graphicFrame>
        <p:nvGraphicFramePr>
          <p:cNvPr id="18436" name="Object 1031"/>
          <p:cNvGraphicFramePr>
            <a:graphicFrameLocks noChangeAspect="1"/>
          </p:cNvGraphicFramePr>
          <p:nvPr/>
        </p:nvGraphicFramePr>
        <p:xfrm>
          <a:off x="228600" y="1066800"/>
          <a:ext cx="8763000" cy="4017963"/>
        </p:xfrm>
        <a:graphic>
          <a:graphicData uri="http://schemas.openxmlformats.org/presentationml/2006/ole">
            <mc:AlternateContent xmlns:mc="http://schemas.openxmlformats.org/markup-compatibility/2006">
              <mc:Choice xmlns:v="urn:schemas-microsoft-com:vml" Requires="v">
                <p:oleObj spid="_x0000_s70710" name="ワークシート" r:id="rId4" imgW="8268005" imgH="3153156" progId="Excel.Sheet.8">
                  <p:embed/>
                </p:oleObj>
              </mc:Choice>
              <mc:Fallback>
                <p:oleObj name="ワークシート" r:id="rId4" imgW="8268005" imgH="3153156"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66800"/>
                        <a:ext cx="876300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37" name="Object 1032"/>
          <p:cNvGraphicFramePr>
            <a:graphicFrameLocks noChangeAspect="1"/>
          </p:cNvGraphicFramePr>
          <p:nvPr/>
        </p:nvGraphicFramePr>
        <p:xfrm>
          <a:off x="228600" y="228600"/>
          <a:ext cx="8763000" cy="838200"/>
        </p:xfrm>
        <a:graphic>
          <a:graphicData uri="http://schemas.openxmlformats.org/presentationml/2006/ole">
            <mc:AlternateContent xmlns:mc="http://schemas.openxmlformats.org/markup-compatibility/2006">
              <mc:Choice xmlns:v="urn:schemas-microsoft-com:vml" Requires="v">
                <p:oleObj spid="_x0000_s70711" name="ワークシート" r:id="rId6" imgW="8268005" imgH="543154" progId="Excel.Sheet.8">
                  <p:embed/>
                </p:oleObj>
              </mc:Choice>
              <mc:Fallback>
                <p:oleObj name="ワークシート" r:id="rId6" imgW="8268005" imgH="543154"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28600"/>
                        <a:ext cx="8763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7955151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5220072" y="4184070"/>
            <a:ext cx="3384376" cy="2373736"/>
          </a:xfrm>
          <a:prstGeom prst="rect">
            <a:avLst/>
          </a:prstGeom>
        </p:spPr>
      </p:pic>
      <p:sp>
        <p:nvSpPr>
          <p:cNvPr id="19458"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A3AEE6BB-FE74-42F3-95F5-07CDB5D63965}" type="slidenum">
              <a:rPr lang="en-US" altLang="ja-JP" sz="1400"/>
              <a:pPr/>
              <a:t>16</a:t>
            </a:fld>
            <a:endParaRPr lang="en-US" altLang="ja-JP" sz="1400"/>
          </a:p>
        </p:txBody>
      </p:sp>
      <p:sp>
        <p:nvSpPr>
          <p:cNvPr id="19459" name="Rectangle 2"/>
          <p:cNvSpPr>
            <a:spLocks noGrp="1" noChangeArrowheads="1"/>
          </p:cNvSpPr>
          <p:nvPr>
            <p:ph type="subTitle" idx="1"/>
          </p:nvPr>
        </p:nvSpPr>
        <p:spPr bwMode="auto">
          <a:xfrm>
            <a:off x="190500" y="1381505"/>
            <a:ext cx="8686800" cy="51124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lnSpc>
                <a:spcPts val="2600"/>
              </a:lnSpc>
              <a:spcBef>
                <a:spcPct val="0"/>
              </a:spcBef>
            </a:pPr>
            <a:r>
              <a:rPr lang="ja-JP" altLang="en-US" sz="2000" b="1" dirty="0" smtClean="0">
                <a:solidFill>
                  <a:srgbClr val="FF0000"/>
                </a:solidFill>
                <a:latin typeface="HG丸ｺﾞｼｯｸM-PRO" panose="020F0600000000000000" pitchFamily="50" charset="-128"/>
                <a:ea typeface="HG丸ｺﾞｼｯｸM-PRO" panose="020F0600000000000000" pitchFamily="50" charset="-128"/>
              </a:rPr>
              <a:t>　</a:t>
            </a:r>
            <a:r>
              <a:rPr lang="ja-JP" altLang="en-US" sz="2000" dirty="0" smtClean="0">
                <a:solidFill>
                  <a:srgbClr val="FF0000"/>
                </a:solidFill>
                <a:latin typeface="HG丸ｺﾞｼｯｸM-PRO" pitchFamily="50" charset="-128"/>
                <a:ea typeface="HG丸ｺﾞｼｯｸM-PRO" pitchFamily="50" charset="-128"/>
              </a:rPr>
              <a:t>健康診断は、「実施後の措置」を適切に行って初めて実施する意義が</a:t>
            </a:r>
            <a:endParaRPr lang="en-US" altLang="ja-JP" sz="2000" dirty="0" smtClean="0">
              <a:solidFill>
                <a:srgbClr val="FF0000"/>
              </a:solidFill>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smtClean="0">
                <a:solidFill>
                  <a:srgbClr val="FF0000"/>
                </a:solidFill>
                <a:latin typeface="HG丸ｺﾞｼｯｸM-PRO" pitchFamily="50" charset="-128"/>
                <a:ea typeface="HG丸ｺﾞｼｯｸM-PRO" pitchFamily="50" charset="-128"/>
              </a:rPr>
              <a:t>出てくるもので、実施後の措置を行わない、いわゆる「やりっぱなし健</a:t>
            </a:r>
            <a:endParaRPr lang="en-US" altLang="ja-JP" sz="2000" dirty="0" smtClean="0">
              <a:solidFill>
                <a:srgbClr val="FF0000"/>
              </a:solidFill>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smtClean="0">
                <a:solidFill>
                  <a:srgbClr val="FF0000"/>
                </a:solidFill>
                <a:latin typeface="HG丸ｺﾞｼｯｸM-PRO" pitchFamily="50" charset="-128"/>
                <a:ea typeface="HG丸ｺﾞｼｯｸM-PRO" pitchFamily="50" charset="-128"/>
              </a:rPr>
              <a:t>診」は問題である。</a:t>
            </a:r>
          </a:p>
          <a:p>
            <a:pPr algn="l" eaLnBrk="1" hangingPunct="1">
              <a:lnSpc>
                <a:spcPts val="2600"/>
              </a:lnSpc>
              <a:spcBef>
                <a:spcPct val="0"/>
              </a:spcBef>
            </a:pPr>
            <a:r>
              <a:rPr lang="ja-JP" altLang="en-US" sz="2000" dirty="0" smtClean="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smtClean="0">
                <a:latin typeface="HG丸ｺﾞｼｯｸM-PRO" pitchFamily="50" charset="-128"/>
                <a:ea typeface="HG丸ｺﾞｼｯｸM-PRO" pitchFamily="50" charset="-128"/>
              </a:rPr>
              <a:t>健康診断を行ったときは、</a:t>
            </a:r>
          </a:p>
          <a:p>
            <a:pPr algn="l" eaLnBrk="1" hangingPunct="1">
              <a:lnSpc>
                <a:spcPts val="2600"/>
              </a:lnSpc>
              <a:spcBef>
                <a:spcPct val="0"/>
              </a:spcBef>
            </a:pPr>
            <a:r>
              <a:rPr lang="ja-JP" altLang="en-US" sz="2000" dirty="0" smtClean="0">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①受診した者全員・・・</a:t>
            </a:r>
          </a:p>
          <a:p>
            <a:pPr algn="l" eaLnBrk="1" hangingPunct="1">
              <a:lnSpc>
                <a:spcPts val="2600"/>
              </a:lnSpc>
              <a:spcBef>
                <a:spcPct val="0"/>
              </a:spcBef>
            </a:pPr>
            <a:r>
              <a:rPr lang="ja-JP" altLang="en-US" sz="2000" dirty="0" smtClean="0">
                <a:solidFill>
                  <a:srgbClr val="FF0000"/>
                </a:solidFill>
                <a:latin typeface="HG丸ｺﾞｼｯｸM-PRO" pitchFamily="50" charset="-128"/>
                <a:ea typeface="HG丸ｺﾞｼｯｸM-PRO" pitchFamily="50" charset="-128"/>
              </a:rPr>
              <a:t>　　　</a:t>
            </a:r>
            <a:r>
              <a:rPr lang="ja-JP" altLang="en-US" sz="2000" u="sng" dirty="0" smtClean="0">
                <a:solidFill>
                  <a:srgbClr val="FF0000"/>
                </a:solidFill>
                <a:latin typeface="HG丸ｺﾞｼｯｸM-PRO" pitchFamily="50" charset="-128"/>
                <a:ea typeface="HG丸ｺﾞｼｯｸM-PRO" pitchFamily="50" charset="-128"/>
              </a:rPr>
              <a:t>本人の健康診断結果を通知する必要がある。</a:t>
            </a:r>
            <a:r>
              <a:rPr lang="ja-JP" altLang="en-US" sz="2000" dirty="0" smtClean="0">
                <a:solidFill>
                  <a:srgbClr val="FF0000"/>
                </a:solidFill>
                <a:latin typeface="HG丸ｺﾞｼｯｸM-PRO" pitchFamily="50" charset="-128"/>
                <a:ea typeface="HG丸ｺﾞｼｯｸM-PRO" pitchFamily="50" charset="-128"/>
              </a:rPr>
              <a:t>更に、</a:t>
            </a:r>
            <a:r>
              <a:rPr lang="ja-JP" altLang="en-US" sz="2000" u="sng" dirty="0" smtClean="0">
                <a:solidFill>
                  <a:srgbClr val="FF0000"/>
                </a:solidFill>
                <a:latin typeface="HG丸ｺﾞｼｯｸM-PRO" pitchFamily="50" charset="-128"/>
                <a:ea typeface="HG丸ｺﾞｼｯｸM-PRO" pitchFamily="50" charset="-128"/>
              </a:rPr>
              <a:t>健康診断の結</a:t>
            </a:r>
            <a:endParaRPr lang="en-US" altLang="ja-JP" sz="2000" u="sng" dirty="0" smtClean="0">
              <a:solidFill>
                <a:srgbClr val="FF0000"/>
              </a:solidFill>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solidFill>
                  <a:srgbClr val="FF0000"/>
                </a:solidFill>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　</a:t>
            </a:r>
            <a:r>
              <a:rPr lang="ja-JP" altLang="en-US" sz="2000" u="sng" dirty="0" smtClean="0">
                <a:solidFill>
                  <a:srgbClr val="FF0000"/>
                </a:solidFill>
                <a:latin typeface="HG丸ｺﾞｼｯｸM-PRO" pitchFamily="50" charset="-128"/>
                <a:ea typeface="HG丸ｺﾞｼｯｸM-PRO" pitchFamily="50" charset="-128"/>
              </a:rPr>
              <a:t>果、特に健康の保持に努める必要があると認める労働者に対しては、</a:t>
            </a:r>
            <a:r>
              <a:rPr lang="ja-JP" altLang="en-US" sz="2000" u="sng" dirty="0">
                <a:solidFill>
                  <a:srgbClr val="FF0000"/>
                </a:solidFill>
                <a:latin typeface="HG丸ｺﾞｼｯｸM-PRO" pitchFamily="50" charset="-128"/>
                <a:ea typeface="HG丸ｺﾞｼｯｸM-PRO" pitchFamily="50" charset="-128"/>
              </a:rPr>
              <a:t>　</a:t>
            </a:r>
            <a:r>
              <a:rPr lang="ja-JP" altLang="en-US" sz="2000" u="sng" dirty="0" smtClean="0">
                <a:solidFill>
                  <a:srgbClr val="FF0000"/>
                </a:solidFill>
                <a:latin typeface="HG丸ｺﾞｼｯｸM-PRO" pitchFamily="50" charset="-128"/>
                <a:ea typeface="HG丸ｺﾞｼｯｸM-PRO" pitchFamily="50" charset="-128"/>
              </a:rPr>
              <a:t>　</a:t>
            </a:r>
            <a:endParaRPr lang="en-US" altLang="ja-JP" sz="2000" u="sng" dirty="0" smtClean="0">
              <a:solidFill>
                <a:srgbClr val="FF0000"/>
              </a:solidFill>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smtClean="0">
                <a:solidFill>
                  <a:srgbClr val="FF0000"/>
                </a:solidFill>
                <a:latin typeface="HG丸ｺﾞｼｯｸM-PRO" pitchFamily="50" charset="-128"/>
                <a:ea typeface="HG丸ｺﾞｼｯｸM-PRO" pitchFamily="50" charset="-128"/>
              </a:rPr>
              <a:t>　　</a:t>
            </a:r>
            <a:r>
              <a:rPr lang="ja-JP" altLang="en-US" sz="2000" u="sng" dirty="0" smtClean="0">
                <a:solidFill>
                  <a:srgbClr val="FF0000"/>
                </a:solidFill>
                <a:latin typeface="HG丸ｺﾞｼｯｸM-PRO" pitchFamily="50" charset="-128"/>
                <a:ea typeface="HG丸ｺﾞｼｯｸM-PRO" pitchFamily="50" charset="-128"/>
              </a:rPr>
              <a:t>医師等による保健指導を行うよう努めなければならない。</a:t>
            </a:r>
            <a:endParaRPr lang="en-US" altLang="ja-JP" sz="2000" u="sng" dirty="0" smtClean="0">
              <a:solidFill>
                <a:srgbClr val="FF0000"/>
              </a:solidFill>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smtClean="0">
                <a:latin typeface="HG丸ｺﾞｼｯｸM-PRO" pitchFamily="50" charset="-128"/>
                <a:ea typeface="HG丸ｺﾞｼｯｸM-PRO" pitchFamily="50" charset="-128"/>
              </a:rPr>
              <a:t>　②異常の所見が認められた労働者・・・</a:t>
            </a:r>
          </a:p>
          <a:p>
            <a:pPr algn="l" eaLnBrk="1" hangingPunct="1">
              <a:lnSpc>
                <a:spcPts val="2600"/>
              </a:lnSpc>
              <a:spcBef>
                <a:spcPct val="0"/>
              </a:spcBef>
            </a:pPr>
            <a:r>
              <a:rPr lang="ja-JP" altLang="en-US" sz="2000" dirty="0" smtClean="0">
                <a:latin typeface="HG丸ｺﾞｼｯｸM-PRO" pitchFamily="50" charset="-128"/>
                <a:ea typeface="HG丸ｺﾞｼｯｸM-PRO" pitchFamily="50" charset="-128"/>
              </a:rPr>
              <a:t>　　　医師または歯科医師の意見を聴</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いたうえで、必要があれば就業場</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所の変更、作業の転換、労働時間</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の短縮などの就業上の措置をとる。</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場合によっては、職場の環境、作</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業方法の改善も必要である。</a:t>
            </a:r>
            <a:endParaRPr lang="ja-JP" altLang="en-US" sz="2400" u="sng" dirty="0" smtClean="0">
              <a:solidFill>
                <a:srgbClr val="FF0000"/>
              </a:solidFill>
              <a:latin typeface="HG丸ｺﾞｼｯｸM-PRO" pitchFamily="50" charset="-128"/>
              <a:ea typeface="HG丸ｺﾞｼｯｸM-PRO" pitchFamily="50" charset="-128"/>
            </a:endParaRPr>
          </a:p>
        </p:txBody>
      </p:sp>
      <p:sp>
        <p:nvSpPr>
          <p:cNvPr id="19460" name="Rectangle 3"/>
          <p:cNvSpPr>
            <a:spLocks noGrp="1" noChangeArrowheads="1"/>
          </p:cNvSpPr>
          <p:nvPr>
            <p:ph type="ctrTitle"/>
          </p:nvPr>
        </p:nvSpPr>
        <p:spPr bwMode="auto">
          <a:xfrm>
            <a:off x="381000" y="123459"/>
            <a:ext cx="6638925"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lnSpc>
                <a:spcPts val="4000"/>
              </a:lnSpc>
            </a:pPr>
            <a:r>
              <a:rPr lang="ja-JP" altLang="en-US" sz="3200" dirty="0" smtClean="0">
                <a:solidFill>
                  <a:schemeClr val="accent2"/>
                </a:solidFill>
                <a:latin typeface="HG丸ｺﾞｼｯｸM-PRO" pitchFamily="50" charset="-128"/>
                <a:ea typeface="HG丸ｺﾞｼｯｸM-PRO" pitchFamily="50" charset="-128"/>
              </a:rPr>
              <a:t>（３）健康診断結果に基づく措置</a:t>
            </a:r>
          </a:p>
        </p:txBody>
      </p:sp>
      <p:sp>
        <p:nvSpPr>
          <p:cNvPr id="19461" name="Text Box 4"/>
          <p:cNvSpPr txBox="1">
            <a:spLocks noChangeArrowheads="1"/>
          </p:cNvSpPr>
          <p:nvPr/>
        </p:nvSpPr>
        <p:spPr bwMode="auto">
          <a:xfrm>
            <a:off x="7019925" y="317500"/>
            <a:ext cx="1806575"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P119</a:t>
            </a:r>
            <a:endParaRPr lang="en-US" altLang="ja-JP" sz="1400" dirty="0">
              <a:latin typeface="HG丸ｺﾞｼｯｸM-PRO" pitchFamily="50" charset="-128"/>
              <a:ea typeface="HG丸ｺﾞｼｯｸM-PRO" pitchFamily="50" charset="-128"/>
            </a:endParaRPr>
          </a:p>
        </p:txBody>
      </p:sp>
      <p:sp>
        <p:nvSpPr>
          <p:cNvPr id="19462" name="AutoShape 6"/>
          <p:cNvSpPr>
            <a:spLocks noChangeArrowheads="1"/>
          </p:cNvSpPr>
          <p:nvPr/>
        </p:nvSpPr>
        <p:spPr bwMode="auto">
          <a:xfrm>
            <a:off x="381000" y="819150"/>
            <a:ext cx="8305800" cy="508000"/>
          </a:xfrm>
          <a:prstGeom prst="roundRect">
            <a:avLst>
              <a:gd name="adj" fmla="val 16667"/>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2400" dirty="0">
                <a:latin typeface="HG丸ｺﾞｼｯｸM-PRO" pitchFamily="50" charset="-128"/>
                <a:ea typeface="HG丸ｺﾞｼｯｸM-PRO" pitchFamily="50" charset="-128"/>
              </a:rPr>
              <a:t>健康診断結果に基づき事業者が講ずべき措置に関する指針</a:t>
            </a:r>
          </a:p>
        </p:txBody>
      </p:sp>
    </p:spTree>
    <p:extLst>
      <p:ext uri="{BB962C8B-B14F-4D97-AF65-F5344CB8AC3E}">
        <p14:creationId xmlns:p14="http://schemas.microsoft.com/office/powerpoint/2010/main" val="932412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subTitle" idx="1"/>
          </p:nvPr>
        </p:nvSpPr>
        <p:spPr bwMode="auto">
          <a:xfrm>
            <a:off x="308339" y="2592808"/>
            <a:ext cx="8566084" cy="4076552"/>
          </a:xfrm>
          <a:solidFill>
            <a:srgbClr val="FFFF99"/>
          </a:solidFill>
          <a:extLst/>
        </p:spPr>
        <p:txBody>
          <a:bodyPr vert="horz" wrap="square" lIns="91440" tIns="45720" rIns="91440" bIns="45720" numCol="1" anchor="t" anchorCtr="0" compatLnSpc="1">
            <a:prstTxWarp prst="textNoShape">
              <a:avLst/>
            </a:prstTxWarp>
          </a:bodyPr>
          <a:lstStyle/>
          <a:p>
            <a:pPr lvl="0" algn="l">
              <a:lnSpc>
                <a:spcPts val="2600"/>
              </a:lnSpc>
              <a:spcBef>
                <a:spcPts val="0"/>
              </a:spcBef>
            </a:pPr>
            <a:r>
              <a:rPr lang="ja-JP" altLang="en-US" sz="2000" dirty="0" smtClean="0">
                <a:latin typeface="HG丸ｺﾞｼｯｸM-PRO" panose="020F0600000000000000" pitchFamily="50" charset="-128"/>
                <a:ea typeface="HG丸ｺﾞｼｯｸM-PRO" panose="020F0600000000000000" pitchFamily="50" charset="-128"/>
              </a:rPr>
              <a:t>　・常時使用する労働者に対し、</a:t>
            </a:r>
            <a:r>
              <a:rPr lang="en-US" altLang="ja-JP" sz="2000" dirty="0" smtClean="0">
                <a:latin typeface="HG丸ｺﾞｼｯｸM-PRO" panose="020F0600000000000000" pitchFamily="50" charset="-128"/>
                <a:ea typeface="HG丸ｺﾞｼｯｸM-PRO" panose="020F0600000000000000" pitchFamily="50" charset="-128"/>
              </a:rPr>
              <a:t>1</a:t>
            </a:r>
            <a:r>
              <a:rPr lang="ja-JP" altLang="en-US" sz="2000" dirty="0" smtClean="0">
                <a:latin typeface="HG丸ｺﾞｼｯｸM-PRO" panose="020F0600000000000000" pitchFamily="50" charset="-128"/>
                <a:ea typeface="HG丸ｺﾞｼｯｸM-PRO" panose="020F0600000000000000" pitchFamily="50" charset="-128"/>
              </a:rPr>
              <a:t>年以内に１回、定期に規定された</a:t>
            </a:r>
            <a:endParaRPr lang="en-US" altLang="ja-JP" sz="2000" dirty="0" smtClean="0">
              <a:latin typeface="HG丸ｺﾞｼｯｸM-PRO" panose="020F0600000000000000" pitchFamily="50" charset="-128"/>
              <a:ea typeface="HG丸ｺﾞｼｯｸM-PRO" panose="020F0600000000000000" pitchFamily="50" charset="-128"/>
            </a:endParaRPr>
          </a:p>
          <a:p>
            <a:pPr lvl="0"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　実施者（医師、保健師、研修を修了した歯科医師、看護師、精神</a:t>
            </a:r>
            <a:endParaRPr lang="en-US" altLang="ja-JP" sz="2000" dirty="0" smtClean="0">
              <a:latin typeface="HG丸ｺﾞｼｯｸM-PRO" panose="020F0600000000000000" pitchFamily="50" charset="-128"/>
              <a:ea typeface="HG丸ｺﾞｼｯｸM-PRO" panose="020F0600000000000000" pitchFamily="50" charset="-128"/>
            </a:endParaRPr>
          </a:p>
          <a:p>
            <a:pPr lvl="0"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　保健福祉士、公認心理師）により実施する。</a:t>
            </a:r>
            <a:endParaRPr lang="en-US" altLang="ja-JP" sz="2000" dirty="0" smtClean="0">
              <a:latin typeface="HG丸ｺﾞｼｯｸM-PRO" panose="020F0600000000000000" pitchFamily="50" charset="-128"/>
              <a:ea typeface="HG丸ｺﾞｼｯｸM-PRO" panose="020F0600000000000000" pitchFamily="50" charset="-128"/>
            </a:endParaRPr>
          </a:p>
          <a:p>
            <a:pPr lvl="0" algn="l">
              <a:lnSpc>
                <a:spcPts val="2600"/>
              </a:lnSpc>
              <a:spcBef>
                <a:spcPts val="0"/>
              </a:spcBef>
            </a:pPr>
            <a:r>
              <a:rPr lang="ja-JP" altLang="en-US" sz="2000" dirty="0" smtClean="0">
                <a:latin typeface="HG丸ｺﾞｼｯｸM-PRO" panose="020F0600000000000000" pitchFamily="50" charset="-128"/>
                <a:ea typeface="HG丸ｺﾞｼｯｸM-PRO" panose="020F0600000000000000" pitchFamily="50" charset="-128"/>
              </a:rPr>
              <a:t>　・労働者５０人未満の事業場は努力義務とされている。</a:t>
            </a:r>
            <a:endParaRPr lang="en-US" altLang="ja-JP" sz="2000" dirty="0">
              <a:latin typeface="HG丸ｺﾞｼｯｸM-PRO" panose="020F0600000000000000" pitchFamily="50" charset="-128"/>
              <a:ea typeface="HG丸ｺﾞｼｯｸM-PRO" panose="020F0600000000000000" pitchFamily="50" charset="-128"/>
            </a:endParaRPr>
          </a:p>
          <a:p>
            <a:pPr lvl="0" algn="l">
              <a:lnSpc>
                <a:spcPts val="2600"/>
              </a:lnSpc>
              <a:spcBef>
                <a:spcPts val="0"/>
              </a:spcBef>
            </a:pPr>
            <a:r>
              <a:rPr lang="ja-JP" altLang="en-US" sz="2000" dirty="0" smtClean="0">
                <a:latin typeface="HG丸ｺﾞｼｯｸM-PRO" panose="020F0600000000000000" pitchFamily="50" charset="-128"/>
                <a:ea typeface="HG丸ｺﾞｼｯｸM-PRO" panose="020F0600000000000000" pitchFamily="50" charset="-128"/>
              </a:rPr>
              <a:t>　・事業者は、基本方針を表明し、実施体制、実施方法等について、</a:t>
            </a:r>
            <a:endParaRPr lang="en-US" altLang="ja-JP" sz="2000" dirty="0" smtClean="0">
              <a:latin typeface="HG丸ｺﾞｼｯｸM-PRO" panose="020F0600000000000000" pitchFamily="50" charset="-128"/>
              <a:ea typeface="HG丸ｺﾞｼｯｸM-PRO" panose="020F0600000000000000" pitchFamily="50" charset="-128"/>
            </a:endParaRPr>
          </a:p>
          <a:p>
            <a:pPr lvl="0"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　事前に衛生委員会等で調査審議の上、規程として定め、労働者に</a:t>
            </a:r>
            <a:endParaRPr lang="en-US" altLang="ja-JP" sz="2000" dirty="0" smtClean="0">
              <a:latin typeface="HG丸ｺﾞｼｯｸM-PRO" panose="020F0600000000000000" pitchFamily="50" charset="-128"/>
              <a:ea typeface="HG丸ｺﾞｼｯｸM-PRO" panose="020F0600000000000000" pitchFamily="50" charset="-128"/>
            </a:endParaRPr>
          </a:p>
          <a:p>
            <a:pPr lvl="0"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　周知する必要がある。</a:t>
            </a:r>
            <a:endParaRPr lang="en-US" altLang="ja-JP" sz="2000" dirty="0" smtClean="0">
              <a:latin typeface="HG丸ｺﾞｼｯｸM-PRO" panose="020F0600000000000000" pitchFamily="50" charset="-128"/>
              <a:ea typeface="HG丸ｺﾞｼｯｸM-PRO" panose="020F0600000000000000" pitchFamily="50" charset="-128"/>
            </a:endParaRPr>
          </a:p>
          <a:p>
            <a:pPr lvl="0"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a:t>
            </a:r>
            <a:r>
              <a:rPr lang="ja-JP" altLang="ja-JP" sz="2000" dirty="0" smtClean="0">
                <a:latin typeface="HG丸ｺﾞｼｯｸM-PRO" panose="020F0600000000000000" pitchFamily="50" charset="-128"/>
                <a:ea typeface="HG丸ｺﾞｼｯｸM-PRO" panose="020F0600000000000000" pitchFamily="50" charset="-128"/>
              </a:rPr>
              <a:t>人事権</a:t>
            </a:r>
            <a:r>
              <a:rPr lang="ja-JP" altLang="ja-JP" sz="2000" dirty="0">
                <a:latin typeface="HG丸ｺﾞｼｯｸM-PRO" panose="020F0600000000000000" pitchFamily="50" charset="-128"/>
                <a:ea typeface="HG丸ｺﾞｼｯｸM-PRO" panose="020F0600000000000000" pitchFamily="50" charset="-128"/>
              </a:rPr>
              <a:t>のある方はこのスタッフに入ることが禁じられてい</a:t>
            </a:r>
            <a:r>
              <a:rPr lang="ja-JP" altLang="en-US" sz="2000" dirty="0">
                <a:latin typeface="HG丸ｺﾞｼｯｸM-PRO" panose="020F0600000000000000" pitchFamily="50" charset="-128"/>
                <a:ea typeface="HG丸ｺﾞｼｯｸM-PRO" panose="020F0600000000000000" pitchFamily="50" charset="-128"/>
              </a:rPr>
              <a:t>る</a:t>
            </a:r>
            <a:r>
              <a:rPr lang="ja-JP" altLang="ja-JP" sz="2000" dirty="0" smtClean="0">
                <a:latin typeface="HG丸ｺﾞｼｯｸM-PRO" panose="020F0600000000000000" pitchFamily="50" charset="-128"/>
                <a:ea typeface="HG丸ｺﾞｼｯｸM-PRO" panose="020F0600000000000000" pitchFamily="50" charset="-128"/>
              </a:rPr>
              <a:t>。</a:t>
            </a:r>
            <a:endParaRPr lang="en-US" altLang="ja-JP" sz="2000" dirty="0" smtClean="0">
              <a:latin typeface="HG丸ｺﾞｼｯｸM-PRO" panose="020F0600000000000000" pitchFamily="50" charset="-128"/>
              <a:ea typeface="HG丸ｺﾞｼｯｸM-PRO" panose="020F0600000000000000" pitchFamily="50" charset="-128"/>
            </a:endParaRPr>
          </a:p>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a:t>
            </a:r>
            <a:r>
              <a:rPr lang="ja-JP" altLang="ja-JP" sz="2000" dirty="0" smtClean="0">
                <a:latin typeface="HG丸ｺﾞｼｯｸM-PRO" panose="020F0600000000000000" pitchFamily="50" charset="-128"/>
                <a:ea typeface="HG丸ｺﾞｼｯｸM-PRO" panose="020F0600000000000000" pitchFamily="50" charset="-128"/>
              </a:rPr>
              <a:t>事</a:t>
            </a:r>
            <a:r>
              <a:rPr lang="ja-JP" altLang="ja-JP" sz="2000" dirty="0">
                <a:latin typeface="HG丸ｺﾞｼｯｸM-PRO" panose="020F0600000000000000" pitchFamily="50" charset="-128"/>
                <a:ea typeface="HG丸ｺﾞｼｯｸM-PRO" panose="020F0600000000000000" pitchFamily="50" charset="-128"/>
              </a:rPr>
              <a:t>業者の実施義務はあ</a:t>
            </a:r>
            <a:r>
              <a:rPr lang="ja-JP" altLang="en-US" sz="2000" dirty="0">
                <a:latin typeface="HG丸ｺﾞｼｯｸM-PRO" panose="020F0600000000000000" pitchFamily="50" charset="-128"/>
                <a:ea typeface="HG丸ｺﾞｼｯｸM-PRO" panose="020F0600000000000000" pitchFamily="50" charset="-128"/>
              </a:rPr>
              <a:t>る</a:t>
            </a:r>
            <a:r>
              <a:rPr lang="ja-JP" altLang="ja-JP" sz="2000" dirty="0">
                <a:latin typeface="HG丸ｺﾞｼｯｸM-PRO" panose="020F0600000000000000" pitchFamily="50" charset="-128"/>
                <a:ea typeface="HG丸ｺﾞｼｯｸM-PRO" panose="020F0600000000000000" pitchFamily="50" charset="-128"/>
              </a:rPr>
              <a:t>が、労働者に受診義務</a:t>
            </a:r>
            <a:r>
              <a:rPr lang="ja-JP" altLang="en-US" sz="2000" dirty="0">
                <a:latin typeface="HG丸ｺﾞｼｯｸM-PRO" panose="020F0600000000000000" pitchFamily="50" charset="-128"/>
                <a:ea typeface="HG丸ｺﾞｼｯｸM-PRO" panose="020F0600000000000000" pitchFamily="50" charset="-128"/>
              </a:rPr>
              <a:t>はない。</a:t>
            </a:r>
            <a:endParaRPr lang="en-US" altLang="ja-JP" sz="2000" dirty="0">
              <a:latin typeface="HG丸ｺﾞｼｯｸM-PRO" panose="020F0600000000000000" pitchFamily="50" charset="-128"/>
              <a:ea typeface="HG丸ｺﾞｼｯｸM-PRO" panose="020F0600000000000000" pitchFamily="50" charset="-128"/>
            </a:endParaRPr>
          </a:p>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　（</a:t>
            </a:r>
            <a:r>
              <a:rPr lang="ja-JP" altLang="en-US" sz="2000" dirty="0">
                <a:latin typeface="HG丸ｺﾞｼｯｸM-PRO" panose="020F0600000000000000" pitchFamily="50" charset="-128"/>
                <a:ea typeface="HG丸ｺﾞｼｯｸM-PRO" panose="020F0600000000000000" pitchFamily="50" charset="-128"/>
              </a:rPr>
              <a:t>「</a:t>
            </a:r>
            <a:r>
              <a:rPr lang="ja-JP" altLang="ja-JP" sz="2000" dirty="0">
                <a:latin typeface="HG丸ｺﾞｼｯｸM-PRO" panose="020F0600000000000000" pitchFamily="50" charset="-128"/>
                <a:ea typeface="HG丸ｺﾞｼｯｸM-PRO" panose="020F0600000000000000" pitchFamily="50" charset="-128"/>
              </a:rPr>
              <a:t>職場環境の改善につなげること」</a:t>
            </a:r>
            <a:r>
              <a:rPr lang="ja-JP" altLang="en-US" sz="2000" dirty="0">
                <a:latin typeface="HG丸ｺﾞｼｯｸM-PRO" panose="020F0600000000000000" pitchFamily="50" charset="-128"/>
                <a:ea typeface="HG丸ｺﾞｼｯｸM-PRO" panose="020F0600000000000000" pitchFamily="50" charset="-128"/>
              </a:rPr>
              <a:t>なので</a:t>
            </a:r>
            <a:r>
              <a:rPr lang="ja-JP" altLang="ja-JP" sz="2000" dirty="0">
                <a:latin typeface="HG丸ｺﾞｼｯｸM-PRO" panose="020F0600000000000000" pitchFamily="50" charset="-128"/>
                <a:ea typeface="HG丸ｺﾞｼｯｸM-PRO" panose="020F0600000000000000" pitchFamily="50" charset="-128"/>
              </a:rPr>
              <a:t>受診を勧め</a:t>
            </a:r>
            <a:r>
              <a:rPr lang="ja-JP" altLang="en-US" sz="2000" dirty="0">
                <a:latin typeface="HG丸ｺﾞｼｯｸM-PRO" panose="020F0600000000000000" pitchFamily="50" charset="-128"/>
                <a:ea typeface="HG丸ｺﾞｼｯｸM-PRO" panose="020F0600000000000000" pitchFamily="50" charset="-128"/>
              </a:rPr>
              <a:t>ている</a:t>
            </a:r>
            <a:r>
              <a:rPr lang="ja-JP" altLang="ja-JP" sz="2000" dirty="0">
                <a:latin typeface="HG丸ｺﾞｼｯｸM-PRO" panose="020F0600000000000000" pitchFamily="50" charset="-128"/>
                <a:ea typeface="HG丸ｺﾞｼｯｸM-PRO" panose="020F0600000000000000" pitchFamily="50" charset="-128"/>
              </a:rPr>
              <a:t>。</a:t>
            </a:r>
            <a:r>
              <a:rPr lang="ja-JP" altLang="en-US" sz="2000" dirty="0">
                <a:latin typeface="HG丸ｺﾞｼｯｸM-PRO" panose="020F0600000000000000" pitchFamily="50" charset="-128"/>
                <a:ea typeface="HG丸ｺﾞｼｯｸM-PRO" panose="020F0600000000000000" pitchFamily="50" charset="-128"/>
              </a:rPr>
              <a:t>）</a:t>
            </a:r>
            <a:endParaRPr lang="ja-JP" altLang="ja-JP" sz="2000" dirty="0">
              <a:latin typeface="HG丸ｺﾞｼｯｸM-PRO" panose="020F0600000000000000" pitchFamily="50" charset="-128"/>
              <a:ea typeface="HG丸ｺﾞｼｯｸM-PRO" panose="020F0600000000000000" pitchFamily="50" charset="-128"/>
            </a:endParaRPr>
          </a:p>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実施報告書は、所轄労働基準監督署に提出しなければならない</a:t>
            </a:r>
          </a:p>
          <a:p>
            <a:pPr lvl="0" algn="l">
              <a:lnSpc>
                <a:spcPts val="2600"/>
              </a:lnSpc>
              <a:spcBef>
                <a:spcPts val="0"/>
              </a:spcBef>
            </a:pPr>
            <a:r>
              <a:rPr lang="ja-JP" altLang="en-US" sz="2000" dirty="0" smtClean="0">
                <a:latin typeface="HG丸ｺﾞｼｯｸM-PRO" panose="020F0600000000000000" pitchFamily="50" charset="-128"/>
                <a:ea typeface="HG丸ｺﾞｼｯｸM-PRO" panose="020F0600000000000000" pitchFamily="50" charset="-128"/>
              </a:rPr>
              <a:t>　・実施は外部機関に委託することもできる。</a:t>
            </a:r>
            <a:endParaRPr lang="en-US" altLang="ja-JP" sz="2000" dirty="0">
              <a:latin typeface="HG丸ｺﾞｼｯｸM-PRO" panose="020F0600000000000000" pitchFamily="50" charset="-128"/>
              <a:ea typeface="HG丸ｺﾞｼｯｸM-PRO" panose="020F0600000000000000" pitchFamily="50" charset="-128"/>
            </a:endParaRPr>
          </a:p>
          <a:p>
            <a:pPr lvl="0" algn="l">
              <a:lnSpc>
                <a:spcPts val="2600"/>
              </a:lnSpc>
              <a:spcBef>
                <a:spcPts val="0"/>
              </a:spcBef>
            </a:pPr>
            <a:endParaRPr lang="en-US" altLang="ja-JP" sz="2000" dirty="0" smtClean="0">
              <a:latin typeface="HG丸ｺﾞｼｯｸM-PRO" panose="020F0600000000000000" pitchFamily="50" charset="-128"/>
              <a:ea typeface="HG丸ｺﾞｼｯｸM-PRO" panose="020F0600000000000000" pitchFamily="50" charset="-128"/>
            </a:endParaRPr>
          </a:p>
          <a:p>
            <a:pPr lvl="0" algn="l">
              <a:lnSpc>
                <a:spcPts val="2600"/>
              </a:lnSpc>
              <a:spcBef>
                <a:spcPts val="0"/>
              </a:spcBef>
            </a:pPr>
            <a:endParaRPr lang="en-US" altLang="ja-JP" sz="2000" dirty="0" smtClean="0">
              <a:latin typeface="HG丸ｺﾞｼｯｸM-PRO" panose="020F0600000000000000" pitchFamily="50" charset="-128"/>
              <a:ea typeface="HG丸ｺﾞｼｯｸM-PRO" panose="020F0600000000000000" pitchFamily="50" charset="-128"/>
            </a:endParaRPr>
          </a:p>
          <a:p>
            <a:pPr lvl="0" algn="l">
              <a:lnSpc>
                <a:spcPts val="2600"/>
              </a:lnSpc>
              <a:spcBef>
                <a:spcPts val="0"/>
              </a:spcBef>
            </a:pPr>
            <a:r>
              <a:rPr lang="en-US" altLang="ja-JP" sz="2000" dirty="0" smtClean="0">
                <a:solidFill>
                  <a:srgbClr val="0033CC"/>
                </a:solidFill>
                <a:latin typeface="HG丸ｺﾞｼｯｸM-PRO" panose="020F0600000000000000" pitchFamily="50" charset="-128"/>
                <a:ea typeface="HG丸ｺﾞｼｯｸM-PRO" panose="020F0600000000000000" pitchFamily="50" charset="-128"/>
              </a:rPr>
              <a:t>※</a:t>
            </a:r>
            <a:r>
              <a:rPr lang="ja-JP" altLang="en-US" sz="2000" dirty="0">
                <a:solidFill>
                  <a:srgbClr val="0033CC"/>
                </a:solidFill>
                <a:latin typeface="HG丸ｺﾞｼｯｸM-PRO" panose="020F0600000000000000" pitchFamily="50" charset="-128"/>
                <a:ea typeface="HG丸ｺﾞｼｯｸM-PRO" panose="020F0600000000000000" pitchFamily="50" charset="-128"/>
              </a:rPr>
              <a:t>やり方</a:t>
            </a:r>
            <a:endParaRPr lang="ja-JP" altLang="ja-JP" sz="2000" dirty="0">
              <a:solidFill>
                <a:srgbClr val="0033CC"/>
              </a:solidFill>
              <a:latin typeface="HG丸ｺﾞｼｯｸM-PRO" panose="020F0600000000000000" pitchFamily="50" charset="-128"/>
              <a:ea typeface="HG丸ｺﾞｼｯｸM-PRO" panose="020F0600000000000000" pitchFamily="50" charset="-128"/>
            </a:endParaRPr>
          </a:p>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「職業性ストレス簡易調査票」に配布し、質問に応えてもら</a:t>
            </a:r>
            <a:r>
              <a:rPr lang="ja-JP" altLang="en-US" sz="2000" dirty="0">
                <a:latin typeface="HG丸ｺﾞｼｯｸM-PRO" panose="020F0600000000000000" pitchFamily="50" charset="-128"/>
                <a:ea typeface="HG丸ｺﾞｼｯｸM-PRO" panose="020F0600000000000000" pitchFamily="50" charset="-128"/>
              </a:rPr>
              <a:t>う</a:t>
            </a:r>
            <a:r>
              <a:rPr lang="ja-JP" altLang="ja-JP" sz="2000" dirty="0">
                <a:latin typeface="HG丸ｺﾞｼｯｸM-PRO" panose="020F0600000000000000" pitchFamily="50" charset="-128"/>
                <a:ea typeface="HG丸ｺﾞｼｯｸM-PRO" panose="020F0600000000000000" pitchFamily="50" charset="-128"/>
              </a:rPr>
              <a:t>。</a:t>
            </a:r>
          </a:p>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「仕事のストレス要因」１７項目</a:t>
            </a: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「心身のストレス反応」２９項目</a:t>
            </a:r>
            <a:endParaRPr lang="en-US" altLang="ja-JP" sz="2000" dirty="0">
              <a:latin typeface="HG丸ｺﾞｼｯｸM-PRO" panose="020F0600000000000000" pitchFamily="50" charset="-128"/>
              <a:ea typeface="HG丸ｺﾞｼｯｸM-PRO" panose="020F0600000000000000" pitchFamily="50" charset="-128"/>
            </a:endParaRPr>
          </a:p>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「周囲のサポート」９項目</a:t>
            </a: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「満足度」２項目</a:t>
            </a:r>
            <a:r>
              <a:rPr lang="ja-JP" altLang="en-US" sz="2000" dirty="0">
                <a:latin typeface="HG丸ｺﾞｼｯｸM-PRO" panose="020F0600000000000000" pitchFamily="50" charset="-128"/>
                <a:ea typeface="HG丸ｺﾞｼｯｸM-PRO" panose="020F0600000000000000" pitchFamily="50" charset="-128"/>
              </a:rPr>
              <a:t>　　</a:t>
            </a:r>
            <a:r>
              <a:rPr lang="ja-JP" altLang="ja-JP" sz="2000" u="sng" dirty="0">
                <a:solidFill>
                  <a:srgbClr val="FF0000"/>
                </a:solidFill>
                <a:latin typeface="HG丸ｺﾞｼｯｸM-PRO" panose="020F0600000000000000" pitchFamily="50" charset="-128"/>
                <a:ea typeface="HG丸ｺﾞｼｯｸM-PRO" panose="020F0600000000000000" pitchFamily="50" charset="-128"/>
              </a:rPr>
              <a:t>全部で５７項目</a:t>
            </a:r>
            <a:endParaRPr lang="en-US" altLang="ja-JP" sz="2000" u="sng" dirty="0">
              <a:solidFill>
                <a:srgbClr val="FF0000"/>
              </a:solidFill>
              <a:latin typeface="HG丸ｺﾞｼｯｸM-PRO" panose="020F0600000000000000" pitchFamily="50" charset="-128"/>
              <a:ea typeface="HG丸ｺﾞｼｯｸM-PRO" panose="020F0600000000000000" pitchFamily="50" charset="-128"/>
            </a:endParaRPr>
          </a:p>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　</a:t>
            </a:r>
            <a:endParaRPr lang="ja-JP" altLang="en-US" sz="2000" u="sng" dirty="0" smtClean="0">
              <a:solidFill>
                <a:srgbClr val="FF0000"/>
              </a:solidFill>
              <a:latin typeface="HG丸ｺﾞｼｯｸM-PRO" panose="020F0600000000000000" pitchFamily="50" charset="-128"/>
              <a:ea typeface="HG丸ｺﾞｼｯｸM-PRO" panose="020F0600000000000000" pitchFamily="50" charset="-128"/>
            </a:endParaRPr>
          </a:p>
        </p:txBody>
      </p:sp>
      <p:sp>
        <p:nvSpPr>
          <p:cNvPr id="19460" name="Rectangle 3"/>
          <p:cNvSpPr>
            <a:spLocks noGrp="1" noChangeArrowheads="1"/>
          </p:cNvSpPr>
          <p:nvPr>
            <p:ph type="ctrTitle"/>
          </p:nvPr>
        </p:nvSpPr>
        <p:spPr bwMode="auto">
          <a:xfrm>
            <a:off x="251520" y="116737"/>
            <a:ext cx="8663880" cy="4991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lnSpc>
                <a:spcPts val="3600"/>
              </a:lnSpc>
            </a:pPr>
            <a:r>
              <a:rPr lang="ja-JP" altLang="en-US" sz="2400" dirty="0" smtClean="0">
                <a:solidFill>
                  <a:schemeClr val="accent6"/>
                </a:solidFill>
                <a:latin typeface="HG丸ｺﾞｼｯｸM-PRO" pitchFamily="50" charset="-128"/>
                <a:ea typeface="HG丸ｺﾞｼｯｸM-PRO" pitchFamily="50" charset="-128"/>
              </a:rPr>
              <a:t>（４）ストレスチェック制度</a:t>
            </a:r>
            <a:r>
              <a:rPr lang="ja-JP" altLang="en-US" sz="1800" dirty="0" smtClean="0">
                <a:solidFill>
                  <a:schemeClr val="accent6"/>
                </a:solidFill>
                <a:latin typeface="HG丸ｺﾞｼｯｸM-PRO" pitchFamily="50" charset="-128"/>
                <a:ea typeface="HG丸ｺﾞｼｯｸM-PRO" pitchFamily="50" charset="-128"/>
              </a:rPr>
              <a:t>（定期健診と同時に実施することが可能）</a:t>
            </a:r>
          </a:p>
        </p:txBody>
      </p:sp>
      <p:sp>
        <p:nvSpPr>
          <p:cNvPr id="6" name="Rectangle 2"/>
          <p:cNvSpPr txBox="1">
            <a:spLocks noChangeArrowheads="1"/>
          </p:cNvSpPr>
          <p:nvPr/>
        </p:nvSpPr>
        <p:spPr bwMode="auto">
          <a:xfrm>
            <a:off x="308339" y="631855"/>
            <a:ext cx="8591872" cy="1356986"/>
          </a:xfrm>
          <a:prstGeom prst="rect">
            <a:avLst/>
          </a:prstGeom>
          <a:solidFill>
            <a:srgbClr val="FFFF99"/>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500"/>
              </a:lnSpc>
              <a:spcBef>
                <a:spcPts val="0"/>
              </a:spcBef>
            </a:pPr>
            <a:r>
              <a:rPr lang="en-US" altLang="ja-JP" sz="2000" kern="0" dirty="0" smtClean="0">
                <a:solidFill>
                  <a:srgbClr val="0033CC"/>
                </a:solidFill>
                <a:latin typeface="HG丸ｺﾞｼｯｸM-PRO" panose="020F0600000000000000" pitchFamily="50" charset="-128"/>
                <a:ea typeface="HG丸ｺﾞｼｯｸM-PRO" panose="020F0600000000000000" pitchFamily="50" charset="-128"/>
              </a:rPr>
              <a:t>※</a:t>
            </a:r>
            <a:r>
              <a:rPr lang="ja-JP" altLang="ja-JP" sz="2000" kern="0" dirty="0" smtClean="0">
                <a:solidFill>
                  <a:srgbClr val="0033CC"/>
                </a:solidFill>
                <a:latin typeface="HG丸ｺﾞｼｯｸM-PRO" panose="020F0600000000000000" pitchFamily="50" charset="-128"/>
                <a:ea typeface="HG丸ｺﾞｼｯｸM-PRO" panose="020F0600000000000000" pitchFamily="50" charset="-128"/>
              </a:rPr>
              <a:t>目的</a:t>
            </a:r>
          </a:p>
          <a:p>
            <a:pPr algn="l">
              <a:lnSpc>
                <a:spcPts val="2500"/>
              </a:lnSpc>
              <a:spcBef>
                <a:spcPts val="0"/>
              </a:spcBef>
            </a:pPr>
            <a:r>
              <a:rPr lang="ja-JP" altLang="en-US" sz="2000" kern="0" dirty="0" smtClean="0">
                <a:latin typeface="HG丸ｺﾞｼｯｸM-PRO" panose="020F0600000000000000" pitchFamily="50" charset="-128"/>
                <a:ea typeface="HG丸ｺﾞｼｯｸM-PRO" panose="020F0600000000000000" pitchFamily="50" charset="-128"/>
              </a:rPr>
              <a:t>　①　</a:t>
            </a:r>
            <a:r>
              <a:rPr lang="ja-JP" altLang="ja-JP" sz="2000" kern="0" dirty="0" smtClean="0">
                <a:latin typeface="HG丸ｺﾞｼｯｸM-PRO" panose="020F0600000000000000" pitchFamily="50" charset="-128"/>
                <a:ea typeface="HG丸ｺﾞｼｯｸM-PRO" panose="020F0600000000000000" pitchFamily="50" charset="-128"/>
              </a:rPr>
              <a:t>労働者のメンタルヘルス不調発生の未然防止（一次予防の実施）</a:t>
            </a:r>
          </a:p>
          <a:p>
            <a:pPr algn="l">
              <a:lnSpc>
                <a:spcPts val="2500"/>
              </a:lnSpc>
              <a:spcBef>
                <a:spcPts val="0"/>
              </a:spcBef>
            </a:pPr>
            <a:r>
              <a:rPr lang="ja-JP" altLang="en-US" sz="2000" kern="0" dirty="0" smtClean="0">
                <a:latin typeface="HG丸ｺﾞｼｯｸM-PRO" panose="020F0600000000000000" pitchFamily="50" charset="-128"/>
                <a:ea typeface="HG丸ｺﾞｼｯｸM-PRO" panose="020F0600000000000000" pitchFamily="50" charset="-128"/>
              </a:rPr>
              <a:t>　②　</a:t>
            </a:r>
            <a:r>
              <a:rPr lang="ja-JP" altLang="ja-JP" sz="2000" kern="0" dirty="0" smtClean="0">
                <a:latin typeface="HG丸ｺﾞｼｯｸM-PRO" panose="020F0600000000000000" pitchFamily="50" charset="-128"/>
                <a:ea typeface="HG丸ｺﾞｼｯｸM-PRO" panose="020F0600000000000000" pitchFamily="50" charset="-128"/>
              </a:rPr>
              <a:t>労働者自身のストレスへの気づきを促すこと</a:t>
            </a:r>
          </a:p>
          <a:p>
            <a:pPr algn="l">
              <a:lnSpc>
                <a:spcPts val="2500"/>
              </a:lnSpc>
              <a:spcBef>
                <a:spcPts val="0"/>
              </a:spcBef>
            </a:pPr>
            <a:r>
              <a:rPr lang="ja-JP" altLang="en-US" sz="2000" kern="0" dirty="0" smtClean="0">
                <a:latin typeface="HG丸ｺﾞｼｯｸM-PRO" panose="020F0600000000000000" pitchFamily="50" charset="-128"/>
                <a:ea typeface="HG丸ｺﾞｼｯｸM-PRO" panose="020F0600000000000000" pitchFamily="50" charset="-128"/>
              </a:rPr>
              <a:t>　③　</a:t>
            </a:r>
            <a:r>
              <a:rPr lang="ja-JP" altLang="ja-JP" sz="2000" kern="0" dirty="0" smtClean="0">
                <a:latin typeface="HG丸ｺﾞｼｯｸM-PRO" panose="020F0600000000000000" pitchFamily="50" charset="-128"/>
                <a:ea typeface="HG丸ｺﾞｼｯｸM-PRO" panose="020F0600000000000000" pitchFamily="50" charset="-128"/>
              </a:rPr>
              <a:t>ストレスの原因となる職場環境の改善につなげること</a:t>
            </a:r>
            <a:endParaRPr lang="en-US" altLang="ja-JP" sz="2000" kern="0" dirty="0" smtClean="0">
              <a:latin typeface="HG丸ｺﾞｼｯｸM-PRO" panose="020F0600000000000000" pitchFamily="50" charset="-128"/>
              <a:ea typeface="HG丸ｺﾞｼｯｸM-PRO" panose="020F0600000000000000" pitchFamily="50" charset="-128"/>
            </a:endParaRPr>
          </a:p>
        </p:txBody>
      </p:sp>
      <p:sp>
        <p:nvSpPr>
          <p:cNvPr id="7" name="Rectangle 2"/>
          <p:cNvSpPr txBox="1">
            <a:spLocks noChangeArrowheads="1"/>
          </p:cNvSpPr>
          <p:nvPr/>
        </p:nvSpPr>
        <p:spPr bwMode="auto">
          <a:xfrm>
            <a:off x="341793" y="2091489"/>
            <a:ext cx="3463241" cy="398671"/>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500"/>
              </a:lnSpc>
              <a:spcBef>
                <a:spcPts val="0"/>
              </a:spcBef>
            </a:pPr>
            <a:r>
              <a:rPr lang="ja-JP" altLang="en-US" sz="2000" kern="0" dirty="0" smtClean="0">
                <a:solidFill>
                  <a:schemeClr val="bg1"/>
                </a:solidFill>
                <a:latin typeface="HG丸ｺﾞｼｯｸM-PRO" panose="020F0600000000000000" pitchFamily="50" charset="-128"/>
                <a:ea typeface="HG丸ｺﾞｼｯｸM-PRO" panose="020F0600000000000000" pitchFamily="50" charset="-128"/>
              </a:rPr>
              <a:t>ア　ストレスチェックとは</a:t>
            </a:r>
            <a:endParaRPr lang="ja-JP" altLang="ja-JP" sz="2000" kern="0" dirty="0" smtClean="0">
              <a:solidFill>
                <a:schemeClr val="bg1"/>
              </a:solidFill>
              <a:latin typeface="HG丸ｺﾞｼｯｸM-PRO" panose="020F0600000000000000" pitchFamily="50" charset="-128"/>
              <a:ea typeface="HG丸ｺﾞｼｯｸM-PRO" panose="020F0600000000000000" pitchFamily="50" charset="-128"/>
            </a:endParaRPr>
          </a:p>
        </p:txBody>
      </p:sp>
      <p:sp>
        <p:nvSpPr>
          <p:cNvPr id="19458" name="スライド番号プレースホルダー 3"/>
          <p:cNvSpPr>
            <a:spLocks noGrp="1"/>
          </p:cNvSpPr>
          <p:nvPr>
            <p:ph type="sldNum" sz="quarter" idx="10"/>
          </p:nvPr>
        </p:nvSpPr>
        <p:spPr>
          <a:xfrm>
            <a:off x="8153400" y="6248400"/>
            <a:ext cx="762000" cy="276944"/>
          </a:xfrm>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A3AEE6BB-FE74-42F3-95F5-07CDB5D63965}" type="slidenum">
              <a:rPr lang="en-US" altLang="ja-JP" sz="1400"/>
              <a:pPr/>
              <a:t>17</a:t>
            </a:fld>
            <a:endParaRPr lang="en-US" altLang="ja-JP" sz="1400" dirty="0"/>
          </a:p>
        </p:txBody>
      </p:sp>
      <p:sp>
        <p:nvSpPr>
          <p:cNvPr id="19461" name="Text Box 4"/>
          <p:cNvSpPr txBox="1">
            <a:spLocks noChangeArrowheads="1"/>
          </p:cNvSpPr>
          <p:nvPr/>
        </p:nvSpPr>
        <p:spPr bwMode="auto">
          <a:xfrm>
            <a:off x="7094241" y="631855"/>
            <a:ext cx="1440159"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P120</a:t>
            </a:r>
            <a:endParaRPr lang="en-US" altLang="ja-JP" sz="14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762333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subTitle" idx="1"/>
          </p:nvPr>
        </p:nvSpPr>
        <p:spPr bwMode="auto">
          <a:xfrm>
            <a:off x="349316" y="201768"/>
            <a:ext cx="8566084" cy="1399117"/>
          </a:xfrm>
          <a:solidFill>
            <a:srgbClr val="FFFF99"/>
          </a:solidFill>
          <a:extLst/>
        </p:spPr>
        <p:txBody>
          <a:bodyPr vert="horz" wrap="square" lIns="91440" tIns="45720" rIns="91440" bIns="45720" numCol="1" anchor="t" anchorCtr="0" compatLnSpc="1">
            <a:prstTxWarp prst="textNoShape">
              <a:avLst/>
            </a:prstTxWarp>
          </a:bodyPr>
          <a:lstStyle/>
          <a:p>
            <a:pPr lvl="0" algn="l">
              <a:lnSpc>
                <a:spcPts val="2600"/>
              </a:lnSpc>
              <a:spcBef>
                <a:spcPts val="0"/>
              </a:spcBef>
            </a:pPr>
            <a:r>
              <a:rPr lang="en-US" altLang="ja-JP" sz="2000" dirty="0" smtClean="0">
                <a:solidFill>
                  <a:srgbClr val="0033CC"/>
                </a:solidFill>
                <a:latin typeface="HG丸ｺﾞｼｯｸM-PRO" panose="020F0600000000000000" pitchFamily="50" charset="-128"/>
                <a:ea typeface="HG丸ｺﾞｼｯｸM-PRO" panose="020F0600000000000000" pitchFamily="50" charset="-128"/>
              </a:rPr>
              <a:t>※</a:t>
            </a:r>
            <a:r>
              <a:rPr lang="ja-JP" altLang="en-US" sz="2000" dirty="0" smtClean="0">
                <a:solidFill>
                  <a:srgbClr val="0033CC"/>
                </a:solidFill>
                <a:latin typeface="HG丸ｺﾞｼｯｸM-PRO" panose="020F0600000000000000" pitchFamily="50" charset="-128"/>
                <a:ea typeface="HG丸ｺﾞｼｯｸM-PRO" panose="020F0600000000000000" pitchFamily="50" charset="-128"/>
              </a:rPr>
              <a:t>使用する調査票</a:t>
            </a:r>
            <a:endParaRPr lang="ja-JP" altLang="ja-JP" sz="2000" dirty="0">
              <a:solidFill>
                <a:srgbClr val="0033CC"/>
              </a:solidFill>
              <a:latin typeface="HG丸ｺﾞｼｯｸM-PRO" panose="020F0600000000000000" pitchFamily="50" charset="-128"/>
              <a:ea typeface="HG丸ｺﾞｼｯｸM-PRO" panose="020F0600000000000000" pitchFamily="50" charset="-128"/>
            </a:endParaRPr>
          </a:p>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solidFill>
                  <a:srgbClr val="FF0000"/>
                </a:solidFill>
                <a:latin typeface="HG丸ｺﾞｼｯｸM-PRO" panose="020F0600000000000000" pitchFamily="50" charset="-128"/>
                <a:ea typeface="HG丸ｺﾞｼｯｸM-PRO" panose="020F0600000000000000" pitchFamily="50" charset="-128"/>
              </a:rPr>
              <a:t>「職業性ストレス簡易調査票</a:t>
            </a:r>
            <a:r>
              <a:rPr lang="ja-JP" altLang="ja-JP" sz="2000" dirty="0" smtClean="0">
                <a:solidFill>
                  <a:srgbClr val="FF0000"/>
                </a:solidFill>
                <a:latin typeface="HG丸ｺﾞｼｯｸM-PRO" panose="020F0600000000000000" pitchFamily="50" charset="-128"/>
                <a:ea typeface="HG丸ｺﾞｼｯｸM-PRO" panose="020F0600000000000000" pitchFamily="50" charset="-128"/>
              </a:rPr>
              <a:t>」</a:t>
            </a:r>
            <a:r>
              <a:rPr lang="ja-JP" altLang="en-US" sz="2000" dirty="0" smtClean="0">
                <a:solidFill>
                  <a:srgbClr val="FF0000"/>
                </a:solidFill>
                <a:latin typeface="HG丸ｺﾞｼｯｸM-PRO" panose="020F0600000000000000" pitchFamily="50" charset="-128"/>
                <a:ea typeface="HG丸ｺﾞｼｯｸM-PRO" panose="020F0600000000000000" pitchFamily="50" charset="-128"/>
              </a:rPr>
              <a:t>を</a:t>
            </a:r>
            <a:r>
              <a:rPr lang="ja-JP" altLang="ja-JP" sz="2000" dirty="0" smtClean="0">
                <a:solidFill>
                  <a:srgbClr val="FF0000"/>
                </a:solidFill>
                <a:latin typeface="HG丸ｺﾞｼｯｸM-PRO" panose="020F0600000000000000" pitchFamily="50" charset="-128"/>
                <a:ea typeface="HG丸ｺﾞｼｯｸM-PRO" panose="020F0600000000000000" pitchFamily="50" charset="-128"/>
              </a:rPr>
              <a:t>配布</a:t>
            </a:r>
            <a:r>
              <a:rPr lang="ja-JP" altLang="ja-JP" sz="2000" dirty="0">
                <a:solidFill>
                  <a:srgbClr val="FF0000"/>
                </a:solidFill>
                <a:latin typeface="HG丸ｺﾞｼｯｸM-PRO" panose="020F0600000000000000" pitchFamily="50" charset="-128"/>
                <a:ea typeface="HG丸ｺﾞｼｯｸM-PRO" panose="020F0600000000000000" pitchFamily="50" charset="-128"/>
              </a:rPr>
              <a:t>し、質問に応えてもら</a:t>
            </a:r>
            <a:r>
              <a:rPr lang="ja-JP" altLang="en-US" sz="2000" dirty="0">
                <a:solidFill>
                  <a:srgbClr val="FF0000"/>
                </a:solidFill>
                <a:latin typeface="HG丸ｺﾞｼｯｸM-PRO" panose="020F0600000000000000" pitchFamily="50" charset="-128"/>
                <a:ea typeface="HG丸ｺﾞｼｯｸM-PRO" panose="020F0600000000000000" pitchFamily="50" charset="-128"/>
              </a:rPr>
              <a:t>う</a:t>
            </a:r>
            <a:r>
              <a:rPr lang="ja-JP" altLang="ja-JP" sz="2000" dirty="0">
                <a:solidFill>
                  <a:srgbClr val="FF0000"/>
                </a:solidFill>
                <a:latin typeface="HG丸ｺﾞｼｯｸM-PRO" panose="020F0600000000000000" pitchFamily="50" charset="-128"/>
                <a:ea typeface="HG丸ｺﾞｼｯｸM-PRO" panose="020F0600000000000000" pitchFamily="50" charset="-128"/>
              </a:rPr>
              <a:t>。</a:t>
            </a:r>
          </a:p>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「仕事のストレス要因」１７項目</a:t>
            </a: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「心身のストレス反応」２９項目</a:t>
            </a:r>
            <a:endParaRPr lang="en-US" altLang="ja-JP" sz="2000" dirty="0">
              <a:latin typeface="HG丸ｺﾞｼｯｸM-PRO" panose="020F0600000000000000" pitchFamily="50" charset="-128"/>
              <a:ea typeface="HG丸ｺﾞｼｯｸM-PRO" panose="020F0600000000000000" pitchFamily="50" charset="-128"/>
            </a:endParaRPr>
          </a:p>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「周囲のサポート」９項目</a:t>
            </a: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「満足度」２項目</a:t>
            </a:r>
            <a:r>
              <a:rPr lang="ja-JP" altLang="en-US" sz="2000" dirty="0">
                <a:latin typeface="HG丸ｺﾞｼｯｸM-PRO" panose="020F0600000000000000" pitchFamily="50" charset="-128"/>
                <a:ea typeface="HG丸ｺﾞｼｯｸM-PRO" panose="020F0600000000000000" pitchFamily="50" charset="-128"/>
              </a:rPr>
              <a:t>　　</a:t>
            </a:r>
            <a:r>
              <a:rPr lang="ja-JP" altLang="ja-JP" sz="2000" u="sng" dirty="0">
                <a:solidFill>
                  <a:srgbClr val="FF0000"/>
                </a:solidFill>
                <a:latin typeface="HG丸ｺﾞｼｯｸM-PRO" panose="020F0600000000000000" pitchFamily="50" charset="-128"/>
                <a:ea typeface="HG丸ｺﾞｼｯｸM-PRO" panose="020F0600000000000000" pitchFamily="50" charset="-128"/>
              </a:rPr>
              <a:t>全部で５７項目</a:t>
            </a:r>
            <a:endParaRPr lang="en-US" altLang="ja-JP" sz="2000" u="sng" dirty="0">
              <a:solidFill>
                <a:srgbClr val="FF0000"/>
              </a:solidFill>
              <a:latin typeface="HG丸ｺﾞｼｯｸM-PRO" panose="020F0600000000000000" pitchFamily="50" charset="-128"/>
              <a:ea typeface="HG丸ｺﾞｼｯｸM-PRO" panose="020F0600000000000000" pitchFamily="50" charset="-128"/>
            </a:endParaRPr>
          </a:p>
          <a:p>
            <a:pPr algn="l" eaLnBrk="1" hangingPunct="1">
              <a:lnSpc>
                <a:spcPts val="2600"/>
              </a:lnSpc>
              <a:spcBef>
                <a:spcPts val="0"/>
              </a:spcBef>
            </a:pPr>
            <a:endParaRPr lang="ja-JP" altLang="en-US" sz="2000" u="sng" dirty="0" smtClean="0">
              <a:solidFill>
                <a:srgbClr val="FF0000"/>
              </a:solidFill>
              <a:latin typeface="HG丸ｺﾞｼｯｸM-PRO" panose="020F0600000000000000" pitchFamily="50" charset="-128"/>
              <a:ea typeface="HG丸ｺﾞｼｯｸM-PRO" panose="020F0600000000000000" pitchFamily="50" charset="-128"/>
            </a:endParaRPr>
          </a:p>
        </p:txBody>
      </p:sp>
      <p:sp>
        <p:nvSpPr>
          <p:cNvPr id="19461" name="Text Box 4"/>
          <p:cNvSpPr txBox="1">
            <a:spLocks noChangeArrowheads="1"/>
          </p:cNvSpPr>
          <p:nvPr/>
        </p:nvSpPr>
        <p:spPr bwMode="auto">
          <a:xfrm>
            <a:off x="7092280" y="221240"/>
            <a:ext cx="1728191" cy="286232"/>
          </a:xfrm>
          <a:prstGeom prst="rect">
            <a:avLst/>
          </a:prstGeom>
          <a:solidFill>
            <a:schemeClr val="bg1"/>
          </a:solidFill>
          <a:ln>
            <a:noFill/>
          </a:ln>
          <a:effectLs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P120</a:t>
            </a:r>
            <a:endParaRPr lang="en-US" altLang="ja-JP" sz="1400" dirty="0">
              <a:latin typeface="HG丸ｺﾞｼｯｸM-PRO" pitchFamily="50" charset="-128"/>
              <a:ea typeface="HG丸ｺﾞｼｯｸM-PRO" pitchFamily="50" charset="-128"/>
            </a:endParaRPr>
          </a:p>
        </p:txBody>
      </p:sp>
      <p:sp>
        <p:nvSpPr>
          <p:cNvPr id="7" name="Rectangle 2"/>
          <p:cNvSpPr txBox="1">
            <a:spLocks noChangeArrowheads="1"/>
          </p:cNvSpPr>
          <p:nvPr/>
        </p:nvSpPr>
        <p:spPr bwMode="auto">
          <a:xfrm>
            <a:off x="363811" y="1713244"/>
            <a:ext cx="3111533" cy="398671"/>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500"/>
              </a:lnSpc>
              <a:spcBef>
                <a:spcPts val="0"/>
              </a:spcBef>
            </a:pPr>
            <a:r>
              <a:rPr lang="ja-JP" altLang="en-US" sz="2000" kern="0" dirty="0">
                <a:solidFill>
                  <a:schemeClr val="bg1"/>
                </a:solidFill>
                <a:latin typeface="HG丸ｺﾞｼｯｸM-PRO" panose="020F0600000000000000" pitchFamily="50" charset="-128"/>
                <a:ea typeface="HG丸ｺﾞｼｯｸM-PRO" panose="020F0600000000000000" pitchFamily="50" charset="-128"/>
              </a:rPr>
              <a:t>イ</a:t>
            </a:r>
            <a:r>
              <a:rPr lang="ja-JP" altLang="en-US" sz="2000" kern="0" dirty="0" smtClean="0">
                <a:solidFill>
                  <a:schemeClr val="bg1"/>
                </a:solidFill>
                <a:latin typeface="HG丸ｺﾞｼｯｸM-PRO" panose="020F0600000000000000" pitchFamily="50" charset="-128"/>
                <a:ea typeface="HG丸ｺﾞｼｯｸM-PRO" panose="020F0600000000000000" pitchFamily="50" charset="-128"/>
              </a:rPr>
              <a:t>　医師による面接指導</a:t>
            </a:r>
            <a:endParaRPr lang="ja-JP" altLang="ja-JP" sz="2000" kern="0" dirty="0" smtClean="0">
              <a:solidFill>
                <a:schemeClr val="bg1"/>
              </a:solidFill>
              <a:latin typeface="HG丸ｺﾞｼｯｸM-PRO" panose="020F0600000000000000" pitchFamily="50" charset="-128"/>
              <a:ea typeface="HG丸ｺﾞｼｯｸM-PRO" panose="020F0600000000000000" pitchFamily="50" charset="-128"/>
            </a:endParaRPr>
          </a:p>
        </p:txBody>
      </p:sp>
      <p:sp>
        <p:nvSpPr>
          <p:cNvPr id="9" name="Rectangle 2"/>
          <p:cNvSpPr txBox="1">
            <a:spLocks noChangeArrowheads="1"/>
          </p:cNvSpPr>
          <p:nvPr/>
        </p:nvSpPr>
        <p:spPr bwMode="auto">
          <a:xfrm>
            <a:off x="373957" y="3718004"/>
            <a:ext cx="3111533" cy="398671"/>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500"/>
              </a:lnSpc>
              <a:spcBef>
                <a:spcPts val="0"/>
              </a:spcBef>
            </a:pPr>
            <a:r>
              <a:rPr lang="ja-JP" altLang="en-US" sz="2000" kern="0" dirty="0" smtClean="0">
                <a:solidFill>
                  <a:schemeClr val="bg1"/>
                </a:solidFill>
                <a:latin typeface="HG丸ｺﾞｼｯｸM-PRO" panose="020F0600000000000000" pitchFamily="50" charset="-128"/>
                <a:ea typeface="HG丸ｺﾞｼｯｸM-PRO" panose="020F0600000000000000" pitchFamily="50" charset="-128"/>
              </a:rPr>
              <a:t>ウ　就業上の措置</a:t>
            </a:r>
            <a:endParaRPr lang="ja-JP" altLang="ja-JP" sz="2000" kern="0" dirty="0" smtClean="0">
              <a:solidFill>
                <a:schemeClr val="bg1"/>
              </a:solidFill>
              <a:latin typeface="HG丸ｺﾞｼｯｸM-PRO" panose="020F0600000000000000" pitchFamily="50" charset="-128"/>
              <a:ea typeface="HG丸ｺﾞｼｯｸM-PRO" panose="020F0600000000000000" pitchFamily="50" charset="-128"/>
            </a:endParaRPr>
          </a:p>
        </p:txBody>
      </p:sp>
      <p:sp>
        <p:nvSpPr>
          <p:cNvPr id="10" name="Rectangle 2"/>
          <p:cNvSpPr txBox="1">
            <a:spLocks noChangeArrowheads="1"/>
          </p:cNvSpPr>
          <p:nvPr/>
        </p:nvSpPr>
        <p:spPr bwMode="auto">
          <a:xfrm>
            <a:off x="366319" y="5373532"/>
            <a:ext cx="3111533" cy="398671"/>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500"/>
              </a:lnSpc>
              <a:spcBef>
                <a:spcPts val="0"/>
              </a:spcBef>
            </a:pPr>
            <a:r>
              <a:rPr lang="ja-JP" altLang="en-US" sz="2000" kern="0" dirty="0" smtClean="0">
                <a:solidFill>
                  <a:schemeClr val="bg1"/>
                </a:solidFill>
                <a:latin typeface="HG丸ｺﾞｼｯｸM-PRO" panose="020F0600000000000000" pitchFamily="50" charset="-128"/>
                <a:ea typeface="HG丸ｺﾞｼｯｸM-PRO" panose="020F0600000000000000" pitchFamily="50" charset="-128"/>
              </a:rPr>
              <a:t>エ　職場環境改善</a:t>
            </a:r>
            <a:endParaRPr lang="ja-JP" altLang="ja-JP" sz="2000" kern="0" dirty="0" smtClean="0">
              <a:solidFill>
                <a:schemeClr val="bg1"/>
              </a:solidFill>
              <a:latin typeface="HG丸ｺﾞｼｯｸM-PRO" panose="020F0600000000000000" pitchFamily="50" charset="-128"/>
              <a:ea typeface="HG丸ｺﾞｼｯｸM-PRO" panose="020F0600000000000000" pitchFamily="50" charset="-128"/>
            </a:endParaRPr>
          </a:p>
        </p:txBody>
      </p:sp>
      <p:sp>
        <p:nvSpPr>
          <p:cNvPr id="8" name="Rectangle 2"/>
          <p:cNvSpPr txBox="1">
            <a:spLocks noChangeArrowheads="1"/>
          </p:cNvSpPr>
          <p:nvPr/>
        </p:nvSpPr>
        <p:spPr bwMode="auto">
          <a:xfrm>
            <a:off x="373957" y="2171580"/>
            <a:ext cx="8566084" cy="1439316"/>
          </a:xfrm>
          <a:prstGeom prst="rect">
            <a:avLst/>
          </a:prstGeom>
          <a:solidFill>
            <a:srgbClr val="FFFF99"/>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a:lnSpc>
                <a:spcPts val="2600"/>
              </a:lnSpc>
              <a:spcBef>
                <a:spcPts val="0"/>
              </a:spcBef>
            </a:pPr>
            <a:r>
              <a:rPr lang="ja-JP" altLang="en-US" sz="2000" dirty="0" smtClean="0">
                <a:latin typeface="HG丸ｺﾞｼｯｸM-PRO" panose="020F0600000000000000" pitchFamily="50" charset="-128"/>
                <a:ea typeface="HG丸ｺﾞｼｯｸM-PRO" panose="020F0600000000000000" pitchFamily="50" charset="-128"/>
              </a:rPr>
              <a:t>　・</a:t>
            </a:r>
            <a:r>
              <a:rPr lang="ja-JP" altLang="ja-JP" sz="2000" dirty="0" smtClean="0">
                <a:latin typeface="HG丸ｺﾞｼｯｸM-PRO" panose="020F0600000000000000" pitchFamily="50" charset="-128"/>
                <a:ea typeface="HG丸ｺﾞｼｯｸM-PRO" panose="020F0600000000000000" pitchFamily="50" charset="-128"/>
              </a:rPr>
              <a:t>高ストレス者</a:t>
            </a:r>
            <a:r>
              <a:rPr lang="ja-JP" altLang="ja-JP" sz="2000" dirty="0">
                <a:latin typeface="HG丸ｺﾞｼｯｸM-PRO" panose="020F0600000000000000" pitchFamily="50" charset="-128"/>
                <a:ea typeface="HG丸ｺﾞｼｯｸM-PRO" panose="020F0600000000000000" pitchFamily="50" charset="-128"/>
              </a:rPr>
              <a:t>に対しては</a:t>
            </a:r>
            <a:r>
              <a:rPr lang="ja-JP" altLang="en-US" sz="2000" dirty="0">
                <a:latin typeface="HG丸ｺﾞｼｯｸM-PRO" panose="020F0600000000000000" pitchFamily="50" charset="-128"/>
                <a:ea typeface="HG丸ｺﾞｼｯｸM-PRO" panose="020F0600000000000000" pitchFamily="50" charset="-128"/>
              </a:rPr>
              <a:t>医師等</a:t>
            </a:r>
            <a:r>
              <a:rPr lang="ja-JP" altLang="ja-JP" sz="2000" dirty="0">
                <a:latin typeface="HG丸ｺﾞｼｯｸM-PRO" panose="020F0600000000000000" pitchFamily="50" charset="-128"/>
                <a:ea typeface="HG丸ｺﾞｼｯｸM-PRO" panose="020F0600000000000000" pitchFamily="50" charset="-128"/>
              </a:rPr>
              <a:t>と面談があり、メンタルヘルス</a:t>
            </a:r>
            <a:r>
              <a:rPr lang="ja-JP" altLang="ja-JP" sz="2000" dirty="0" smtClean="0">
                <a:latin typeface="HG丸ｺﾞｼｯｸM-PRO" panose="020F0600000000000000" pitchFamily="50" charset="-128"/>
                <a:ea typeface="HG丸ｺﾞｼｯｸM-PRO" panose="020F0600000000000000" pitchFamily="50" charset="-128"/>
              </a:rPr>
              <a:t>の予</a:t>
            </a:r>
            <a:endParaRPr lang="en-US" altLang="ja-JP" sz="2000" dirty="0" smtClean="0">
              <a:latin typeface="HG丸ｺﾞｼｯｸM-PRO" panose="020F0600000000000000" pitchFamily="50" charset="-128"/>
              <a:ea typeface="HG丸ｺﾞｼｯｸM-PRO" panose="020F0600000000000000" pitchFamily="50" charset="-128"/>
            </a:endParaRPr>
          </a:p>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　</a:t>
            </a:r>
            <a:r>
              <a:rPr lang="ja-JP" altLang="ja-JP" sz="2000" dirty="0" smtClean="0">
                <a:latin typeface="HG丸ｺﾞｼｯｸM-PRO" panose="020F0600000000000000" pitchFamily="50" charset="-128"/>
                <a:ea typeface="HG丸ｺﾞｼｯｸM-PRO" panose="020F0600000000000000" pitchFamily="50" charset="-128"/>
              </a:rPr>
              <a:t>防に</a:t>
            </a:r>
            <a:r>
              <a:rPr lang="ja-JP" altLang="ja-JP" sz="2000" dirty="0">
                <a:latin typeface="HG丸ｺﾞｼｯｸM-PRO" panose="020F0600000000000000" pitchFamily="50" charset="-128"/>
                <a:ea typeface="HG丸ｺﾞｼｯｸM-PRO" panose="020F0600000000000000" pitchFamily="50" charset="-128"/>
              </a:rPr>
              <a:t>繋げて</a:t>
            </a:r>
            <a:r>
              <a:rPr lang="ja-JP" altLang="ja-JP" sz="2000" dirty="0" smtClean="0">
                <a:latin typeface="HG丸ｺﾞｼｯｸM-PRO" panose="020F0600000000000000" pitchFamily="50" charset="-128"/>
                <a:ea typeface="HG丸ｺﾞｼｯｸM-PRO" panose="020F0600000000000000" pitchFamily="50" charset="-128"/>
              </a:rPr>
              <a:t>い</a:t>
            </a:r>
            <a:r>
              <a:rPr lang="ja-JP" altLang="en-US" sz="2000" dirty="0" smtClean="0">
                <a:latin typeface="HG丸ｺﾞｼｯｸM-PRO" panose="020F0600000000000000" pitchFamily="50" charset="-128"/>
                <a:ea typeface="HG丸ｺﾞｼｯｸM-PRO" panose="020F0600000000000000" pitchFamily="50" charset="-128"/>
              </a:rPr>
              <a:t>く。</a:t>
            </a:r>
            <a:endParaRPr lang="en-US" altLang="ja-JP" sz="2000" dirty="0" smtClean="0">
              <a:latin typeface="HG丸ｺﾞｼｯｸM-PRO" panose="020F0600000000000000" pitchFamily="50" charset="-128"/>
              <a:ea typeface="HG丸ｺﾞｼｯｸM-PRO" panose="020F0600000000000000" pitchFamily="50" charset="-128"/>
            </a:endParaRPr>
          </a:p>
          <a:p>
            <a:pPr algn="l">
              <a:lnSpc>
                <a:spcPts val="2600"/>
              </a:lnSpc>
              <a:spcBef>
                <a:spcPts val="0"/>
              </a:spcBef>
            </a:pPr>
            <a:r>
              <a:rPr lang="ja-JP" altLang="en-US" sz="2000" dirty="0" smtClean="0">
                <a:latin typeface="HG丸ｺﾞｼｯｸM-PRO" panose="020F0600000000000000" pitchFamily="50" charset="-128"/>
                <a:ea typeface="HG丸ｺﾞｼｯｸM-PRO" panose="020F0600000000000000" pitchFamily="50" charset="-128"/>
              </a:rPr>
              <a:t>　・ストレスチェックの未受検や面接指導の申出等を理由とする労働者</a:t>
            </a:r>
            <a:endParaRPr lang="en-US" altLang="ja-JP" sz="2000" dirty="0" smtClean="0">
              <a:latin typeface="HG丸ｺﾞｼｯｸM-PRO" panose="020F0600000000000000" pitchFamily="50" charset="-128"/>
              <a:ea typeface="HG丸ｺﾞｼｯｸM-PRO" panose="020F0600000000000000" pitchFamily="50" charset="-128"/>
            </a:endParaRPr>
          </a:p>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　</a:t>
            </a:r>
            <a:r>
              <a:rPr lang="ja-JP" altLang="en-US" sz="2000" dirty="0" err="1" smtClean="0">
                <a:latin typeface="HG丸ｺﾞｼｯｸM-PRO" panose="020F0600000000000000" pitchFamily="50" charset="-128"/>
                <a:ea typeface="HG丸ｺﾞｼｯｸM-PRO" panose="020F0600000000000000" pitchFamily="50" charset="-128"/>
              </a:rPr>
              <a:t>への</a:t>
            </a:r>
            <a:r>
              <a:rPr lang="ja-JP" altLang="en-US" sz="2000" dirty="0" smtClean="0">
                <a:latin typeface="HG丸ｺﾞｼｯｸM-PRO" panose="020F0600000000000000" pitchFamily="50" charset="-128"/>
                <a:ea typeface="HG丸ｺﾞｼｯｸM-PRO" panose="020F0600000000000000" pitchFamily="50" charset="-128"/>
              </a:rPr>
              <a:t>不利益な取り扱いは禁止されている。</a:t>
            </a:r>
            <a:endParaRPr lang="ja-JP" altLang="ja-JP" sz="2000" dirty="0">
              <a:latin typeface="HG丸ｺﾞｼｯｸM-PRO" panose="020F0600000000000000" pitchFamily="50" charset="-128"/>
              <a:ea typeface="HG丸ｺﾞｼｯｸM-PRO" panose="020F0600000000000000" pitchFamily="50" charset="-128"/>
            </a:endParaRPr>
          </a:p>
        </p:txBody>
      </p:sp>
      <p:sp>
        <p:nvSpPr>
          <p:cNvPr id="11" name="Rectangle 2"/>
          <p:cNvSpPr txBox="1">
            <a:spLocks noChangeArrowheads="1"/>
          </p:cNvSpPr>
          <p:nvPr/>
        </p:nvSpPr>
        <p:spPr bwMode="auto">
          <a:xfrm>
            <a:off x="373957" y="4222417"/>
            <a:ext cx="8566084" cy="1015941"/>
          </a:xfrm>
          <a:prstGeom prst="rect">
            <a:avLst/>
          </a:prstGeom>
          <a:solidFill>
            <a:srgbClr val="FFFF99"/>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・事業者は、面接指導を実施した医師の意見を聴き、必要に応じ、当</a:t>
            </a:r>
            <a:endParaRPr lang="en-US" altLang="ja-JP" sz="2000" dirty="0" smtClean="0">
              <a:latin typeface="HG丸ｺﾞｼｯｸM-PRO" panose="020F0600000000000000" pitchFamily="50" charset="-128"/>
              <a:ea typeface="HG丸ｺﾞｼｯｸM-PRO" panose="020F0600000000000000" pitchFamily="50" charset="-128"/>
            </a:endParaRPr>
          </a:p>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　該労働者の実情を考慮して、就業場所の変更、作業の転換等の措置</a:t>
            </a:r>
            <a:endParaRPr lang="en-US" altLang="ja-JP" sz="2000" dirty="0" smtClean="0">
              <a:latin typeface="HG丸ｺﾞｼｯｸM-PRO" panose="020F0600000000000000" pitchFamily="50" charset="-128"/>
              <a:ea typeface="HG丸ｺﾞｼｯｸM-PRO" panose="020F0600000000000000" pitchFamily="50" charset="-128"/>
            </a:endParaRPr>
          </a:p>
          <a:p>
            <a:pPr algn="l">
              <a:lnSpc>
                <a:spcPts val="2600"/>
              </a:lnSpc>
              <a:spcBef>
                <a:spcPts val="0"/>
              </a:spcBef>
            </a:pPr>
            <a:r>
              <a:rPr lang="ja-JP" altLang="en-US" sz="2000" dirty="0">
                <a:solidFill>
                  <a:srgbClr val="FF0000"/>
                </a:solidFill>
                <a:latin typeface="HG丸ｺﾞｼｯｸM-PRO" panose="020F0600000000000000" pitchFamily="50" charset="-128"/>
                <a:ea typeface="HG丸ｺﾞｼｯｸM-PRO" panose="020F0600000000000000" pitchFamily="50" charset="-128"/>
              </a:rPr>
              <a:t>　</a:t>
            </a:r>
            <a:r>
              <a:rPr lang="ja-JP" altLang="en-US" sz="2000" dirty="0" smtClean="0">
                <a:solidFill>
                  <a:srgbClr val="FF0000"/>
                </a:solidFill>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を講じる。</a:t>
            </a:r>
            <a:endParaRPr lang="ja-JP" altLang="ja-JP" sz="2000" dirty="0">
              <a:latin typeface="HG丸ｺﾞｼｯｸM-PRO" panose="020F0600000000000000" pitchFamily="50" charset="-128"/>
              <a:ea typeface="HG丸ｺﾞｼｯｸM-PRO" panose="020F0600000000000000" pitchFamily="50" charset="-128"/>
            </a:endParaRPr>
          </a:p>
        </p:txBody>
      </p:sp>
      <p:sp>
        <p:nvSpPr>
          <p:cNvPr id="12" name="Rectangle 2"/>
          <p:cNvSpPr txBox="1">
            <a:spLocks noChangeArrowheads="1"/>
          </p:cNvSpPr>
          <p:nvPr/>
        </p:nvSpPr>
        <p:spPr bwMode="auto">
          <a:xfrm>
            <a:off x="399565" y="5831357"/>
            <a:ext cx="8512738" cy="804135"/>
          </a:xfrm>
          <a:prstGeom prst="rect">
            <a:avLst/>
          </a:prstGeom>
          <a:solidFill>
            <a:srgbClr val="FFFF99"/>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・ストレスチェックの結果について、事業場や職場単位で集団集計・</a:t>
            </a:r>
            <a:endParaRPr lang="en-US" altLang="ja-JP" sz="2000" dirty="0" smtClean="0">
              <a:latin typeface="HG丸ｺﾞｼｯｸM-PRO" panose="020F0600000000000000" pitchFamily="50" charset="-128"/>
              <a:ea typeface="HG丸ｺﾞｼｯｸM-PRO" panose="020F0600000000000000" pitchFamily="50" charset="-128"/>
            </a:endParaRPr>
          </a:p>
          <a:p>
            <a:pPr algn="l">
              <a:lnSpc>
                <a:spcPts val="2600"/>
              </a:lnSpc>
              <a:spcBef>
                <a:spcPts val="0"/>
              </a:spcBef>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　分析を行い、職場環境改善の活用に努める。</a:t>
            </a:r>
            <a:endParaRPr lang="en-US" altLang="ja-JP" sz="2000" dirty="0" smtClean="0">
              <a:latin typeface="HG丸ｺﾞｼｯｸM-PRO" panose="020F0600000000000000" pitchFamily="50" charset="-128"/>
              <a:ea typeface="HG丸ｺﾞｼｯｸM-PRO" panose="020F0600000000000000" pitchFamily="50" charset="-128"/>
            </a:endParaRPr>
          </a:p>
          <a:p>
            <a:pPr algn="l">
              <a:lnSpc>
                <a:spcPts val="2600"/>
              </a:lnSpc>
              <a:spcBef>
                <a:spcPts val="0"/>
              </a:spcBef>
            </a:pPr>
            <a:endParaRPr lang="en-US" altLang="ja-JP" sz="2000" dirty="0" smtClean="0">
              <a:latin typeface="HG丸ｺﾞｼｯｸM-PRO" panose="020F0600000000000000" pitchFamily="50" charset="-128"/>
              <a:ea typeface="HG丸ｺﾞｼｯｸM-PRO" panose="020F0600000000000000" pitchFamily="50" charset="-128"/>
            </a:endParaRPr>
          </a:p>
          <a:p>
            <a:pPr algn="l">
              <a:lnSpc>
                <a:spcPts val="2600"/>
              </a:lnSpc>
              <a:spcBef>
                <a:spcPts val="0"/>
              </a:spcBef>
            </a:pPr>
            <a:endParaRPr lang="ja-JP" altLang="ja-JP" sz="20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19458" name="スライド番号プレースホルダー 3"/>
          <p:cNvSpPr>
            <a:spLocks noGrp="1"/>
          </p:cNvSpPr>
          <p:nvPr>
            <p:ph type="sldNum" sz="quarter" idx="10"/>
          </p:nvPr>
        </p:nvSpPr>
        <p:spPr>
          <a:xfrm>
            <a:off x="8189154" y="6279106"/>
            <a:ext cx="762000" cy="348952"/>
          </a:xfrm>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A3AEE6BB-FE74-42F3-95F5-07CDB5D63965}" type="slidenum">
              <a:rPr lang="en-US" altLang="ja-JP" sz="1400"/>
              <a:pPr/>
              <a:t>18</a:t>
            </a:fld>
            <a:endParaRPr lang="en-US" altLang="ja-JP" sz="1400" dirty="0"/>
          </a:p>
        </p:txBody>
      </p:sp>
    </p:spTree>
    <p:extLst>
      <p:ext uri="{BB962C8B-B14F-4D97-AF65-F5344CB8AC3E}">
        <p14:creationId xmlns:p14="http://schemas.microsoft.com/office/powerpoint/2010/main" val="513177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p:cNvSpPr>
            <a:spLocks noChangeArrowheads="1"/>
          </p:cNvSpPr>
          <p:nvPr/>
        </p:nvSpPr>
        <p:spPr bwMode="auto">
          <a:xfrm>
            <a:off x="672790" y="235400"/>
            <a:ext cx="4267200" cy="609600"/>
          </a:xfrm>
          <a:prstGeom prst="roundRect">
            <a:avLst>
              <a:gd name="adj" fmla="val 16667"/>
            </a:avLst>
          </a:prstGeom>
          <a:gradFill rotWithShape="0">
            <a:gsLst>
              <a:gs pos="0">
                <a:srgbClr val="FF0000"/>
              </a:gs>
              <a:gs pos="50000">
                <a:srgbClr val="FFFFFF"/>
              </a:gs>
              <a:gs pos="100000">
                <a:srgbClr val="FF0000"/>
              </a:gs>
            </a:gsLst>
            <a:lin ang="5400000" scaled="1"/>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90000"/>
              </a:lnSpc>
              <a:spcBef>
                <a:spcPct val="20000"/>
              </a:spcBef>
            </a:pPr>
            <a:r>
              <a:rPr lang="ja-JP" altLang="en-US" sz="2800" b="1">
                <a:solidFill>
                  <a:schemeClr val="accent2"/>
                </a:solidFill>
                <a:latin typeface="HG丸ｺﾞｼｯｸM-PRO" pitchFamily="50" charset="-128"/>
                <a:ea typeface="HG丸ｺﾞｼｯｸM-PRO" pitchFamily="50" charset="-128"/>
              </a:rPr>
              <a:t>健康診断とその流れ</a:t>
            </a:r>
          </a:p>
        </p:txBody>
      </p:sp>
      <p:sp>
        <p:nvSpPr>
          <p:cNvPr id="20483" name="AutoShape 3"/>
          <p:cNvSpPr>
            <a:spLocks noChangeArrowheads="1"/>
          </p:cNvSpPr>
          <p:nvPr/>
        </p:nvSpPr>
        <p:spPr bwMode="auto">
          <a:xfrm>
            <a:off x="5791200" y="152400"/>
            <a:ext cx="3124200" cy="1600200"/>
          </a:xfrm>
          <a:prstGeom prst="star16">
            <a:avLst>
              <a:gd name="adj" fmla="val 42685"/>
            </a:avLst>
          </a:prstGeom>
          <a:gradFill rotWithShape="0">
            <a:gsLst>
              <a:gs pos="0">
                <a:srgbClr val="FF0066"/>
              </a:gs>
              <a:gs pos="100000">
                <a:srgbClr val="FFFFFF"/>
              </a:gs>
            </a:gsLst>
            <a:lin ang="5400000" scaled="1"/>
          </a:gradFill>
          <a:ln w="28575">
            <a:solidFill>
              <a:srgbClr val="FF0066"/>
            </a:solidFill>
            <a:miter lim="800000"/>
            <a:headEnd/>
            <a:tailEnd/>
          </a:ln>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a:r>
              <a:rPr kumimoji="0" lang="ja-JP" altLang="en-US" sz="1600" b="1">
                <a:latin typeface="HG丸ｺﾞｼｯｸM-PRO" pitchFamily="50" charset="-128"/>
                <a:ea typeface="HG丸ｺﾞｼｯｸM-PRO" pitchFamily="50" charset="-128"/>
              </a:rPr>
              <a:t>健康診断の実施と事後措置にあたってはプライバシーの保護が重要です</a:t>
            </a:r>
          </a:p>
        </p:txBody>
      </p:sp>
      <p:sp>
        <p:nvSpPr>
          <p:cNvPr id="20484" name="AutoShape 4"/>
          <p:cNvSpPr>
            <a:spLocks noChangeArrowheads="1"/>
          </p:cNvSpPr>
          <p:nvPr/>
        </p:nvSpPr>
        <p:spPr bwMode="auto">
          <a:xfrm>
            <a:off x="2209800" y="990600"/>
            <a:ext cx="2743200" cy="381000"/>
          </a:xfrm>
          <a:prstGeom prst="roundRect">
            <a:avLst>
              <a:gd name="adj" fmla="val 16667"/>
            </a:avLst>
          </a:prstGeom>
          <a:gradFill rotWithShape="0">
            <a:gsLst>
              <a:gs pos="0">
                <a:srgbClr val="00FFCC"/>
              </a:gs>
              <a:gs pos="100000">
                <a:srgbClr val="FFFFFF"/>
              </a:gs>
            </a:gsLst>
            <a:lin ang="5400000" scaled="1"/>
          </a:gra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a:r>
              <a:rPr kumimoji="0" lang="ja-JP" altLang="en-US" sz="1800" b="1">
                <a:latin typeface="HG丸ｺﾞｼｯｸM-PRO" pitchFamily="50" charset="-128"/>
                <a:ea typeface="HG丸ｺﾞｼｯｸM-PRO" pitchFamily="50" charset="-128"/>
              </a:rPr>
              <a:t>健康診断の実施</a:t>
            </a:r>
            <a:endParaRPr lang="ja-JP" altLang="en-US" sz="1800">
              <a:solidFill>
                <a:schemeClr val="accent2"/>
              </a:solidFill>
              <a:latin typeface="HG丸ｺﾞｼｯｸM-PRO" pitchFamily="50" charset="-128"/>
              <a:ea typeface="HG丸ｺﾞｼｯｸM-PRO" pitchFamily="50" charset="-128"/>
            </a:endParaRPr>
          </a:p>
        </p:txBody>
      </p:sp>
      <p:sp>
        <p:nvSpPr>
          <p:cNvPr id="20485" name="AutoShape 5"/>
          <p:cNvSpPr>
            <a:spLocks noChangeArrowheads="1"/>
          </p:cNvSpPr>
          <p:nvPr/>
        </p:nvSpPr>
        <p:spPr bwMode="auto">
          <a:xfrm>
            <a:off x="2209800" y="1828800"/>
            <a:ext cx="2667000" cy="762000"/>
          </a:xfrm>
          <a:prstGeom prst="roundRect">
            <a:avLst>
              <a:gd name="adj" fmla="val 16667"/>
            </a:avLst>
          </a:prstGeom>
          <a:gradFill rotWithShape="0">
            <a:gsLst>
              <a:gs pos="0">
                <a:srgbClr val="00FFCC"/>
              </a:gs>
              <a:gs pos="100000">
                <a:srgbClr val="FFFFFF"/>
              </a:gs>
            </a:gsLst>
            <a:lin ang="5400000" scaled="1"/>
          </a:gra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a:r>
              <a:rPr kumimoji="0" lang="ja-JP" altLang="en-US" sz="1800" b="1">
                <a:latin typeface="HG丸ｺﾞｼｯｸM-PRO" pitchFamily="50" charset="-128"/>
                <a:ea typeface="HG丸ｺﾞｼｯｸM-PRO" pitchFamily="50" charset="-128"/>
              </a:rPr>
              <a:t>健康診断結果の受領</a:t>
            </a:r>
          </a:p>
          <a:p>
            <a:pPr algn="ctr"/>
            <a:r>
              <a:rPr kumimoji="0" lang="ja-JP" altLang="en-US" sz="1800">
                <a:latin typeface="HG丸ｺﾞｼｯｸM-PRO" pitchFamily="50" charset="-128"/>
                <a:ea typeface="HG丸ｺﾞｼｯｸM-PRO" pitchFamily="50" charset="-128"/>
              </a:rPr>
              <a:t>（異常所見の有無確認）</a:t>
            </a:r>
            <a:endParaRPr lang="ja-JP" altLang="en-US" sz="1800">
              <a:solidFill>
                <a:schemeClr val="accent2"/>
              </a:solidFill>
              <a:latin typeface="HG丸ｺﾞｼｯｸM-PRO" pitchFamily="50" charset="-128"/>
              <a:ea typeface="HG丸ｺﾞｼｯｸM-PRO" pitchFamily="50" charset="-128"/>
            </a:endParaRPr>
          </a:p>
        </p:txBody>
      </p:sp>
      <p:sp>
        <p:nvSpPr>
          <p:cNvPr id="20486" name="AutoShape 6"/>
          <p:cNvSpPr>
            <a:spLocks noChangeArrowheads="1"/>
          </p:cNvSpPr>
          <p:nvPr/>
        </p:nvSpPr>
        <p:spPr bwMode="auto">
          <a:xfrm>
            <a:off x="2133600" y="2590800"/>
            <a:ext cx="1219200" cy="381000"/>
          </a:xfrm>
          <a:prstGeom prst="roundRect">
            <a:avLst>
              <a:gd name="adj" fmla="val 16667"/>
            </a:avLst>
          </a:prstGeom>
          <a:gradFill rotWithShape="0">
            <a:gsLst>
              <a:gs pos="0">
                <a:srgbClr val="00FFCC"/>
              </a:gs>
              <a:gs pos="50000">
                <a:srgbClr val="FFFFFF"/>
              </a:gs>
              <a:gs pos="100000">
                <a:srgbClr val="00FFCC"/>
              </a:gs>
            </a:gsLst>
            <a:lin ang="5400000" scaled="1"/>
          </a:gra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90000"/>
              </a:lnSpc>
            </a:pPr>
            <a:r>
              <a:rPr lang="ja-JP" altLang="en-US" sz="1800" b="1">
                <a:latin typeface="HG丸ｺﾞｼｯｸM-PRO" pitchFamily="50" charset="-128"/>
                <a:ea typeface="HG丸ｺﾞｼｯｸM-PRO" pitchFamily="50" charset="-128"/>
              </a:rPr>
              <a:t>所見なし</a:t>
            </a:r>
          </a:p>
        </p:txBody>
      </p:sp>
      <p:sp>
        <p:nvSpPr>
          <p:cNvPr id="20487" name="AutoShape 7"/>
          <p:cNvSpPr>
            <a:spLocks noChangeArrowheads="1"/>
          </p:cNvSpPr>
          <p:nvPr/>
        </p:nvSpPr>
        <p:spPr bwMode="auto">
          <a:xfrm>
            <a:off x="4191000" y="2590800"/>
            <a:ext cx="1219200" cy="381000"/>
          </a:xfrm>
          <a:prstGeom prst="roundRect">
            <a:avLst>
              <a:gd name="adj" fmla="val 16667"/>
            </a:avLst>
          </a:prstGeom>
          <a:gradFill rotWithShape="0">
            <a:gsLst>
              <a:gs pos="0">
                <a:srgbClr val="00FFCC"/>
              </a:gs>
              <a:gs pos="50000">
                <a:srgbClr val="FFFFFF"/>
              </a:gs>
              <a:gs pos="100000">
                <a:srgbClr val="00FFCC"/>
              </a:gs>
            </a:gsLst>
            <a:lin ang="5400000" scaled="1"/>
          </a:gra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90000"/>
              </a:lnSpc>
            </a:pPr>
            <a:r>
              <a:rPr lang="ja-JP" altLang="en-US" sz="1800" b="1" u="sng">
                <a:solidFill>
                  <a:srgbClr val="FF0000"/>
                </a:solidFill>
                <a:latin typeface="HG丸ｺﾞｼｯｸM-PRO" pitchFamily="50" charset="-128"/>
                <a:ea typeface="HG丸ｺﾞｼｯｸM-PRO" pitchFamily="50" charset="-128"/>
              </a:rPr>
              <a:t>所見あり</a:t>
            </a:r>
          </a:p>
        </p:txBody>
      </p:sp>
      <p:sp>
        <p:nvSpPr>
          <p:cNvPr id="20488" name="Line 8"/>
          <p:cNvSpPr>
            <a:spLocks noChangeShapeType="1"/>
          </p:cNvSpPr>
          <p:nvPr/>
        </p:nvSpPr>
        <p:spPr bwMode="auto">
          <a:xfrm>
            <a:off x="4876800" y="2209800"/>
            <a:ext cx="9144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20489" name="AutoShape 9"/>
          <p:cNvSpPr>
            <a:spLocks noChangeArrowheads="1"/>
          </p:cNvSpPr>
          <p:nvPr/>
        </p:nvSpPr>
        <p:spPr bwMode="auto">
          <a:xfrm>
            <a:off x="5791200" y="1828800"/>
            <a:ext cx="2668588" cy="762000"/>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sz="1800">
                <a:latin typeface="HG丸ｺﾞｼｯｸM-PRO" pitchFamily="50" charset="-128"/>
                <a:ea typeface="HG丸ｺﾞｼｯｸM-PRO" pitchFamily="50" charset="-128"/>
              </a:rPr>
              <a:t>個人診断個人票を作成</a:t>
            </a:r>
          </a:p>
          <a:p>
            <a:pPr eaLnBrk="1" hangingPunct="1"/>
            <a:r>
              <a:rPr lang="ja-JP" altLang="en-US" sz="1800">
                <a:latin typeface="HG丸ｺﾞｼｯｸM-PRO" pitchFamily="50" charset="-128"/>
                <a:ea typeface="HG丸ｺﾞｼｯｸM-PRO" pitchFamily="50" charset="-128"/>
              </a:rPr>
              <a:t>して５年間保存</a:t>
            </a:r>
          </a:p>
        </p:txBody>
      </p:sp>
      <p:sp>
        <p:nvSpPr>
          <p:cNvPr id="20490" name="Line 10"/>
          <p:cNvSpPr>
            <a:spLocks noChangeShapeType="1"/>
          </p:cNvSpPr>
          <p:nvPr/>
        </p:nvSpPr>
        <p:spPr bwMode="auto">
          <a:xfrm>
            <a:off x="3505200" y="1371600"/>
            <a:ext cx="0" cy="457200"/>
          </a:xfrm>
          <a:prstGeom prst="line">
            <a:avLst/>
          </a:prstGeom>
          <a:noFill/>
          <a:ln w="76200">
            <a:solidFill>
              <a:srgbClr val="33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20491" name="AutoShape 11"/>
          <p:cNvSpPr>
            <a:spLocks noChangeArrowheads="1"/>
          </p:cNvSpPr>
          <p:nvPr/>
        </p:nvSpPr>
        <p:spPr bwMode="auto">
          <a:xfrm>
            <a:off x="2286000" y="3352800"/>
            <a:ext cx="2590800" cy="609600"/>
          </a:xfrm>
          <a:prstGeom prst="roundRect">
            <a:avLst>
              <a:gd name="adj" fmla="val 16667"/>
            </a:avLst>
          </a:prstGeom>
          <a:gradFill rotWithShape="0">
            <a:gsLst>
              <a:gs pos="0">
                <a:srgbClr val="00FFCC"/>
              </a:gs>
              <a:gs pos="100000">
                <a:srgbClr val="FFFFFF"/>
              </a:gs>
            </a:gsLst>
            <a:lin ang="5400000" scaled="1"/>
          </a:gra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a:r>
              <a:rPr kumimoji="0" lang="ja-JP" altLang="en-US" sz="1800" u="sng">
                <a:latin typeface="HG丸ｺﾞｼｯｸM-PRO" pitchFamily="50" charset="-128"/>
                <a:ea typeface="HG丸ｺﾞｼｯｸM-PRO" pitchFamily="50" charset="-128"/>
              </a:rPr>
              <a:t>健康診断結果を</a:t>
            </a:r>
          </a:p>
          <a:p>
            <a:pPr algn="ctr"/>
            <a:r>
              <a:rPr kumimoji="0" lang="ja-JP" altLang="en-US" sz="1800" u="sng">
                <a:latin typeface="HG丸ｺﾞｼｯｸM-PRO" pitchFamily="50" charset="-128"/>
                <a:ea typeface="HG丸ｺﾞｼｯｸM-PRO" pitchFamily="50" charset="-128"/>
              </a:rPr>
              <a:t>労働者へ通知</a:t>
            </a:r>
            <a:endParaRPr lang="ja-JP" altLang="en-US" sz="1800" u="sng">
              <a:solidFill>
                <a:schemeClr val="accent2"/>
              </a:solidFill>
              <a:latin typeface="HG丸ｺﾞｼｯｸM-PRO" pitchFamily="50" charset="-128"/>
              <a:ea typeface="HG丸ｺﾞｼｯｸM-PRO" pitchFamily="50" charset="-128"/>
            </a:endParaRPr>
          </a:p>
        </p:txBody>
      </p:sp>
      <p:sp>
        <p:nvSpPr>
          <p:cNvPr id="20492" name="Line 12"/>
          <p:cNvSpPr>
            <a:spLocks noChangeShapeType="1"/>
          </p:cNvSpPr>
          <p:nvPr/>
        </p:nvSpPr>
        <p:spPr bwMode="auto">
          <a:xfrm>
            <a:off x="2743200" y="2971800"/>
            <a:ext cx="0" cy="381000"/>
          </a:xfrm>
          <a:prstGeom prst="line">
            <a:avLst/>
          </a:prstGeom>
          <a:noFill/>
          <a:ln w="76200">
            <a:solidFill>
              <a:srgbClr val="33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20493" name="Line 13"/>
          <p:cNvSpPr>
            <a:spLocks noChangeShapeType="1"/>
          </p:cNvSpPr>
          <p:nvPr/>
        </p:nvSpPr>
        <p:spPr bwMode="auto">
          <a:xfrm>
            <a:off x="4419600" y="2971800"/>
            <a:ext cx="0" cy="381000"/>
          </a:xfrm>
          <a:prstGeom prst="line">
            <a:avLst/>
          </a:prstGeom>
          <a:noFill/>
          <a:ln w="76200">
            <a:solidFill>
              <a:srgbClr val="33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20494" name="AutoShape 14"/>
          <p:cNvSpPr>
            <a:spLocks noChangeArrowheads="1"/>
          </p:cNvSpPr>
          <p:nvPr/>
        </p:nvSpPr>
        <p:spPr bwMode="auto">
          <a:xfrm>
            <a:off x="5791200" y="3048000"/>
            <a:ext cx="2590800" cy="838200"/>
          </a:xfrm>
          <a:prstGeom prst="roundRect">
            <a:avLst>
              <a:gd name="adj" fmla="val 16667"/>
            </a:avLst>
          </a:prstGeom>
          <a:solidFill>
            <a:srgbClr val="FFFFFF"/>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sz="1800" u="sng">
                <a:solidFill>
                  <a:srgbClr val="FF0000"/>
                </a:solidFill>
                <a:latin typeface="HG丸ｺﾞｼｯｸM-PRO" pitchFamily="50" charset="-128"/>
                <a:ea typeface="HG丸ｺﾞｼｯｸM-PRO" pitchFamily="50" charset="-128"/>
              </a:rPr>
              <a:t>医師・保健師による</a:t>
            </a:r>
          </a:p>
          <a:p>
            <a:pPr eaLnBrk="1" hangingPunct="1"/>
            <a:r>
              <a:rPr lang="ja-JP" altLang="en-US" sz="1800" u="sng">
                <a:solidFill>
                  <a:srgbClr val="FF0000"/>
                </a:solidFill>
                <a:latin typeface="HG丸ｺﾞｼｯｸM-PRO" pitchFamily="50" charset="-128"/>
                <a:ea typeface="HG丸ｺﾞｼｯｸM-PRO" pitchFamily="50" charset="-128"/>
              </a:rPr>
              <a:t>保健指導の実施</a:t>
            </a:r>
          </a:p>
        </p:txBody>
      </p:sp>
      <p:sp>
        <p:nvSpPr>
          <p:cNvPr id="20495" name="Line 15"/>
          <p:cNvSpPr>
            <a:spLocks noChangeShapeType="1"/>
          </p:cNvSpPr>
          <p:nvPr/>
        </p:nvSpPr>
        <p:spPr bwMode="auto">
          <a:xfrm>
            <a:off x="5105400" y="2971800"/>
            <a:ext cx="0" cy="1143000"/>
          </a:xfrm>
          <a:prstGeom prst="line">
            <a:avLst/>
          </a:prstGeom>
          <a:noFill/>
          <a:ln w="76200">
            <a:solidFill>
              <a:srgbClr val="33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20496" name="Line 16"/>
          <p:cNvSpPr>
            <a:spLocks noChangeShapeType="1"/>
          </p:cNvSpPr>
          <p:nvPr/>
        </p:nvSpPr>
        <p:spPr bwMode="auto">
          <a:xfrm>
            <a:off x="5105400" y="3505200"/>
            <a:ext cx="685800" cy="0"/>
          </a:xfrm>
          <a:prstGeom prst="line">
            <a:avLst/>
          </a:prstGeom>
          <a:noFill/>
          <a:ln w="76200">
            <a:solidFill>
              <a:srgbClr val="33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20497" name="AutoShape 17"/>
          <p:cNvSpPr>
            <a:spLocks noChangeArrowheads="1"/>
          </p:cNvSpPr>
          <p:nvPr/>
        </p:nvSpPr>
        <p:spPr bwMode="auto">
          <a:xfrm>
            <a:off x="3810000" y="4114800"/>
            <a:ext cx="2667000" cy="685800"/>
          </a:xfrm>
          <a:prstGeom prst="roundRect">
            <a:avLst>
              <a:gd name="adj" fmla="val 16667"/>
            </a:avLst>
          </a:prstGeom>
          <a:gradFill rotWithShape="0">
            <a:gsLst>
              <a:gs pos="0">
                <a:srgbClr val="FFFFFF"/>
              </a:gs>
              <a:gs pos="100000">
                <a:srgbClr val="FF0066"/>
              </a:gs>
            </a:gsLst>
            <a:lin ang="5400000" scaled="1"/>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a:r>
              <a:rPr lang="ja-JP" altLang="en-US" sz="1800" b="1">
                <a:latin typeface="HG丸ｺﾞｼｯｸM-PRO" pitchFamily="50" charset="-128"/>
                <a:ea typeface="HG丸ｺﾞｼｯｸM-PRO" pitchFamily="50" charset="-128"/>
              </a:rPr>
              <a:t>医師等の意見聴取</a:t>
            </a:r>
          </a:p>
          <a:p>
            <a:pPr algn="ctr"/>
            <a:r>
              <a:rPr lang="ja-JP" altLang="en-US" sz="1800" b="1">
                <a:latin typeface="HG丸ｺﾞｼｯｸM-PRO" pitchFamily="50" charset="-128"/>
                <a:ea typeface="HG丸ｺﾞｼｯｸM-PRO" pitchFamily="50" charset="-128"/>
              </a:rPr>
              <a:t>（就業区分）</a:t>
            </a:r>
          </a:p>
        </p:txBody>
      </p:sp>
      <p:sp>
        <p:nvSpPr>
          <p:cNvPr id="20498" name="AutoShape 18"/>
          <p:cNvSpPr>
            <a:spLocks noChangeArrowheads="1"/>
          </p:cNvSpPr>
          <p:nvPr/>
        </p:nvSpPr>
        <p:spPr bwMode="auto">
          <a:xfrm>
            <a:off x="2057400" y="4800600"/>
            <a:ext cx="1981200" cy="381000"/>
          </a:xfrm>
          <a:prstGeom prst="roundRect">
            <a:avLst>
              <a:gd name="adj" fmla="val 16667"/>
            </a:avLst>
          </a:prstGeom>
          <a:gradFill rotWithShape="0">
            <a:gsLst>
              <a:gs pos="0">
                <a:srgbClr val="00FFCC"/>
              </a:gs>
              <a:gs pos="50000">
                <a:srgbClr val="FFFFFF"/>
              </a:gs>
              <a:gs pos="100000">
                <a:srgbClr val="00FFCC"/>
              </a:gs>
            </a:gsLst>
            <a:lin ang="5400000" scaled="1"/>
          </a:gra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90000"/>
              </a:lnSpc>
            </a:pPr>
            <a:r>
              <a:rPr lang="ja-JP" altLang="en-US" sz="1800" b="1" dirty="0"/>
              <a:t>通常の勤務でよい</a:t>
            </a:r>
          </a:p>
        </p:txBody>
      </p:sp>
      <p:sp>
        <p:nvSpPr>
          <p:cNvPr id="20499" name="AutoShape 19"/>
          <p:cNvSpPr>
            <a:spLocks noChangeArrowheads="1"/>
          </p:cNvSpPr>
          <p:nvPr/>
        </p:nvSpPr>
        <p:spPr bwMode="auto">
          <a:xfrm>
            <a:off x="4114800" y="4800600"/>
            <a:ext cx="1828800" cy="381000"/>
          </a:xfrm>
          <a:prstGeom prst="roundRect">
            <a:avLst>
              <a:gd name="adj" fmla="val 16667"/>
            </a:avLst>
          </a:prstGeom>
          <a:gradFill rotWithShape="0">
            <a:gsLst>
              <a:gs pos="0">
                <a:srgbClr val="FFFF00"/>
              </a:gs>
              <a:gs pos="50000">
                <a:srgbClr val="FFFFFF"/>
              </a:gs>
              <a:gs pos="100000">
                <a:srgbClr val="FFFF00"/>
              </a:gs>
            </a:gsLst>
            <a:lin ang="5400000" scaled="1"/>
          </a:gra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90000"/>
              </a:lnSpc>
            </a:pPr>
            <a:r>
              <a:rPr lang="ja-JP" altLang="en-US" sz="1800" b="1"/>
              <a:t>勤務制限必要</a:t>
            </a:r>
          </a:p>
        </p:txBody>
      </p:sp>
      <p:sp>
        <p:nvSpPr>
          <p:cNvPr id="20500" name="AutoShape 20"/>
          <p:cNvSpPr>
            <a:spLocks noChangeArrowheads="1"/>
          </p:cNvSpPr>
          <p:nvPr/>
        </p:nvSpPr>
        <p:spPr bwMode="auto">
          <a:xfrm>
            <a:off x="6019800" y="4800600"/>
            <a:ext cx="2133600" cy="381000"/>
          </a:xfrm>
          <a:prstGeom prst="roundRect">
            <a:avLst>
              <a:gd name="adj" fmla="val 16667"/>
            </a:avLst>
          </a:prstGeom>
          <a:gradFill rotWithShape="0">
            <a:gsLst>
              <a:gs pos="0">
                <a:srgbClr val="FF0000"/>
              </a:gs>
              <a:gs pos="50000">
                <a:srgbClr val="FFFFFF"/>
              </a:gs>
              <a:gs pos="100000">
                <a:srgbClr val="FF0000"/>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90000"/>
              </a:lnSpc>
            </a:pPr>
            <a:r>
              <a:rPr lang="ja-JP" altLang="en-US" sz="1800" b="1"/>
              <a:t>勤務の休業が必要</a:t>
            </a:r>
          </a:p>
        </p:txBody>
      </p:sp>
      <p:sp>
        <p:nvSpPr>
          <p:cNvPr id="20501" name="Line 21"/>
          <p:cNvSpPr>
            <a:spLocks noChangeShapeType="1"/>
          </p:cNvSpPr>
          <p:nvPr/>
        </p:nvSpPr>
        <p:spPr bwMode="auto">
          <a:xfrm>
            <a:off x="4953000" y="5181600"/>
            <a:ext cx="0" cy="381000"/>
          </a:xfrm>
          <a:prstGeom prst="line">
            <a:avLst/>
          </a:prstGeom>
          <a:noFill/>
          <a:ln w="76200">
            <a:solidFill>
              <a:srgbClr val="33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20502" name="Rectangle 22"/>
          <p:cNvSpPr>
            <a:spLocks noChangeArrowheads="1"/>
          </p:cNvSpPr>
          <p:nvPr/>
        </p:nvSpPr>
        <p:spPr bwMode="auto">
          <a:xfrm>
            <a:off x="1752600" y="5257800"/>
            <a:ext cx="1981200" cy="304800"/>
          </a:xfrm>
          <a:prstGeom prst="rect">
            <a:avLst/>
          </a:prstGeom>
          <a:solidFill>
            <a:srgbClr val="FFFFFF"/>
          </a:solidFill>
          <a:ln>
            <a:noFill/>
          </a:ln>
          <a:effectLst/>
          <a:extLs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800" b="1">
                <a:latin typeface="HG丸ｺﾞｼｯｸM-PRO" pitchFamily="50" charset="-128"/>
                <a:ea typeface="HG丸ｺﾞｼｯｸM-PRO" pitchFamily="50" charset="-128"/>
              </a:rPr>
              <a:t>通常の勤務のまま</a:t>
            </a:r>
          </a:p>
        </p:txBody>
      </p:sp>
      <p:sp>
        <p:nvSpPr>
          <p:cNvPr id="20503" name="Rectangle 23"/>
          <p:cNvSpPr>
            <a:spLocks noChangeArrowheads="1"/>
          </p:cNvSpPr>
          <p:nvPr/>
        </p:nvSpPr>
        <p:spPr bwMode="auto">
          <a:xfrm>
            <a:off x="7543800" y="5257800"/>
            <a:ext cx="1066800" cy="304800"/>
          </a:xfrm>
          <a:prstGeom prst="rect">
            <a:avLst/>
          </a:prstGeom>
          <a:solidFill>
            <a:srgbClr val="FFFFFF"/>
          </a:solidFill>
          <a:ln>
            <a:noFill/>
          </a:ln>
          <a:effectLst/>
          <a:extLs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90000"/>
              </a:lnSpc>
              <a:spcBef>
                <a:spcPct val="20000"/>
              </a:spcBef>
            </a:pPr>
            <a:r>
              <a:rPr lang="ja-JP" altLang="en-US" sz="1800" b="1">
                <a:latin typeface="HG丸ｺﾞｼｯｸM-PRO" pitchFamily="50" charset="-128"/>
                <a:ea typeface="HG丸ｺﾞｼｯｸM-PRO" pitchFamily="50" charset="-128"/>
              </a:rPr>
              <a:t>休業</a:t>
            </a:r>
          </a:p>
        </p:txBody>
      </p:sp>
      <p:sp>
        <p:nvSpPr>
          <p:cNvPr id="20504" name="Rectangle 24"/>
          <p:cNvSpPr>
            <a:spLocks noChangeArrowheads="1"/>
          </p:cNvSpPr>
          <p:nvPr/>
        </p:nvSpPr>
        <p:spPr bwMode="auto">
          <a:xfrm>
            <a:off x="3657600" y="5562600"/>
            <a:ext cx="2743200"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800" b="1">
                <a:latin typeface="HG丸ｺﾞｼｯｸM-PRO" pitchFamily="50" charset="-128"/>
                <a:ea typeface="HG丸ｺﾞｼｯｸM-PRO" pitchFamily="50" charset="-128"/>
              </a:rPr>
              <a:t>就業上の措置の決定等</a:t>
            </a:r>
            <a:endParaRPr lang="ja-JP" altLang="en-US" sz="1800">
              <a:latin typeface="HG丸ｺﾞｼｯｸM-PRO" pitchFamily="50" charset="-128"/>
              <a:ea typeface="HG丸ｺﾞｼｯｸM-PRO" pitchFamily="50" charset="-128"/>
            </a:endParaRPr>
          </a:p>
        </p:txBody>
      </p:sp>
      <p:sp>
        <p:nvSpPr>
          <p:cNvPr id="20505" name="Rectangle 25"/>
          <p:cNvSpPr>
            <a:spLocks noChangeArrowheads="1"/>
          </p:cNvSpPr>
          <p:nvPr/>
        </p:nvSpPr>
        <p:spPr bwMode="auto">
          <a:xfrm>
            <a:off x="228600" y="5899150"/>
            <a:ext cx="8686800" cy="762000"/>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ct val="90000"/>
              </a:lnSpc>
              <a:spcBef>
                <a:spcPct val="10000"/>
              </a:spcBef>
            </a:pPr>
            <a:r>
              <a:rPr lang="en-US" altLang="ja-JP" sz="1800">
                <a:solidFill>
                  <a:srgbClr val="FF0000"/>
                </a:solidFill>
                <a:latin typeface="HG丸ｺﾞｼｯｸM-PRO" pitchFamily="50" charset="-128"/>
                <a:ea typeface="HG丸ｺﾞｼｯｸM-PRO" pitchFamily="50" charset="-128"/>
              </a:rPr>
              <a:t>※</a:t>
            </a:r>
            <a:r>
              <a:rPr lang="ja-JP" altLang="en-US" sz="1800">
                <a:solidFill>
                  <a:srgbClr val="FF0000"/>
                </a:solidFill>
                <a:latin typeface="HG丸ｺﾞｼｯｸM-PRO" pitchFamily="50" charset="-128"/>
                <a:ea typeface="HG丸ｺﾞｼｯｸM-PRO" pitchFamily="50" charset="-128"/>
              </a:rPr>
              <a:t>医師等の意見を参考にその労働者の実情を考慮して、就業場所の変更、作業の転</a:t>
            </a:r>
          </a:p>
          <a:p>
            <a:pPr eaLnBrk="1" hangingPunct="1">
              <a:lnSpc>
                <a:spcPct val="90000"/>
              </a:lnSpc>
              <a:spcBef>
                <a:spcPct val="10000"/>
              </a:spcBef>
            </a:pPr>
            <a:r>
              <a:rPr lang="ja-JP" altLang="en-US" sz="1800">
                <a:solidFill>
                  <a:srgbClr val="FF0000"/>
                </a:solidFill>
                <a:latin typeface="HG丸ｺﾞｼｯｸM-PRO" pitchFamily="50" charset="-128"/>
                <a:ea typeface="HG丸ｺﾞｼｯｸM-PRO" pitchFamily="50" charset="-128"/>
              </a:rPr>
              <a:t>　換、労働時間の短縮などを行う（労働者の意見聴取、管理監督者への説明必要）</a:t>
            </a:r>
            <a:endParaRPr lang="ja-JP" altLang="en-US" sz="1800" b="1">
              <a:solidFill>
                <a:srgbClr val="FF0000"/>
              </a:solidFill>
              <a:latin typeface="HG丸ｺﾞｼｯｸM-PRO" pitchFamily="50" charset="-128"/>
              <a:ea typeface="HG丸ｺﾞｼｯｸM-PRO" pitchFamily="50" charset="-128"/>
            </a:endParaRPr>
          </a:p>
        </p:txBody>
      </p:sp>
      <p:sp>
        <p:nvSpPr>
          <p:cNvPr id="20506" name="Text Box 26"/>
          <p:cNvSpPr txBox="1">
            <a:spLocks noChangeArrowheads="1"/>
          </p:cNvSpPr>
          <p:nvPr/>
        </p:nvSpPr>
        <p:spPr bwMode="auto">
          <a:xfrm>
            <a:off x="304800" y="3200400"/>
            <a:ext cx="1447800" cy="1077913"/>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sz="1600">
                <a:latin typeface="HG丸ｺﾞｼｯｸM-PRO" pitchFamily="50" charset="-128"/>
                <a:ea typeface="HG丸ｺﾞｼｯｸM-PRO" pitchFamily="50" charset="-128"/>
              </a:rPr>
              <a:t>労災保険二次</a:t>
            </a:r>
          </a:p>
          <a:p>
            <a:pPr eaLnBrk="1" hangingPunct="1"/>
            <a:r>
              <a:rPr lang="ja-JP" altLang="en-US" sz="1600">
                <a:latin typeface="HG丸ｺﾞｼｯｸM-PRO" pitchFamily="50" charset="-128"/>
                <a:ea typeface="HG丸ｺﾞｼｯｸM-PRO" pitchFamily="50" charset="-128"/>
              </a:rPr>
              <a:t>健康診断等給</a:t>
            </a:r>
          </a:p>
          <a:p>
            <a:pPr eaLnBrk="1" hangingPunct="1"/>
            <a:r>
              <a:rPr lang="ja-JP" altLang="en-US" sz="1600">
                <a:latin typeface="HG丸ｺﾞｼｯｸM-PRO" pitchFamily="50" charset="-128"/>
                <a:ea typeface="HG丸ｺﾞｼｯｸM-PRO" pitchFamily="50" charset="-128"/>
              </a:rPr>
              <a:t>付制度による</a:t>
            </a:r>
          </a:p>
          <a:p>
            <a:pPr eaLnBrk="1" hangingPunct="1"/>
            <a:r>
              <a:rPr lang="ja-JP" altLang="en-US" sz="1600">
                <a:latin typeface="HG丸ｺﾞｼｯｸM-PRO" pitchFamily="50" charset="-128"/>
                <a:ea typeface="HG丸ｺﾞｼｯｸM-PRO" pitchFamily="50" charset="-128"/>
              </a:rPr>
              <a:t>健康診断</a:t>
            </a:r>
          </a:p>
        </p:txBody>
      </p:sp>
      <p:sp>
        <p:nvSpPr>
          <p:cNvPr id="20507" name="Line 27"/>
          <p:cNvSpPr>
            <a:spLocks noChangeShapeType="1"/>
          </p:cNvSpPr>
          <p:nvPr/>
        </p:nvSpPr>
        <p:spPr bwMode="auto">
          <a:xfrm>
            <a:off x="1066800" y="4495800"/>
            <a:ext cx="2743200" cy="0"/>
          </a:xfrm>
          <a:prstGeom prst="line">
            <a:avLst/>
          </a:prstGeom>
          <a:noFill/>
          <a:ln w="762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0508" name="Line 28"/>
          <p:cNvSpPr>
            <a:spLocks noChangeShapeType="1"/>
          </p:cNvSpPr>
          <p:nvPr/>
        </p:nvSpPr>
        <p:spPr bwMode="auto">
          <a:xfrm>
            <a:off x="1066800" y="4278313"/>
            <a:ext cx="0" cy="217487"/>
          </a:xfrm>
          <a:prstGeom prst="line">
            <a:avLst/>
          </a:prstGeom>
          <a:noFill/>
          <a:ln w="762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0509" name="Line 29"/>
          <p:cNvSpPr>
            <a:spLocks noChangeShapeType="1"/>
          </p:cNvSpPr>
          <p:nvPr/>
        </p:nvSpPr>
        <p:spPr bwMode="auto">
          <a:xfrm>
            <a:off x="1752600" y="3657600"/>
            <a:ext cx="533400" cy="0"/>
          </a:xfrm>
          <a:prstGeom prst="line">
            <a:avLst/>
          </a:prstGeom>
          <a:noFill/>
          <a:ln w="762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0510" name="Line 30"/>
          <p:cNvSpPr>
            <a:spLocks noChangeShapeType="1"/>
          </p:cNvSpPr>
          <p:nvPr/>
        </p:nvSpPr>
        <p:spPr bwMode="auto">
          <a:xfrm>
            <a:off x="990600" y="2209800"/>
            <a:ext cx="1219200" cy="0"/>
          </a:xfrm>
          <a:prstGeom prst="line">
            <a:avLst/>
          </a:prstGeom>
          <a:noFill/>
          <a:ln w="76200">
            <a:solidFill>
              <a:srgbClr val="00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0511" name="Line 31"/>
          <p:cNvSpPr>
            <a:spLocks noChangeShapeType="1"/>
          </p:cNvSpPr>
          <p:nvPr/>
        </p:nvSpPr>
        <p:spPr bwMode="auto">
          <a:xfrm>
            <a:off x="990600" y="2209800"/>
            <a:ext cx="0" cy="990600"/>
          </a:xfrm>
          <a:prstGeom prst="line">
            <a:avLst/>
          </a:prstGeom>
          <a:noFill/>
          <a:ln w="762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0512" name="Rectangle 32"/>
          <p:cNvSpPr>
            <a:spLocks noChangeArrowheads="1"/>
          </p:cNvSpPr>
          <p:nvPr/>
        </p:nvSpPr>
        <p:spPr bwMode="auto">
          <a:xfrm>
            <a:off x="381000" y="1752600"/>
            <a:ext cx="114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20513" name="Rectangle 33"/>
          <p:cNvSpPr>
            <a:spLocks noChangeArrowheads="1"/>
          </p:cNvSpPr>
          <p:nvPr/>
        </p:nvSpPr>
        <p:spPr bwMode="auto">
          <a:xfrm>
            <a:off x="304800" y="1828800"/>
            <a:ext cx="1828800"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90000"/>
              </a:lnSpc>
              <a:spcBef>
                <a:spcPct val="50000"/>
              </a:spcBef>
            </a:pPr>
            <a:r>
              <a:rPr lang="ja-JP" altLang="en-US" sz="1600">
                <a:latin typeface="HG丸ｺﾞｼｯｸM-PRO" pitchFamily="50" charset="-128"/>
                <a:ea typeface="HG丸ｺﾞｼｯｸM-PRO" pitchFamily="50" charset="-128"/>
              </a:rPr>
              <a:t>（労働者が提出）</a:t>
            </a:r>
          </a:p>
        </p:txBody>
      </p:sp>
      <p:sp>
        <p:nvSpPr>
          <p:cNvPr id="20514"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CC3CF5DD-B4AF-4A80-94AE-D443566BDC41}" type="slidenum">
              <a:rPr lang="en-US" altLang="ja-JP" sz="1400"/>
              <a:pPr/>
              <a:t>19</a:t>
            </a:fld>
            <a:endParaRPr lang="en-US" altLang="ja-JP" sz="1400"/>
          </a:p>
        </p:txBody>
      </p:sp>
    </p:spTree>
    <p:extLst>
      <p:ext uri="{BB962C8B-B14F-4D97-AF65-F5344CB8AC3E}">
        <p14:creationId xmlns:p14="http://schemas.microsoft.com/office/powerpoint/2010/main" val="21595299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B0C2E30A-FF6E-42C5-A73D-74F7BB93CA83}" type="slidenum">
              <a:rPr lang="en-US" altLang="ja-JP" sz="1400"/>
              <a:pPr/>
              <a:t>2</a:t>
            </a:fld>
            <a:endParaRPr lang="en-US" altLang="ja-JP" sz="1400"/>
          </a:p>
        </p:txBody>
      </p:sp>
      <p:sp>
        <p:nvSpPr>
          <p:cNvPr id="3075" name="Rectangle 8"/>
          <p:cNvSpPr>
            <a:spLocks noChangeArrowheads="1"/>
          </p:cNvSpPr>
          <p:nvPr/>
        </p:nvSpPr>
        <p:spPr bwMode="auto">
          <a:xfrm>
            <a:off x="1066800" y="685800"/>
            <a:ext cx="6624638" cy="1008063"/>
          </a:xfrm>
          <a:prstGeom prst="rect">
            <a:avLst/>
          </a:prstGeom>
          <a:solidFill>
            <a:srgbClr val="CCECFF"/>
          </a:solidFill>
          <a:ln w="9525">
            <a:solidFill>
              <a:schemeClr val="tx1"/>
            </a:solidFill>
            <a:miter lim="800000"/>
            <a:headEnd/>
            <a:tailEnd/>
          </a:ln>
          <a:effectLst>
            <a:outerShdw dist="81320" dir="2319588" algn="ctr" rotWithShape="0">
              <a:srgbClr val="C0C0C0"/>
            </a:outerShdw>
          </a:effectLst>
        </p:spPr>
        <p:txBody>
          <a:bodyPr wrap="none" lIns="90000" tIns="46800" rIns="90000" bIns="46800"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3600">
                <a:latin typeface="HG丸ｺﾞｼｯｸM-PRO" pitchFamily="50" charset="-128"/>
                <a:ea typeface="HG丸ｺﾞｼｯｸM-PRO" pitchFamily="50" charset="-128"/>
              </a:rPr>
              <a:t>第４章でお話すること</a:t>
            </a:r>
          </a:p>
        </p:txBody>
      </p:sp>
      <p:sp>
        <p:nvSpPr>
          <p:cNvPr id="3076" name="Rectangle 10"/>
          <p:cNvSpPr>
            <a:spLocks noChangeArrowheads="1"/>
          </p:cNvSpPr>
          <p:nvPr/>
        </p:nvSpPr>
        <p:spPr bwMode="auto">
          <a:xfrm>
            <a:off x="683568" y="2060848"/>
            <a:ext cx="4217725" cy="2952328"/>
          </a:xfrm>
          <a:prstGeom prst="rect">
            <a:avLst/>
          </a:prstGeom>
          <a:solidFill>
            <a:srgbClr val="FFFF00"/>
          </a:solidFill>
          <a:ln>
            <a:noFill/>
          </a:ln>
          <a:effectLst/>
          <a:extLst/>
        </p:spPr>
        <p:txBody>
          <a:bodyPr lIns="90000" tIns="46800" rIns="90000" bIns="46800"/>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ct val="10000"/>
              </a:spcBef>
            </a:pPr>
            <a:r>
              <a:rPr lang="ja-JP" altLang="en-US" sz="3200" dirty="0">
                <a:latin typeface="HG丸ｺﾞｼｯｸM-PRO" pitchFamily="50" charset="-128"/>
                <a:ea typeface="HG丸ｺﾞｼｯｸM-PRO" pitchFamily="50" charset="-128"/>
              </a:rPr>
              <a:t>１．健康診断	</a:t>
            </a:r>
          </a:p>
          <a:p>
            <a:pPr eaLnBrk="1" hangingPunct="1">
              <a:spcBef>
                <a:spcPct val="10000"/>
              </a:spcBef>
            </a:pPr>
            <a:r>
              <a:rPr lang="ja-JP" altLang="en-US" sz="3200" dirty="0">
                <a:latin typeface="HG丸ｺﾞｼｯｸM-PRO" pitchFamily="50" charset="-128"/>
                <a:ea typeface="HG丸ｺﾞｼｯｸM-PRO" pitchFamily="50" charset="-128"/>
              </a:rPr>
              <a:t>２．健康の保持増進</a:t>
            </a:r>
          </a:p>
          <a:p>
            <a:pPr eaLnBrk="1" hangingPunct="1">
              <a:spcBef>
                <a:spcPct val="10000"/>
              </a:spcBef>
            </a:pPr>
            <a:r>
              <a:rPr lang="ja-JP" altLang="en-US" sz="3200" dirty="0">
                <a:latin typeface="HG丸ｺﾞｼｯｸM-PRO" pitchFamily="50" charset="-128"/>
                <a:ea typeface="HG丸ｺﾞｼｯｸM-PRO" pitchFamily="50" charset="-128"/>
              </a:rPr>
              <a:t>３．快適職場づくり</a:t>
            </a:r>
          </a:p>
          <a:p>
            <a:pPr eaLnBrk="1" hangingPunct="1">
              <a:spcBef>
                <a:spcPct val="10000"/>
              </a:spcBef>
            </a:pPr>
            <a:r>
              <a:rPr lang="ja-JP" altLang="en-US" sz="3200" dirty="0" smtClean="0">
                <a:latin typeface="HG丸ｺﾞｼｯｸM-PRO" pitchFamily="50" charset="-128"/>
                <a:ea typeface="HG丸ｺﾞｼｯｸM-PRO" pitchFamily="50" charset="-128"/>
              </a:rPr>
              <a:t>４．労働</a:t>
            </a:r>
            <a:r>
              <a:rPr lang="ja-JP" altLang="en-US" sz="3200" dirty="0">
                <a:latin typeface="HG丸ｺﾞｼｯｸM-PRO" pitchFamily="50" charset="-128"/>
                <a:ea typeface="HG丸ｺﾞｼｯｸM-PRO" pitchFamily="50" charset="-128"/>
              </a:rPr>
              <a:t>衛生統計</a:t>
            </a:r>
          </a:p>
          <a:p>
            <a:pPr eaLnBrk="1" hangingPunct="1">
              <a:spcBef>
                <a:spcPct val="10000"/>
              </a:spcBef>
            </a:pPr>
            <a:r>
              <a:rPr lang="ja-JP" altLang="en-US" sz="3200" dirty="0" smtClean="0">
                <a:latin typeface="HG丸ｺﾞｼｯｸM-PRO" pitchFamily="50" charset="-128"/>
                <a:ea typeface="HG丸ｺﾞｼｯｸM-PRO" pitchFamily="50" charset="-128"/>
              </a:rPr>
              <a:t>５．救急処置</a:t>
            </a:r>
            <a:endParaRPr lang="ja-JP" altLang="en-US" sz="3200" dirty="0">
              <a:latin typeface="HG丸ｺﾞｼｯｸM-PRO" pitchFamily="50" charset="-128"/>
              <a:ea typeface="HG丸ｺﾞｼｯｸM-PRO" pitchFamily="50" charset="-128"/>
            </a:endParaRPr>
          </a:p>
        </p:txBody>
      </p:sp>
      <p:pic>
        <p:nvPicPr>
          <p:cNvPr id="5" name="図 4"/>
          <p:cNvPicPr>
            <a:picLocks noChangeAspect="1"/>
          </p:cNvPicPr>
          <p:nvPr/>
        </p:nvPicPr>
        <p:blipFill>
          <a:blip r:embed="rId3"/>
          <a:stretch>
            <a:fillRect/>
          </a:stretch>
        </p:blipFill>
        <p:spPr>
          <a:xfrm>
            <a:off x="5148064" y="2996952"/>
            <a:ext cx="3644393" cy="3028007"/>
          </a:xfrm>
          <a:prstGeom prst="rect">
            <a:avLst/>
          </a:prstGeom>
        </p:spPr>
      </p:pic>
    </p:spTree>
    <p:extLst>
      <p:ext uri="{BB962C8B-B14F-4D97-AF65-F5344CB8AC3E}">
        <p14:creationId xmlns:p14="http://schemas.microsoft.com/office/powerpoint/2010/main" val="157064483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subTitle" idx="1"/>
          </p:nvPr>
        </p:nvSpPr>
        <p:spPr bwMode="auto">
          <a:xfrm>
            <a:off x="323528" y="1404937"/>
            <a:ext cx="8591872" cy="5072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lnSpc>
                <a:spcPts val="2600"/>
              </a:lnSpc>
              <a:spcBef>
                <a:spcPct val="0"/>
              </a:spcBef>
            </a:pPr>
            <a:r>
              <a:rPr lang="en-US" altLang="ja-JP" sz="2000" dirty="0" smtClean="0">
                <a:latin typeface="HG丸ｺﾞｼｯｸM-PRO" pitchFamily="50" charset="-128"/>
                <a:ea typeface="HG丸ｺﾞｼｯｸM-PRO" pitchFamily="50" charset="-128"/>
              </a:rPr>
              <a:t>※</a:t>
            </a:r>
            <a:r>
              <a:rPr lang="ja-JP" altLang="en-US" sz="2000" dirty="0" smtClean="0">
                <a:latin typeface="HG丸ｺﾞｼｯｸM-PRO" pitchFamily="50" charset="-128"/>
                <a:ea typeface="HG丸ｺﾞｼｯｸM-PRO" pitchFamily="50" charset="-128"/>
              </a:rPr>
              <a:t>　　高年齢労働者の増加、急速な技術革新の進展等の社会経済情勢の</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変化、労働者の就業意識や働き方の変化、業務の質的変化等、</a:t>
            </a:r>
            <a:r>
              <a:rPr lang="ja-JP" altLang="en-US" sz="2000" dirty="0" smtClean="0">
                <a:solidFill>
                  <a:srgbClr val="FF0000"/>
                </a:solidFill>
                <a:latin typeface="HG丸ｺﾞｼｯｸM-PRO" pitchFamily="50" charset="-128"/>
                <a:ea typeface="HG丸ｺﾞｼｯｸM-PRO" pitchFamily="50" charset="-128"/>
              </a:rPr>
              <a:t>働く</a:t>
            </a:r>
            <a:endParaRPr lang="en-US" altLang="ja-JP" sz="2000" dirty="0" smtClean="0">
              <a:solidFill>
                <a:srgbClr val="FF0000"/>
              </a:solidFill>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人たちを取り巻く環境は大きく変化</a:t>
            </a:r>
            <a:r>
              <a:rPr lang="ja-JP" altLang="en-US" sz="2000" dirty="0" smtClean="0">
                <a:latin typeface="HG丸ｺﾞｼｯｸM-PRO" pitchFamily="50" charset="-128"/>
                <a:ea typeface="HG丸ｺﾞｼｯｸM-PRO" pitchFamily="50" charset="-128"/>
              </a:rPr>
              <a:t>している。</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smtClean="0">
                <a:latin typeface="HG丸ｺﾞｼｯｸM-PRO" pitchFamily="50" charset="-128"/>
                <a:ea typeface="HG丸ｺﾞｼｯｸM-PRO" pitchFamily="50" charset="-128"/>
              </a:rPr>
              <a:t>　　　これに伴い、定期健康診断の</a:t>
            </a:r>
            <a:r>
              <a:rPr lang="ja-JP" altLang="en-US" sz="2000" dirty="0" smtClean="0">
                <a:solidFill>
                  <a:srgbClr val="FF0000"/>
                </a:solidFill>
                <a:latin typeface="HG丸ｺﾞｼｯｸM-PRO" pitchFamily="50" charset="-128"/>
                <a:ea typeface="HG丸ｺﾞｼｯｸM-PRO" pitchFamily="50" charset="-128"/>
              </a:rPr>
              <a:t>有所見率は増加傾向</a:t>
            </a:r>
            <a:r>
              <a:rPr lang="ja-JP" altLang="en-US" sz="2000" dirty="0" smtClean="0">
                <a:latin typeface="HG丸ｺﾞｼｯｸM-PRO" pitchFamily="50" charset="-128"/>
                <a:ea typeface="HG丸ｺﾞｼｯｸM-PRO" pitchFamily="50" charset="-128"/>
              </a:rPr>
              <a:t>にある。また、</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心疾患および脳血管疾患の誘因となるメ</a:t>
            </a:r>
            <a:r>
              <a:rPr lang="ja-JP" altLang="en-US" sz="2000" dirty="0" smtClean="0">
                <a:solidFill>
                  <a:srgbClr val="FF0000"/>
                </a:solidFill>
                <a:latin typeface="HG丸ｺﾞｼｯｸM-PRO" pitchFamily="50" charset="-128"/>
                <a:ea typeface="HG丸ｺﾞｼｯｸM-PRO" pitchFamily="50" charset="-128"/>
              </a:rPr>
              <a:t>タボリックシンドローム</a:t>
            </a:r>
            <a:r>
              <a:rPr lang="ja-JP" altLang="en-US" sz="2000" dirty="0" smtClean="0">
                <a:latin typeface="HG丸ｺﾞｼｯｸM-PRO" pitchFamily="50" charset="-128"/>
                <a:ea typeface="HG丸ｺﾞｼｯｸM-PRO" pitchFamily="50" charset="-128"/>
              </a:rPr>
              <a:t>が</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強く疑われる者とその予備群は、</a:t>
            </a:r>
            <a:r>
              <a:rPr lang="ja-JP" altLang="en-US" sz="2000" dirty="0" smtClean="0">
                <a:solidFill>
                  <a:srgbClr val="FF0000"/>
                </a:solidFill>
                <a:latin typeface="HG丸ｺﾞｼｯｸM-PRO" pitchFamily="50" charset="-128"/>
                <a:ea typeface="HG丸ｺﾞｼｯｸM-PRO" pitchFamily="50" charset="-128"/>
              </a:rPr>
              <a:t>男性の約２人に１人、女性の約５</a:t>
            </a:r>
            <a:endParaRPr lang="en-US" altLang="ja-JP" sz="2000" dirty="0" smtClean="0">
              <a:solidFill>
                <a:srgbClr val="FF0000"/>
              </a:solidFill>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人に１人</a:t>
            </a:r>
            <a:r>
              <a:rPr lang="ja-JP" altLang="en-US" sz="2000" dirty="0" smtClean="0">
                <a:latin typeface="HG丸ｺﾞｼｯｸM-PRO" pitchFamily="50" charset="-128"/>
                <a:ea typeface="HG丸ｺﾞｼｯｸM-PRO" pitchFamily="50" charset="-128"/>
              </a:rPr>
              <a:t>の割合に達している。</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さらに、仕事に関して強い不安</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やストレスを感じている労働者の</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割合が高い水準で推移している。</a:t>
            </a:r>
            <a:endParaRPr lang="en-US" altLang="ja-JP" sz="2000" dirty="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smtClean="0">
                <a:latin typeface="HG丸ｺﾞｼｯｸM-PRO" pitchFamily="50" charset="-128"/>
                <a:ea typeface="HG丸ｺﾞｼｯｸM-PRO" pitchFamily="50" charset="-128"/>
              </a:rPr>
              <a:t>　　　このような</a:t>
            </a:r>
            <a:r>
              <a:rPr lang="ja-JP" altLang="en-US" sz="2000" dirty="0" smtClean="0">
                <a:solidFill>
                  <a:srgbClr val="FF0000"/>
                </a:solidFill>
                <a:latin typeface="HG丸ｺﾞｼｯｸM-PRO" pitchFamily="50" charset="-128"/>
                <a:ea typeface="HG丸ｺﾞｼｯｸM-PRO" pitchFamily="50" charset="-128"/>
              </a:rPr>
              <a:t>労働者の心身の健康</a:t>
            </a:r>
            <a:endParaRPr lang="en-US" altLang="ja-JP" sz="2000" dirty="0" smtClean="0">
              <a:solidFill>
                <a:srgbClr val="FF0000"/>
              </a:solidFill>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問題に対処</a:t>
            </a:r>
            <a:r>
              <a:rPr lang="ja-JP" altLang="en-US" sz="2000" dirty="0" smtClean="0">
                <a:latin typeface="HG丸ｺﾞｼｯｸM-PRO" pitchFamily="50" charset="-128"/>
                <a:ea typeface="HG丸ｺﾞｼｯｸM-PRO" pitchFamily="50" charset="-128"/>
              </a:rPr>
              <a:t>するには、早い段階か</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ら</a:t>
            </a:r>
            <a:r>
              <a:rPr lang="ja-JP" altLang="en-US" sz="2000" dirty="0" smtClean="0">
                <a:latin typeface="HG丸ｺﾞｼｯｸM-PRO" pitchFamily="50" charset="-128"/>
                <a:ea typeface="HG丸ｺﾞｼｯｸM-PRO" pitchFamily="50" charset="-128"/>
              </a:rPr>
              <a:t>心身の両面について健康教育等</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の予防対策に取り組むことが重要</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である。</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smtClean="0">
                <a:latin typeface="HG丸ｺﾞｼｯｸM-PRO" pitchFamily="50" charset="-128"/>
                <a:ea typeface="HG丸ｺﾞｼｯｸM-PRO" pitchFamily="50" charset="-128"/>
              </a:rPr>
              <a:t>　　</a:t>
            </a:r>
            <a:endParaRPr lang="ja-JP" altLang="en-US" sz="2000" dirty="0" smtClean="0">
              <a:solidFill>
                <a:srgbClr val="FF0000"/>
              </a:solidFill>
              <a:latin typeface="HG丸ｺﾞｼｯｸM-PRO" pitchFamily="50" charset="-128"/>
              <a:ea typeface="HG丸ｺﾞｼｯｸM-PRO" pitchFamily="50" charset="-128"/>
            </a:endParaRPr>
          </a:p>
        </p:txBody>
      </p:sp>
      <p:sp>
        <p:nvSpPr>
          <p:cNvPr id="21507" name="Rectangle 4"/>
          <p:cNvSpPr>
            <a:spLocks noChangeArrowheads="1"/>
          </p:cNvSpPr>
          <p:nvPr/>
        </p:nvSpPr>
        <p:spPr bwMode="auto">
          <a:xfrm>
            <a:off x="174625" y="897798"/>
            <a:ext cx="4253359"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ts val="3400"/>
              </a:lnSpc>
            </a:pPr>
            <a:r>
              <a:rPr lang="ja-JP" altLang="en-US" sz="2800" dirty="0">
                <a:solidFill>
                  <a:schemeClr val="accent2"/>
                </a:solidFill>
                <a:latin typeface="HG丸ｺﾞｼｯｸM-PRO" pitchFamily="50" charset="-128"/>
                <a:ea typeface="HG丸ｺﾞｼｯｸM-PRO" pitchFamily="50" charset="-128"/>
              </a:rPr>
              <a:t>（１）健康保持増進措置</a:t>
            </a:r>
            <a:endParaRPr lang="ja-JP" altLang="en-US" sz="2800" dirty="0">
              <a:solidFill>
                <a:srgbClr val="3333CC"/>
              </a:solidFill>
              <a:latin typeface="HG丸ｺﾞｼｯｸM-PRO" pitchFamily="50" charset="-128"/>
              <a:ea typeface="HG丸ｺﾞｼｯｸM-PRO" pitchFamily="50" charset="-128"/>
            </a:endParaRPr>
          </a:p>
        </p:txBody>
      </p:sp>
      <p:sp>
        <p:nvSpPr>
          <p:cNvPr id="21508" name="AutoShape 5"/>
          <p:cNvSpPr>
            <a:spLocks noChangeArrowheads="1"/>
          </p:cNvSpPr>
          <p:nvPr/>
        </p:nvSpPr>
        <p:spPr bwMode="auto">
          <a:xfrm>
            <a:off x="174625" y="137850"/>
            <a:ext cx="4613399" cy="669687"/>
          </a:xfrm>
          <a:prstGeom prst="roundRect">
            <a:avLst>
              <a:gd name="adj" fmla="val 16667"/>
            </a:avLst>
          </a:prstGeom>
          <a:gradFill rotWithShape="0">
            <a:gsLst>
              <a:gs pos="0">
                <a:srgbClr val="FFFF00"/>
              </a:gs>
              <a:gs pos="50000">
                <a:srgbClr val="FFFFFF"/>
              </a:gs>
              <a:gs pos="100000">
                <a:srgbClr val="FFFF00"/>
              </a:gs>
            </a:gsLst>
            <a:lin ang="5400000" scaled="1"/>
          </a:gra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ts val="4000"/>
              </a:lnSpc>
            </a:pPr>
            <a:r>
              <a:rPr lang="ja-JP" altLang="en-US" sz="3600" b="1" dirty="0">
                <a:latin typeface="HG丸ｺﾞｼｯｸM-PRO" pitchFamily="50" charset="-128"/>
                <a:ea typeface="HG丸ｺﾞｼｯｸM-PRO" pitchFamily="50" charset="-128"/>
              </a:rPr>
              <a:t>２．健康の保持増進</a:t>
            </a:r>
          </a:p>
        </p:txBody>
      </p:sp>
      <p:sp>
        <p:nvSpPr>
          <p:cNvPr id="21509" name="Text Box 7"/>
          <p:cNvSpPr txBox="1">
            <a:spLocks noChangeArrowheads="1"/>
          </p:cNvSpPr>
          <p:nvPr/>
        </p:nvSpPr>
        <p:spPr bwMode="auto">
          <a:xfrm>
            <a:off x="6732240" y="374181"/>
            <a:ext cx="2016224"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P124</a:t>
            </a:r>
            <a:endParaRPr lang="en-US" altLang="ja-JP" sz="1400" dirty="0">
              <a:latin typeface="HG丸ｺﾞｼｯｸM-PRO" pitchFamily="50" charset="-128"/>
              <a:ea typeface="HG丸ｺﾞｼｯｸM-PRO" pitchFamily="50" charset="-128"/>
            </a:endParaRPr>
          </a:p>
        </p:txBody>
      </p:sp>
      <p:sp>
        <p:nvSpPr>
          <p:cNvPr id="21510"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D217A225-44F5-4FE5-9F54-BBC39AB31C6F}" type="slidenum">
              <a:rPr lang="en-US" altLang="ja-JP" sz="1400"/>
              <a:pPr/>
              <a:t>20</a:t>
            </a:fld>
            <a:endParaRPr lang="en-US" altLang="ja-JP" sz="1400"/>
          </a:p>
        </p:txBody>
      </p:sp>
      <p:pic>
        <p:nvPicPr>
          <p:cNvPr id="2" name="図 1"/>
          <p:cNvPicPr>
            <a:picLocks noChangeAspect="1"/>
          </p:cNvPicPr>
          <p:nvPr/>
        </p:nvPicPr>
        <p:blipFill>
          <a:blip r:embed="rId3"/>
          <a:stretch>
            <a:fillRect/>
          </a:stretch>
        </p:blipFill>
        <p:spPr>
          <a:xfrm>
            <a:off x="5071547" y="3501008"/>
            <a:ext cx="3979513" cy="2626478"/>
          </a:xfrm>
          <a:prstGeom prst="rect">
            <a:avLst/>
          </a:prstGeom>
        </p:spPr>
      </p:pic>
    </p:spTree>
    <p:extLst>
      <p:ext uri="{BB962C8B-B14F-4D97-AF65-F5344CB8AC3E}">
        <p14:creationId xmlns:p14="http://schemas.microsoft.com/office/powerpoint/2010/main" val="842675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subTitle" idx="1"/>
          </p:nvPr>
        </p:nvSpPr>
        <p:spPr bwMode="auto">
          <a:xfrm>
            <a:off x="349947" y="260646"/>
            <a:ext cx="8610600" cy="4608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このような背景から</a:t>
            </a:r>
            <a:endParaRPr lang="en-US" altLang="ja-JP" sz="2400" dirty="0" smtClean="0">
              <a:latin typeface="HG丸ｺﾞｼｯｸM-PRO" pitchFamily="50" charset="-128"/>
              <a:ea typeface="HG丸ｺﾞｼｯｸM-PRO" pitchFamily="50" charset="-128"/>
            </a:endParaRPr>
          </a:p>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　　事業場において、労働者の健康の保持増進のための措置</a:t>
            </a:r>
            <a:endParaRPr lang="en-US" altLang="ja-JP" sz="2400" dirty="0" smtClean="0">
              <a:latin typeface="HG丸ｺﾞｼｯｸM-PRO" pitchFamily="50" charset="-128"/>
              <a:ea typeface="HG丸ｺﾞｼｯｸM-PRO" pitchFamily="50" charset="-128"/>
            </a:endParaRPr>
          </a:p>
          <a:p>
            <a:pPr algn="l" eaLnBrk="1" hangingPunct="1">
              <a:lnSpc>
                <a:spcPts val="3000"/>
              </a:lnSpc>
              <a:spcBef>
                <a:spcPct val="0"/>
              </a:spcBef>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が適切かつ有効に実施されるようにするため、その原則的</a:t>
            </a:r>
            <a:endParaRPr lang="en-US" altLang="ja-JP" sz="2400" dirty="0" smtClean="0">
              <a:latin typeface="HG丸ｺﾞｼｯｸM-PRO" pitchFamily="50" charset="-128"/>
              <a:ea typeface="HG丸ｺﾞｼｯｸM-PRO" pitchFamily="50" charset="-128"/>
            </a:endParaRPr>
          </a:p>
          <a:p>
            <a:pPr algn="l" eaLnBrk="1" hangingPunct="1">
              <a:lnSpc>
                <a:spcPts val="3000"/>
              </a:lnSpc>
              <a:spcBef>
                <a:spcPct val="0"/>
              </a:spcBef>
            </a:pPr>
            <a:r>
              <a:rPr lang="ja-JP" altLang="en-US" sz="2400" dirty="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実施方法を定めた</a:t>
            </a:r>
            <a:endParaRPr lang="en-US" altLang="ja-JP" sz="2400" dirty="0" smtClean="0">
              <a:latin typeface="HG丸ｺﾞｼｯｸM-PRO" pitchFamily="50" charset="-128"/>
              <a:ea typeface="HG丸ｺﾞｼｯｸM-PRO" pitchFamily="50" charset="-128"/>
            </a:endParaRPr>
          </a:p>
          <a:p>
            <a:pPr algn="l" eaLnBrk="1" hangingPunct="1">
              <a:lnSpc>
                <a:spcPts val="3000"/>
              </a:lnSpc>
              <a:spcBef>
                <a:spcPct val="0"/>
              </a:spcBef>
            </a:pPr>
            <a:r>
              <a:rPr lang="ja-JP" altLang="en-US" sz="2400" dirty="0" smtClean="0">
                <a:solidFill>
                  <a:srgbClr val="FF0000"/>
                </a:solidFill>
                <a:latin typeface="HG丸ｺﾞｼｯｸM-PRO" pitchFamily="50" charset="-128"/>
                <a:ea typeface="HG丸ｺﾞｼｯｸM-PRO" pitchFamily="50" charset="-128"/>
              </a:rPr>
              <a:t>　「事業場における労働者の健康保持増進のための指針」</a:t>
            </a:r>
            <a:endParaRPr lang="en-US" altLang="ja-JP" sz="2400" dirty="0" smtClean="0">
              <a:solidFill>
                <a:srgbClr val="FF0000"/>
              </a:solidFill>
              <a:latin typeface="HG丸ｺﾞｼｯｸM-PRO" pitchFamily="50" charset="-128"/>
              <a:ea typeface="HG丸ｺﾞｼｯｸM-PRO" pitchFamily="50" charset="-128"/>
            </a:endParaRPr>
          </a:p>
          <a:p>
            <a:pPr algn="l" eaLnBrk="1" hangingPunct="1">
              <a:lnSpc>
                <a:spcPts val="3000"/>
              </a:lnSpc>
              <a:spcBef>
                <a:spcPct val="0"/>
              </a:spcBef>
            </a:pPr>
            <a:r>
              <a:rPr lang="ja-JP" altLang="en-US" sz="2400" dirty="0">
                <a:solidFill>
                  <a:srgbClr val="FF0000"/>
                </a:solidFill>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（ＴＨＰ指針）</a:t>
            </a:r>
            <a:r>
              <a:rPr lang="ja-JP" altLang="en-US" sz="2400" dirty="0" smtClean="0">
                <a:latin typeface="HG丸ｺﾞｼｯｸM-PRO" pitchFamily="50" charset="-128"/>
                <a:ea typeface="HG丸ｺﾞｼｯｸM-PRO" pitchFamily="50" charset="-128"/>
              </a:rPr>
              <a:t>を厚生労働省が公表している。</a:t>
            </a:r>
            <a:endParaRPr lang="en-US" altLang="ja-JP" sz="2400" dirty="0" smtClean="0">
              <a:latin typeface="HG丸ｺﾞｼｯｸM-PRO" pitchFamily="50" charset="-128"/>
              <a:ea typeface="HG丸ｺﾞｼｯｸM-PRO" pitchFamily="50" charset="-128"/>
            </a:endParaRPr>
          </a:p>
          <a:p>
            <a:pPr algn="l" eaLnBrk="1" hangingPunct="1">
              <a:lnSpc>
                <a:spcPts val="3000"/>
              </a:lnSpc>
              <a:spcBef>
                <a:spcPct val="0"/>
              </a:spcBef>
            </a:pPr>
            <a:r>
              <a:rPr lang="ja-JP" altLang="en-US" sz="2000" dirty="0">
                <a:solidFill>
                  <a:srgbClr val="FF0000"/>
                </a:solidFill>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（Ｔ・Ｈ・Ｐ：トータル・ヘルス・プロモーションプラン）</a:t>
            </a:r>
          </a:p>
          <a:p>
            <a:pPr algn="l" eaLnBrk="1" hangingPunct="1">
              <a:lnSpc>
                <a:spcPts val="3000"/>
              </a:lnSpc>
              <a:spcBef>
                <a:spcPct val="0"/>
              </a:spcBef>
            </a:pPr>
            <a:r>
              <a:rPr lang="ja-JP" altLang="en-US" sz="2000" dirty="0" smtClean="0">
                <a:latin typeface="HG丸ｺﾞｼｯｸM-PRO" pitchFamily="50" charset="-128"/>
                <a:ea typeface="HG丸ｺﾞｼｯｸM-PRO" pitchFamily="50" charset="-128"/>
              </a:rPr>
              <a:t>　　（昭和６３年９月１日策定、平成１９年１１月３０日改正）</a:t>
            </a:r>
            <a:endParaRPr lang="en-US" altLang="ja-JP" sz="2000" dirty="0" smtClean="0">
              <a:latin typeface="HG丸ｺﾞｼｯｸM-PRO" pitchFamily="50" charset="-128"/>
              <a:ea typeface="HG丸ｺﾞｼｯｸM-PRO" pitchFamily="50" charset="-128"/>
            </a:endParaRPr>
          </a:p>
          <a:p>
            <a:pPr algn="l" eaLnBrk="1" hangingPunct="1">
              <a:lnSpc>
                <a:spcPts val="3000"/>
              </a:lnSpc>
              <a:spcBef>
                <a:spcPct val="0"/>
              </a:spcBef>
            </a:pPr>
            <a:r>
              <a:rPr lang="ja-JP" altLang="en-US" sz="2400" dirty="0" smtClean="0">
                <a:solidFill>
                  <a:srgbClr val="FF0000"/>
                </a:solidFill>
                <a:latin typeface="HG丸ｺﾞｼｯｸM-PRO" pitchFamily="50" charset="-128"/>
                <a:ea typeface="HG丸ｺﾞｼｯｸM-PRO" pitchFamily="50" charset="-128"/>
              </a:rPr>
              <a:t>　すべての人に健康を！（ＷＨＯ　オタワ憲章スローガン）</a:t>
            </a:r>
            <a:endParaRPr lang="en-US" altLang="ja-JP" sz="2400" dirty="0" smtClean="0">
              <a:solidFill>
                <a:srgbClr val="FF0000"/>
              </a:solidFill>
              <a:latin typeface="HG丸ｺﾞｼｯｸM-PRO" pitchFamily="50" charset="-128"/>
              <a:ea typeface="HG丸ｺﾞｼｯｸM-PRO" pitchFamily="50" charset="-128"/>
            </a:endParaRPr>
          </a:p>
          <a:p>
            <a:pPr algn="l" eaLnBrk="1" hangingPunct="1">
              <a:lnSpc>
                <a:spcPts val="3000"/>
              </a:lnSpc>
              <a:spcBef>
                <a:spcPct val="0"/>
              </a:spcBef>
            </a:pPr>
            <a:r>
              <a:rPr lang="ja-JP" altLang="en-US" sz="2400" dirty="0">
                <a:solidFill>
                  <a:srgbClr val="0000FF"/>
                </a:solidFill>
                <a:latin typeface="HG丸ｺﾞｼｯｸM-PRO" pitchFamily="50" charset="-128"/>
                <a:ea typeface="HG丸ｺﾞｼｯｸM-PRO" pitchFamily="50" charset="-128"/>
              </a:rPr>
              <a:t>　</a:t>
            </a:r>
            <a:r>
              <a:rPr lang="ja-JP" altLang="en-US" sz="2400" dirty="0" smtClean="0">
                <a:solidFill>
                  <a:srgbClr val="0000FF"/>
                </a:solidFill>
                <a:latin typeface="HG丸ｺﾞｼｯｸM-PRO" pitchFamily="50" charset="-128"/>
                <a:ea typeface="HG丸ｺﾞｼｯｸM-PRO" pitchFamily="50" charset="-128"/>
              </a:rPr>
              <a:t>　こうした健康の保持増進活動は、労働生産性向上にも</a:t>
            </a:r>
            <a:endParaRPr lang="en-US" altLang="ja-JP" sz="2400" dirty="0" smtClean="0">
              <a:solidFill>
                <a:srgbClr val="0000FF"/>
              </a:solidFill>
              <a:latin typeface="HG丸ｺﾞｼｯｸM-PRO" pitchFamily="50" charset="-128"/>
              <a:ea typeface="HG丸ｺﾞｼｯｸM-PRO" pitchFamily="50" charset="-128"/>
            </a:endParaRPr>
          </a:p>
          <a:p>
            <a:pPr algn="l" eaLnBrk="1" hangingPunct="1">
              <a:lnSpc>
                <a:spcPts val="3000"/>
              </a:lnSpc>
              <a:spcBef>
                <a:spcPct val="0"/>
              </a:spcBef>
            </a:pPr>
            <a:r>
              <a:rPr lang="ja-JP" altLang="en-US" sz="2400" dirty="0">
                <a:solidFill>
                  <a:srgbClr val="0000FF"/>
                </a:solidFill>
                <a:latin typeface="HG丸ｺﾞｼｯｸM-PRO" pitchFamily="50" charset="-128"/>
                <a:ea typeface="HG丸ｺﾞｼｯｸM-PRO" pitchFamily="50" charset="-128"/>
              </a:rPr>
              <a:t>　</a:t>
            </a:r>
            <a:r>
              <a:rPr lang="ja-JP" altLang="en-US" sz="2400" dirty="0" smtClean="0">
                <a:solidFill>
                  <a:srgbClr val="0000FF"/>
                </a:solidFill>
                <a:latin typeface="HG丸ｺﾞｼｯｸM-PRO" pitchFamily="50" charset="-128"/>
                <a:ea typeface="HG丸ｺﾞｼｯｸM-PRO" pitchFamily="50" charset="-128"/>
              </a:rPr>
              <a:t>貢献するという考え方である。</a:t>
            </a:r>
            <a:endParaRPr lang="en-US" altLang="ja-JP" sz="2400" dirty="0" smtClean="0">
              <a:solidFill>
                <a:srgbClr val="0000FF"/>
              </a:solidFill>
              <a:latin typeface="HG丸ｺﾞｼｯｸM-PRO" pitchFamily="50" charset="-128"/>
              <a:ea typeface="HG丸ｺﾞｼｯｸM-PRO" pitchFamily="50" charset="-128"/>
            </a:endParaRPr>
          </a:p>
          <a:p>
            <a:pPr algn="l" eaLnBrk="1" hangingPunct="1">
              <a:lnSpc>
                <a:spcPts val="3000"/>
              </a:lnSpc>
              <a:spcBef>
                <a:spcPct val="0"/>
              </a:spcBef>
            </a:pPr>
            <a:r>
              <a:rPr lang="ja-JP" altLang="en-US" sz="2400" dirty="0" smtClean="0">
                <a:solidFill>
                  <a:srgbClr val="FF0000"/>
                </a:solidFill>
                <a:latin typeface="HG丸ｺﾞｼｯｸM-PRO" pitchFamily="50" charset="-128"/>
                <a:ea typeface="HG丸ｺﾞｼｯｸM-PRO" pitchFamily="50" charset="-128"/>
              </a:rPr>
              <a:t>　</a:t>
            </a:r>
            <a:r>
              <a:rPr lang="en-US" altLang="ja-JP" sz="2000" dirty="0" smtClean="0">
                <a:latin typeface="HG丸ｺﾞｼｯｸM-PRO" pitchFamily="50" charset="-128"/>
                <a:ea typeface="HG丸ｺﾞｼｯｸM-PRO" pitchFamily="50" charset="-128"/>
              </a:rPr>
              <a:t>※</a:t>
            </a:r>
            <a:r>
              <a:rPr lang="ja-JP" altLang="en-US" sz="2000" dirty="0" smtClean="0">
                <a:latin typeface="HG丸ｺﾞｼｯｸM-PRO" pitchFamily="50" charset="-128"/>
                <a:ea typeface="HG丸ｺﾞｼｯｸM-PRO" pitchFamily="50" charset="-128"/>
              </a:rPr>
              <a:t>図：ＴＨＰの進め方はＰ１２６を参照</a:t>
            </a:r>
            <a:endParaRPr lang="en-US" altLang="ja-JP" sz="2000" dirty="0">
              <a:latin typeface="HG丸ｺﾞｼｯｸM-PRO" pitchFamily="50" charset="-128"/>
              <a:ea typeface="HG丸ｺﾞｼｯｸM-PRO" pitchFamily="50" charset="-128"/>
            </a:endParaRPr>
          </a:p>
        </p:txBody>
      </p:sp>
      <p:sp>
        <p:nvSpPr>
          <p:cNvPr id="22531" name="AutoShape 6"/>
          <p:cNvSpPr>
            <a:spLocks noChangeArrowheads="1"/>
          </p:cNvSpPr>
          <p:nvPr/>
        </p:nvSpPr>
        <p:spPr bwMode="auto">
          <a:xfrm>
            <a:off x="327722" y="5016041"/>
            <a:ext cx="8632825" cy="1710095"/>
          </a:xfrm>
          <a:prstGeom prst="roundRect">
            <a:avLst>
              <a:gd name="adj" fmla="val 8276"/>
            </a:avLst>
          </a:prstGeom>
          <a:solidFill>
            <a:srgbClr val="FFFF99"/>
          </a:solidFill>
          <a:ln w="9525">
            <a:solidFill>
              <a:schemeClr val="tx1"/>
            </a:solidFill>
            <a:round/>
            <a:headEnd/>
            <a:tailEnd/>
          </a:ln>
          <a:effectLs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ts val="3000"/>
              </a:lnSpc>
            </a:pPr>
            <a:r>
              <a:rPr lang="ja-JP" altLang="en-US" dirty="0" smtClean="0">
                <a:solidFill>
                  <a:srgbClr val="FF0000"/>
                </a:solidFill>
                <a:latin typeface="HG丸ｺﾞｼｯｸM-PRO" pitchFamily="50" charset="-128"/>
                <a:ea typeface="HG丸ｺﾞｼｯｸM-PRO" pitchFamily="50" charset="-128"/>
              </a:rPr>
              <a:t>ポピュレーションアプローチとは・</a:t>
            </a:r>
            <a:r>
              <a:rPr lang="ja-JP" altLang="en-US" dirty="0">
                <a:solidFill>
                  <a:srgbClr val="FF0000"/>
                </a:solidFill>
                <a:latin typeface="HG丸ｺﾞｼｯｸM-PRO" pitchFamily="50" charset="-128"/>
                <a:ea typeface="HG丸ｺﾞｼｯｸM-PRO" pitchFamily="50" charset="-128"/>
              </a:rPr>
              <a:t>・</a:t>
            </a:r>
            <a:r>
              <a:rPr lang="ja-JP" altLang="en-US" dirty="0" smtClean="0">
                <a:solidFill>
                  <a:srgbClr val="FF0000"/>
                </a:solidFill>
                <a:latin typeface="HG丸ｺﾞｼｯｸM-PRO" pitchFamily="50" charset="-128"/>
                <a:ea typeface="HG丸ｺﾞｼｯｸM-PRO" pitchFamily="50" charset="-128"/>
              </a:rPr>
              <a:t>・</a:t>
            </a:r>
            <a:endParaRPr lang="en-US" altLang="ja-JP" dirty="0" smtClean="0">
              <a:solidFill>
                <a:srgbClr val="FF0000"/>
              </a:solidFill>
              <a:latin typeface="HG丸ｺﾞｼｯｸM-PRO" pitchFamily="50" charset="-128"/>
              <a:ea typeface="HG丸ｺﾞｼｯｸM-PRO" pitchFamily="50" charset="-128"/>
            </a:endParaRPr>
          </a:p>
          <a:p>
            <a:pPr eaLnBrk="1" hangingPunct="1">
              <a:lnSpc>
                <a:spcPts val="3000"/>
              </a:lnSpc>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　多くの人々が少しずつリスクを軽減することで、集団全体として</a:t>
            </a:r>
            <a:endParaRPr lang="en-US" altLang="ja-JP" dirty="0" smtClean="0">
              <a:latin typeface="HG丸ｺﾞｼｯｸM-PRO" pitchFamily="50" charset="-128"/>
              <a:ea typeface="HG丸ｺﾞｼｯｸM-PRO" pitchFamily="50" charset="-128"/>
            </a:endParaRPr>
          </a:p>
          <a:p>
            <a:pPr eaLnBrk="1" hangingPunct="1">
              <a:lnSpc>
                <a:spcPts val="3000"/>
              </a:lnSpc>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は多大な恩恵をもたらすことに注目し、集団全体をよい方向にシフ</a:t>
            </a:r>
            <a:endParaRPr lang="en-US" altLang="ja-JP" dirty="0" smtClean="0">
              <a:latin typeface="HG丸ｺﾞｼｯｸM-PRO" pitchFamily="50" charset="-128"/>
              <a:ea typeface="HG丸ｺﾞｼｯｸM-PRO" pitchFamily="50" charset="-128"/>
            </a:endParaRPr>
          </a:p>
          <a:p>
            <a:pPr eaLnBrk="1" hangingPunct="1">
              <a:lnSpc>
                <a:spcPts val="3000"/>
              </a:lnSpc>
            </a:pPr>
            <a:r>
              <a:rPr lang="ja-JP" altLang="en-US" dirty="0">
                <a:latin typeface="HG丸ｺﾞｼｯｸM-PRO" pitchFamily="50" charset="-128"/>
                <a:ea typeface="HG丸ｺﾞｼｯｸM-PRO" pitchFamily="50" charset="-128"/>
              </a:rPr>
              <a:t>　</a:t>
            </a:r>
            <a:r>
              <a:rPr lang="ja-JP" altLang="en-US" dirty="0" err="1" smtClean="0">
                <a:latin typeface="HG丸ｺﾞｼｯｸM-PRO" pitchFamily="50" charset="-128"/>
                <a:ea typeface="HG丸ｺﾞｼｯｸM-PRO" pitchFamily="50" charset="-128"/>
              </a:rPr>
              <a:t>トさせる</a:t>
            </a:r>
            <a:r>
              <a:rPr lang="ja-JP" altLang="en-US" dirty="0" smtClean="0">
                <a:latin typeface="HG丸ｺﾞｼｯｸM-PRO" pitchFamily="50" charset="-128"/>
                <a:ea typeface="HG丸ｺﾞｼｯｸM-PRO" pitchFamily="50" charset="-128"/>
              </a:rPr>
              <a:t>こと。</a:t>
            </a:r>
            <a:endParaRPr lang="ja-JP" altLang="en-US" dirty="0"/>
          </a:p>
        </p:txBody>
      </p:sp>
      <p:sp>
        <p:nvSpPr>
          <p:cNvPr id="22532" name="Text Box 7"/>
          <p:cNvSpPr txBox="1">
            <a:spLocks noChangeArrowheads="1"/>
          </p:cNvSpPr>
          <p:nvPr/>
        </p:nvSpPr>
        <p:spPr bwMode="auto">
          <a:xfrm>
            <a:off x="6732240" y="260648"/>
            <a:ext cx="1872207"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P125</a:t>
            </a:r>
            <a:endParaRPr lang="en-US" altLang="ja-JP" sz="1400" dirty="0">
              <a:latin typeface="HG丸ｺﾞｼｯｸM-PRO" pitchFamily="50" charset="-128"/>
              <a:ea typeface="HG丸ｺﾞｼｯｸM-PRO" pitchFamily="50" charset="-128"/>
            </a:endParaRPr>
          </a:p>
        </p:txBody>
      </p:sp>
      <p:sp>
        <p:nvSpPr>
          <p:cNvPr id="22533"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F8A72F55-F3E4-4F25-A28E-4F1D7C0DC049}" type="slidenum">
              <a:rPr lang="en-US" altLang="ja-JP" sz="1400"/>
              <a:pPr/>
              <a:t>21</a:t>
            </a:fld>
            <a:endParaRPr lang="en-US" altLang="ja-JP" sz="1400"/>
          </a:p>
        </p:txBody>
      </p:sp>
    </p:spTree>
    <p:extLst>
      <p:ext uri="{BB962C8B-B14F-4D97-AF65-F5344CB8AC3E}">
        <p14:creationId xmlns:p14="http://schemas.microsoft.com/office/powerpoint/2010/main" val="4867962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subTitle" idx="1"/>
          </p:nvPr>
        </p:nvSpPr>
        <p:spPr bwMode="auto">
          <a:xfrm>
            <a:off x="410981" y="1307909"/>
            <a:ext cx="8610600" cy="3571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lnSpc>
                <a:spcPts val="2800"/>
              </a:lnSpc>
              <a:spcBef>
                <a:spcPct val="0"/>
              </a:spcBef>
            </a:pPr>
            <a:r>
              <a:rPr lang="ja-JP" altLang="en-US" sz="2000" dirty="0" smtClean="0">
                <a:latin typeface="HG丸ｺﾞｼｯｸM-PRO" pitchFamily="50" charset="-128"/>
                <a:ea typeface="HG丸ｺﾞｼｯｸM-PRO" pitchFamily="50" charset="-128"/>
              </a:rPr>
              <a:t>　労働者の健康の保持増進を図るための基本方針を、事業者が表明する。</a:t>
            </a:r>
            <a:endParaRPr lang="en-US" altLang="ja-JP" sz="2000" dirty="0" smtClean="0">
              <a:latin typeface="HG丸ｺﾞｼｯｸM-PRO" pitchFamily="50" charset="-128"/>
              <a:ea typeface="HG丸ｺﾞｼｯｸM-PRO" pitchFamily="50" charset="-128"/>
            </a:endParaRPr>
          </a:p>
          <a:p>
            <a:pPr algn="l" eaLnBrk="1" hangingPunct="1">
              <a:lnSpc>
                <a:spcPts val="2800"/>
              </a:lnSpc>
              <a:spcBef>
                <a:spcPct val="0"/>
              </a:spcBef>
            </a:pPr>
            <a:r>
              <a:rPr lang="ja-JP" altLang="en-US" sz="2400" dirty="0" smtClean="0">
                <a:solidFill>
                  <a:srgbClr val="FF0000"/>
                </a:solidFill>
                <a:latin typeface="HG丸ｺﾞｼｯｸM-PRO" pitchFamily="50" charset="-128"/>
                <a:ea typeface="HG丸ｺﾞｼｯｸM-PRO" pitchFamily="50" charset="-128"/>
              </a:rPr>
              <a:t>　</a:t>
            </a:r>
            <a:endParaRPr lang="en-US" altLang="ja-JP" sz="2800" dirty="0" smtClean="0">
              <a:solidFill>
                <a:srgbClr val="0000FF"/>
              </a:solidFill>
              <a:latin typeface="HG丸ｺﾞｼｯｸM-PRO" pitchFamily="50" charset="-128"/>
              <a:ea typeface="HG丸ｺﾞｼｯｸM-PRO" pitchFamily="50" charset="-128"/>
            </a:endParaRPr>
          </a:p>
        </p:txBody>
      </p:sp>
      <p:sp>
        <p:nvSpPr>
          <p:cNvPr id="22532" name="Text Box 7"/>
          <p:cNvSpPr txBox="1">
            <a:spLocks noChangeArrowheads="1"/>
          </p:cNvSpPr>
          <p:nvPr/>
        </p:nvSpPr>
        <p:spPr bwMode="auto">
          <a:xfrm>
            <a:off x="7092280" y="773978"/>
            <a:ext cx="1559316"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P125</a:t>
            </a:r>
            <a:endParaRPr lang="en-US" altLang="ja-JP" sz="1400" dirty="0">
              <a:latin typeface="HG丸ｺﾞｼｯｸM-PRO" pitchFamily="50" charset="-128"/>
              <a:ea typeface="HG丸ｺﾞｼｯｸM-PRO" pitchFamily="50" charset="-128"/>
            </a:endParaRPr>
          </a:p>
        </p:txBody>
      </p:sp>
      <p:sp>
        <p:nvSpPr>
          <p:cNvPr id="22533" name="スライド番号プレースホルダー 3"/>
          <p:cNvSpPr>
            <a:spLocks noGrp="1"/>
          </p:cNvSpPr>
          <p:nvPr>
            <p:ph type="sldNum" sz="quarter" idx="10"/>
          </p:nvPr>
        </p:nvSpPr>
        <p:spPr>
          <a:xfrm>
            <a:off x="7910148" y="6237312"/>
            <a:ext cx="762000" cy="360040"/>
          </a:xfrm>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F8A72F55-F3E4-4F25-A28E-4F1D7C0DC049}" type="slidenum">
              <a:rPr lang="en-US" altLang="ja-JP" sz="1400"/>
              <a:pPr/>
              <a:t>22</a:t>
            </a:fld>
            <a:endParaRPr lang="en-US" altLang="ja-JP" sz="1400" dirty="0"/>
          </a:p>
        </p:txBody>
      </p:sp>
      <p:sp>
        <p:nvSpPr>
          <p:cNvPr id="6" name="Rectangle 2"/>
          <p:cNvSpPr txBox="1">
            <a:spLocks noChangeArrowheads="1"/>
          </p:cNvSpPr>
          <p:nvPr/>
        </p:nvSpPr>
        <p:spPr bwMode="auto">
          <a:xfrm>
            <a:off x="263835" y="844937"/>
            <a:ext cx="3804109" cy="398671"/>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500"/>
              </a:lnSpc>
              <a:spcBef>
                <a:spcPts val="0"/>
              </a:spcBef>
            </a:pPr>
            <a:r>
              <a:rPr lang="ja-JP" altLang="en-US" sz="2000" dirty="0" smtClean="0">
                <a:solidFill>
                  <a:schemeClr val="bg1"/>
                </a:solidFill>
                <a:latin typeface="HG丸ｺﾞｼｯｸM-PRO" pitchFamily="50" charset="-128"/>
                <a:ea typeface="HG丸ｺﾞｼｯｸM-PRO" pitchFamily="50" charset="-128"/>
              </a:rPr>
              <a:t>ア　健康</a:t>
            </a:r>
            <a:r>
              <a:rPr lang="ja-JP" altLang="en-US" sz="2000" dirty="0">
                <a:solidFill>
                  <a:schemeClr val="bg1"/>
                </a:solidFill>
                <a:latin typeface="HG丸ｺﾞｼｯｸM-PRO" pitchFamily="50" charset="-128"/>
                <a:ea typeface="HG丸ｺﾞｼｯｸM-PRO" pitchFamily="50" charset="-128"/>
              </a:rPr>
              <a:t>保持</a:t>
            </a:r>
            <a:r>
              <a:rPr lang="ja-JP" altLang="en-US" sz="2000" dirty="0" smtClean="0">
                <a:solidFill>
                  <a:schemeClr val="bg1"/>
                </a:solidFill>
                <a:latin typeface="HG丸ｺﾞｼｯｸM-PRO" pitchFamily="50" charset="-128"/>
                <a:ea typeface="HG丸ｺﾞｼｯｸM-PRO" pitchFamily="50" charset="-128"/>
              </a:rPr>
              <a:t>増進方針の表明</a:t>
            </a:r>
            <a:endParaRPr lang="ja-JP" altLang="ja-JP" sz="2000" kern="0" dirty="0" smtClean="0">
              <a:solidFill>
                <a:schemeClr val="bg1"/>
              </a:solidFill>
              <a:latin typeface="HG丸ｺﾞｼｯｸM-PRO" panose="020F0600000000000000" pitchFamily="50" charset="-128"/>
              <a:ea typeface="HG丸ｺﾞｼｯｸM-PRO" panose="020F0600000000000000" pitchFamily="50" charset="-128"/>
            </a:endParaRPr>
          </a:p>
        </p:txBody>
      </p:sp>
      <p:sp>
        <p:nvSpPr>
          <p:cNvPr id="7" name="Rectangle 4"/>
          <p:cNvSpPr>
            <a:spLocks noChangeArrowheads="1"/>
          </p:cNvSpPr>
          <p:nvPr/>
        </p:nvSpPr>
        <p:spPr bwMode="auto">
          <a:xfrm>
            <a:off x="263835" y="216967"/>
            <a:ext cx="8387761"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ts val="3400"/>
              </a:lnSpc>
            </a:pPr>
            <a:r>
              <a:rPr lang="ja-JP" altLang="en-US" sz="2400" dirty="0" smtClean="0">
                <a:solidFill>
                  <a:schemeClr val="accent2"/>
                </a:solidFill>
                <a:latin typeface="HG丸ｺﾞｼｯｸM-PRO" pitchFamily="50" charset="-128"/>
                <a:ea typeface="HG丸ｺﾞｼｯｸM-PRO" pitchFamily="50" charset="-128"/>
              </a:rPr>
              <a:t>（２）健康保持増進対策の推進にあたっての基本事項</a:t>
            </a:r>
            <a:endParaRPr lang="ja-JP" altLang="en-US" sz="2400" dirty="0">
              <a:solidFill>
                <a:srgbClr val="3333CC"/>
              </a:solidFill>
              <a:latin typeface="HG丸ｺﾞｼｯｸM-PRO" pitchFamily="50" charset="-128"/>
              <a:ea typeface="HG丸ｺﾞｼｯｸM-PRO" pitchFamily="50" charset="-128"/>
            </a:endParaRPr>
          </a:p>
        </p:txBody>
      </p:sp>
      <p:sp>
        <p:nvSpPr>
          <p:cNvPr id="8" name="Rectangle 2"/>
          <p:cNvSpPr txBox="1">
            <a:spLocks noChangeArrowheads="1"/>
          </p:cNvSpPr>
          <p:nvPr/>
        </p:nvSpPr>
        <p:spPr bwMode="auto">
          <a:xfrm>
            <a:off x="263835" y="1837828"/>
            <a:ext cx="3804109" cy="398671"/>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500"/>
              </a:lnSpc>
              <a:spcBef>
                <a:spcPts val="0"/>
              </a:spcBef>
            </a:pPr>
            <a:r>
              <a:rPr lang="ja-JP" altLang="en-US" sz="2000" dirty="0" smtClean="0">
                <a:solidFill>
                  <a:schemeClr val="bg1"/>
                </a:solidFill>
                <a:latin typeface="HG丸ｺﾞｼｯｸM-PRO" pitchFamily="50" charset="-128"/>
                <a:ea typeface="HG丸ｺﾞｼｯｸM-PRO" pitchFamily="50" charset="-128"/>
              </a:rPr>
              <a:t>イ　推進体制の確立</a:t>
            </a:r>
            <a:endParaRPr lang="ja-JP" altLang="ja-JP" sz="2000" kern="0" dirty="0" smtClean="0">
              <a:solidFill>
                <a:schemeClr val="bg1"/>
              </a:solidFill>
              <a:latin typeface="HG丸ｺﾞｼｯｸM-PRO" panose="020F0600000000000000" pitchFamily="50" charset="-128"/>
              <a:ea typeface="HG丸ｺﾞｼｯｸM-PRO" panose="020F0600000000000000" pitchFamily="50" charset="-128"/>
            </a:endParaRPr>
          </a:p>
        </p:txBody>
      </p:sp>
      <p:sp>
        <p:nvSpPr>
          <p:cNvPr id="9" name="Rectangle 2"/>
          <p:cNvSpPr txBox="1">
            <a:spLocks noChangeArrowheads="1"/>
          </p:cNvSpPr>
          <p:nvPr/>
        </p:nvSpPr>
        <p:spPr bwMode="auto">
          <a:xfrm>
            <a:off x="263835" y="3611633"/>
            <a:ext cx="3660093" cy="398671"/>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500"/>
              </a:lnSpc>
              <a:spcBef>
                <a:spcPts val="0"/>
              </a:spcBef>
            </a:pPr>
            <a:r>
              <a:rPr lang="ja-JP" altLang="en-US" sz="2000" dirty="0" smtClean="0">
                <a:solidFill>
                  <a:schemeClr val="bg1"/>
                </a:solidFill>
                <a:latin typeface="HG丸ｺﾞｼｯｸM-PRO" pitchFamily="50" charset="-128"/>
                <a:ea typeface="HG丸ｺﾞｼｯｸM-PRO" pitchFamily="50" charset="-128"/>
              </a:rPr>
              <a:t>ウ　課題の把握</a:t>
            </a:r>
            <a:endParaRPr lang="ja-JP" altLang="ja-JP" sz="2000" kern="0" dirty="0" smtClean="0">
              <a:solidFill>
                <a:schemeClr val="bg1"/>
              </a:solidFill>
              <a:latin typeface="HG丸ｺﾞｼｯｸM-PRO" panose="020F0600000000000000" pitchFamily="50" charset="-128"/>
              <a:ea typeface="HG丸ｺﾞｼｯｸM-PRO" panose="020F0600000000000000" pitchFamily="50" charset="-128"/>
            </a:endParaRPr>
          </a:p>
        </p:txBody>
      </p:sp>
      <p:sp>
        <p:nvSpPr>
          <p:cNvPr id="10" name="Rectangle 2"/>
          <p:cNvSpPr txBox="1">
            <a:spLocks noChangeArrowheads="1"/>
          </p:cNvSpPr>
          <p:nvPr/>
        </p:nvSpPr>
        <p:spPr bwMode="auto">
          <a:xfrm>
            <a:off x="263834" y="4935914"/>
            <a:ext cx="4092141" cy="385414"/>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500"/>
              </a:lnSpc>
              <a:spcBef>
                <a:spcPts val="0"/>
              </a:spcBef>
            </a:pPr>
            <a:r>
              <a:rPr lang="ja-JP" altLang="en-US" sz="2000" dirty="0" smtClean="0">
                <a:solidFill>
                  <a:schemeClr val="bg1"/>
                </a:solidFill>
                <a:latin typeface="HG丸ｺﾞｼｯｸM-PRO" pitchFamily="50" charset="-128"/>
                <a:ea typeface="HG丸ｺﾞｼｯｸM-PRO" pitchFamily="50" charset="-128"/>
              </a:rPr>
              <a:t>エ　健康</a:t>
            </a:r>
            <a:r>
              <a:rPr lang="ja-JP" altLang="en-US" sz="2000" dirty="0">
                <a:solidFill>
                  <a:schemeClr val="bg1"/>
                </a:solidFill>
                <a:latin typeface="HG丸ｺﾞｼｯｸM-PRO" pitchFamily="50" charset="-128"/>
                <a:ea typeface="HG丸ｺﾞｼｯｸM-PRO" pitchFamily="50" charset="-128"/>
              </a:rPr>
              <a:t>保持</a:t>
            </a:r>
            <a:r>
              <a:rPr lang="ja-JP" altLang="en-US" sz="2000" dirty="0" smtClean="0">
                <a:solidFill>
                  <a:schemeClr val="bg1"/>
                </a:solidFill>
                <a:latin typeface="HG丸ｺﾞｼｯｸM-PRO" pitchFamily="50" charset="-128"/>
                <a:ea typeface="HG丸ｺﾞｼｯｸM-PRO" pitchFamily="50" charset="-128"/>
              </a:rPr>
              <a:t>増進目標の設定</a:t>
            </a:r>
            <a:endParaRPr lang="ja-JP" altLang="ja-JP" sz="2000" kern="0" dirty="0" smtClean="0">
              <a:solidFill>
                <a:schemeClr val="bg1"/>
              </a:solidFill>
              <a:latin typeface="HG丸ｺﾞｼｯｸM-PRO" panose="020F0600000000000000" pitchFamily="50" charset="-128"/>
              <a:ea typeface="HG丸ｺﾞｼｯｸM-PRO" panose="020F0600000000000000" pitchFamily="50" charset="-128"/>
            </a:endParaRPr>
          </a:p>
        </p:txBody>
      </p:sp>
      <p:sp>
        <p:nvSpPr>
          <p:cNvPr id="11" name="Rectangle 3"/>
          <p:cNvSpPr txBox="1">
            <a:spLocks noChangeArrowheads="1"/>
          </p:cNvSpPr>
          <p:nvPr/>
        </p:nvSpPr>
        <p:spPr bwMode="auto">
          <a:xfrm>
            <a:off x="387870" y="2347124"/>
            <a:ext cx="8610600" cy="11538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800"/>
              </a:lnSpc>
              <a:spcBef>
                <a:spcPct val="0"/>
              </a:spcBef>
            </a:pPr>
            <a:r>
              <a:rPr lang="ja-JP" altLang="en-US" sz="2000" kern="0" dirty="0" smtClean="0">
                <a:latin typeface="HG丸ｺﾞｼｯｸM-PRO" pitchFamily="50" charset="-128"/>
                <a:ea typeface="HG丸ｺﾞｼｯｸM-PRO" pitchFamily="50" charset="-128"/>
              </a:rPr>
              <a:t>　事業場の実情の応じて、産業医、衛生管理者、保健師等の産業保健ス</a:t>
            </a:r>
            <a:endParaRPr lang="en-US" altLang="ja-JP" sz="2000" kern="0" dirty="0" smtClean="0">
              <a:latin typeface="HG丸ｺﾞｼｯｸM-PRO" pitchFamily="50" charset="-128"/>
              <a:ea typeface="HG丸ｺﾞｼｯｸM-PRO" pitchFamily="50" charset="-128"/>
            </a:endParaRPr>
          </a:p>
          <a:p>
            <a:pPr algn="l" eaLnBrk="1" hangingPunct="1">
              <a:lnSpc>
                <a:spcPts val="28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タッフや人事労務管理スタッフを活用し、各担当の役割を定めて事業</a:t>
            </a:r>
            <a:endParaRPr lang="en-US" altLang="ja-JP" sz="2000" kern="0" dirty="0" smtClean="0">
              <a:latin typeface="HG丸ｺﾞｼｯｸM-PRO" pitchFamily="50" charset="-128"/>
              <a:ea typeface="HG丸ｺﾞｼｯｸM-PRO" pitchFamily="50" charset="-128"/>
            </a:endParaRPr>
          </a:p>
          <a:p>
            <a:pPr algn="l" eaLnBrk="1" hangingPunct="1">
              <a:lnSpc>
                <a:spcPts val="28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場内における体制を確立する。</a:t>
            </a:r>
            <a:endParaRPr lang="en-US" altLang="ja-JP" sz="2000" kern="0" dirty="0" smtClean="0">
              <a:latin typeface="HG丸ｺﾞｼｯｸM-PRO" pitchFamily="50" charset="-128"/>
              <a:ea typeface="HG丸ｺﾞｼｯｸM-PRO" pitchFamily="50" charset="-128"/>
            </a:endParaRPr>
          </a:p>
          <a:p>
            <a:pPr algn="l" eaLnBrk="1" hangingPunct="1">
              <a:lnSpc>
                <a:spcPts val="2800"/>
              </a:lnSpc>
              <a:spcBef>
                <a:spcPct val="0"/>
              </a:spcBef>
            </a:pPr>
            <a:endParaRPr lang="en-US" altLang="ja-JP" sz="2000" kern="0" dirty="0" smtClean="0">
              <a:latin typeface="HG丸ｺﾞｼｯｸM-PRO" pitchFamily="50" charset="-128"/>
              <a:ea typeface="HG丸ｺﾞｼｯｸM-PRO" pitchFamily="50" charset="-128"/>
            </a:endParaRPr>
          </a:p>
          <a:p>
            <a:pPr algn="l" eaLnBrk="1" hangingPunct="1">
              <a:lnSpc>
                <a:spcPts val="2800"/>
              </a:lnSpc>
              <a:spcBef>
                <a:spcPct val="0"/>
              </a:spcBef>
            </a:pPr>
            <a:r>
              <a:rPr lang="ja-JP" altLang="en-US" sz="2400" kern="0" dirty="0" smtClean="0">
                <a:solidFill>
                  <a:srgbClr val="FF0000"/>
                </a:solidFill>
                <a:latin typeface="HG丸ｺﾞｼｯｸM-PRO" pitchFamily="50" charset="-128"/>
                <a:ea typeface="HG丸ｺﾞｼｯｸM-PRO" pitchFamily="50" charset="-128"/>
              </a:rPr>
              <a:t>　</a:t>
            </a:r>
            <a:endParaRPr lang="en-US" altLang="ja-JP" sz="2800" kern="0" dirty="0" smtClean="0">
              <a:solidFill>
                <a:srgbClr val="0000FF"/>
              </a:solidFill>
              <a:latin typeface="HG丸ｺﾞｼｯｸM-PRO" pitchFamily="50" charset="-128"/>
              <a:ea typeface="HG丸ｺﾞｼｯｸM-PRO" pitchFamily="50" charset="-128"/>
            </a:endParaRPr>
          </a:p>
        </p:txBody>
      </p:sp>
      <p:sp>
        <p:nvSpPr>
          <p:cNvPr id="12" name="Rectangle 3"/>
          <p:cNvSpPr txBox="1">
            <a:spLocks noChangeArrowheads="1"/>
          </p:cNvSpPr>
          <p:nvPr/>
        </p:nvSpPr>
        <p:spPr bwMode="auto">
          <a:xfrm>
            <a:off x="410981" y="4070076"/>
            <a:ext cx="8610600" cy="806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800"/>
              </a:lnSpc>
              <a:spcBef>
                <a:spcPct val="0"/>
              </a:spcBef>
            </a:pPr>
            <a:r>
              <a:rPr lang="ja-JP" altLang="en-US" sz="2000" kern="0" dirty="0" smtClean="0">
                <a:latin typeface="HG丸ｺﾞｼｯｸM-PRO" pitchFamily="50" charset="-128"/>
                <a:ea typeface="HG丸ｺﾞｼｯｸM-PRO" pitchFamily="50" charset="-128"/>
              </a:rPr>
              <a:t>　労働者の健康状態等が把握できる客観的な数値等を活用しつつ課題を</a:t>
            </a:r>
            <a:endParaRPr lang="en-US" altLang="ja-JP" sz="2000" kern="0" dirty="0" smtClean="0">
              <a:latin typeface="HG丸ｺﾞｼｯｸM-PRO" pitchFamily="50" charset="-128"/>
              <a:ea typeface="HG丸ｺﾞｼｯｸM-PRO" pitchFamily="50" charset="-128"/>
            </a:endParaRPr>
          </a:p>
          <a:p>
            <a:pPr algn="l" eaLnBrk="1" hangingPunct="1">
              <a:lnSpc>
                <a:spcPts val="28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把握し、健康保持増進措置を検討する。</a:t>
            </a:r>
            <a:endParaRPr lang="en-US" altLang="ja-JP" sz="2800" kern="0" dirty="0" smtClean="0">
              <a:solidFill>
                <a:srgbClr val="0000FF"/>
              </a:solidFill>
              <a:latin typeface="HG丸ｺﾞｼｯｸM-PRO" pitchFamily="50" charset="-128"/>
              <a:ea typeface="HG丸ｺﾞｼｯｸM-PRO" pitchFamily="50" charset="-128"/>
            </a:endParaRPr>
          </a:p>
        </p:txBody>
      </p:sp>
      <p:sp>
        <p:nvSpPr>
          <p:cNvPr id="13" name="Rectangle 3"/>
          <p:cNvSpPr txBox="1">
            <a:spLocks noChangeArrowheads="1"/>
          </p:cNvSpPr>
          <p:nvPr/>
        </p:nvSpPr>
        <p:spPr bwMode="auto">
          <a:xfrm>
            <a:off x="410981" y="5381100"/>
            <a:ext cx="8610600" cy="12162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800"/>
              </a:lnSpc>
              <a:spcBef>
                <a:spcPct val="0"/>
              </a:spcBef>
            </a:pPr>
            <a:r>
              <a:rPr lang="ja-JP" altLang="en-US" sz="2000" kern="0" dirty="0" smtClean="0">
                <a:latin typeface="HG丸ｺﾞｼｯｸM-PRO" pitchFamily="50" charset="-128"/>
                <a:ea typeface="HG丸ｺﾞｼｯｸM-PRO" pitchFamily="50" charset="-128"/>
              </a:rPr>
              <a:t>　健康保持増進方針に基づき、把握した課題や過去の目標の達成状況を</a:t>
            </a:r>
            <a:endParaRPr lang="en-US" altLang="ja-JP" sz="2000" kern="0" dirty="0" smtClean="0">
              <a:latin typeface="HG丸ｺﾞｼｯｸM-PRO" pitchFamily="50" charset="-128"/>
              <a:ea typeface="HG丸ｺﾞｼｯｸM-PRO" pitchFamily="50" charset="-128"/>
            </a:endParaRPr>
          </a:p>
          <a:p>
            <a:pPr algn="l" eaLnBrk="1" hangingPunct="1">
              <a:lnSpc>
                <a:spcPts val="28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踏まえ健康保持増進目標を設定し、一定の期間において達成すべき到</a:t>
            </a:r>
            <a:endParaRPr lang="en-US" altLang="ja-JP" sz="2000" kern="0" dirty="0" smtClean="0">
              <a:latin typeface="HG丸ｺﾞｼｯｸM-PRO" pitchFamily="50" charset="-128"/>
              <a:ea typeface="HG丸ｺﾞｼｯｸM-PRO" pitchFamily="50" charset="-128"/>
            </a:endParaRPr>
          </a:p>
          <a:p>
            <a:pPr algn="l" eaLnBrk="1" hangingPunct="1">
              <a:lnSpc>
                <a:spcPts val="2800"/>
              </a:lnSpc>
              <a:spcBef>
                <a:spcPct val="0"/>
              </a:spcBef>
            </a:pPr>
            <a:r>
              <a:rPr lang="ja-JP" altLang="en-US" sz="2000" kern="0" dirty="0" smtClean="0">
                <a:latin typeface="HG丸ｺﾞｼｯｸM-PRO" pitchFamily="50" charset="-128"/>
                <a:ea typeface="HG丸ｺﾞｼｯｸM-PRO" pitchFamily="50" charset="-128"/>
              </a:rPr>
              <a:t>　達点を明らかにする。</a:t>
            </a:r>
            <a:endParaRPr lang="en-US" altLang="ja-JP" sz="2000" kern="0" dirty="0" smtClean="0">
              <a:latin typeface="HG丸ｺﾞｼｯｸM-PRO" pitchFamily="50" charset="-128"/>
              <a:ea typeface="HG丸ｺﾞｼｯｸM-PRO" pitchFamily="50" charset="-128"/>
            </a:endParaRPr>
          </a:p>
          <a:p>
            <a:pPr algn="l" eaLnBrk="1" hangingPunct="1">
              <a:lnSpc>
                <a:spcPts val="2800"/>
              </a:lnSpc>
              <a:spcBef>
                <a:spcPct val="0"/>
              </a:spcBef>
            </a:pPr>
            <a:r>
              <a:rPr lang="ja-JP" altLang="en-US" sz="2400" kern="0" dirty="0" smtClean="0">
                <a:solidFill>
                  <a:srgbClr val="FF0000"/>
                </a:solidFill>
                <a:latin typeface="HG丸ｺﾞｼｯｸM-PRO" pitchFamily="50" charset="-128"/>
                <a:ea typeface="HG丸ｺﾞｼｯｸM-PRO" pitchFamily="50" charset="-128"/>
              </a:rPr>
              <a:t>　</a:t>
            </a:r>
            <a:endParaRPr lang="en-US" altLang="ja-JP" sz="2800" kern="0" dirty="0" smtClean="0">
              <a:solidFill>
                <a:srgbClr val="0000FF"/>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184060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subTitle" idx="1"/>
          </p:nvPr>
        </p:nvSpPr>
        <p:spPr bwMode="auto">
          <a:xfrm>
            <a:off x="396602" y="638277"/>
            <a:ext cx="8610600" cy="7823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lnSpc>
                <a:spcPts val="2800"/>
              </a:lnSpc>
              <a:spcBef>
                <a:spcPct val="0"/>
              </a:spcBef>
            </a:pPr>
            <a:r>
              <a:rPr lang="ja-JP" altLang="en-US" sz="2000" dirty="0" smtClean="0">
                <a:latin typeface="HG丸ｺﾞｼｯｸM-PRO" pitchFamily="50" charset="-128"/>
                <a:ea typeface="HG丸ｺﾞｼｯｸM-PRO" pitchFamily="50" charset="-128"/>
              </a:rPr>
              <a:t>　健康保持増進方針や事業場における課題および目標を踏まえ、事業場</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の実情も踏まえつつ、健康保持増進措置を決定する。</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400" dirty="0" smtClean="0">
                <a:solidFill>
                  <a:srgbClr val="FF0000"/>
                </a:solidFill>
                <a:latin typeface="HG丸ｺﾞｼｯｸM-PRO" pitchFamily="50" charset="-128"/>
                <a:ea typeface="HG丸ｺﾞｼｯｸM-PRO" pitchFamily="50" charset="-128"/>
              </a:rPr>
              <a:t>　</a:t>
            </a:r>
            <a:endParaRPr lang="en-US" altLang="ja-JP" sz="2800" dirty="0" smtClean="0">
              <a:solidFill>
                <a:srgbClr val="0000FF"/>
              </a:solidFill>
              <a:latin typeface="HG丸ｺﾞｼｯｸM-PRO" pitchFamily="50" charset="-128"/>
              <a:ea typeface="HG丸ｺﾞｼｯｸM-PRO" pitchFamily="50" charset="-128"/>
            </a:endParaRPr>
          </a:p>
        </p:txBody>
      </p:sp>
      <p:sp>
        <p:nvSpPr>
          <p:cNvPr id="22532" name="Text Box 7"/>
          <p:cNvSpPr txBox="1">
            <a:spLocks noChangeArrowheads="1"/>
          </p:cNvSpPr>
          <p:nvPr/>
        </p:nvSpPr>
        <p:spPr bwMode="auto">
          <a:xfrm rot="10800000" flipV="1">
            <a:off x="7116671" y="333714"/>
            <a:ext cx="1579868"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P126</a:t>
            </a:r>
            <a:endParaRPr lang="en-US" altLang="ja-JP" sz="1400" dirty="0">
              <a:latin typeface="HG丸ｺﾞｼｯｸM-PRO" pitchFamily="50" charset="-128"/>
              <a:ea typeface="HG丸ｺﾞｼｯｸM-PRO" pitchFamily="50" charset="-128"/>
            </a:endParaRPr>
          </a:p>
        </p:txBody>
      </p:sp>
      <p:sp>
        <p:nvSpPr>
          <p:cNvPr id="22533" name="スライド番号プレースホルダー 3"/>
          <p:cNvSpPr>
            <a:spLocks noGrp="1"/>
          </p:cNvSpPr>
          <p:nvPr>
            <p:ph type="sldNum" sz="quarter" idx="10"/>
          </p:nvPr>
        </p:nvSpPr>
        <p:spPr>
          <a:xfrm>
            <a:off x="7910148" y="6237312"/>
            <a:ext cx="762000" cy="360040"/>
          </a:xfrm>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F8A72F55-F3E4-4F25-A28E-4F1D7C0DC049}" type="slidenum">
              <a:rPr lang="en-US" altLang="ja-JP" sz="1400"/>
              <a:pPr/>
              <a:t>23</a:t>
            </a:fld>
            <a:endParaRPr lang="en-US" altLang="ja-JP" sz="1400" dirty="0"/>
          </a:p>
        </p:txBody>
      </p:sp>
      <p:sp>
        <p:nvSpPr>
          <p:cNvPr id="6" name="Rectangle 2"/>
          <p:cNvSpPr txBox="1">
            <a:spLocks noChangeArrowheads="1"/>
          </p:cNvSpPr>
          <p:nvPr/>
        </p:nvSpPr>
        <p:spPr bwMode="auto">
          <a:xfrm>
            <a:off x="261901" y="236594"/>
            <a:ext cx="3796752" cy="398671"/>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500"/>
              </a:lnSpc>
              <a:spcBef>
                <a:spcPts val="0"/>
              </a:spcBef>
            </a:pPr>
            <a:r>
              <a:rPr lang="ja-JP" altLang="en-US" sz="2000" dirty="0" smtClean="0">
                <a:solidFill>
                  <a:schemeClr val="bg1"/>
                </a:solidFill>
                <a:latin typeface="HG丸ｺﾞｼｯｸM-PRO" pitchFamily="50" charset="-128"/>
                <a:ea typeface="HG丸ｺﾞｼｯｸM-PRO" pitchFamily="50" charset="-128"/>
              </a:rPr>
              <a:t>オ　健康</a:t>
            </a:r>
            <a:r>
              <a:rPr lang="ja-JP" altLang="en-US" sz="2000" dirty="0">
                <a:solidFill>
                  <a:schemeClr val="bg1"/>
                </a:solidFill>
                <a:latin typeface="HG丸ｺﾞｼｯｸM-PRO" pitchFamily="50" charset="-128"/>
                <a:ea typeface="HG丸ｺﾞｼｯｸM-PRO" pitchFamily="50" charset="-128"/>
              </a:rPr>
              <a:t>保持</a:t>
            </a:r>
            <a:r>
              <a:rPr lang="ja-JP" altLang="en-US" sz="2000" dirty="0" smtClean="0">
                <a:solidFill>
                  <a:schemeClr val="bg1"/>
                </a:solidFill>
                <a:latin typeface="HG丸ｺﾞｼｯｸM-PRO" pitchFamily="50" charset="-128"/>
                <a:ea typeface="HG丸ｺﾞｼｯｸM-PRO" pitchFamily="50" charset="-128"/>
              </a:rPr>
              <a:t>増進措置の決定</a:t>
            </a:r>
            <a:endParaRPr lang="ja-JP" altLang="ja-JP" sz="2000" kern="0" dirty="0" smtClean="0">
              <a:solidFill>
                <a:schemeClr val="bg1"/>
              </a:solidFill>
              <a:latin typeface="HG丸ｺﾞｼｯｸM-PRO" panose="020F0600000000000000" pitchFamily="50" charset="-128"/>
              <a:ea typeface="HG丸ｺﾞｼｯｸM-PRO" panose="020F0600000000000000" pitchFamily="50" charset="-128"/>
            </a:endParaRPr>
          </a:p>
        </p:txBody>
      </p:sp>
      <p:sp>
        <p:nvSpPr>
          <p:cNvPr id="8" name="Rectangle 2"/>
          <p:cNvSpPr txBox="1">
            <a:spLocks noChangeArrowheads="1"/>
          </p:cNvSpPr>
          <p:nvPr/>
        </p:nvSpPr>
        <p:spPr bwMode="auto">
          <a:xfrm>
            <a:off x="245021" y="1438913"/>
            <a:ext cx="3660093" cy="398671"/>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500"/>
              </a:lnSpc>
              <a:spcBef>
                <a:spcPts val="0"/>
              </a:spcBef>
            </a:pPr>
            <a:r>
              <a:rPr lang="ja-JP" altLang="en-US" sz="2000" dirty="0" smtClean="0">
                <a:solidFill>
                  <a:schemeClr val="bg1"/>
                </a:solidFill>
                <a:latin typeface="HG丸ｺﾞｼｯｸM-PRO" pitchFamily="50" charset="-128"/>
                <a:ea typeface="HG丸ｺﾞｼｯｸM-PRO" pitchFamily="50" charset="-128"/>
              </a:rPr>
              <a:t>カ　健康保持増進計画の作成</a:t>
            </a:r>
            <a:endParaRPr lang="ja-JP" altLang="ja-JP" sz="2000" kern="0" dirty="0" smtClean="0">
              <a:solidFill>
                <a:schemeClr val="bg1"/>
              </a:solidFill>
              <a:latin typeface="HG丸ｺﾞｼｯｸM-PRO" panose="020F0600000000000000" pitchFamily="50" charset="-128"/>
              <a:ea typeface="HG丸ｺﾞｼｯｸM-PRO" panose="020F0600000000000000" pitchFamily="50" charset="-128"/>
            </a:endParaRPr>
          </a:p>
        </p:txBody>
      </p:sp>
      <p:sp>
        <p:nvSpPr>
          <p:cNvPr id="9" name="Rectangle 2"/>
          <p:cNvSpPr txBox="1">
            <a:spLocks noChangeArrowheads="1"/>
          </p:cNvSpPr>
          <p:nvPr/>
        </p:nvSpPr>
        <p:spPr bwMode="auto">
          <a:xfrm>
            <a:off x="245020" y="4162631"/>
            <a:ext cx="3660093" cy="398671"/>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500"/>
              </a:lnSpc>
              <a:spcBef>
                <a:spcPts val="0"/>
              </a:spcBef>
            </a:pPr>
            <a:r>
              <a:rPr lang="ja-JP" altLang="en-US" sz="2000" dirty="0" smtClean="0">
                <a:solidFill>
                  <a:schemeClr val="bg1"/>
                </a:solidFill>
                <a:latin typeface="HG丸ｺﾞｼｯｸM-PRO" pitchFamily="50" charset="-128"/>
                <a:ea typeface="HG丸ｺﾞｼｯｸM-PRO" pitchFamily="50" charset="-128"/>
              </a:rPr>
              <a:t>キ　健康保持増進計画の実施</a:t>
            </a:r>
            <a:endParaRPr lang="ja-JP" altLang="ja-JP" sz="2000" kern="0" dirty="0" smtClean="0">
              <a:solidFill>
                <a:schemeClr val="bg1"/>
              </a:solidFill>
              <a:latin typeface="HG丸ｺﾞｼｯｸM-PRO" panose="020F0600000000000000" pitchFamily="50" charset="-128"/>
              <a:ea typeface="HG丸ｺﾞｼｯｸM-PRO" panose="020F0600000000000000" pitchFamily="50" charset="-128"/>
            </a:endParaRPr>
          </a:p>
        </p:txBody>
      </p:sp>
      <p:sp>
        <p:nvSpPr>
          <p:cNvPr id="10" name="Rectangle 2"/>
          <p:cNvSpPr txBox="1">
            <a:spLocks noChangeArrowheads="1"/>
          </p:cNvSpPr>
          <p:nvPr/>
        </p:nvSpPr>
        <p:spPr bwMode="auto">
          <a:xfrm>
            <a:off x="269992" y="5362814"/>
            <a:ext cx="3641430" cy="385414"/>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500"/>
              </a:lnSpc>
              <a:spcBef>
                <a:spcPts val="0"/>
              </a:spcBef>
            </a:pPr>
            <a:r>
              <a:rPr lang="ja-JP" altLang="en-US" sz="2000" dirty="0" smtClean="0">
                <a:solidFill>
                  <a:schemeClr val="bg1"/>
                </a:solidFill>
                <a:latin typeface="HG丸ｺﾞｼｯｸM-PRO" pitchFamily="50" charset="-128"/>
                <a:ea typeface="HG丸ｺﾞｼｯｸM-PRO" pitchFamily="50" charset="-128"/>
              </a:rPr>
              <a:t>ク　実施結果の評価　</a:t>
            </a:r>
            <a:endParaRPr lang="ja-JP" altLang="ja-JP" sz="2000" kern="0" dirty="0" smtClean="0">
              <a:solidFill>
                <a:schemeClr val="bg1"/>
              </a:solidFill>
              <a:latin typeface="HG丸ｺﾞｼｯｸM-PRO" panose="020F0600000000000000" pitchFamily="50" charset="-128"/>
              <a:ea typeface="HG丸ｺﾞｼｯｸM-PRO" panose="020F0600000000000000" pitchFamily="50" charset="-128"/>
            </a:endParaRPr>
          </a:p>
        </p:txBody>
      </p:sp>
      <p:sp>
        <p:nvSpPr>
          <p:cNvPr id="11" name="Rectangle 3"/>
          <p:cNvSpPr txBox="1">
            <a:spLocks noChangeArrowheads="1"/>
          </p:cNvSpPr>
          <p:nvPr/>
        </p:nvSpPr>
        <p:spPr bwMode="auto">
          <a:xfrm>
            <a:off x="396602" y="1837584"/>
            <a:ext cx="8610600" cy="23250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800"/>
              </a:lnSpc>
              <a:spcBef>
                <a:spcPct val="0"/>
              </a:spcBef>
            </a:pPr>
            <a:r>
              <a:rPr lang="ja-JP" altLang="en-US" sz="2000" kern="0" dirty="0" smtClean="0">
                <a:latin typeface="HG丸ｺﾞｼｯｸM-PRO" pitchFamily="50" charset="-128"/>
                <a:ea typeface="HG丸ｺﾞｼｯｸM-PRO" pitchFamily="50" charset="-128"/>
              </a:rPr>
              <a:t>　健康保持増進目標を達成するため、健康保持増進計画を作成する。計</a:t>
            </a:r>
            <a:endParaRPr lang="en-US" altLang="ja-JP" sz="2000" kern="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画には、具体的な実施事項、日程など次の事項を含める。</a:t>
            </a:r>
            <a:endParaRPr lang="en-US" altLang="ja-JP" sz="2000" kern="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　・健康保持増進措置の内容および実施時期に関する事項</a:t>
            </a:r>
            <a:endParaRPr lang="en-US" altLang="ja-JP" sz="2000" kern="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　・健康保持増進計画の期間に関する事項</a:t>
            </a:r>
            <a:endParaRPr lang="en-US" altLang="ja-JP" sz="2000" kern="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　・健康保持増進計画の実施状況の評価および計画の見直しに関する</a:t>
            </a:r>
            <a:endParaRPr lang="en-US" altLang="ja-JP" sz="2000" kern="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　　事項</a:t>
            </a:r>
            <a:endParaRPr lang="en-US" altLang="ja-JP" sz="2000" kern="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事業場の労働安全衛生に関する計画の中に位置付けることが望ましい。</a:t>
            </a:r>
            <a:endParaRPr lang="en-US" altLang="ja-JP" sz="2000" kern="0" dirty="0" smtClean="0">
              <a:latin typeface="HG丸ｺﾞｼｯｸM-PRO" pitchFamily="50" charset="-128"/>
              <a:ea typeface="HG丸ｺﾞｼｯｸM-PRO" pitchFamily="50" charset="-128"/>
            </a:endParaRPr>
          </a:p>
        </p:txBody>
      </p:sp>
      <p:sp>
        <p:nvSpPr>
          <p:cNvPr id="12" name="Rectangle 3"/>
          <p:cNvSpPr txBox="1">
            <a:spLocks noChangeArrowheads="1"/>
          </p:cNvSpPr>
          <p:nvPr/>
        </p:nvSpPr>
        <p:spPr bwMode="auto">
          <a:xfrm>
            <a:off x="412047" y="4587419"/>
            <a:ext cx="8610600" cy="7360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800"/>
              </a:lnSpc>
              <a:spcBef>
                <a:spcPct val="0"/>
              </a:spcBef>
            </a:pPr>
            <a:r>
              <a:rPr lang="ja-JP" altLang="en-US" sz="2000" kern="0" dirty="0" smtClean="0">
                <a:latin typeface="HG丸ｺﾞｼｯｸM-PRO" pitchFamily="50" charset="-128"/>
                <a:ea typeface="HG丸ｺﾞｼｯｸM-PRO" pitchFamily="50" charset="-128"/>
              </a:rPr>
              <a:t>　健康保持増進計画に従って健康保持増進対策を適切かつ継続的に実施</a:t>
            </a:r>
            <a:endParaRPr lang="en-US" altLang="ja-JP" sz="2000" kern="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する。</a:t>
            </a:r>
            <a:r>
              <a:rPr lang="ja-JP" altLang="en-US" sz="2400" kern="0" dirty="0" smtClean="0">
                <a:solidFill>
                  <a:srgbClr val="FF0000"/>
                </a:solidFill>
                <a:latin typeface="HG丸ｺﾞｼｯｸM-PRO" pitchFamily="50" charset="-128"/>
                <a:ea typeface="HG丸ｺﾞｼｯｸM-PRO" pitchFamily="50" charset="-128"/>
              </a:rPr>
              <a:t>　　</a:t>
            </a:r>
            <a:endParaRPr lang="en-US" altLang="ja-JP" sz="2800" kern="0" dirty="0" smtClean="0">
              <a:solidFill>
                <a:srgbClr val="0000FF"/>
              </a:solidFill>
              <a:latin typeface="HG丸ｺﾞｼｯｸM-PRO" pitchFamily="50" charset="-128"/>
              <a:ea typeface="HG丸ｺﾞｼｯｸM-PRO" pitchFamily="50" charset="-128"/>
            </a:endParaRPr>
          </a:p>
        </p:txBody>
      </p:sp>
      <p:sp>
        <p:nvSpPr>
          <p:cNvPr id="13" name="Rectangle 3"/>
          <p:cNvSpPr txBox="1">
            <a:spLocks noChangeArrowheads="1"/>
          </p:cNvSpPr>
          <p:nvPr/>
        </p:nvSpPr>
        <p:spPr bwMode="auto">
          <a:xfrm>
            <a:off x="412047" y="5745065"/>
            <a:ext cx="8648896" cy="6722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800"/>
              </a:lnSpc>
              <a:spcBef>
                <a:spcPct val="0"/>
              </a:spcBef>
            </a:pPr>
            <a:r>
              <a:rPr lang="ja-JP" altLang="en-US" sz="2000" kern="0" dirty="0" smtClean="0">
                <a:latin typeface="HG丸ｺﾞｼｯｸM-PRO" pitchFamily="50" charset="-128"/>
                <a:ea typeface="HG丸ｺﾞｼｯｸM-PRO" pitchFamily="50" charset="-128"/>
              </a:rPr>
              <a:t>　健康保持増進対策の実施結果等を評価して取り組みの見直しを行い、</a:t>
            </a:r>
            <a:endParaRPr lang="en-US" altLang="ja-JP" sz="2000" kern="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新たな目標や措置等に反映させていく。</a:t>
            </a:r>
            <a:endParaRPr lang="en-US" altLang="ja-JP" sz="2000" kern="0" dirty="0" smtClean="0">
              <a:latin typeface="HG丸ｺﾞｼｯｸM-PRO" pitchFamily="50" charset="-128"/>
              <a:ea typeface="HG丸ｺﾞｼｯｸM-PRO" pitchFamily="50" charset="-128"/>
            </a:endParaRPr>
          </a:p>
          <a:p>
            <a:pPr algn="l" eaLnBrk="1" hangingPunct="1">
              <a:lnSpc>
                <a:spcPts val="2800"/>
              </a:lnSpc>
              <a:spcBef>
                <a:spcPct val="0"/>
              </a:spcBef>
            </a:pPr>
            <a:r>
              <a:rPr lang="ja-JP" altLang="en-US" sz="2000" kern="0" dirty="0">
                <a:latin typeface="HG丸ｺﾞｼｯｸM-PRO" pitchFamily="50" charset="-128"/>
                <a:ea typeface="HG丸ｺﾞｼｯｸM-PRO" pitchFamily="50" charset="-128"/>
              </a:rPr>
              <a:t>　</a:t>
            </a:r>
            <a:endParaRPr lang="en-US" altLang="ja-JP" sz="2000" kern="0" dirty="0" smtClean="0">
              <a:latin typeface="HG丸ｺﾞｼｯｸM-PRO" pitchFamily="50" charset="-128"/>
              <a:ea typeface="HG丸ｺﾞｼｯｸM-PRO" pitchFamily="50" charset="-128"/>
            </a:endParaRPr>
          </a:p>
          <a:p>
            <a:pPr algn="l" eaLnBrk="1" hangingPunct="1">
              <a:lnSpc>
                <a:spcPts val="2800"/>
              </a:lnSpc>
              <a:spcBef>
                <a:spcPct val="0"/>
              </a:spcBef>
            </a:pPr>
            <a:r>
              <a:rPr lang="ja-JP" altLang="en-US" sz="2400" kern="0" dirty="0" smtClean="0">
                <a:solidFill>
                  <a:srgbClr val="FF0000"/>
                </a:solidFill>
                <a:latin typeface="HG丸ｺﾞｼｯｸM-PRO" pitchFamily="50" charset="-128"/>
                <a:ea typeface="HG丸ｺﾞｼｯｸM-PRO" pitchFamily="50" charset="-128"/>
              </a:rPr>
              <a:t>　</a:t>
            </a:r>
            <a:endParaRPr lang="en-US" altLang="ja-JP" sz="2800" kern="0" dirty="0" smtClean="0">
              <a:solidFill>
                <a:srgbClr val="0000FF"/>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4067085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AutoShape 6"/>
          <p:cNvSpPr>
            <a:spLocks noChangeArrowheads="1"/>
          </p:cNvSpPr>
          <p:nvPr/>
        </p:nvSpPr>
        <p:spPr bwMode="auto">
          <a:xfrm>
            <a:off x="251520" y="86039"/>
            <a:ext cx="8776841" cy="6563429"/>
          </a:xfrm>
          <a:prstGeom prst="roundRect">
            <a:avLst>
              <a:gd name="adj" fmla="val 8276"/>
            </a:avLst>
          </a:prstGeom>
          <a:solidFill>
            <a:srgbClr val="FFFF99"/>
          </a:solidFill>
          <a:ln w="9525">
            <a:solidFill>
              <a:schemeClr val="tx1"/>
            </a:solidFill>
            <a:round/>
            <a:headEnd/>
            <a:tailEnd/>
          </a:ln>
          <a:effectLst/>
          <a:extLst/>
        </p:spPr>
        <p:txBody>
          <a:bodyPr wrap="square"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ts val="3000"/>
              </a:lnSpc>
              <a:spcBef>
                <a:spcPts val="0"/>
              </a:spcBef>
            </a:pPr>
            <a:r>
              <a:rPr lang="ja-JP" altLang="en-US" dirty="0" smtClean="0">
                <a:solidFill>
                  <a:srgbClr val="FF0000"/>
                </a:solidFill>
                <a:latin typeface="HG丸ｺﾞｼｯｸM-PRO" pitchFamily="50" charset="-128"/>
                <a:ea typeface="HG丸ｺﾞｼｯｸM-PRO" pitchFamily="50" charset="-128"/>
              </a:rPr>
              <a:t>参考</a:t>
            </a:r>
            <a:endParaRPr lang="en-US" altLang="ja-JP" dirty="0" smtClean="0">
              <a:solidFill>
                <a:srgbClr val="FF0000"/>
              </a:solidFill>
              <a:latin typeface="HG丸ｺﾞｼｯｸM-PRO" pitchFamily="50" charset="-128"/>
              <a:ea typeface="HG丸ｺﾞｼｯｸM-PRO" pitchFamily="50" charset="-128"/>
            </a:endParaRPr>
          </a:p>
          <a:p>
            <a:pPr eaLnBrk="1" hangingPunct="1">
              <a:lnSpc>
                <a:spcPts val="3000"/>
              </a:lnSpc>
              <a:spcBef>
                <a:spcPts val="0"/>
              </a:spcBef>
            </a:pPr>
            <a:r>
              <a:rPr lang="en-US" altLang="ja-JP" dirty="0" smtClean="0">
                <a:solidFill>
                  <a:srgbClr val="FF0000"/>
                </a:solidFill>
                <a:latin typeface="HG丸ｺﾞｼｯｸM-PRO" pitchFamily="50" charset="-128"/>
                <a:ea typeface="HG丸ｺﾞｼｯｸM-PRO" pitchFamily="50" charset="-128"/>
              </a:rPr>
              <a:t>※</a:t>
            </a:r>
            <a:r>
              <a:rPr lang="ja-JP" altLang="en-US" dirty="0">
                <a:solidFill>
                  <a:srgbClr val="FF0000"/>
                </a:solidFill>
                <a:latin typeface="HG丸ｺﾞｼｯｸM-PRO" pitchFamily="50" charset="-128"/>
                <a:ea typeface="HG丸ｺﾞｼｯｸM-PRO" pitchFamily="50" charset="-128"/>
              </a:rPr>
              <a:t>　健康保持増進対策推進のための</a:t>
            </a:r>
            <a:r>
              <a:rPr lang="ja-JP" altLang="en-US" dirty="0" smtClean="0">
                <a:solidFill>
                  <a:srgbClr val="FF0000"/>
                </a:solidFill>
                <a:latin typeface="HG丸ｺﾞｼｯｸM-PRO" pitchFamily="50" charset="-128"/>
                <a:ea typeface="HG丸ｺﾞｼｯｸM-PRO" pitchFamily="50" charset="-128"/>
              </a:rPr>
              <a:t>スタッフ等について</a:t>
            </a:r>
            <a:endParaRPr lang="ja-JP" altLang="ja-JP" kern="0" dirty="0">
              <a:solidFill>
                <a:srgbClr val="FF0000"/>
              </a:solidFill>
              <a:latin typeface="HG丸ｺﾞｼｯｸM-PRO" panose="020F0600000000000000" pitchFamily="50" charset="-128"/>
              <a:ea typeface="HG丸ｺﾞｼｯｸM-PRO" panose="020F0600000000000000" pitchFamily="50" charset="-128"/>
            </a:endParaRPr>
          </a:p>
          <a:p>
            <a:pPr eaLnBrk="1" hangingPunct="1">
              <a:lnSpc>
                <a:spcPts val="3000"/>
              </a:lnSpc>
              <a:spcBef>
                <a:spcPts val="0"/>
              </a:spcBef>
            </a:pPr>
            <a:r>
              <a:rPr lang="ja-JP" altLang="en-US" dirty="0" smtClean="0">
                <a:solidFill>
                  <a:srgbClr val="FF0000"/>
                </a:solidFill>
                <a:latin typeface="HG丸ｺﾞｼｯｸM-PRO" pitchFamily="50" charset="-128"/>
                <a:ea typeface="HG丸ｺﾞｼｯｸM-PRO" pitchFamily="50" charset="-128"/>
              </a:rPr>
              <a:t>　　スタッフ</a:t>
            </a:r>
            <a:r>
              <a:rPr lang="ja-JP" altLang="en-US" dirty="0">
                <a:solidFill>
                  <a:srgbClr val="FF0000"/>
                </a:solidFill>
                <a:latin typeface="HG丸ｺﾞｼｯｸM-PRO" pitchFamily="50" charset="-128"/>
                <a:ea typeface="HG丸ｺﾞｼｯｸM-PRO" pitchFamily="50" charset="-128"/>
              </a:rPr>
              <a:t>・・・産業医、運動指導</a:t>
            </a:r>
            <a:r>
              <a:rPr lang="ja-JP" altLang="en-US" dirty="0" smtClean="0">
                <a:solidFill>
                  <a:srgbClr val="FF0000"/>
                </a:solidFill>
                <a:latin typeface="HG丸ｺﾞｼｯｸM-PRO" pitchFamily="50" charset="-128"/>
                <a:ea typeface="HG丸ｺﾞｼｯｸM-PRO" pitchFamily="50" charset="-128"/>
              </a:rPr>
              <a:t>担当者（ヘルスケアトレーナー）</a:t>
            </a:r>
            <a:endParaRPr lang="en-US" altLang="ja-JP" dirty="0" smtClean="0">
              <a:solidFill>
                <a:srgbClr val="FF0000"/>
              </a:solidFill>
              <a:latin typeface="HG丸ｺﾞｼｯｸM-PRO" pitchFamily="50" charset="-128"/>
              <a:ea typeface="HG丸ｺﾞｼｯｸM-PRO" pitchFamily="50" charset="-128"/>
            </a:endParaRPr>
          </a:p>
          <a:p>
            <a:pPr eaLnBrk="1" hangingPunct="1">
              <a:lnSpc>
                <a:spcPts val="3000"/>
              </a:lnSpc>
              <a:spcBef>
                <a:spcPts val="0"/>
              </a:spcBef>
            </a:pPr>
            <a:r>
              <a:rPr lang="ja-JP" altLang="en-US" dirty="0">
                <a:solidFill>
                  <a:srgbClr val="FF0000"/>
                </a:solidFill>
                <a:latin typeface="HG丸ｺﾞｼｯｸM-PRO" pitchFamily="50" charset="-128"/>
                <a:ea typeface="HG丸ｺﾞｼｯｸM-PRO" pitchFamily="50" charset="-128"/>
              </a:rPr>
              <a:t>　</a:t>
            </a:r>
            <a:r>
              <a:rPr lang="ja-JP" altLang="en-US" dirty="0" smtClean="0">
                <a:solidFill>
                  <a:srgbClr val="FF0000"/>
                </a:solidFill>
                <a:latin typeface="HG丸ｺﾞｼｯｸM-PRO" pitchFamily="50" charset="-128"/>
                <a:ea typeface="HG丸ｺﾞｼｯｸM-PRO" pitchFamily="50" charset="-128"/>
              </a:rPr>
              <a:t>　　　　　　　　運動</a:t>
            </a:r>
            <a:r>
              <a:rPr lang="ja-JP" altLang="en-US" dirty="0">
                <a:solidFill>
                  <a:srgbClr val="FF0000"/>
                </a:solidFill>
                <a:latin typeface="HG丸ｺﾞｼｯｸM-PRO" pitchFamily="50" charset="-128"/>
                <a:ea typeface="HG丸ｺﾞｼｯｸM-PRO" pitchFamily="50" charset="-128"/>
              </a:rPr>
              <a:t>実践</a:t>
            </a:r>
            <a:r>
              <a:rPr lang="ja-JP" altLang="en-US" dirty="0" smtClean="0">
                <a:solidFill>
                  <a:srgbClr val="FF0000"/>
                </a:solidFill>
                <a:latin typeface="HG丸ｺﾞｼｯｸM-PRO" pitchFamily="50" charset="-128"/>
                <a:ea typeface="HG丸ｺﾞｼｯｸM-PRO" pitchFamily="50" charset="-128"/>
              </a:rPr>
              <a:t>担当者（ヘルスケアリーダー）、心理相談</a:t>
            </a:r>
            <a:endParaRPr lang="en-US" altLang="ja-JP" dirty="0" smtClean="0">
              <a:solidFill>
                <a:srgbClr val="FF0000"/>
              </a:solidFill>
              <a:latin typeface="HG丸ｺﾞｼｯｸM-PRO" pitchFamily="50" charset="-128"/>
              <a:ea typeface="HG丸ｺﾞｼｯｸM-PRO" pitchFamily="50" charset="-128"/>
            </a:endParaRPr>
          </a:p>
          <a:p>
            <a:pPr eaLnBrk="1" hangingPunct="1">
              <a:lnSpc>
                <a:spcPts val="3000"/>
              </a:lnSpc>
              <a:spcBef>
                <a:spcPts val="0"/>
              </a:spcBef>
            </a:pPr>
            <a:r>
              <a:rPr lang="ja-JP" altLang="en-US" dirty="0">
                <a:solidFill>
                  <a:srgbClr val="FF0000"/>
                </a:solidFill>
                <a:latin typeface="HG丸ｺﾞｼｯｸM-PRO" pitchFamily="50" charset="-128"/>
                <a:ea typeface="HG丸ｺﾞｼｯｸM-PRO" pitchFamily="50" charset="-128"/>
              </a:rPr>
              <a:t>　</a:t>
            </a:r>
            <a:r>
              <a:rPr lang="ja-JP" altLang="en-US" dirty="0" smtClean="0">
                <a:solidFill>
                  <a:srgbClr val="FF0000"/>
                </a:solidFill>
                <a:latin typeface="HG丸ｺﾞｼｯｸM-PRO" pitchFamily="50" charset="-128"/>
                <a:ea typeface="HG丸ｺﾞｼｯｸM-PRO" pitchFamily="50" charset="-128"/>
              </a:rPr>
              <a:t>　　　　　　　　担当者</a:t>
            </a:r>
            <a:r>
              <a:rPr lang="ja-JP" altLang="en-US" dirty="0">
                <a:solidFill>
                  <a:srgbClr val="FF0000"/>
                </a:solidFill>
                <a:latin typeface="HG丸ｺﾞｼｯｸM-PRO" pitchFamily="50" charset="-128"/>
                <a:ea typeface="HG丸ｺﾞｼｯｸM-PRO" pitchFamily="50" charset="-128"/>
              </a:rPr>
              <a:t>、産業栄養指導</a:t>
            </a:r>
            <a:r>
              <a:rPr lang="ja-JP" altLang="en-US" dirty="0" smtClean="0">
                <a:solidFill>
                  <a:srgbClr val="FF0000"/>
                </a:solidFill>
                <a:latin typeface="HG丸ｺﾞｼｯｸM-PRO" pitchFamily="50" charset="-128"/>
                <a:ea typeface="HG丸ｺﾞｼｯｸM-PRO" pitchFamily="50" charset="-128"/>
              </a:rPr>
              <a:t>担当者および産業保健指導担</a:t>
            </a:r>
            <a:endParaRPr lang="en-US" altLang="ja-JP" dirty="0" smtClean="0">
              <a:solidFill>
                <a:srgbClr val="FF0000"/>
              </a:solidFill>
              <a:latin typeface="HG丸ｺﾞｼｯｸM-PRO" pitchFamily="50" charset="-128"/>
              <a:ea typeface="HG丸ｺﾞｼｯｸM-PRO" pitchFamily="50" charset="-128"/>
            </a:endParaRPr>
          </a:p>
          <a:p>
            <a:pPr eaLnBrk="1" hangingPunct="1">
              <a:lnSpc>
                <a:spcPts val="3000"/>
              </a:lnSpc>
              <a:spcBef>
                <a:spcPts val="0"/>
              </a:spcBef>
            </a:pPr>
            <a:r>
              <a:rPr lang="ja-JP" altLang="en-US" dirty="0">
                <a:solidFill>
                  <a:srgbClr val="FF0000"/>
                </a:solidFill>
                <a:latin typeface="HG丸ｺﾞｼｯｸM-PRO" pitchFamily="50" charset="-128"/>
                <a:ea typeface="HG丸ｺﾞｼｯｸM-PRO" pitchFamily="50" charset="-128"/>
              </a:rPr>
              <a:t>　</a:t>
            </a:r>
            <a:r>
              <a:rPr lang="ja-JP" altLang="en-US" dirty="0" smtClean="0">
                <a:solidFill>
                  <a:srgbClr val="FF0000"/>
                </a:solidFill>
                <a:latin typeface="HG丸ｺﾞｼｯｸM-PRO" pitchFamily="50" charset="-128"/>
                <a:ea typeface="HG丸ｺﾞｼｯｸM-PRO" pitchFamily="50" charset="-128"/>
              </a:rPr>
              <a:t>　　　　　　　　当者</a:t>
            </a:r>
            <a:endParaRPr lang="ja-JP" altLang="en-US" b="1" dirty="0">
              <a:solidFill>
                <a:srgbClr val="FF0000"/>
              </a:solidFill>
              <a:latin typeface="HG丸ｺﾞｼｯｸM-PRO" pitchFamily="50" charset="-128"/>
              <a:ea typeface="HG丸ｺﾞｼｯｸM-PRO" pitchFamily="50" charset="-128"/>
            </a:endParaRPr>
          </a:p>
          <a:p>
            <a:pPr eaLnBrk="1" hangingPunct="1">
              <a:lnSpc>
                <a:spcPts val="3000"/>
              </a:lnSpc>
              <a:spcBef>
                <a:spcPts val="0"/>
              </a:spcBef>
            </a:pPr>
            <a:r>
              <a:rPr lang="en-US" altLang="ja-JP" dirty="0" smtClean="0">
                <a:latin typeface="HG丸ｺﾞｼｯｸM-PRO" pitchFamily="50" charset="-128"/>
                <a:ea typeface="HG丸ｺﾞｼｯｸM-PRO" pitchFamily="50" charset="-128"/>
              </a:rPr>
              <a:t>※</a:t>
            </a:r>
            <a:r>
              <a:rPr lang="ja-JP" altLang="en-US" dirty="0" smtClean="0">
                <a:latin typeface="HG丸ｺﾞｼｯｸM-PRO" pitchFamily="50" charset="-128"/>
                <a:ea typeface="HG丸ｺﾞｼｯｸM-PRO" pitchFamily="50" charset="-128"/>
              </a:rPr>
              <a:t>　スタッフ</a:t>
            </a:r>
            <a:r>
              <a:rPr lang="ja-JP" altLang="en-US" dirty="0">
                <a:latin typeface="HG丸ｺﾞｼｯｸM-PRO" pitchFamily="50" charset="-128"/>
                <a:ea typeface="HG丸ｺﾞｼｯｸM-PRO" pitchFamily="50" charset="-128"/>
              </a:rPr>
              <a:t>を確保することが困難な場合は</a:t>
            </a:r>
            <a:r>
              <a:rPr lang="ja-JP" altLang="en-US" dirty="0" smtClean="0">
                <a:latin typeface="HG丸ｺﾞｼｯｸM-PRO" pitchFamily="50" charset="-128"/>
                <a:ea typeface="HG丸ｺﾞｼｯｸM-PRO" pitchFamily="50" charset="-128"/>
              </a:rPr>
              <a:t>、</a:t>
            </a:r>
            <a:r>
              <a:rPr lang="ja-JP" altLang="en-US" dirty="0" smtClean="0">
                <a:solidFill>
                  <a:srgbClr val="FF0000"/>
                </a:solidFill>
                <a:latin typeface="HG丸ｺﾞｼｯｸM-PRO" pitchFamily="50" charset="-128"/>
                <a:ea typeface="HG丸ｺﾞｼｯｸM-PRO" pitchFamily="50" charset="-128"/>
              </a:rPr>
              <a:t>事業場外資源</a:t>
            </a:r>
            <a:r>
              <a:rPr lang="ja-JP" altLang="en-US" dirty="0" smtClean="0">
                <a:latin typeface="HG丸ｺﾞｼｯｸM-PRO" pitchFamily="50" charset="-128"/>
                <a:ea typeface="HG丸ｺﾞｼｯｸM-PRO" pitchFamily="50" charset="-128"/>
              </a:rPr>
              <a:t>（産業保健</a:t>
            </a:r>
            <a:endParaRPr lang="en-US" altLang="ja-JP" dirty="0" smtClean="0">
              <a:latin typeface="HG丸ｺﾞｼｯｸM-PRO" pitchFamily="50" charset="-128"/>
              <a:ea typeface="HG丸ｺﾞｼｯｸM-PRO" pitchFamily="50" charset="-128"/>
            </a:endParaRPr>
          </a:p>
          <a:p>
            <a:pPr eaLnBrk="1" hangingPunct="1">
              <a:lnSpc>
                <a:spcPts val="3000"/>
              </a:lnSpc>
              <a:spcBef>
                <a:spcPts val="0"/>
              </a:spcBef>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　総合支援センター・他）を利用する</a:t>
            </a:r>
            <a:r>
              <a:rPr lang="ja-JP" altLang="en-US" dirty="0" smtClean="0"/>
              <a:t>。</a:t>
            </a:r>
            <a:endParaRPr lang="en-US" altLang="ja-JP" dirty="0" smtClean="0"/>
          </a:p>
          <a:p>
            <a:pPr eaLnBrk="1" hangingPunct="1">
              <a:lnSpc>
                <a:spcPts val="3000"/>
              </a:lnSpc>
              <a:spcBef>
                <a:spcPts val="0"/>
              </a:spcBef>
            </a:pPr>
            <a:endParaRPr lang="en-US" altLang="ja-JP" dirty="0" smtClean="0"/>
          </a:p>
          <a:p>
            <a:pPr eaLnBrk="1" hangingPunct="1">
              <a:lnSpc>
                <a:spcPts val="3000"/>
              </a:lnSpc>
              <a:spcBef>
                <a:spcPts val="0"/>
              </a:spcBef>
            </a:pPr>
            <a:r>
              <a:rPr lang="en-US" altLang="ja-JP" dirty="0" smtClean="0">
                <a:latin typeface="HG丸ｺﾞｼｯｸM-PRO" pitchFamily="50" charset="-128"/>
                <a:ea typeface="HG丸ｺﾞｼｯｸM-PRO" pitchFamily="50" charset="-128"/>
              </a:rPr>
              <a:t>※</a:t>
            </a:r>
            <a:r>
              <a:rPr lang="ja-JP" altLang="en-US" dirty="0" smtClean="0">
                <a:latin typeface="HG丸ｺﾞｼｯｸM-PRO" pitchFamily="50" charset="-128"/>
                <a:ea typeface="HG丸ｺﾞｼｯｸM-PRO" pitchFamily="50" charset="-128"/>
              </a:rPr>
              <a:t>　「事業場</a:t>
            </a:r>
            <a:r>
              <a:rPr lang="ja-JP" altLang="en-US" dirty="0">
                <a:latin typeface="HG丸ｺﾞｼｯｸM-PRO" pitchFamily="50" charset="-128"/>
                <a:ea typeface="HG丸ｺﾞｼｯｸM-PRO" pitchFamily="50" charset="-128"/>
              </a:rPr>
              <a:t>における健康保持増進措置</a:t>
            </a:r>
            <a:r>
              <a:rPr lang="ja-JP" altLang="en-US" dirty="0" smtClean="0">
                <a:latin typeface="HG丸ｺﾞｼｯｸM-PRO" pitchFamily="50" charset="-128"/>
                <a:ea typeface="HG丸ｺﾞｼｯｸM-PRO" pitchFamily="50" charset="-128"/>
              </a:rPr>
              <a:t>内容」を図</a:t>
            </a:r>
            <a:r>
              <a:rPr lang="ja-JP" altLang="en-US" dirty="0">
                <a:latin typeface="HG丸ｺﾞｼｯｸM-PRO" pitchFamily="50" charset="-128"/>
                <a:ea typeface="HG丸ｺﾞｼｯｸM-PRO" pitchFamily="50" charset="-128"/>
              </a:rPr>
              <a:t>で表すと、次</a:t>
            </a:r>
            <a:r>
              <a:rPr lang="ja-JP" altLang="en-US" dirty="0" smtClean="0">
                <a:latin typeface="HG丸ｺﾞｼｯｸM-PRO" pitchFamily="50" charset="-128"/>
                <a:ea typeface="HG丸ｺﾞｼｯｸM-PRO" pitchFamily="50" charset="-128"/>
              </a:rPr>
              <a:t>ページ</a:t>
            </a:r>
            <a:endParaRPr lang="en-US" altLang="ja-JP" dirty="0" smtClean="0">
              <a:latin typeface="HG丸ｺﾞｼｯｸM-PRO" pitchFamily="50" charset="-128"/>
              <a:ea typeface="HG丸ｺﾞｼｯｸM-PRO" pitchFamily="50" charset="-128"/>
            </a:endParaRPr>
          </a:p>
          <a:p>
            <a:pPr eaLnBrk="1" hangingPunct="1">
              <a:lnSpc>
                <a:spcPts val="3000"/>
              </a:lnSpc>
              <a:spcBef>
                <a:spcPts val="0"/>
              </a:spcBef>
            </a:pPr>
            <a:r>
              <a:rPr lang="ja-JP" altLang="en-US" dirty="0" smtClean="0">
                <a:latin typeface="HG丸ｺﾞｼｯｸM-PRO" pitchFamily="50" charset="-128"/>
                <a:ea typeface="HG丸ｺﾞｼｯｸM-PRO" pitchFamily="50" charset="-128"/>
              </a:rPr>
              <a:t>　　の</a:t>
            </a:r>
            <a:r>
              <a:rPr lang="ja-JP" altLang="en-US" dirty="0">
                <a:latin typeface="HG丸ｺﾞｼｯｸM-PRO" pitchFamily="50" charset="-128"/>
                <a:ea typeface="HG丸ｺﾞｼｯｸM-PRO" pitchFamily="50" charset="-128"/>
              </a:rPr>
              <a:t>ようになる</a:t>
            </a:r>
            <a:r>
              <a:rPr lang="ja-JP" altLang="en-US" dirty="0" smtClean="0">
                <a:latin typeface="HG丸ｺﾞｼｯｸM-PRO" pitchFamily="50" charset="-128"/>
                <a:ea typeface="HG丸ｺﾞｼｯｸM-PRO" pitchFamily="50" charset="-128"/>
              </a:rPr>
              <a:t>。が</a:t>
            </a:r>
            <a:endParaRPr lang="en-US" altLang="ja-JP" dirty="0">
              <a:latin typeface="HG丸ｺﾞｼｯｸM-PRO" pitchFamily="50" charset="-128"/>
              <a:ea typeface="HG丸ｺﾞｼｯｸM-PRO" pitchFamily="50" charset="-128"/>
            </a:endParaRPr>
          </a:p>
          <a:p>
            <a:pPr eaLnBrk="1" hangingPunct="1">
              <a:lnSpc>
                <a:spcPts val="3000"/>
              </a:lnSpc>
              <a:spcBef>
                <a:spcPts val="0"/>
              </a:spcBef>
            </a:pPr>
            <a:r>
              <a:rPr lang="ja-JP" altLang="en-US" dirty="0">
                <a:latin typeface="HG丸ｺﾞｼｯｸM-PRO" pitchFamily="50" charset="-128"/>
                <a:ea typeface="HG丸ｺﾞｼｯｸM-PRO" pitchFamily="50" charset="-128"/>
              </a:rPr>
              <a:t>　　健康づくりの具体的方法としては、就業時間の合間や休憩時間</a:t>
            </a:r>
            <a:r>
              <a:rPr lang="ja-JP" altLang="en-US" dirty="0" smtClean="0">
                <a:latin typeface="HG丸ｺﾞｼｯｸM-PRO" pitchFamily="50" charset="-128"/>
                <a:ea typeface="HG丸ｺﾞｼｯｸM-PRO" pitchFamily="50" charset="-128"/>
              </a:rPr>
              <a:t>等を</a:t>
            </a:r>
            <a:endParaRPr lang="en-US" altLang="ja-JP" dirty="0" smtClean="0">
              <a:latin typeface="HG丸ｺﾞｼｯｸM-PRO" pitchFamily="50" charset="-128"/>
              <a:ea typeface="HG丸ｺﾞｼｯｸM-PRO" pitchFamily="50" charset="-128"/>
            </a:endParaRPr>
          </a:p>
          <a:p>
            <a:pPr eaLnBrk="1" hangingPunct="1">
              <a:lnSpc>
                <a:spcPts val="3000"/>
              </a:lnSpc>
              <a:spcBef>
                <a:spcPts val="0"/>
              </a:spcBef>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　利用</a:t>
            </a:r>
            <a:r>
              <a:rPr lang="ja-JP" altLang="en-US" dirty="0">
                <a:latin typeface="HG丸ｺﾞｼｯｸM-PRO" pitchFamily="50" charset="-128"/>
                <a:ea typeface="HG丸ｺﾞｼｯｸM-PRO" pitchFamily="50" charset="-128"/>
              </a:rPr>
              <a:t>した健康教育や健康相談、社内報による健康情報の提供、</a:t>
            </a:r>
            <a:r>
              <a:rPr lang="ja-JP" altLang="en-US" dirty="0" smtClean="0">
                <a:latin typeface="HG丸ｺﾞｼｯｸM-PRO" pitchFamily="50" charset="-128"/>
                <a:ea typeface="HG丸ｺﾞｼｯｸM-PRO" pitchFamily="50" charset="-128"/>
              </a:rPr>
              <a:t>ウォ</a:t>
            </a:r>
            <a:endParaRPr lang="en-US" altLang="ja-JP" dirty="0" smtClean="0">
              <a:latin typeface="HG丸ｺﾞｼｯｸM-PRO" pitchFamily="50" charset="-128"/>
              <a:ea typeface="HG丸ｺﾞｼｯｸM-PRO" pitchFamily="50" charset="-128"/>
            </a:endParaRPr>
          </a:p>
          <a:p>
            <a:pPr eaLnBrk="1" hangingPunct="1">
              <a:lnSpc>
                <a:spcPts val="3000"/>
              </a:lnSpc>
              <a:spcBef>
                <a:spcPts val="0"/>
              </a:spcBef>
            </a:pPr>
            <a:r>
              <a:rPr lang="ja-JP" altLang="en-US" dirty="0" smtClean="0">
                <a:latin typeface="HG丸ｺﾞｼｯｸM-PRO" pitchFamily="50" charset="-128"/>
                <a:ea typeface="HG丸ｺﾞｼｯｸM-PRO" pitchFamily="50" charset="-128"/>
              </a:rPr>
              <a:t>　　</a:t>
            </a:r>
            <a:r>
              <a:rPr lang="ja-JP" altLang="en-US" dirty="0" err="1" smtClean="0">
                <a:latin typeface="HG丸ｺﾞｼｯｸM-PRO" pitchFamily="50" charset="-128"/>
                <a:ea typeface="HG丸ｺﾞｼｯｸM-PRO" pitchFamily="50" charset="-128"/>
              </a:rPr>
              <a:t>ー</a:t>
            </a:r>
            <a:r>
              <a:rPr lang="ja-JP" altLang="en-US" dirty="0" smtClean="0">
                <a:latin typeface="HG丸ｺﾞｼｯｸM-PRO" pitchFamily="50" charset="-128"/>
                <a:ea typeface="HG丸ｺﾞｼｯｸM-PRO" pitchFamily="50" charset="-128"/>
              </a:rPr>
              <a:t>キング大会など健康づくりイベントやキャンペーンがある。</a:t>
            </a:r>
            <a:endParaRPr lang="en-US" altLang="ja-JP" dirty="0" smtClean="0">
              <a:latin typeface="HG丸ｺﾞｼｯｸM-PRO" pitchFamily="50" charset="-128"/>
              <a:ea typeface="HG丸ｺﾞｼｯｸM-PRO" pitchFamily="50" charset="-128"/>
            </a:endParaRPr>
          </a:p>
          <a:p>
            <a:pPr eaLnBrk="1" hangingPunct="1">
              <a:lnSpc>
                <a:spcPts val="3000"/>
              </a:lnSpc>
              <a:spcBef>
                <a:spcPts val="0"/>
              </a:spcBef>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　（健康保険組合の活動等も利用して健康づくりを推進すること。）</a:t>
            </a:r>
            <a:endParaRPr lang="en-US" altLang="ja-JP" dirty="0" smtClean="0">
              <a:latin typeface="HG丸ｺﾞｼｯｸM-PRO" pitchFamily="50" charset="-128"/>
              <a:ea typeface="HG丸ｺﾞｼｯｸM-PRO" pitchFamily="50" charset="-128"/>
            </a:endParaRPr>
          </a:p>
          <a:p>
            <a:pPr eaLnBrk="1" hangingPunct="1">
              <a:lnSpc>
                <a:spcPts val="2500"/>
              </a:lnSpc>
              <a:spcBef>
                <a:spcPts val="600"/>
              </a:spcBef>
            </a:pPr>
            <a:endParaRPr lang="ja-JP" altLang="en-US" dirty="0"/>
          </a:p>
        </p:txBody>
      </p:sp>
      <p:sp>
        <p:nvSpPr>
          <p:cNvPr id="22533"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F8A72F55-F3E4-4F25-A28E-4F1D7C0DC049}" type="slidenum">
              <a:rPr lang="en-US" altLang="ja-JP" sz="1400"/>
              <a:pPr/>
              <a:t>24</a:t>
            </a:fld>
            <a:endParaRPr lang="en-US" altLang="ja-JP" sz="1400"/>
          </a:p>
        </p:txBody>
      </p:sp>
    </p:spTree>
    <p:extLst>
      <p:ext uri="{BB962C8B-B14F-4D97-AF65-F5344CB8AC3E}">
        <p14:creationId xmlns:p14="http://schemas.microsoft.com/office/powerpoint/2010/main" val="3456007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番号プレースホルダー 6"/>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B471977B-3E04-4F43-9657-B3E08237F29D}" type="slidenum">
              <a:rPr lang="en-US" altLang="ja-JP" sz="1400"/>
              <a:pPr/>
              <a:t>25</a:t>
            </a:fld>
            <a:endParaRPr lang="en-US" altLang="ja-JP" sz="1400"/>
          </a:p>
        </p:txBody>
      </p:sp>
      <p:grpSp>
        <p:nvGrpSpPr>
          <p:cNvPr id="24580" name="Group 1108"/>
          <p:cNvGrpSpPr>
            <a:grpSpLocks/>
          </p:cNvGrpSpPr>
          <p:nvPr/>
        </p:nvGrpSpPr>
        <p:grpSpPr bwMode="auto">
          <a:xfrm>
            <a:off x="228600" y="1219200"/>
            <a:ext cx="8763000" cy="1585913"/>
            <a:chOff x="192" y="768"/>
            <a:chExt cx="5376" cy="999"/>
          </a:xfrm>
        </p:grpSpPr>
        <p:sp>
          <p:nvSpPr>
            <p:cNvPr id="24642" name="Rectangle 1028"/>
            <p:cNvSpPr>
              <a:spLocks noChangeArrowheads="1"/>
            </p:cNvSpPr>
            <p:nvPr/>
          </p:nvSpPr>
          <p:spPr bwMode="auto">
            <a:xfrm>
              <a:off x="1728" y="960"/>
              <a:ext cx="3777" cy="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ts val="600"/>
                </a:spcBef>
              </a:pPr>
              <a:r>
                <a:rPr lang="en-US" altLang="ja-JP" sz="1400">
                  <a:latin typeface="HG丸ｺﾞｼｯｸM-PRO" pitchFamily="50" charset="-128"/>
                  <a:ea typeface="HG丸ｺﾞｼｯｸM-PRO" pitchFamily="50" charset="-128"/>
                </a:rPr>
                <a:t>●</a:t>
              </a:r>
              <a:r>
                <a:rPr lang="ja-JP" altLang="en-US" sz="1400">
                  <a:latin typeface="HG丸ｺﾞｼｯｸM-PRO" pitchFamily="50" charset="-128"/>
                  <a:ea typeface="HG丸ｺﾞｼｯｸM-PRO" pitchFamily="50" charset="-128"/>
                </a:rPr>
                <a:t>問診　　●生活状況調査（仕事の内容、運動歴等）</a:t>
              </a:r>
            </a:p>
            <a:p>
              <a:pPr eaLnBrk="1" hangingPunct="1">
                <a:spcBef>
                  <a:spcPts val="600"/>
                </a:spcBef>
              </a:pPr>
              <a:r>
                <a:rPr lang="ja-JP" altLang="en-US" sz="1400">
                  <a:latin typeface="HG丸ｺﾞｼｯｸM-PRO" pitchFamily="50" charset="-128"/>
                  <a:ea typeface="HG丸ｺﾞｼｯｸM-PRO" pitchFamily="50" charset="-128"/>
                </a:rPr>
                <a:t>●診察　　●医学的検査（形態、循環機能、血液、尿、その他）</a:t>
              </a:r>
            </a:p>
            <a:p>
              <a:pPr eaLnBrk="1" hangingPunct="1">
                <a:spcBef>
                  <a:spcPts val="600"/>
                </a:spcBef>
              </a:pPr>
              <a:r>
                <a:rPr lang="ja-JP" altLang="en-US" sz="1400">
                  <a:latin typeface="HG丸ｺﾞｼｯｸM-PRO" pitchFamily="50" charset="-128"/>
                  <a:ea typeface="HG丸ｺﾞｼｯｸM-PRO" pitchFamily="50" charset="-128"/>
                </a:rPr>
                <a:t>●運動機能検査（筋力、柔軟性、敏捷性、平衡性、全身持久力、その他）</a:t>
              </a:r>
            </a:p>
            <a:p>
              <a:pPr eaLnBrk="1" hangingPunct="1">
                <a:spcBef>
                  <a:spcPts val="600"/>
                </a:spcBef>
              </a:pPr>
              <a:r>
                <a:rPr lang="ja-JP" altLang="en-US" sz="1400">
                  <a:latin typeface="HG丸ｺﾞｼｯｸM-PRO" pitchFamily="50" charset="-128"/>
                  <a:ea typeface="HG丸ｺﾞｼｯｸM-PRO" pitchFamily="50" charset="-128"/>
                </a:rPr>
                <a:t>●運動等の指導票の作成（スタッフへの指示）</a:t>
              </a:r>
            </a:p>
          </p:txBody>
        </p:sp>
        <p:sp>
          <p:nvSpPr>
            <p:cNvPr id="24643" name="Rectangle 1029"/>
            <p:cNvSpPr>
              <a:spLocks noChangeArrowheads="1"/>
            </p:cNvSpPr>
            <p:nvPr/>
          </p:nvSpPr>
          <p:spPr bwMode="auto">
            <a:xfrm>
              <a:off x="192" y="959"/>
              <a:ext cx="1488" cy="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800" b="1">
                  <a:solidFill>
                    <a:srgbClr val="FF0000"/>
                  </a:solidFill>
                  <a:latin typeface="HG丸ｺﾞｼｯｸM-PRO" pitchFamily="50" charset="-128"/>
                  <a:ea typeface="HG丸ｺﾞｼｯｸM-PRO" pitchFamily="50" charset="-128"/>
                </a:rPr>
                <a:t>研修を受けた医師</a:t>
              </a:r>
            </a:p>
            <a:p>
              <a:pPr algn="ctr" eaLnBrk="1" hangingPunct="1"/>
              <a:r>
                <a:rPr lang="ja-JP" altLang="en-US" sz="1400">
                  <a:latin typeface="HG丸ｺﾞｼｯｸM-PRO" pitchFamily="50" charset="-128"/>
                  <a:ea typeface="HG丸ｺﾞｼｯｸM-PRO" pitchFamily="50" charset="-128"/>
                </a:rPr>
                <a:t>（事業場内の場合は研修</a:t>
              </a:r>
            </a:p>
            <a:p>
              <a:pPr algn="ctr" eaLnBrk="1" hangingPunct="1"/>
              <a:r>
                <a:rPr lang="ja-JP" altLang="en-US" sz="1400">
                  <a:latin typeface="HG丸ｺﾞｼｯｸM-PRO" pitchFamily="50" charset="-128"/>
                  <a:ea typeface="HG丸ｺﾞｼｯｸM-PRO" pitchFamily="50" charset="-128"/>
                </a:rPr>
                <a:t>　を受けた産業医）</a:t>
              </a:r>
            </a:p>
          </p:txBody>
        </p:sp>
        <p:sp>
          <p:nvSpPr>
            <p:cNvPr id="24644" name="Rectangle 1030"/>
            <p:cNvSpPr>
              <a:spLocks noChangeArrowheads="1"/>
            </p:cNvSpPr>
            <p:nvPr/>
          </p:nvSpPr>
          <p:spPr bwMode="auto">
            <a:xfrm>
              <a:off x="1743" y="768"/>
              <a:ext cx="3825"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600" b="1">
                  <a:solidFill>
                    <a:srgbClr val="0000FF"/>
                  </a:solidFill>
                  <a:latin typeface="HG丸ｺﾞｼｯｸM-PRO" pitchFamily="50" charset="-128"/>
                  <a:ea typeface="HG丸ｺﾞｼｯｸM-PRO" pitchFamily="50" charset="-128"/>
                </a:rPr>
                <a:t>健　　康　　測　　定</a:t>
              </a:r>
            </a:p>
          </p:txBody>
        </p:sp>
        <p:sp>
          <p:nvSpPr>
            <p:cNvPr id="24645" name="Rectangle 1031"/>
            <p:cNvSpPr>
              <a:spLocks noChangeArrowheads="1"/>
            </p:cNvSpPr>
            <p:nvPr/>
          </p:nvSpPr>
          <p:spPr bwMode="auto">
            <a:xfrm>
              <a:off x="192" y="768"/>
              <a:ext cx="1551"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600">
                  <a:latin typeface="HG丸ｺﾞｼｯｸM-PRO" pitchFamily="50" charset="-128"/>
                  <a:ea typeface="HG丸ｺﾞｼｯｸM-PRO" pitchFamily="50" charset="-128"/>
                </a:rPr>
                <a:t>実　施　者</a:t>
              </a:r>
            </a:p>
          </p:txBody>
        </p:sp>
        <p:sp>
          <p:nvSpPr>
            <p:cNvPr id="24646" name="Line 1032"/>
            <p:cNvSpPr>
              <a:spLocks noChangeShapeType="1"/>
            </p:cNvSpPr>
            <p:nvPr/>
          </p:nvSpPr>
          <p:spPr bwMode="auto">
            <a:xfrm>
              <a:off x="192" y="768"/>
              <a:ext cx="5376"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7" name="Line 1033"/>
            <p:cNvSpPr>
              <a:spLocks noChangeShapeType="1"/>
            </p:cNvSpPr>
            <p:nvPr/>
          </p:nvSpPr>
          <p:spPr bwMode="auto">
            <a:xfrm>
              <a:off x="192" y="959"/>
              <a:ext cx="537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8" name="Line 1034"/>
            <p:cNvSpPr>
              <a:spLocks noChangeShapeType="1"/>
            </p:cNvSpPr>
            <p:nvPr/>
          </p:nvSpPr>
          <p:spPr bwMode="auto">
            <a:xfrm>
              <a:off x="192" y="1766"/>
              <a:ext cx="5376"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9" name="Line 1035"/>
            <p:cNvSpPr>
              <a:spLocks noChangeShapeType="1"/>
            </p:cNvSpPr>
            <p:nvPr/>
          </p:nvSpPr>
          <p:spPr bwMode="auto">
            <a:xfrm>
              <a:off x="192" y="768"/>
              <a:ext cx="0" cy="99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0" name="Line 1036"/>
            <p:cNvSpPr>
              <a:spLocks noChangeShapeType="1"/>
            </p:cNvSpPr>
            <p:nvPr/>
          </p:nvSpPr>
          <p:spPr bwMode="auto">
            <a:xfrm>
              <a:off x="1743" y="768"/>
              <a:ext cx="0" cy="99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1" name="Line 1037"/>
            <p:cNvSpPr>
              <a:spLocks noChangeShapeType="1"/>
            </p:cNvSpPr>
            <p:nvPr/>
          </p:nvSpPr>
          <p:spPr bwMode="auto">
            <a:xfrm>
              <a:off x="5568" y="768"/>
              <a:ext cx="0" cy="99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4581" name="Group 1110"/>
          <p:cNvGrpSpPr>
            <a:grpSpLocks/>
          </p:cNvGrpSpPr>
          <p:nvPr/>
        </p:nvGrpSpPr>
        <p:grpSpPr bwMode="auto">
          <a:xfrm>
            <a:off x="2590800" y="3581400"/>
            <a:ext cx="1905000" cy="3124200"/>
            <a:chOff x="1632" y="2256"/>
            <a:chExt cx="1200" cy="1968"/>
          </a:xfrm>
        </p:grpSpPr>
        <p:sp>
          <p:nvSpPr>
            <p:cNvPr id="24632" name="Rectangle 1039"/>
            <p:cNvSpPr>
              <a:spLocks noChangeArrowheads="1"/>
            </p:cNvSpPr>
            <p:nvPr/>
          </p:nvSpPr>
          <p:spPr bwMode="auto">
            <a:xfrm>
              <a:off x="1907" y="2731"/>
              <a:ext cx="907" cy="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en-US" altLang="ja-JP" sz="1400">
                  <a:latin typeface="HG丸ｺﾞｼｯｸM-PRO" pitchFamily="50" charset="-128"/>
                  <a:ea typeface="HG丸ｺﾞｼｯｸM-PRO" pitchFamily="50" charset="-128"/>
                </a:rPr>
                <a:t>●</a:t>
              </a:r>
              <a:r>
                <a:rPr lang="ja-JP" altLang="en-US" sz="1400">
                  <a:latin typeface="HG丸ｺﾞｼｯｸM-PRO" pitchFamily="50" charset="-128"/>
                  <a:ea typeface="HG丸ｺﾞｼｯｸM-PRO" pitchFamily="50" charset="-128"/>
                </a:rPr>
                <a:t>勤務形態や</a:t>
              </a:r>
              <a:endParaRPr lang="en-US" altLang="ja-JP" sz="1400">
                <a:latin typeface="HG丸ｺﾞｼｯｸM-PRO" pitchFamily="50" charset="-128"/>
                <a:ea typeface="HG丸ｺﾞｼｯｸM-PRO" pitchFamily="50" charset="-128"/>
              </a:endParaRPr>
            </a:p>
            <a:p>
              <a:pPr eaLnBrk="1" hangingPunct="1"/>
              <a:r>
                <a:rPr lang="ja-JP" altLang="en-US" sz="1400">
                  <a:latin typeface="HG丸ｺﾞｼｯｸM-PRO" pitchFamily="50" charset="-128"/>
                  <a:ea typeface="HG丸ｺﾞｼｯｸM-PRO" pitchFamily="50" charset="-128"/>
                </a:rPr>
                <a:t>　生活習慣に</a:t>
              </a:r>
              <a:endParaRPr lang="en-US" altLang="ja-JP" sz="1400">
                <a:latin typeface="HG丸ｺﾞｼｯｸM-PRO" pitchFamily="50" charset="-128"/>
                <a:ea typeface="HG丸ｺﾞｼｯｸM-PRO" pitchFamily="50" charset="-128"/>
              </a:endParaRPr>
            </a:p>
            <a:p>
              <a:pPr eaLnBrk="1" hangingPunct="1"/>
              <a:r>
                <a:rPr lang="ja-JP" altLang="en-US" sz="1400">
                  <a:latin typeface="HG丸ｺﾞｼｯｸM-PRO" pitchFamily="50" charset="-128"/>
                  <a:ea typeface="HG丸ｺﾞｼｯｸM-PRO" pitchFamily="50" charset="-128"/>
                </a:rPr>
                <a:t>　配慮した健</a:t>
              </a:r>
              <a:endParaRPr lang="en-US" altLang="ja-JP" sz="1400">
                <a:latin typeface="HG丸ｺﾞｼｯｸM-PRO" pitchFamily="50" charset="-128"/>
                <a:ea typeface="HG丸ｺﾞｼｯｸM-PRO" pitchFamily="50" charset="-128"/>
              </a:endParaRPr>
            </a:p>
            <a:p>
              <a:pPr eaLnBrk="1" hangingPunct="1"/>
              <a:r>
                <a:rPr lang="ja-JP" altLang="en-US" sz="1400">
                  <a:latin typeface="HG丸ｺﾞｼｯｸM-PRO" pitchFamily="50" charset="-128"/>
                  <a:ea typeface="HG丸ｺﾞｼｯｸM-PRO" pitchFamily="50" charset="-128"/>
                </a:rPr>
                <a:t>　康的な生活</a:t>
              </a:r>
            </a:p>
            <a:p>
              <a:pPr eaLnBrk="1" hangingPunct="1"/>
              <a:r>
                <a:rPr lang="ja-JP" altLang="en-US" sz="1400">
                  <a:latin typeface="HG丸ｺﾞｼｯｸM-PRO" pitchFamily="50" charset="-128"/>
                  <a:ea typeface="HG丸ｺﾞｼｯｸM-PRO" pitchFamily="50" charset="-128"/>
                </a:rPr>
                <a:t>　指導・教育</a:t>
              </a:r>
              <a:endParaRPr lang="en-US" altLang="ja-JP" sz="1400">
                <a:latin typeface="HG丸ｺﾞｼｯｸM-PRO" pitchFamily="50" charset="-128"/>
                <a:ea typeface="HG丸ｺﾞｼｯｸM-PRO" pitchFamily="50" charset="-128"/>
              </a:endParaRPr>
            </a:p>
            <a:p>
              <a:pPr eaLnBrk="1" hangingPunct="1"/>
              <a:r>
                <a:rPr lang="ja-JP" altLang="en-US" sz="1400">
                  <a:latin typeface="HG丸ｺﾞｼｯｸM-PRO" pitchFamily="50" charset="-128"/>
                  <a:ea typeface="HG丸ｺﾞｼｯｸM-PRO" pitchFamily="50" charset="-128"/>
                </a:rPr>
                <a:t>　（睡眠、喫</a:t>
              </a:r>
              <a:endParaRPr lang="en-US" altLang="ja-JP" sz="1400">
                <a:latin typeface="HG丸ｺﾞｼｯｸM-PRO" pitchFamily="50" charset="-128"/>
                <a:ea typeface="HG丸ｺﾞｼｯｸM-PRO" pitchFamily="50" charset="-128"/>
              </a:endParaRPr>
            </a:p>
            <a:p>
              <a:pPr eaLnBrk="1" hangingPunct="1"/>
              <a:r>
                <a:rPr lang="ja-JP" altLang="en-US" sz="1400">
                  <a:latin typeface="HG丸ｺﾞｼｯｸM-PRO" pitchFamily="50" charset="-128"/>
                  <a:ea typeface="HG丸ｺﾞｼｯｸM-PRO" pitchFamily="50" charset="-128"/>
                </a:rPr>
                <a:t>　煙、飲酒、</a:t>
              </a:r>
              <a:endParaRPr lang="en-US" altLang="ja-JP" sz="1400">
                <a:latin typeface="HG丸ｺﾞｼｯｸM-PRO" pitchFamily="50" charset="-128"/>
                <a:ea typeface="HG丸ｺﾞｼｯｸM-PRO" pitchFamily="50" charset="-128"/>
              </a:endParaRPr>
            </a:p>
            <a:p>
              <a:pPr eaLnBrk="1" hangingPunct="1"/>
              <a:r>
                <a:rPr lang="ja-JP" altLang="en-US" sz="1400">
                  <a:latin typeface="HG丸ｺﾞｼｯｸM-PRO" pitchFamily="50" charset="-128"/>
                  <a:ea typeface="HG丸ｺﾞｼｯｸM-PRO" pitchFamily="50" charset="-128"/>
                </a:rPr>
                <a:t>　口腔保健、</a:t>
              </a:r>
              <a:endParaRPr lang="en-US" altLang="ja-JP" sz="1400">
                <a:latin typeface="HG丸ｺﾞｼｯｸM-PRO" pitchFamily="50" charset="-128"/>
                <a:ea typeface="HG丸ｺﾞｼｯｸM-PRO" pitchFamily="50" charset="-128"/>
              </a:endParaRPr>
            </a:p>
            <a:p>
              <a:pPr eaLnBrk="1" hangingPunct="1"/>
              <a:r>
                <a:rPr lang="ja-JP" altLang="en-US" sz="1400">
                  <a:latin typeface="HG丸ｺﾞｼｯｸM-PRO" pitchFamily="50" charset="-128"/>
                  <a:ea typeface="HG丸ｺﾞｼｯｸM-PRO" pitchFamily="50" charset="-128"/>
                </a:rPr>
                <a:t>　その他）</a:t>
              </a:r>
            </a:p>
          </p:txBody>
        </p:sp>
        <p:sp>
          <p:nvSpPr>
            <p:cNvPr id="24633" name="Rectangle 1040"/>
            <p:cNvSpPr>
              <a:spLocks noChangeArrowheads="1"/>
            </p:cNvSpPr>
            <p:nvPr/>
          </p:nvSpPr>
          <p:spPr bwMode="auto">
            <a:xfrm>
              <a:off x="1632" y="2736"/>
              <a:ext cx="288" cy="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sz="1600" b="1">
                  <a:solidFill>
                    <a:srgbClr val="FF0000"/>
                  </a:solidFill>
                  <a:latin typeface="HG丸ｺﾞｼｯｸM-PRO" pitchFamily="50" charset="-128"/>
                  <a:ea typeface="HG丸ｺﾞｼｯｸM-PRO" pitchFamily="50" charset="-128"/>
                </a:rPr>
                <a:t>産業保健指導者等</a:t>
              </a:r>
            </a:p>
          </p:txBody>
        </p:sp>
        <p:sp>
          <p:nvSpPr>
            <p:cNvPr id="24634" name="Rectangle 1041"/>
            <p:cNvSpPr>
              <a:spLocks noChangeArrowheads="1"/>
            </p:cNvSpPr>
            <p:nvPr/>
          </p:nvSpPr>
          <p:spPr bwMode="auto">
            <a:xfrm>
              <a:off x="1907" y="2256"/>
              <a:ext cx="907"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800" b="1">
                  <a:solidFill>
                    <a:srgbClr val="0000FF"/>
                  </a:solidFill>
                  <a:latin typeface="HG丸ｺﾞｼｯｸM-PRO" pitchFamily="50" charset="-128"/>
                  <a:ea typeface="HG丸ｺﾞｼｯｸM-PRO" pitchFamily="50" charset="-128"/>
                </a:rPr>
                <a:t>保健指導</a:t>
              </a:r>
            </a:p>
          </p:txBody>
        </p:sp>
        <p:sp>
          <p:nvSpPr>
            <p:cNvPr id="24635" name="Rectangle 1042"/>
            <p:cNvSpPr>
              <a:spLocks noChangeArrowheads="1"/>
            </p:cNvSpPr>
            <p:nvPr/>
          </p:nvSpPr>
          <p:spPr bwMode="auto">
            <a:xfrm>
              <a:off x="1632" y="2256"/>
              <a:ext cx="288"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400">
                  <a:latin typeface="HG丸ｺﾞｼｯｸM-PRO" pitchFamily="50" charset="-128"/>
                  <a:ea typeface="HG丸ｺﾞｼｯｸM-PRO" pitchFamily="50" charset="-128"/>
                </a:rPr>
                <a:t>実施者</a:t>
              </a:r>
            </a:p>
          </p:txBody>
        </p:sp>
        <p:sp>
          <p:nvSpPr>
            <p:cNvPr id="24636" name="Line 1043"/>
            <p:cNvSpPr>
              <a:spLocks noChangeShapeType="1"/>
            </p:cNvSpPr>
            <p:nvPr/>
          </p:nvSpPr>
          <p:spPr bwMode="auto">
            <a:xfrm>
              <a:off x="1632" y="2256"/>
              <a:ext cx="1200"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7" name="Line 1044"/>
            <p:cNvSpPr>
              <a:spLocks noChangeShapeType="1"/>
            </p:cNvSpPr>
            <p:nvPr/>
          </p:nvSpPr>
          <p:spPr bwMode="auto">
            <a:xfrm>
              <a:off x="1632" y="2736"/>
              <a:ext cx="1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8" name="Line 1045"/>
            <p:cNvSpPr>
              <a:spLocks noChangeShapeType="1"/>
            </p:cNvSpPr>
            <p:nvPr/>
          </p:nvSpPr>
          <p:spPr bwMode="auto">
            <a:xfrm>
              <a:off x="1632" y="4224"/>
              <a:ext cx="1200"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9" name="Line 1046"/>
            <p:cNvSpPr>
              <a:spLocks noChangeShapeType="1"/>
            </p:cNvSpPr>
            <p:nvPr/>
          </p:nvSpPr>
          <p:spPr bwMode="auto">
            <a:xfrm>
              <a:off x="1632"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0" name="Line 1047"/>
            <p:cNvSpPr>
              <a:spLocks noChangeShapeType="1"/>
            </p:cNvSpPr>
            <p:nvPr/>
          </p:nvSpPr>
          <p:spPr bwMode="auto">
            <a:xfrm>
              <a:off x="1920" y="2256"/>
              <a:ext cx="0" cy="196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1" name="Line 1048"/>
            <p:cNvSpPr>
              <a:spLocks noChangeShapeType="1"/>
            </p:cNvSpPr>
            <p:nvPr/>
          </p:nvSpPr>
          <p:spPr bwMode="auto">
            <a:xfrm>
              <a:off x="2832"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4582" name="Group 1113"/>
          <p:cNvGrpSpPr>
            <a:grpSpLocks/>
          </p:cNvGrpSpPr>
          <p:nvPr/>
        </p:nvGrpSpPr>
        <p:grpSpPr bwMode="auto">
          <a:xfrm>
            <a:off x="228600" y="3563938"/>
            <a:ext cx="2251075" cy="3141662"/>
            <a:chOff x="144" y="2245"/>
            <a:chExt cx="1418" cy="1979"/>
          </a:xfrm>
        </p:grpSpPr>
        <p:sp>
          <p:nvSpPr>
            <p:cNvPr id="24620" name="Rectangle 1050"/>
            <p:cNvSpPr>
              <a:spLocks noChangeArrowheads="1"/>
            </p:cNvSpPr>
            <p:nvPr/>
          </p:nvSpPr>
          <p:spPr bwMode="auto">
            <a:xfrm>
              <a:off x="528" y="3570"/>
              <a:ext cx="91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en-US" altLang="ja-JP" sz="1400">
                  <a:latin typeface="HG丸ｺﾞｼｯｸM-PRO" pitchFamily="50" charset="-128"/>
                  <a:ea typeface="HG丸ｺﾞｼｯｸM-PRO" pitchFamily="50" charset="-128"/>
                </a:rPr>
                <a:t>●</a:t>
              </a:r>
              <a:r>
                <a:rPr lang="ja-JP" altLang="en-US" sz="1400">
                  <a:latin typeface="HG丸ｺﾞｼｯｸM-PRO" pitchFamily="50" charset="-128"/>
                  <a:ea typeface="HG丸ｺﾞｼｯｸM-PRO" pitchFamily="50" charset="-128"/>
                </a:rPr>
                <a:t>運動の実践の</a:t>
              </a:r>
              <a:endParaRPr lang="en-US" altLang="ja-JP" sz="1400">
                <a:latin typeface="HG丸ｺﾞｼｯｸM-PRO" pitchFamily="50" charset="-128"/>
                <a:ea typeface="HG丸ｺﾞｼｯｸM-PRO" pitchFamily="50" charset="-128"/>
              </a:endParaRPr>
            </a:p>
            <a:p>
              <a:pPr eaLnBrk="1" hangingPunct="1"/>
              <a:r>
                <a:rPr lang="ja-JP" altLang="en-US" sz="1400">
                  <a:latin typeface="HG丸ｺﾞｼｯｸM-PRO" pitchFamily="50" charset="-128"/>
                  <a:ea typeface="HG丸ｺﾞｼｯｸM-PRO" pitchFamily="50" charset="-128"/>
                </a:rPr>
                <a:t>　ための指導</a:t>
              </a:r>
            </a:p>
          </p:txBody>
        </p:sp>
        <p:sp>
          <p:nvSpPr>
            <p:cNvPr id="24621" name="Rectangle 1052"/>
            <p:cNvSpPr>
              <a:spLocks noChangeArrowheads="1"/>
            </p:cNvSpPr>
            <p:nvPr/>
          </p:nvSpPr>
          <p:spPr bwMode="auto">
            <a:xfrm>
              <a:off x="564" y="2751"/>
              <a:ext cx="998" cy="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en-US" altLang="ja-JP" sz="1400">
                  <a:latin typeface="HG丸ｺﾞｼｯｸM-PRO" pitchFamily="50" charset="-128"/>
                  <a:ea typeface="HG丸ｺﾞｼｯｸM-PRO" pitchFamily="50" charset="-128"/>
                </a:rPr>
                <a:t>●</a:t>
              </a:r>
              <a:r>
                <a:rPr lang="ja-JP" altLang="en-US" sz="1400">
                  <a:latin typeface="HG丸ｺﾞｼｯｸM-PRO" pitchFamily="50" charset="-128"/>
                  <a:ea typeface="HG丸ｺﾞｼｯｸM-PRO" pitchFamily="50" charset="-128"/>
                </a:rPr>
                <a:t>運動指導プロ</a:t>
              </a:r>
              <a:endParaRPr lang="en-US" altLang="ja-JP" sz="1400">
                <a:latin typeface="HG丸ｺﾞｼｯｸM-PRO" pitchFamily="50" charset="-128"/>
                <a:ea typeface="HG丸ｺﾞｼｯｸM-PRO" pitchFamily="50" charset="-128"/>
              </a:endParaRPr>
            </a:p>
            <a:p>
              <a:pPr eaLnBrk="1" hangingPunct="1"/>
              <a:r>
                <a:rPr lang="ja-JP" altLang="en-US" sz="1400">
                  <a:latin typeface="HG丸ｺﾞｼｯｸM-PRO" pitchFamily="50" charset="-128"/>
                  <a:ea typeface="HG丸ｺﾞｼｯｸM-PRO" pitchFamily="50" charset="-128"/>
                </a:rPr>
                <a:t>グラムの作成（</a:t>
              </a:r>
              <a:endParaRPr lang="en-US" altLang="ja-JP" sz="1400">
                <a:latin typeface="HG丸ｺﾞｼｯｸM-PRO" pitchFamily="50" charset="-128"/>
                <a:ea typeface="HG丸ｺﾞｼｯｸM-PRO" pitchFamily="50" charset="-128"/>
              </a:endParaRPr>
            </a:p>
            <a:p>
              <a:pPr eaLnBrk="1" hangingPunct="1"/>
              <a:r>
                <a:rPr lang="ja-JP" altLang="en-US" sz="1400">
                  <a:latin typeface="HG丸ｺﾞｼｯｸM-PRO" pitchFamily="50" charset="-128"/>
                  <a:ea typeface="HG丸ｺﾞｼｯｸM-PRO" pitchFamily="50" charset="-128"/>
                </a:rPr>
                <a:t>健康的な生活習</a:t>
              </a:r>
              <a:endParaRPr lang="en-US" altLang="ja-JP" sz="1400">
                <a:latin typeface="HG丸ｺﾞｼｯｸM-PRO" pitchFamily="50" charset="-128"/>
                <a:ea typeface="HG丸ｺﾞｼｯｸM-PRO" pitchFamily="50" charset="-128"/>
              </a:endParaRPr>
            </a:p>
            <a:p>
              <a:pPr eaLnBrk="1" hangingPunct="1"/>
              <a:r>
                <a:rPr lang="ja-JP" altLang="en-US" sz="1400">
                  <a:latin typeface="HG丸ｺﾞｼｯｸM-PRO" pitchFamily="50" charset="-128"/>
                  <a:ea typeface="HG丸ｺﾞｼｯｸM-PRO" pitchFamily="50" charset="-128"/>
                </a:rPr>
                <a:t>慣を確立するた</a:t>
              </a:r>
            </a:p>
            <a:p>
              <a:pPr eaLnBrk="1" hangingPunct="1"/>
              <a:r>
                <a:rPr lang="ja-JP" altLang="en-US" sz="1400">
                  <a:latin typeface="HG丸ｺﾞｼｯｸM-PRO" pitchFamily="50" charset="-128"/>
                  <a:ea typeface="HG丸ｺﾞｼｯｸM-PRO" pitchFamily="50" charset="-128"/>
                </a:rPr>
                <a:t>めの視点）</a:t>
              </a:r>
            </a:p>
          </p:txBody>
        </p:sp>
        <p:sp>
          <p:nvSpPr>
            <p:cNvPr id="24622" name="Rectangle 1053"/>
            <p:cNvSpPr>
              <a:spLocks noChangeArrowheads="1"/>
            </p:cNvSpPr>
            <p:nvPr/>
          </p:nvSpPr>
          <p:spPr bwMode="auto">
            <a:xfrm>
              <a:off x="240" y="2736"/>
              <a:ext cx="324" cy="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ct val="20000"/>
                </a:spcBef>
              </a:pPr>
              <a:endParaRPr lang="ja-JP" altLang="ja-JP" sz="1400">
                <a:ea typeface="ＭＳ Ｐゴシック" pitchFamily="50" charset="-128"/>
              </a:endParaRPr>
            </a:p>
          </p:txBody>
        </p:sp>
        <p:sp>
          <p:nvSpPr>
            <p:cNvPr id="24623" name="Rectangle 1054"/>
            <p:cNvSpPr>
              <a:spLocks noChangeArrowheads="1"/>
            </p:cNvSpPr>
            <p:nvPr/>
          </p:nvSpPr>
          <p:spPr bwMode="auto">
            <a:xfrm>
              <a:off x="523" y="2256"/>
              <a:ext cx="998" cy="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800" b="1">
                  <a:solidFill>
                    <a:srgbClr val="0000FF"/>
                  </a:solidFill>
                  <a:latin typeface="HG丸ｺﾞｼｯｸM-PRO" pitchFamily="50" charset="-128"/>
                  <a:ea typeface="HG丸ｺﾞｼｯｸM-PRO" pitchFamily="50" charset="-128"/>
                </a:rPr>
                <a:t>運動指導</a:t>
              </a:r>
            </a:p>
          </p:txBody>
        </p:sp>
        <p:sp>
          <p:nvSpPr>
            <p:cNvPr id="24624" name="Rectangle 1055"/>
            <p:cNvSpPr>
              <a:spLocks noChangeArrowheads="1"/>
            </p:cNvSpPr>
            <p:nvPr/>
          </p:nvSpPr>
          <p:spPr bwMode="auto">
            <a:xfrm>
              <a:off x="144" y="2256"/>
              <a:ext cx="384" cy="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400">
                  <a:latin typeface="HG丸ｺﾞｼｯｸM-PRO" pitchFamily="50" charset="-128"/>
                  <a:ea typeface="HG丸ｺﾞｼｯｸM-PRO" pitchFamily="50" charset="-128"/>
                </a:rPr>
                <a:t>実</a:t>
              </a:r>
            </a:p>
            <a:p>
              <a:pPr algn="ctr" eaLnBrk="1" hangingPunct="1"/>
              <a:r>
                <a:rPr lang="ja-JP" altLang="en-US" sz="1400">
                  <a:latin typeface="HG丸ｺﾞｼｯｸM-PRO" pitchFamily="50" charset="-128"/>
                  <a:ea typeface="HG丸ｺﾞｼｯｸM-PRO" pitchFamily="50" charset="-128"/>
                </a:rPr>
                <a:t>施</a:t>
              </a:r>
            </a:p>
            <a:p>
              <a:pPr algn="ctr" eaLnBrk="1" hangingPunct="1"/>
              <a:r>
                <a:rPr lang="ja-JP" altLang="en-US" sz="1400">
                  <a:latin typeface="HG丸ｺﾞｼｯｸM-PRO" pitchFamily="50" charset="-128"/>
                  <a:ea typeface="HG丸ｺﾞｼｯｸM-PRO" pitchFamily="50" charset="-128"/>
                </a:rPr>
                <a:t>者</a:t>
              </a:r>
            </a:p>
          </p:txBody>
        </p:sp>
        <p:sp>
          <p:nvSpPr>
            <p:cNvPr id="24625" name="Line 1056"/>
            <p:cNvSpPr>
              <a:spLocks noChangeShapeType="1"/>
            </p:cNvSpPr>
            <p:nvPr/>
          </p:nvSpPr>
          <p:spPr bwMode="auto">
            <a:xfrm>
              <a:off x="144" y="2256"/>
              <a:ext cx="134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6" name="Line 1057"/>
            <p:cNvSpPr>
              <a:spLocks noChangeShapeType="1"/>
            </p:cNvSpPr>
            <p:nvPr/>
          </p:nvSpPr>
          <p:spPr bwMode="auto">
            <a:xfrm>
              <a:off x="144" y="2736"/>
              <a:ext cx="13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7" name="Line 1058"/>
            <p:cNvSpPr>
              <a:spLocks noChangeShapeType="1"/>
            </p:cNvSpPr>
            <p:nvPr/>
          </p:nvSpPr>
          <p:spPr bwMode="auto">
            <a:xfrm>
              <a:off x="144" y="3504"/>
              <a:ext cx="13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8" name="Line 1059"/>
            <p:cNvSpPr>
              <a:spLocks noChangeShapeType="1"/>
            </p:cNvSpPr>
            <p:nvPr/>
          </p:nvSpPr>
          <p:spPr bwMode="auto">
            <a:xfrm>
              <a:off x="144" y="4224"/>
              <a:ext cx="134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9" name="Line 1060"/>
            <p:cNvSpPr>
              <a:spLocks noChangeShapeType="1"/>
            </p:cNvSpPr>
            <p:nvPr/>
          </p:nvSpPr>
          <p:spPr bwMode="auto">
            <a:xfrm>
              <a:off x="144"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0" name="Line 1061"/>
            <p:cNvSpPr>
              <a:spLocks noChangeShapeType="1"/>
            </p:cNvSpPr>
            <p:nvPr/>
          </p:nvSpPr>
          <p:spPr bwMode="auto">
            <a:xfrm>
              <a:off x="500" y="2245"/>
              <a:ext cx="0" cy="196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1" name="Line 1062"/>
            <p:cNvSpPr>
              <a:spLocks noChangeShapeType="1"/>
            </p:cNvSpPr>
            <p:nvPr/>
          </p:nvSpPr>
          <p:spPr bwMode="auto">
            <a:xfrm>
              <a:off x="1488"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4583" name="Group 1112"/>
          <p:cNvGrpSpPr>
            <a:grpSpLocks/>
          </p:cNvGrpSpPr>
          <p:nvPr/>
        </p:nvGrpSpPr>
        <p:grpSpPr bwMode="auto">
          <a:xfrm>
            <a:off x="7086600" y="3581400"/>
            <a:ext cx="1828800" cy="3124200"/>
            <a:chOff x="4464" y="2256"/>
            <a:chExt cx="1104" cy="1968"/>
          </a:xfrm>
        </p:grpSpPr>
        <p:sp>
          <p:nvSpPr>
            <p:cNvPr id="24610" name="Rectangle 1064"/>
            <p:cNvSpPr>
              <a:spLocks noChangeArrowheads="1"/>
            </p:cNvSpPr>
            <p:nvPr/>
          </p:nvSpPr>
          <p:spPr bwMode="auto">
            <a:xfrm>
              <a:off x="4752" y="2736"/>
              <a:ext cx="800"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en-US" altLang="ja-JP" sz="1400">
                  <a:latin typeface="HG丸ｺﾞｼｯｸM-PRO" pitchFamily="50" charset="-128"/>
                  <a:ea typeface="HG丸ｺﾞｼｯｸM-PRO" pitchFamily="50" charset="-128"/>
                </a:rPr>
                <a:t>●</a:t>
              </a:r>
              <a:r>
                <a:rPr lang="ja-JP" altLang="en-US" sz="1400">
                  <a:latin typeface="HG丸ｺﾞｼｯｸM-PRO" pitchFamily="50" charset="-128"/>
                  <a:ea typeface="HG丸ｺﾞｼｯｸM-PRO" pitchFamily="50" charset="-128"/>
                </a:rPr>
                <a:t>食習慣、食</a:t>
              </a:r>
            </a:p>
            <a:p>
              <a:pPr eaLnBrk="1" hangingPunct="1"/>
              <a:r>
                <a:rPr lang="ja-JP" altLang="en-US" sz="1400">
                  <a:latin typeface="HG丸ｺﾞｼｯｸM-PRO" pitchFamily="50" charset="-128"/>
                  <a:ea typeface="HG丸ｺﾞｼｯｸM-PRO" pitchFamily="50" charset="-128"/>
                </a:rPr>
                <a:t>　行動の評価</a:t>
              </a:r>
            </a:p>
            <a:p>
              <a:pPr eaLnBrk="1" hangingPunct="1"/>
              <a:r>
                <a:rPr lang="ja-JP" altLang="en-US" sz="1400">
                  <a:latin typeface="HG丸ｺﾞｼｯｸM-PRO" pitchFamily="50" charset="-128"/>
                  <a:ea typeface="HG丸ｺﾞｼｯｸM-PRO" pitchFamily="50" charset="-128"/>
                </a:rPr>
                <a:t>　とその改善</a:t>
              </a:r>
              <a:endParaRPr lang="en-US" altLang="ja-JP" sz="1400">
                <a:latin typeface="HG丸ｺﾞｼｯｸM-PRO" pitchFamily="50" charset="-128"/>
                <a:ea typeface="HG丸ｺﾞｼｯｸM-PRO" pitchFamily="50" charset="-128"/>
              </a:endParaRPr>
            </a:p>
            <a:p>
              <a:pPr eaLnBrk="1" hangingPunct="1"/>
              <a:r>
                <a:rPr lang="ja-JP" altLang="en-US" sz="1400">
                  <a:latin typeface="HG丸ｺﾞｼｯｸM-PRO" pitchFamily="50" charset="-128"/>
                  <a:ea typeface="HG丸ｺﾞｼｯｸM-PRO" pitchFamily="50" charset="-128"/>
                </a:rPr>
                <a:t>　の指導</a:t>
              </a:r>
            </a:p>
            <a:p>
              <a:pPr eaLnBrk="1" hangingPunct="1">
                <a:lnSpc>
                  <a:spcPct val="95000"/>
                </a:lnSpc>
                <a:spcBef>
                  <a:spcPct val="10000"/>
                </a:spcBef>
              </a:pPr>
              <a:endParaRPr lang="en-US" altLang="ja-JP" sz="1400"/>
            </a:p>
          </p:txBody>
        </p:sp>
        <p:sp>
          <p:nvSpPr>
            <p:cNvPr id="24611" name="Rectangle 1065"/>
            <p:cNvSpPr>
              <a:spLocks noChangeArrowheads="1"/>
            </p:cNvSpPr>
            <p:nvPr/>
          </p:nvSpPr>
          <p:spPr bwMode="auto">
            <a:xfrm>
              <a:off x="4464" y="2736"/>
              <a:ext cx="288" cy="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600" b="1">
                  <a:solidFill>
                    <a:srgbClr val="FF0000"/>
                  </a:solidFill>
                  <a:latin typeface="HG丸ｺﾞｼｯｸM-PRO" pitchFamily="50" charset="-128"/>
                  <a:ea typeface="HG丸ｺﾞｼｯｸM-PRO" pitchFamily="50" charset="-128"/>
                </a:rPr>
                <a:t>産業栄養指導者</a:t>
              </a:r>
              <a:endParaRPr lang="en-US" altLang="ja-JP" sz="1600" b="1">
                <a:solidFill>
                  <a:srgbClr val="FF0000"/>
                </a:solidFill>
                <a:latin typeface="HG丸ｺﾞｼｯｸM-PRO" pitchFamily="50" charset="-128"/>
                <a:ea typeface="HG丸ｺﾞｼｯｸM-PRO" pitchFamily="50" charset="-128"/>
              </a:endParaRPr>
            </a:p>
            <a:p>
              <a:pPr algn="ctr" eaLnBrk="1" hangingPunct="1"/>
              <a:r>
                <a:rPr lang="ja-JP" altLang="en-US" sz="1600" b="1">
                  <a:solidFill>
                    <a:srgbClr val="FF0000"/>
                  </a:solidFill>
                  <a:latin typeface="HG丸ｺﾞｼｯｸM-PRO" pitchFamily="50" charset="-128"/>
                  <a:ea typeface="HG丸ｺﾞｼｯｸM-PRO" pitchFamily="50" charset="-128"/>
                </a:rPr>
                <a:t>等</a:t>
              </a:r>
              <a:endParaRPr lang="ja-JP" altLang="en-US" sz="1600" b="1">
                <a:solidFill>
                  <a:srgbClr val="FF66CC"/>
                </a:solidFill>
                <a:latin typeface="HG丸ｺﾞｼｯｸM-PRO" pitchFamily="50" charset="-128"/>
                <a:ea typeface="HG丸ｺﾞｼｯｸM-PRO" pitchFamily="50" charset="-128"/>
              </a:endParaRPr>
            </a:p>
          </p:txBody>
        </p:sp>
        <p:sp>
          <p:nvSpPr>
            <p:cNvPr id="24612" name="Rectangle 1066"/>
            <p:cNvSpPr>
              <a:spLocks noChangeArrowheads="1"/>
            </p:cNvSpPr>
            <p:nvPr/>
          </p:nvSpPr>
          <p:spPr bwMode="auto">
            <a:xfrm>
              <a:off x="4752" y="2256"/>
              <a:ext cx="726" cy="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800" b="1">
                  <a:solidFill>
                    <a:srgbClr val="0000FF"/>
                  </a:solidFill>
                  <a:latin typeface="HG丸ｺﾞｼｯｸM-PRO" pitchFamily="50" charset="-128"/>
                  <a:ea typeface="HG丸ｺﾞｼｯｸM-PRO" pitchFamily="50" charset="-128"/>
                </a:rPr>
                <a:t>栄養指導</a:t>
              </a:r>
            </a:p>
          </p:txBody>
        </p:sp>
        <p:sp>
          <p:nvSpPr>
            <p:cNvPr id="24613" name="Rectangle 1067"/>
            <p:cNvSpPr>
              <a:spLocks noChangeArrowheads="1"/>
            </p:cNvSpPr>
            <p:nvPr/>
          </p:nvSpPr>
          <p:spPr bwMode="auto">
            <a:xfrm>
              <a:off x="4464" y="2256"/>
              <a:ext cx="288" cy="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400">
                  <a:latin typeface="HG丸ｺﾞｼｯｸM-PRO" pitchFamily="50" charset="-128"/>
                  <a:ea typeface="HG丸ｺﾞｼｯｸM-PRO" pitchFamily="50" charset="-128"/>
                </a:rPr>
                <a:t>実施者</a:t>
              </a:r>
            </a:p>
          </p:txBody>
        </p:sp>
        <p:sp>
          <p:nvSpPr>
            <p:cNvPr id="24614" name="Line 1068"/>
            <p:cNvSpPr>
              <a:spLocks noChangeShapeType="1"/>
            </p:cNvSpPr>
            <p:nvPr/>
          </p:nvSpPr>
          <p:spPr bwMode="auto">
            <a:xfrm>
              <a:off x="4464" y="2256"/>
              <a:ext cx="110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5" name="Line 1069"/>
            <p:cNvSpPr>
              <a:spLocks noChangeShapeType="1"/>
            </p:cNvSpPr>
            <p:nvPr/>
          </p:nvSpPr>
          <p:spPr bwMode="auto">
            <a:xfrm>
              <a:off x="4464" y="2736"/>
              <a:ext cx="110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6" name="Line 1070"/>
            <p:cNvSpPr>
              <a:spLocks noChangeShapeType="1"/>
            </p:cNvSpPr>
            <p:nvPr/>
          </p:nvSpPr>
          <p:spPr bwMode="auto">
            <a:xfrm flipV="1">
              <a:off x="4464" y="4224"/>
              <a:ext cx="110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7" name="Line 1071"/>
            <p:cNvSpPr>
              <a:spLocks noChangeShapeType="1"/>
            </p:cNvSpPr>
            <p:nvPr/>
          </p:nvSpPr>
          <p:spPr bwMode="auto">
            <a:xfrm>
              <a:off x="4464"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8" name="Line 1072"/>
            <p:cNvSpPr>
              <a:spLocks noChangeShapeType="1"/>
            </p:cNvSpPr>
            <p:nvPr/>
          </p:nvSpPr>
          <p:spPr bwMode="auto">
            <a:xfrm>
              <a:off x="4752" y="2256"/>
              <a:ext cx="0" cy="196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9" name="Line 1073"/>
            <p:cNvSpPr>
              <a:spLocks noChangeShapeType="1"/>
            </p:cNvSpPr>
            <p:nvPr/>
          </p:nvSpPr>
          <p:spPr bwMode="auto">
            <a:xfrm>
              <a:off x="5568"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4584" name="Group 1111"/>
          <p:cNvGrpSpPr>
            <a:grpSpLocks/>
          </p:cNvGrpSpPr>
          <p:nvPr/>
        </p:nvGrpSpPr>
        <p:grpSpPr bwMode="auto">
          <a:xfrm>
            <a:off x="4724400" y="3581400"/>
            <a:ext cx="2209800" cy="3124200"/>
            <a:chOff x="2976" y="2256"/>
            <a:chExt cx="1392" cy="1968"/>
          </a:xfrm>
        </p:grpSpPr>
        <p:sp>
          <p:nvSpPr>
            <p:cNvPr id="24600" name="Rectangle 1075"/>
            <p:cNvSpPr>
              <a:spLocks noChangeArrowheads="1"/>
            </p:cNvSpPr>
            <p:nvPr/>
          </p:nvSpPr>
          <p:spPr bwMode="auto">
            <a:xfrm>
              <a:off x="3312" y="2736"/>
              <a:ext cx="1043" cy="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en-US" altLang="ja-JP" sz="1400">
                  <a:latin typeface="HG丸ｺﾞｼｯｸM-PRO" pitchFamily="50" charset="-128"/>
                  <a:ea typeface="HG丸ｺﾞｼｯｸM-PRO" pitchFamily="50" charset="-128"/>
                </a:rPr>
                <a:t>●</a:t>
              </a:r>
              <a:r>
                <a:rPr lang="ja-JP" altLang="en-US" sz="1400">
                  <a:latin typeface="HG丸ｺﾞｼｯｸM-PRO" pitchFamily="50" charset="-128"/>
                  <a:ea typeface="HG丸ｺﾞｼｯｸM-PRO" pitchFamily="50" charset="-128"/>
                </a:rPr>
                <a:t>メンタルヘルス</a:t>
              </a:r>
            </a:p>
            <a:p>
              <a:pPr eaLnBrk="1" hangingPunct="1"/>
              <a:r>
                <a:rPr lang="ja-JP" altLang="en-US" sz="1400">
                  <a:latin typeface="HG丸ｺﾞｼｯｸM-PRO" pitchFamily="50" charset="-128"/>
                  <a:ea typeface="HG丸ｺﾞｼｯｸM-PRO" pitchFamily="50" charset="-128"/>
                </a:rPr>
                <a:t>　ケアの実施</a:t>
              </a:r>
            </a:p>
            <a:p>
              <a:pPr eaLnBrk="1" hangingPunct="1"/>
              <a:r>
                <a:rPr lang="ja-JP" altLang="en-US" sz="1400">
                  <a:latin typeface="HG丸ｺﾞｼｯｸM-PRO" pitchFamily="50" charset="-128"/>
                  <a:ea typeface="HG丸ｺﾞｼｯｸM-PRO" pitchFamily="50" charset="-128"/>
                </a:rPr>
                <a:t>●ストレスに対す</a:t>
              </a:r>
            </a:p>
            <a:p>
              <a:pPr eaLnBrk="1" hangingPunct="1"/>
              <a:r>
                <a:rPr lang="ja-JP" altLang="en-US" sz="1400">
                  <a:latin typeface="HG丸ｺﾞｼｯｸM-PRO" pitchFamily="50" charset="-128"/>
                  <a:ea typeface="HG丸ｺﾞｼｯｸM-PRO" pitchFamily="50" charset="-128"/>
                </a:rPr>
                <a:t>　る気づきの援助</a:t>
              </a:r>
            </a:p>
            <a:p>
              <a:pPr eaLnBrk="1" hangingPunct="1"/>
              <a:r>
                <a:rPr lang="ja-JP" altLang="en-US" sz="1400">
                  <a:latin typeface="HG丸ｺﾞｼｯｸM-PRO" pitchFamily="50" charset="-128"/>
                  <a:ea typeface="HG丸ｺﾞｼｯｸM-PRO" pitchFamily="50" charset="-128"/>
                </a:rPr>
                <a:t>●リラクゼーショ</a:t>
              </a:r>
            </a:p>
            <a:p>
              <a:pPr eaLnBrk="1" hangingPunct="1"/>
              <a:r>
                <a:rPr lang="ja-JP" altLang="en-US" sz="1400">
                  <a:latin typeface="HG丸ｺﾞｼｯｸM-PRO" pitchFamily="50" charset="-128"/>
                  <a:ea typeface="HG丸ｺﾞｼｯｸM-PRO" pitchFamily="50" charset="-128"/>
                </a:rPr>
                <a:t>　ンの指導</a:t>
              </a:r>
            </a:p>
            <a:p>
              <a:pPr eaLnBrk="1" hangingPunct="1"/>
              <a:r>
                <a:rPr lang="ja-JP" altLang="en-US" sz="1400">
                  <a:latin typeface="HG丸ｺﾞｼｯｸM-PRO" pitchFamily="50" charset="-128"/>
                  <a:ea typeface="HG丸ｺﾞｼｯｸM-PRO" pitchFamily="50" charset="-128"/>
                </a:rPr>
                <a:t>●良好な職場の雰</a:t>
              </a:r>
            </a:p>
            <a:p>
              <a:pPr eaLnBrk="1" hangingPunct="1"/>
              <a:r>
                <a:rPr lang="ja-JP" altLang="en-US" sz="1400">
                  <a:latin typeface="HG丸ｺﾞｼｯｸM-PRO" pitchFamily="50" charset="-128"/>
                  <a:ea typeface="HG丸ｺﾞｼｯｸM-PRO" pitchFamily="50" charset="-128"/>
                </a:rPr>
                <a:t>　囲気づくり（相</a:t>
              </a:r>
              <a:endParaRPr lang="en-US" altLang="ja-JP" sz="1400">
                <a:latin typeface="HG丸ｺﾞｼｯｸM-PRO" pitchFamily="50" charset="-128"/>
                <a:ea typeface="HG丸ｺﾞｼｯｸM-PRO" pitchFamily="50" charset="-128"/>
              </a:endParaRPr>
            </a:p>
            <a:p>
              <a:pPr eaLnBrk="1" hangingPunct="1"/>
              <a:r>
                <a:rPr lang="ja-JP" altLang="en-US" sz="1400">
                  <a:latin typeface="HG丸ｺﾞｼｯｸM-PRO" pitchFamily="50" charset="-128"/>
                  <a:ea typeface="HG丸ｺﾞｼｯｸM-PRO" pitchFamily="50" charset="-128"/>
                </a:rPr>
                <a:t>　談しやすい環境</a:t>
              </a:r>
              <a:endParaRPr lang="en-US" altLang="ja-JP" sz="1400">
                <a:latin typeface="HG丸ｺﾞｼｯｸM-PRO" pitchFamily="50" charset="-128"/>
                <a:ea typeface="HG丸ｺﾞｼｯｸM-PRO" pitchFamily="50" charset="-128"/>
              </a:endParaRPr>
            </a:p>
            <a:p>
              <a:pPr eaLnBrk="1" hangingPunct="1"/>
              <a:r>
                <a:rPr lang="ja-JP" altLang="en-US" sz="1400">
                  <a:latin typeface="HG丸ｺﾞｼｯｸM-PRO" pitchFamily="50" charset="-128"/>
                  <a:ea typeface="HG丸ｺﾞｼｯｸM-PRO" pitchFamily="50" charset="-128"/>
                </a:rPr>
                <a:t>　等）</a:t>
              </a:r>
            </a:p>
          </p:txBody>
        </p:sp>
        <p:sp>
          <p:nvSpPr>
            <p:cNvPr id="24601" name="Rectangle 1076"/>
            <p:cNvSpPr>
              <a:spLocks noChangeArrowheads="1"/>
            </p:cNvSpPr>
            <p:nvPr/>
          </p:nvSpPr>
          <p:spPr bwMode="auto">
            <a:xfrm>
              <a:off x="3024" y="2832"/>
              <a:ext cx="288" cy="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600" b="1">
                  <a:solidFill>
                    <a:srgbClr val="FF0000"/>
                  </a:solidFill>
                  <a:latin typeface="HG丸ｺﾞｼｯｸM-PRO" pitchFamily="50" charset="-128"/>
                  <a:ea typeface="HG丸ｺﾞｼｯｸM-PRO" pitchFamily="50" charset="-128"/>
                </a:rPr>
                <a:t>心理相談員</a:t>
              </a:r>
              <a:endParaRPr lang="ja-JP" altLang="en-US" sz="1600" b="1">
                <a:solidFill>
                  <a:srgbClr val="FF66CC"/>
                </a:solidFill>
                <a:latin typeface="HG丸ｺﾞｼｯｸM-PRO" pitchFamily="50" charset="-128"/>
                <a:ea typeface="HG丸ｺﾞｼｯｸM-PRO" pitchFamily="50" charset="-128"/>
              </a:endParaRPr>
            </a:p>
          </p:txBody>
        </p:sp>
        <p:sp>
          <p:nvSpPr>
            <p:cNvPr id="24602" name="Rectangle 1077"/>
            <p:cNvSpPr>
              <a:spLocks noChangeArrowheads="1"/>
            </p:cNvSpPr>
            <p:nvPr/>
          </p:nvSpPr>
          <p:spPr bwMode="auto">
            <a:xfrm>
              <a:off x="3299" y="2256"/>
              <a:ext cx="1056" cy="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800" b="1">
                  <a:solidFill>
                    <a:srgbClr val="0000FF"/>
                  </a:solidFill>
                  <a:latin typeface="HG丸ｺﾞｼｯｸM-PRO" pitchFamily="50" charset="-128"/>
                  <a:ea typeface="HG丸ｺﾞｼｯｸM-PRO" pitchFamily="50" charset="-128"/>
                </a:rPr>
                <a:t>ﾒﾝﾀﾙﾍﾙｽｹｱ</a:t>
              </a:r>
              <a:endParaRPr lang="en-US" altLang="ja-JP" sz="1800" b="1">
                <a:solidFill>
                  <a:srgbClr val="0000FF"/>
                </a:solidFill>
                <a:latin typeface="HG丸ｺﾞｼｯｸM-PRO" pitchFamily="50" charset="-128"/>
                <a:ea typeface="HG丸ｺﾞｼｯｸM-PRO" pitchFamily="50" charset="-128"/>
              </a:endParaRPr>
            </a:p>
            <a:p>
              <a:pPr algn="ctr" eaLnBrk="1" hangingPunct="1"/>
              <a:r>
                <a:rPr lang="ja-JP" altLang="en-US" sz="1800" b="1">
                  <a:solidFill>
                    <a:srgbClr val="0000FF"/>
                  </a:solidFill>
                  <a:latin typeface="HG丸ｺﾞｼｯｸM-PRO" pitchFamily="50" charset="-128"/>
                  <a:ea typeface="HG丸ｺﾞｼｯｸM-PRO" pitchFamily="50" charset="-128"/>
                </a:rPr>
                <a:t>（心理相談）</a:t>
              </a:r>
            </a:p>
          </p:txBody>
        </p:sp>
        <p:sp>
          <p:nvSpPr>
            <p:cNvPr id="24603" name="Rectangle 1078"/>
            <p:cNvSpPr>
              <a:spLocks noChangeArrowheads="1"/>
            </p:cNvSpPr>
            <p:nvPr/>
          </p:nvSpPr>
          <p:spPr bwMode="auto">
            <a:xfrm>
              <a:off x="3024" y="2256"/>
              <a:ext cx="227" cy="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400">
                  <a:latin typeface="HG丸ｺﾞｼｯｸM-PRO" pitchFamily="50" charset="-128"/>
                  <a:ea typeface="HG丸ｺﾞｼｯｸM-PRO" pitchFamily="50" charset="-128"/>
                </a:rPr>
                <a:t>実施者</a:t>
              </a:r>
            </a:p>
          </p:txBody>
        </p:sp>
        <p:sp>
          <p:nvSpPr>
            <p:cNvPr id="24604" name="Line 1079"/>
            <p:cNvSpPr>
              <a:spLocks noChangeShapeType="1"/>
            </p:cNvSpPr>
            <p:nvPr/>
          </p:nvSpPr>
          <p:spPr bwMode="auto">
            <a:xfrm>
              <a:off x="2976" y="2256"/>
              <a:ext cx="1392"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5" name="Line 1080"/>
            <p:cNvSpPr>
              <a:spLocks noChangeShapeType="1"/>
            </p:cNvSpPr>
            <p:nvPr/>
          </p:nvSpPr>
          <p:spPr bwMode="auto">
            <a:xfrm>
              <a:off x="2976" y="2736"/>
              <a:ext cx="1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6" name="Line 1081"/>
            <p:cNvSpPr>
              <a:spLocks noChangeShapeType="1"/>
            </p:cNvSpPr>
            <p:nvPr/>
          </p:nvSpPr>
          <p:spPr bwMode="auto">
            <a:xfrm>
              <a:off x="2976" y="4224"/>
              <a:ext cx="1392"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7" name="Line 1082"/>
            <p:cNvSpPr>
              <a:spLocks noChangeShapeType="1"/>
            </p:cNvSpPr>
            <p:nvPr/>
          </p:nvSpPr>
          <p:spPr bwMode="auto">
            <a:xfrm>
              <a:off x="2976"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8" name="Line 1083"/>
            <p:cNvSpPr>
              <a:spLocks noChangeShapeType="1"/>
            </p:cNvSpPr>
            <p:nvPr/>
          </p:nvSpPr>
          <p:spPr bwMode="auto">
            <a:xfrm>
              <a:off x="3312" y="2256"/>
              <a:ext cx="0" cy="196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9" name="Line 1084"/>
            <p:cNvSpPr>
              <a:spLocks noChangeShapeType="1"/>
            </p:cNvSpPr>
            <p:nvPr/>
          </p:nvSpPr>
          <p:spPr bwMode="auto">
            <a:xfrm>
              <a:off x="4368"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4585" name="Text Box 1085"/>
          <p:cNvSpPr txBox="1">
            <a:spLocks noChangeArrowheads="1"/>
          </p:cNvSpPr>
          <p:nvPr/>
        </p:nvSpPr>
        <p:spPr bwMode="auto">
          <a:xfrm>
            <a:off x="244475" y="4343400"/>
            <a:ext cx="63658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ct val="10000"/>
              </a:spcBef>
            </a:pPr>
            <a:r>
              <a:rPr lang="ja-JP" altLang="en-US" sz="1400">
                <a:solidFill>
                  <a:srgbClr val="FF0000"/>
                </a:solidFill>
                <a:latin typeface="HG丸ｺﾞｼｯｸM-PRO" pitchFamily="50" charset="-128"/>
                <a:ea typeface="HG丸ｺﾞｼｯｸM-PRO" pitchFamily="50" charset="-128"/>
              </a:rPr>
              <a:t>ヘルスケア</a:t>
            </a:r>
          </a:p>
          <a:p>
            <a:pPr eaLnBrk="1" hangingPunct="1">
              <a:spcBef>
                <a:spcPct val="10000"/>
              </a:spcBef>
            </a:pPr>
            <a:r>
              <a:rPr lang="ja-JP" altLang="en-US" sz="1400">
                <a:solidFill>
                  <a:srgbClr val="FF0000"/>
                </a:solidFill>
                <a:latin typeface="HG丸ｺﾞｼｯｸM-PRO" pitchFamily="50" charset="-128"/>
                <a:ea typeface="HG丸ｺﾞｼｯｸM-PRO" pitchFamily="50" charset="-128"/>
              </a:rPr>
              <a:t>・トレーナー</a:t>
            </a:r>
            <a:endParaRPr lang="ja-JP" altLang="en-US" sz="1400">
              <a:solidFill>
                <a:srgbClr val="FF66CC"/>
              </a:solidFill>
              <a:latin typeface="HG丸ｺﾞｼｯｸM-PRO" pitchFamily="50" charset="-128"/>
              <a:ea typeface="HG丸ｺﾞｼｯｸM-PRO" pitchFamily="50" charset="-128"/>
            </a:endParaRPr>
          </a:p>
        </p:txBody>
      </p:sp>
      <p:sp>
        <p:nvSpPr>
          <p:cNvPr id="24586" name="Text Box 1086"/>
          <p:cNvSpPr txBox="1">
            <a:spLocks noChangeArrowheads="1"/>
          </p:cNvSpPr>
          <p:nvPr/>
        </p:nvSpPr>
        <p:spPr bwMode="auto">
          <a:xfrm>
            <a:off x="201613" y="5562600"/>
            <a:ext cx="6365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ct val="10000"/>
              </a:spcBef>
            </a:pPr>
            <a:r>
              <a:rPr lang="ja-JP" altLang="en-US" sz="1400">
                <a:solidFill>
                  <a:srgbClr val="FF0000"/>
                </a:solidFill>
                <a:latin typeface="HG丸ｺﾞｼｯｸM-PRO" pitchFamily="50" charset="-128"/>
                <a:ea typeface="HG丸ｺﾞｼｯｸM-PRO" pitchFamily="50" charset="-128"/>
              </a:rPr>
              <a:t>ヘルスケア</a:t>
            </a:r>
          </a:p>
          <a:p>
            <a:pPr eaLnBrk="1" hangingPunct="1">
              <a:spcBef>
                <a:spcPct val="10000"/>
              </a:spcBef>
            </a:pPr>
            <a:r>
              <a:rPr lang="ja-JP" altLang="en-US" sz="1400">
                <a:solidFill>
                  <a:srgbClr val="FF0000"/>
                </a:solidFill>
                <a:latin typeface="HG丸ｺﾞｼｯｸM-PRO" pitchFamily="50" charset="-128"/>
                <a:ea typeface="HG丸ｺﾞｼｯｸM-PRO" pitchFamily="50" charset="-128"/>
              </a:rPr>
              <a:t>・リーダー</a:t>
            </a:r>
          </a:p>
        </p:txBody>
      </p:sp>
      <p:sp>
        <p:nvSpPr>
          <p:cNvPr id="24587" name="Line 1096"/>
          <p:cNvSpPr>
            <a:spLocks noChangeShapeType="1"/>
          </p:cNvSpPr>
          <p:nvPr/>
        </p:nvSpPr>
        <p:spPr bwMode="auto">
          <a:xfrm>
            <a:off x="4572000" y="990600"/>
            <a:ext cx="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8" name="Text Box 1097"/>
          <p:cNvSpPr txBox="1">
            <a:spLocks noChangeArrowheads="1"/>
          </p:cNvSpPr>
          <p:nvPr/>
        </p:nvSpPr>
        <p:spPr bwMode="auto">
          <a:xfrm>
            <a:off x="3886200" y="609600"/>
            <a:ext cx="1397000" cy="3968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72000" rIns="36000" bIns="72000"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600">
                <a:latin typeface="HG丸ｺﾞｼｯｸM-PRO" pitchFamily="50" charset="-128"/>
                <a:ea typeface="HG丸ｺﾞｼｯｸM-PRO" pitchFamily="50" charset="-128"/>
              </a:rPr>
              <a:t>労　働　者</a:t>
            </a:r>
          </a:p>
        </p:txBody>
      </p:sp>
      <p:sp>
        <p:nvSpPr>
          <p:cNvPr id="24589" name="Line 1088"/>
          <p:cNvSpPr>
            <a:spLocks noChangeShapeType="1"/>
          </p:cNvSpPr>
          <p:nvPr/>
        </p:nvSpPr>
        <p:spPr bwMode="auto">
          <a:xfrm>
            <a:off x="1371600" y="3276600"/>
            <a:ext cx="2895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0" name="Line 1089"/>
          <p:cNvSpPr>
            <a:spLocks noChangeShapeType="1"/>
          </p:cNvSpPr>
          <p:nvPr/>
        </p:nvSpPr>
        <p:spPr bwMode="auto">
          <a:xfrm>
            <a:off x="1371600" y="3276600"/>
            <a:ext cx="0" cy="2873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1" name="Line 1090"/>
          <p:cNvSpPr>
            <a:spLocks noChangeShapeType="1"/>
          </p:cNvSpPr>
          <p:nvPr/>
        </p:nvSpPr>
        <p:spPr bwMode="auto">
          <a:xfrm>
            <a:off x="3581400" y="3276600"/>
            <a:ext cx="0" cy="2873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2" name="Line 1091"/>
          <p:cNvSpPr>
            <a:spLocks noChangeShapeType="1"/>
          </p:cNvSpPr>
          <p:nvPr/>
        </p:nvSpPr>
        <p:spPr bwMode="auto">
          <a:xfrm>
            <a:off x="5791200" y="3276600"/>
            <a:ext cx="0" cy="2873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3" name="Line 1092"/>
          <p:cNvSpPr>
            <a:spLocks noChangeShapeType="1"/>
          </p:cNvSpPr>
          <p:nvPr/>
        </p:nvSpPr>
        <p:spPr bwMode="auto">
          <a:xfrm>
            <a:off x="7772400" y="3276600"/>
            <a:ext cx="0" cy="2873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4" name="Line 1093"/>
          <p:cNvSpPr>
            <a:spLocks noChangeShapeType="1"/>
          </p:cNvSpPr>
          <p:nvPr/>
        </p:nvSpPr>
        <p:spPr bwMode="auto">
          <a:xfrm flipV="1">
            <a:off x="4267200" y="2819400"/>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5" name="Text Box 1094"/>
          <p:cNvSpPr txBox="1">
            <a:spLocks noChangeArrowheads="1"/>
          </p:cNvSpPr>
          <p:nvPr/>
        </p:nvSpPr>
        <p:spPr bwMode="auto">
          <a:xfrm>
            <a:off x="2133600" y="2895600"/>
            <a:ext cx="1412875" cy="295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36000" rIns="0" bIns="36000">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400">
                <a:solidFill>
                  <a:srgbClr val="FF0000"/>
                </a:solidFill>
                <a:latin typeface="HG丸ｺﾞｼｯｸM-PRO" pitchFamily="50" charset="-128"/>
                <a:ea typeface="HG丸ｺﾞｼｯｸM-PRO" pitchFamily="50" charset="-128"/>
              </a:rPr>
              <a:t>労働者全員</a:t>
            </a:r>
          </a:p>
        </p:txBody>
      </p:sp>
      <p:sp>
        <p:nvSpPr>
          <p:cNvPr id="24596" name="Text Box 1095"/>
          <p:cNvSpPr txBox="1">
            <a:spLocks noChangeArrowheads="1"/>
          </p:cNvSpPr>
          <p:nvPr/>
        </p:nvSpPr>
        <p:spPr bwMode="auto">
          <a:xfrm>
            <a:off x="5943600" y="2895600"/>
            <a:ext cx="1981200" cy="295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36000" rIns="0" bIns="36000">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400">
                <a:solidFill>
                  <a:srgbClr val="FF0000"/>
                </a:solidFill>
                <a:latin typeface="HG丸ｺﾞｼｯｸM-PRO" pitchFamily="50" charset="-128"/>
                <a:ea typeface="HG丸ｺﾞｼｯｸM-PRO" pitchFamily="50" charset="-128"/>
              </a:rPr>
              <a:t>特に必要な労働者</a:t>
            </a:r>
          </a:p>
        </p:txBody>
      </p:sp>
      <p:sp>
        <p:nvSpPr>
          <p:cNvPr id="24597" name="Line 1105"/>
          <p:cNvSpPr>
            <a:spLocks noChangeShapeType="1"/>
          </p:cNvSpPr>
          <p:nvPr/>
        </p:nvSpPr>
        <p:spPr bwMode="auto">
          <a:xfrm flipV="1">
            <a:off x="4953000" y="2819400"/>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8" name="Line 1106"/>
          <p:cNvSpPr>
            <a:spLocks noChangeShapeType="1"/>
          </p:cNvSpPr>
          <p:nvPr/>
        </p:nvSpPr>
        <p:spPr bwMode="auto">
          <a:xfrm>
            <a:off x="4953000" y="3276600"/>
            <a:ext cx="2808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 name="Rectangle 2"/>
          <p:cNvSpPr txBox="1">
            <a:spLocks noChangeArrowheads="1"/>
          </p:cNvSpPr>
          <p:nvPr/>
        </p:nvSpPr>
        <p:spPr bwMode="auto">
          <a:xfrm>
            <a:off x="244474" y="152402"/>
            <a:ext cx="6559774" cy="437958"/>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just" eaLnBrk="1" hangingPunct="1">
              <a:lnSpc>
                <a:spcPct val="90000"/>
              </a:lnSpc>
              <a:spcBef>
                <a:spcPct val="50000"/>
              </a:spcBef>
            </a:pPr>
            <a:r>
              <a:rPr lang="ja-JP" altLang="en-US" sz="2000" b="1" dirty="0" smtClean="0">
                <a:solidFill>
                  <a:schemeClr val="bg1"/>
                </a:solidFill>
                <a:latin typeface="HG丸ｺﾞｼｯｸM-PRO" pitchFamily="50" charset="-128"/>
                <a:ea typeface="HG丸ｺﾞｼｯｸM-PRO" pitchFamily="50" charset="-128"/>
              </a:rPr>
              <a:t>参考資料　例：事業場</a:t>
            </a:r>
            <a:r>
              <a:rPr lang="ja-JP" altLang="en-US" sz="2000" b="1" dirty="0">
                <a:solidFill>
                  <a:schemeClr val="bg1"/>
                </a:solidFill>
                <a:latin typeface="HG丸ｺﾞｼｯｸM-PRO" pitchFamily="50" charset="-128"/>
                <a:ea typeface="HG丸ｺﾞｼｯｸM-PRO" pitchFamily="50" charset="-128"/>
              </a:rPr>
              <a:t>における健康保持増進措置内容</a:t>
            </a:r>
          </a:p>
        </p:txBody>
      </p:sp>
    </p:spTree>
    <p:extLst>
      <p:ext uri="{BB962C8B-B14F-4D97-AF65-F5344CB8AC3E}">
        <p14:creationId xmlns:p14="http://schemas.microsoft.com/office/powerpoint/2010/main" val="16244077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5"/>
          <p:cNvSpPr>
            <a:spLocks noGrp="1" noChangeArrowheads="1"/>
          </p:cNvSpPr>
          <p:nvPr>
            <p:ph type="ctrTitle"/>
          </p:nvPr>
        </p:nvSpPr>
        <p:spPr bwMode="auto">
          <a:xfrm>
            <a:off x="323850" y="144201"/>
            <a:ext cx="5464175" cy="4991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lnSpc>
                <a:spcPts val="3900"/>
              </a:lnSpc>
            </a:pPr>
            <a:r>
              <a:rPr lang="ja-JP" altLang="en-US" sz="2800" dirty="0" smtClean="0">
                <a:solidFill>
                  <a:schemeClr val="accent2"/>
                </a:solidFill>
                <a:latin typeface="HG丸ｺﾞｼｯｸM-PRO" pitchFamily="50" charset="-128"/>
                <a:ea typeface="HG丸ｺﾞｼｯｸM-PRO" pitchFamily="50" charset="-128"/>
              </a:rPr>
              <a:t>（３）メンタルヘルスケア</a:t>
            </a:r>
          </a:p>
        </p:txBody>
      </p:sp>
      <p:sp>
        <p:nvSpPr>
          <p:cNvPr id="31749" name="Text Box 6"/>
          <p:cNvSpPr txBox="1">
            <a:spLocks noChangeArrowheads="1"/>
          </p:cNvSpPr>
          <p:nvPr/>
        </p:nvSpPr>
        <p:spPr bwMode="auto">
          <a:xfrm>
            <a:off x="6950225" y="228118"/>
            <a:ext cx="1584175"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P127</a:t>
            </a:r>
            <a:endParaRPr lang="en-US" altLang="ja-JP" sz="1400" dirty="0">
              <a:latin typeface="HG丸ｺﾞｼｯｸM-PRO" pitchFamily="50" charset="-128"/>
              <a:ea typeface="HG丸ｺﾞｼｯｸM-PRO" pitchFamily="50" charset="-128"/>
            </a:endParaRPr>
          </a:p>
        </p:txBody>
      </p:sp>
      <p:sp>
        <p:nvSpPr>
          <p:cNvPr id="7" name="Rectangle 3"/>
          <p:cNvSpPr txBox="1">
            <a:spLocks noChangeArrowheads="1"/>
          </p:cNvSpPr>
          <p:nvPr/>
        </p:nvSpPr>
        <p:spPr bwMode="auto">
          <a:xfrm>
            <a:off x="267320" y="688500"/>
            <a:ext cx="8647771" cy="3184112"/>
          </a:xfrm>
          <a:prstGeom prst="rect">
            <a:avLst/>
          </a:prstGeom>
          <a:solidFill>
            <a:srgbClr val="FFFF99"/>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600"/>
              </a:lnSpc>
              <a:spcBef>
                <a:spcPct val="0"/>
              </a:spcBef>
            </a:pPr>
            <a:r>
              <a:rPr lang="ja-JP" altLang="en-US" sz="2000" dirty="0" smtClean="0">
                <a:latin typeface="HG丸ｺﾞｼｯｸM-PRO" pitchFamily="50" charset="-128"/>
                <a:ea typeface="HG丸ｺﾞｼｯｸM-PRO" pitchFamily="50" charset="-128"/>
              </a:rPr>
              <a:t>・近年、職業生活等に関して強い不安・ストレスを感じる労働者が６割</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にのぼり、さらに、業務による心理的負荷を原因として精神障害を</a:t>
            </a:r>
            <a:r>
              <a:rPr lang="ja-JP" altLang="en-US" sz="2000" dirty="0">
                <a:latin typeface="HG丸ｺﾞｼｯｸM-PRO" pitchFamily="50" charset="-128"/>
                <a:ea typeface="HG丸ｺﾞｼｯｸM-PRO" pitchFamily="50" charset="-128"/>
              </a:rPr>
              <a:t>発</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症し</a:t>
            </a:r>
            <a:r>
              <a:rPr lang="ja-JP" altLang="en-US" sz="2000" dirty="0" smtClean="0">
                <a:latin typeface="HG丸ｺﾞｼｯｸM-PRO" pitchFamily="50" charset="-128"/>
                <a:ea typeface="HG丸ｺﾞｼｯｸM-PRO" pitchFamily="50" charset="-128"/>
              </a:rPr>
              <a:t>、あるいは当該精神障害により自殺に至る事案が発生している。</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smtClean="0">
                <a:latin typeface="HG丸ｺﾞｼｯｸM-PRO" pitchFamily="50" charset="-128"/>
                <a:ea typeface="HG丸ｺﾞｼｯｸM-PRO" pitchFamily="50" charset="-128"/>
              </a:rPr>
              <a:t>・メンタルヘルスケアに取り組む事業場は全体で５９．２％であるが、</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小規模事業場（</a:t>
            </a:r>
            <a:r>
              <a:rPr lang="en-US" altLang="ja-JP" sz="2000" dirty="0" smtClean="0">
                <a:latin typeface="HG丸ｺﾞｼｯｸM-PRO" pitchFamily="50" charset="-128"/>
                <a:ea typeface="HG丸ｺﾞｼｯｸM-PRO" pitchFamily="50" charset="-128"/>
              </a:rPr>
              <a:t>30</a:t>
            </a:r>
            <a:r>
              <a:rPr lang="ja-JP" altLang="en-US" sz="2000" dirty="0" smtClean="0">
                <a:latin typeface="HG丸ｺﾞｼｯｸM-PRO" pitchFamily="50" charset="-128"/>
                <a:ea typeface="HG丸ｺﾞｼｯｸM-PRO" pitchFamily="50" charset="-128"/>
              </a:rPr>
              <a:t>～</a:t>
            </a:r>
            <a:r>
              <a:rPr lang="en-US" altLang="ja-JP" sz="2000" dirty="0" smtClean="0">
                <a:latin typeface="HG丸ｺﾞｼｯｸM-PRO" pitchFamily="50" charset="-128"/>
                <a:ea typeface="HG丸ｺﾞｼｯｸM-PRO" pitchFamily="50" charset="-128"/>
              </a:rPr>
              <a:t>49</a:t>
            </a:r>
            <a:r>
              <a:rPr lang="ja-JP" altLang="en-US" sz="2000" dirty="0" smtClean="0">
                <a:latin typeface="HG丸ｺﾞｼｯｸM-PRO" pitchFamily="50" charset="-128"/>
                <a:ea typeface="HG丸ｺﾞｼｯｸM-PRO" pitchFamily="50" charset="-128"/>
              </a:rPr>
              <a:t>人で</a:t>
            </a:r>
            <a:r>
              <a:rPr lang="en-US" altLang="ja-JP" sz="2000" dirty="0" smtClean="0">
                <a:latin typeface="HG丸ｺﾞｼｯｸM-PRO" pitchFamily="50" charset="-128"/>
                <a:ea typeface="HG丸ｺﾞｼｯｸM-PRO" pitchFamily="50" charset="-128"/>
              </a:rPr>
              <a:t>63.5</a:t>
            </a:r>
            <a:r>
              <a:rPr lang="ja-JP" altLang="en-US" sz="2000" dirty="0" smtClean="0">
                <a:latin typeface="HG丸ｺﾞｼｯｸM-PRO" pitchFamily="50" charset="-128"/>
                <a:ea typeface="HG丸ｺﾞｼｯｸM-PRO" pitchFamily="50" charset="-128"/>
              </a:rPr>
              <a:t>％、</a:t>
            </a:r>
            <a:r>
              <a:rPr lang="en-US" altLang="ja-JP" sz="2000" dirty="0" smtClean="0">
                <a:latin typeface="HG丸ｺﾞｼｯｸM-PRO" pitchFamily="50" charset="-128"/>
                <a:ea typeface="HG丸ｺﾞｼｯｸM-PRO" pitchFamily="50" charset="-128"/>
              </a:rPr>
              <a:t>10</a:t>
            </a:r>
            <a:r>
              <a:rPr lang="ja-JP" altLang="en-US" sz="2000" dirty="0" smtClean="0">
                <a:latin typeface="HG丸ｺﾞｼｯｸM-PRO" pitchFamily="50" charset="-128"/>
                <a:ea typeface="HG丸ｺﾞｼｯｸM-PRO" pitchFamily="50" charset="-128"/>
              </a:rPr>
              <a:t>～</a:t>
            </a:r>
            <a:r>
              <a:rPr lang="en-US" altLang="ja-JP" sz="2000" dirty="0" smtClean="0">
                <a:latin typeface="HG丸ｺﾞｼｯｸM-PRO" pitchFamily="50" charset="-128"/>
                <a:ea typeface="HG丸ｺﾞｼｯｸM-PRO" pitchFamily="50" charset="-128"/>
              </a:rPr>
              <a:t>29</a:t>
            </a:r>
            <a:r>
              <a:rPr lang="ja-JP" altLang="en-US" sz="2000" dirty="0" smtClean="0">
                <a:latin typeface="HG丸ｺﾞｼｯｸM-PRO" pitchFamily="50" charset="-128"/>
                <a:ea typeface="HG丸ｺﾞｼｯｸM-PRO" pitchFamily="50" charset="-128"/>
              </a:rPr>
              <a:t>で</a:t>
            </a:r>
            <a:r>
              <a:rPr lang="en-US" altLang="ja-JP" sz="2000" dirty="0" smtClean="0">
                <a:latin typeface="HG丸ｺﾞｼｯｸM-PRO" pitchFamily="50" charset="-128"/>
                <a:ea typeface="HG丸ｺﾞｼｯｸM-PRO" pitchFamily="50" charset="-128"/>
              </a:rPr>
              <a:t>51.6</a:t>
            </a:r>
            <a:r>
              <a:rPr lang="ja-JP" altLang="en-US" sz="2000" dirty="0" smtClean="0">
                <a:latin typeface="HG丸ｺﾞｼｯｸM-PRO" pitchFamily="50" charset="-128"/>
                <a:ea typeface="HG丸ｺﾞｼｯｸM-PRO" pitchFamily="50" charset="-128"/>
              </a:rPr>
              <a:t>％）での取り</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組みが進んでいない。</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smtClean="0">
                <a:latin typeface="HG丸ｺﾞｼｯｸM-PRO" pitchFamily="50" charset="-128"/>
                <a:ea typeface="HG丸ｺﾞｼｯｸM-PRO" pitchFamily="50" charset="-128"/>
              </a:rPr>
              <a:t>・メンタルヘルス対策については、</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solidFill>
                  <a:srgbClr val="FF0000"/>
                </a:solidFill>
                <a:latin typeface="HG丸ｺﾞｼｯｸM-PRO" pitchFamily="50" charset="-128"/>
                <a:ea typeface="HG丸ｺﾞｼｯｸM-PRO" pitchFamily="50" charset="-128"/>
              </a:rPr>
              <a:t>　</a:t>
            </a:r>
            <a:r>
              <a:rPr lang="ja-JP" altLang="en-US" sz="2000" u="sng" dirty="0" smtClean="0">
                <a:solidFill>
                  <a:srgbClr val="FF0000"/>
                </a:solidFill>
                <a:latin typeface="HG丸ｺﾞｼｯｸM-PRO" pitchFamily="50" charset="-128"/>
                <a:ea typeface="HG丸ｺﾞｼｯｸM-PRO" pitchFamily="50" charset="-128"/>
              </a:rPr>
              <a:t>「労働者の心の健康の保持増進のため指針」</a:t>
            </a:r>
            <a:r>
              <a:rPr lang="ja-JP" altLang="en-US" sz="2000" dirty="0" smtClean="0">
                <a:latin typeface="HG丸ｺﾞｼｯｸM-PRO" pitchFamily="50" charset="-128"/>
                <a:ea typeface="HG丸ｺﾞｼｯｸM-PRO" pitchFamily="50" charset="-128"/>
              </a:rPr>
              <a:t>が公表されており、これ</a:t>
            </a:r>
            <a:endParaRPr lang="en-US" altLang="ja-JP" sz="200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に沿って事業場で取り組むことが求められている。</a:t>
            </a:r>
            <a:endParaRPr lang="en-US" altLang="ja-JP" sz="2000" dirty="0">
              <a:latin typeface="HG丸ｺﾞｼｯｸM-PRO" pitchFamily="50" charset="-128"/>
              <a:ea typeface="HG丸ｺﾞｼｯｸM-PRO" pitchFamily="50" charset="-128"/>
            </a:endParaRPr>
          </a:p>
        </p:txBody>
      </p:sp>
      <p:sp>
        <p:nvSpPr>
          <p:cNvPr id="8" name="Rectangle 2"/>
          <p:cNvSpPr txBox="1">
            <a:spLocks noChangeArrowheads="1"/>
          </p:cNvSpPr>
          <p:nvPr/>
        </p:nvSpPr>
        <p:spPr bwMode="auto">
          <a:xfrm>
            <a:off x="256633" y="3965729"/>
            <a:ext cx="5040721" cy="411362"/>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just" eaLnBrk="1" hangingPunct="1">
              <a:lnSpc>
                <a:spcPts val="2800"/>
              </a:lnSpc>
              <a:spcBef>
                <a:spcPts val="0"/>
              </a:spcBef>
            </a:pPr>
            <a:r>
              <a:rPr lang="ja-JP" altLang="en-US" sz="2000" b="1" dirty="0" smtClean="0">
                <a:solidFill>
                  <a:schemeClr val="bg1"/>
                </a:solidFill>
                <a:latin typeface="HG丸ｺﾞｼｯｸM-PRO" pitchFamily="50" charset="-128"/>
                <a:ea typeface="HG丸ｺﾞｼｯｸM-PRO" pitchFamily="50" charset="-128"/>
              </a:rPr>
              <a:t>ア　メンタルヘルスケアの基本的考え方</a:t>
            </a:r>
            <a:endParaRPr lang="ja-JP" altLang="en-US" sz="2000" b="1" dirty="0">
              <a:solidFill>
                <a:schemeClr val="bg1"/>
              </a:solidFill>
              <a:latin typeface="HG丸ｺﾞｼｯｸM-PRO" pitchFamily="50" charset="-128"/>
              <a:ea typeface="HG丸ｺﾞｼｯｸM-PRO" pitchFamily="50" charset="-128"/>
            </a:endParaRPr>
          </a:p>
        </p:txBody>
      </p:sp>
      <p:sp>
        <p:nvSpPr>
          <p:cNvPr id="9" name="Rectangle 3"/>
          <p:cNvSpPr txBox="1">
            <a:spLocks noChangeArrowheads="1"/>
          </p:cNvSpPr>
          <p:nvPr/>
        </p:nvSpPr>
        <p:spPr bwMode="auto">
          <a:xfrm>
            <a:off x="278471" y="4470208"/>
            <a:ext cx="8559800" cy="2055136"/>
          </a:xfrm>
          <a:prstGeom prst="rect">
            <a:avLst/>
          </a:prstGeom>
          <a:solidFill>
            <a:srgbClr val="FFFF99"/>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600"/>
              </a:lnSpc>
              <a:spcBef>
                <a:spcPct val="0"/>
              </a:spcBef>
            </a:pPr>
            <a:r>
              <a:rPr lang="ja-JP" altLang="en-US" sz="2000" kern="0" dirty="0" smtClean="0">
                <a:latin typeface="HG丸ｺﾞｼｯｸM-PRO" pitchFamily="50" charset="-128"/>
                <a:ea typeface="HG丸ｺﾞｼｯｸM-PRO" pitchFamily="50" charset="-128"/>
              </a:rPr>
              <a:t>・衛生委員会等において十分調査審議を行い、「心の健康づくり計画」</a:t>
            </a:r>
            <a:endParaRPr lang="en-US" altLang="ja-JP" sz="2000" kern="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を策定し、その実施に当たり「４つのケア」（①セルフケア　②ライ</a:t>
            </a:r>
            <a:endParaRPr lang="en-US" altLang="ja-JP" sz="2000" kern="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kern="0" dirty="0" smtClean="0">
                <a:latin typeface="HG丸ｺﾞｼｯｸM-PRO" pitchFamily="50" charset="-128"/>
                <a:ea typeface="HG丸ｺﾞｼｯｸM-PRO" pitchFamily="50" charset="-128"/>
              </a:rPr>
              <a:t>　ンケア　③スタッフ等によるケア　④外部によるケア）を効果的に推</a:t>
            </a:r>
            <a:endParaRPr lang="en-US" altLang="ja-JP" sz="2000" kern="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err="1" smtClean="0">
                <a:latin typeface="HG丸ｺﾞｼｯｸM-PRO" pitchFamily="50" charset="-128"/>
                <a:ea typeface="HG丸ｺﾞｼｯｸM-PRO" pitchFamily="50" charset="-128"/>
              </a:rPr>
              <a:t>進し</a:t>
            </a:r>
            <a:r>
              <a:rPr lang="ja-JP" altLang="en-US" sz="2000" kern="0" dirty="0" smtClean="0">
                <a:latin typeface="HG丸ｺﾞｼｯｸM-PRO" pitchFamily="50" charset="-128"/>
                <a:ea typeface="HG丸ｺﾞｼｯｸM-PRO" pitchFamily="50" charset="-128"/>
              </a:rPr>
              <a:t>、職場環境等の改善、メンタルヘルス不調への気付きと対応、職</a:t>
            </a:r>
            <a:endParaRPr lang="en-US" altLang="ja-JP" sz="2000" kern="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場復帰のための支援が円滑に行われるようにする必要があるとされて</a:t>
            </a:r>
            <a:endParaRPr lang="en-US" altLang="ja-JP" sz="2000" kern="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いる。</a:t>
            </a:r>
          </a:p>
          <a:p>
            <a:pPr algn="l" eaLnBrk="1" hangingPunct="1">
              <a:spcBef>
                <a:spcPts val="600"/>
              </a:spcBef>
            </a:pPr>
            <a:endParaRPr lang="en-US" altLang="ja-JP" sz="2400" kern="0" dirty="0" smtClean="0">
              <a:solidFill>
                <a:srgbClr val="0000FF"/>
              </a:solidFill>
              <a:latin typeface="HG丸ｺﾞｼｯｸM-PRO" pitchFamily="50" charset="-128"/>
              <a:ea typeface="HG丸ｺﾞｼｯｸM-PRO" pitchFamily="50" charset="-128"/>
            </a:endParaRPr>
          </a:p>
        </p:txBody>
      </p:sp>
      <p:sp>
        <p:nvSpPr>
          <p:cNvPr id="31746"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FDD2D59D-7268-4DE4-BEF4-283BDA2EF9A0}" type="slidenum">
              <a:rPr lang="en-US" altLang="ja-JP" sz="1400"/>
              <a:pPr/>
              <a:t>26</a:t>
            </a:fld>
            <a:endParaRPr lang="en-US" altLang="ja-JP" sz="1400"/>
          </a:p>
        </p:txBody>
      </p:sp>
    </p:spTree>
    <p:extLst>
      <p:ext uri="{BB962C8B-B14F-4D97-AF65-F5344CB8AC3E}">
        <p14:creationId xmlns:p14="http://schemas.microsoft.com/office/powerpoint/2010/main" val="22067630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AutoShape 14"/>
          <p:cNvSpPr>
            <a:spLocks noChangeArrowheads="1"/>
          </p:cNvSpPr>
          <p:nvPr/>
        </p:nvSpPr>
        <p:spPr bwMode="auto">
          <a:xfrm>
            <a:off x="352228" y="277974"/>
            <a:ext cx="1594086" cy="707245"/>
          </a:xfrm>
          <a:prstGeom prst="roundRect">
            <a:avLst>
              <a:gd name="adj" fmla="val 8446"/>
            </a:avLst>
          </a:prstGeom>
          <a:solidFill>
            <a:srgbClr val="FF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nSpc>
                <a:spcPts val="2500"/>
              </a:lnSpc>
            </a:pPr>
            <a:r>
              <a:rPr lang="ja-JP" altLang="en-US" b="1" dirty="0" smtClean="0">
                <a:solidFill>
                  <a:schemeClr val="bg1"/>
                </a:solidFill>
                <a:latin typeface="HG丸ｺﾞｼｯｸM-PRO" pitchFamily="50" charset="-128"/>
                <a:ea typeface="HG丸ｺﾞｼｯｸM-PRO" pitchFamily="50" charset="-128"/>
              </a:rPr>
              <a:t>図：　</a:t>
            </a:r>
            <a:endParaRPr lang="en-US" altLang="ja-JP" b="1" dirty="0" smtClean="0">
              <a:solidFill>
                <a:schemeClr val="bg1"/>
              </a:solidFill>
              <a:latin typeface="HG丸ｺﾞｼｯｸM-PRO" pitchFamily="50" charset="-128"/>
              <a:ea typeface="HG丸ｺﾞｼｯｸM-PRO" pitchFamily="50" charset="-128"/>
            </a:endParaRPr>
          </a:p>
          <a:p>
            <a:pPr>
              <a:lnSpc>
                <a:spcPts val="2500"/>
              </a:lnSpc>
            </a:pPr>
            <a:r>
              <a:rPr lang="ja-JP" altLang="en-US" b="1" dirty="0" smtClean="0">
                <a:solidFill>
                  <a:schemeClr val="bg1"/>
                </a:solidFill>
                <a:latin typeface="HG丸ｺﾞｼｯｸM-PRO" pitchFamily="50" charset="-128"/>
                <a:ea typeface="HG丸ｺﾞｼｯｸM-PRO" pitchFamily="50" charset="-128"/>
              </a:rPr>
              <a:t>４つのケア</a:t>
            </a:r>
            <a:endParaRPr lang="ja-JP" altLang="en-US" sz="2400" b="1" dirty="0">
              <a:solidFill>
                <a:schemeClr val="bg1"/>
              </a:solidFill>
              <a:latin typeface="HG丸ｺﾞｼｯｸM-PRO" pitchFamily="50" charset="-128"/>
              <a:ea typeface="HG丸ｺﾞｼｯｸM-PRO" pitchFamily="50" charset="-128"/>
            </a:endParaRPr>
          </a:p>
        </p:txBody>
      </p:sp>
      <p:sp>
        <p:nvSpPr>
          <p:cNvPr id="32772" name="AutoShape 15"/>
          <p:cNvSpPr>
            <a:spLocks noChangeArrowheads="1"/>
          </p:cNvSpPr>
          <p:nvPr/>
        </p:nvSpPr>
        <p:spPr bwMode="auto">
          <a:xfrm>
            <a:off x="228600" y="1447800"/>
            <a:ext cx="5711825" cy="5181600"/>
          </a:xfrm>
          <a:prstGeom prst="roundRect">
            <a:avLst>
              <a:gd name="adj" fmla="val 5458"/>
            </a:avLst>
          </a:prstGeom>
          <a:solidFill>
            <a:srgbClr val="99CC00"/>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a:endParaRPr lang="ja-JP" altLang="ja-JP" sz="1800"/>
          </a:p>
        </p:txBody>
      </p:sp>
      <p:sp>
        <p:nvSpPr>
          <p:cNvPr id="32773" name="AutoShape 16"/>
          <p:cNvSpPr>
            <a:spLocks noChangeArrowheads="1"/>
          </p:cNvSpPr>
          <p:nvPr/>
        </p:nvSpPr>
        <p:spPr bwMode="auto">
          <a:xfrm>
            <a:off x="304800" y="1524000"/>
            <a:ext cx="5491163" cy="1041400"/>
          </a:xfrm>
          <a:prstGeom prst="roundRect">
            <a:avLst>
              <a:gd name="adj" fmla="val 11745"/>
            </a:avLst>
          </a:prstGeom>
          <a:solidFill>
            <a:schemeClr val="accent2"/>
          </a:solidFill>
          <a:ln>
            <a:noFill/>
          </a:ln>
          <a:effectLst>
            <a:outerShdw dist="107763" dir="2700000" algn="ctr" rotWithShape="0">
              <a:srgbClr val="000099">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a:lnSpc>
                <a:spcPts val="2500"/>
              </a:lnSpc>
            </a:pPr>
            <a:r>
              <a:rPr lang="ja-JP" altLang="en-US" b="1" u="sng" dirty="0">
                <a:solidFill>
                  <a:schemeClr val="bg1"/>
                </a:solidFill>
                <a:latin typeface="HG丸ｺﾞｼｯｸM-PRO" pitchFamily="50" charset="-128"/>
                <a:ea typeface="HG丸ｺﾞｼｯｸM-PRO" pitchFamily="50" charset="-128"/>
              </a:rPr>
              <a:t>セルフケア</a:t>
            </a:r>
            <a:endParaRPr lang="en-US" altLang="ja-JP" b="1" u="sng" dirty="0">
              <a:solidFill>
                <a:schemeClr val="bg1"/>
              </a:solidFill>
              <a:latin typeface="HG丸ｺﾞｼｯｸM-PRO" pitchFamily="50" charset="-128"/>
              <a:ea typeface="HG丸ｺﾞｼｯｸM-PRO" pitchFamily="50" charset="-128"/>
            </a:endParaRPr>
          </a:p>
          <a:p>
            <a:pPr algn="ctr">
              <a:lnSpc>
                <a:spcPts val="2500"/>
              </a:lnSpc>
            </a:pPr>
            <a:r>
              <a:rPr lang="ja-JP" altLang="en-US" dirty="0">
                <a:solidFill>
                  <a:schemeClr val="bg1"/>
                </a:solidFill>
                <a:latin typeface="HG丸ｺﾞｼｯｸM-PRO" pitchFamily="50" charset="-128"/>
                <a:ea typeface="HG丸ｺﾞｼｯｸM-PRO" pitchFamily="50" charset="-128"/>
              </a:rPr>
              <a:t>労働者自らが心の健康の保持増進の</a:t>
            </a:r>
            <a:endParaRPr lang="en-US" altLang="ja-JP" dirty="0">
              <a:solidFill>
                <a:schemeClr val="bg1"/>
              </a:solidFill>
              <a:latin typeface="HG丸ｺﾞｼｯｸM-PRO" pitchFamily="50" charset="-128"/>
              <a:ea typeface="HG丸ｺﾞｼｯｸM-PRO" pitchFamily="50" charset="-128"/>
            </a:endParaRPr>
          </a:p>
          <a:p>
            <a:pPr algn="ctr">
              <a:lnSpc>
                <a:spcPts val="2500"/>
              </a:lnSpc>
            </a:pPr>
            <a:r>
              <a:rPr lang="ja-JP" altLang="en-US" dirty="0">
                <a:solidFill>
                  <a:schemeClr val="bg1"/>
                </a:solidFill>
                <a:latin typeface="HG丸ｺﾞｼｯｸM-PRO" pitchFamily="50" charset="-128"/>
                <a:ea typeface="HG丸ｺﾞｼｯｸM-PRO" pitchFamily="50" charset="-128"/>
              </a:rPr>
              <a:t>ために行う活動</a:t>
            </a:r>
          </a:p>
        </p:txBody>
      </p:sp>
      <p:sp>
        <p:nvSpPr>
          <p:cNvPr id="31761" name="AutoShape 17"/>
          <p:cNvSpPr>
            <a:spLocks noChangeArrowheads="1"/>
          </p:cNvSpPr>
          <p:nvPr/>
        </p:nvSpPr>
        <p:spPr bwMode="auto">
          <a:xfrm>
            <a:off x="304800" y="2717800"/>
            <a:ext cx="5491163" cy="1143000"/>
          </a:xfrm>
          <a:prstGeom prst="roundRect">
            <a:avLst>
              <a:gd name="adj" fmla="val 18485"/>
            </a:avLst>
          </a:prstGeom>
          <a:solidFill>
            <a:schemeClr val="accent6"/>
          </a:solidFill>
          <a:ln>
            <a:noFill/>
          </a:ln>
          <a:effectLst>
            <a:outerShdw dist="107763" dir="2700000" algn="ctr" rotWithShape="0">
              <a:srgbClr val="000099">
                <a:alpha val="50000"/>
              </a:srgbClr>
            </a:outerShdw>
          </a:effectLst>
        </p:spPr>
        <p:txBody>
          <a:bodyPr wrap="none" anchor="ctr"/>
          <a:lstStyle>
            <a:lvl1pPr>
              <a:defRPr kumimoji="1" sz="2000">
                <a:solidFill>
                  <a:schemeClr val="tx1"/>
                </a:solidFill>
                <a:latin typeface="Times New Roman" panose="02020603050405020304" pitchFamily="18" charset="0"/>
                <a:ea typeface="ＭＳ ゴシック" panose="020B0609070205080204" pitchFamily="49" charset="-128"/>
              </a:defRPr>
            </a:lvl1pPr>
            <a:lvl2pPr marL="742950" indent="-285750">
              <a:defRPr kumimoji="1" sz="2000">
                <a:solidFill>
                  <a:schemeClr val="tx1"/>
                </a:solidFill>
                <a:latin typeface="Times New Roman" panose="02020603050405020304" pitchFamily="18" charset="0"/>
                <a:ea typeface="ＭＳ ゴシック" panose="020B0609070205080204" pitchFamily="49" charset="-128"/>
              </a:defRPr>
            </a:lvl2pPr>
            <a:lvl3pPr marL="1143000" indent="-228600">
              <a:defRPr kumimoji="1" sz="2000">
                <a:solidFill>
                  <a:schemeClr val="tx1"/>
                </a:solidFill>
                <a:latin typeface="Times New Roman" panose="02020603050405020304" pitchFamily="18" charset="0"/>
                <a:ea typeface="ＭＳ ゴシック" panose="020B0609070205080204" pitchFamily="49" charset="-128"/>
              </a:defRPr>
            </a:lvl3pPr>
            <a:lvl4pPr marL="1600200" indent="-228600">
              <a:defRPr kumimoji="1" sz="2000">
                <a:solidFill>
                  <a:schemeClr val="tx1"/>
                </a:solidFill>
                <a:latin typeface="Times New Roman" panose="02020603050405020304" pitchFamily="18" charset="0"/>
                <a:ea typeface="ＭＳ ゴシック" panose="020B0609070205080204" pitchFamily="49" charset="-128"/>
              </a:defRPr>
            </a:lvl4pPr>
            <a:lvl5pPr marL="2057400" indent="-228600">
              <a:defRPr kumimoji="1" sz="2000">
                <a:solidFill>
                  <a:schemeClr val="tx1"/>
                </a:solidFill>
                <a:latin typeface="Times New Roman" panose="02020603050405020304" pitchFamily="18" charset="0"/>
                <a:ea typeface="ＭＳ ゴシック" panose="020B0609070205080204" pitchFamily="49"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ゴシック" panose="020B0609070205080204" pitchFamily="49"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ゴシック" panose="020B0609070205080204" pitchFamily="49"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ゴシック" panose="020B0609070205080204" pitchFamily="49"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ゴシック" panose="020B0609070205080204" pitchFamily="49" charset="-128"/>
              </a:defRPr>
            </a:lvl9pPr>
          </a:lstStyle>
          <a:p>
            <a:pPr algn="ctr">
              <a:lnSpc>
                <a:spcPts val="2500"/>
              </a:lnSpc>
              <a:defRPr/>
            </a:pPr>
            <a:r>
              <a:rPr lang="ja-JP" altLang="en-US" b="1" u="sng" dirty="0" smtClean="0">
                <a:solidFill>
                  <a:schemeClr val="bg1"/>
                </a:solidFill>
                <a:latin typeface="HG丸ｺﾞｼｯｸM-PRO" panose="020F0600000000000000" pitchFamily="50" charset="-128"/>
                <a:ea typeface="HG丸ｺﾞｼｯｸM-PRO" panose="020F0600000000000000" pitchFamily="50" charset="-128"/>
              </a:rPr>
              <a:t>ラインによるケア</a:t>
            </a:r>
            <a:endParaRPr lang="en-US" altLang="ja-JP" b="1" u="sng" dirty="0" smtClean="0">
              <a:solidFill>
                <a:schemeClr val="bg1"/>
              </a:solidFill>
              <a:latin typeface="HG丸ｺﾞｼｯｸM-PRO" panose="020F0600000000000000" pitchFamily="50" charset="-128"/>
              <a:ea typeface="HG丸ｺﾞｼｯｸM-PRO" panose="020F0600000000000000" pitchFamily="50" charset="-128"/>
            </a:endParaRPr>
          </a:p>
          <a:p>
            <a:pPr algn="ctr">
              <a:lnSpc>
                <a:spcPts val="2500"/>
              </a:lnSpc>
              <a:defRPr/>
            </a:pPr>
            <a:r>
              <a:rPr lang="ja-JP" altLang="en-US" dirty="0" smtClean="0">
                <a:solidFill>
                  <a:schemeClr val="bg1"/>
                </a:solidFill>
                <a:latin typeface="HG丸ｺﾞｼｯｸM-PRO" panose="020F0600000000000000" pitchFamily="50" charset="-128"/>
                <a:ea typeface="HG丸ｺﾞｼｯｸM-PRO" panose="020F0600000000000000" pitchFamily="50" charset="-128"/>
              </a:rPr>
              <a:t>管理監督者が労働者の心の健康の</a:t>
            </a:r>
            <a:endParaRPr lang="en-US" altLang="ja-JP" dirty="0" smtClean="0">
              <a:solidFill>
                <a:schemeClr val="bg1"/>
              </a:solidFill>
              <a:latin typeface="HG丸ｺﾞｼｯｸM-PRO" panose="020F0600000000000000" pitchFamily="50" charset="-128"/>
              <a:ea typeface="HG丸ｺﾞｼｯｸM-PRO" panose="020F0600000000000000" pitchFamily="50" charset="-128"/>
            </a:endParaRPr>
          </a:p>
          <a:p>
            <a:pPr algn="ctr">
              <a:lnSpc>
                <a:spcPts val="2500"/>
              </a:lnSpc>
              <a:defRPr/>
            </a:pPr>
            <a:r>
              <a:rPr lang="ja-JP" altLang="en-US" dirty="0" smtClean="0">
                <a:solidFill>
                  <a:schemeClr val="bg1"/>
                </a:solidFill>
                <a:latin typeface="HG丸ｺﾞｼｯｸM-PRO" panose="020F0600000000000000" pitchFamily="50" charset="-128"/>
                <a:ea typeface="HG丸ｺﾞｼｯｸM-PRO" panose="020F0600000000000000" pitchFamily="50" charset="-128"/>
              </a:rPr>
              <a:t>保持増進のために行う活動</a:t>
            </a:r>
          </a:p>
        </p:txBody>
      </p:sp>
      <p:sp>
        <p:nvSpPr>
          <p:cNvPr id="31762" name="AutoShape 18"/>
          <p:cNvSpPr>
            <a:spLocks noChangeArrowheads="1"/>
          </p:cNvSpPr>
          <p:nvPr/>
        </p:nvSpPr>
        <p:spPr bwMode="auto">
          <a:xfrm>
            <a:off x="304800" y="4013200"/>
            <a:ext cx="5491163" cy="1143000"/>
          </a:xfrm>
          <a:prstGeom prst="roundRect">
            <a:avLst>
              <a:gd name="adj" fmla="val 19789"/>
            </a:avLst>
          </a:prstGeom>
          <a:solidFill>
            <a:schemeClr val="accent6">
              <a:lumMod val="75000"/>
            </a:schemeClr>
          </a:solidFill>
          <a:ln>
            <a:noFill/>
          </a:ln>
          <a:effectLst>
            <a:outerShdw dist="107763" dir="2700000" algn="ctr" rotWithShape="0">
              <a:srgbClr val="000099">
                <a:alpha val="50000"/>
              </a:srgbClr>
            </a:outerShdw>
          </a:effectLst>
        </p:spPr>
        <p:txBody>
          <a:bodyPr wrap="none" anchor="ctr"/>
          <a:lstStyle>
            <a:lvl1pPr>
              <a:defRPr kumimoji="1" sz="2000">
                <a:solidFill>
                  <a:schemeClr val="tx1"/>
                </a:solidFill>
                <a:latin typeface="Times New Roman" panose="02020603050405020304" pitchFamily="18" charset="0"/>
                <a:ea typeface="ＭＳ ゴシック" panose="020B0609070205080204" pitchFamily="49" charset="-128"/>
              </a:defRPr>
            </a:lvl1pPr>
            <a:lvl2pPr marL="742950" indent="-285750">
              <a:defRPr kumimoji="1" sz="2000">
                <a:solidFill>
                  <a:schemeClr val="tx1"/>
                </a:solidFill>
                <a:latin typeface="Times New Roman" panose="02020603050405020304" pitchFamily="18" charset="0"/>
                <a:ea typeface="ＭＳ ゴシック" panose="020B0609070205080204" pitchFamily="49" charset="-128"/>
              </a:defRPr>
            </a:lvl2pPr>
            <a:lvl3pPr marL="1143000" indent="-228600">
              <a:defRPr kumimoji="1" sz="2000">
                <a:solidFill>
                  <a:schemeClr val="tx1"/>
                </a:solidFill>
                <a:latin typeface="Times New Roman" panose="02020603050405020304" pitchFamily="18" charset="0"/>
                <a:ea typeface="ＭＳ ゴシック" panose="020B0609070205080204" pitchFamily="49" charset="-128"/>
              </a:defRPr>
            </a:lvl3pPr>
            <a:lvl4pPr marL="1600200" indent="-228600">
              <a:defRPr kumimoji="1" sz="2000">
                <a:solidFill>
                  <a:schemeClr val="tx1"/>
                </a:solidFill>
                <a:latin typeface="Times New Roman" panose="02020603050405020304" pitchFamily="18" charset="0"/>
                <a:ea typeface="ＭＳ ゴシック" panose="020B0609070205080204" pitchFamily="49" charset="-128"/>
              </a:defRPr>
            </a:lvl4pPr>
            <a:lvl5pPr marL="2057400" indent="-228600">
              <a:defRPr kumimoji="1" sz="2000">
                <a:solidFill>
                  <a:schemeClr val="tx1"/>
                </a:solidFill>
                <a:latin typeface="Times New Roman" panose="02020603050405020304" pitchFamily="18" charset="0"/>
                <a:ea typeface="ＭＳ ゴシック" panose="020B0609070205080204" pitchFamily="49"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ゴシック" panose="020B0609070205080204" pitchFamily="49"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ゴシック" panose="020B0609070205080204" pitchFamily="49"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ゴシック" panose="020B0609070205080204" pitchFamily="49"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ゴシック" panose="020B0609070205080204" pitchFamily="49" charset="-128"/>
              </a:defRPr>
            </a:lvl9pPr>
          </a:lstStyle>
          <a:p>
            <a:pPr algn="ctr">
              <a:lnSpc>
                <a:spcPts val="2500"/>
              </a:lnSpc>
              <a:defRPr/>
            </a:pPr>
            <a:r>
              <a:rPr lang="ja-JP" altLang="en-US" b="1" u="sng" dirty="0" smtClean="0">
                <a:solidFill>
                  <a:schemeClr val="bg1"/>
                </a:solidFill>
                <a:latin typeface="HG丸ｺﾞｼｯｸM-PRO" panose="020F0600000000000000" pitchFamily="50" charset="-128"/>
                <a:ea typeface="HG丸ｺﾞｼｯｸM-PRO" panose="020F0600000000000000" pitchFamily="50" charset="-128"/>
              </a:rPr>
              <a:t>事業場内産業保健スタッフ等によるケア</a:t>
            </a:r>
            <a:endParaRPr lang="en-US" altLang="ja-JP" b="1" u="sng" dirty="0" smtClean="0">
              <a:solidFill>
                <a:schemeClr val="bg1"/>
              </a:solidFill>
              <a:latin typeface="HG丸ｺﾞｼｯｸM-PRO" panose="020F0600000000000000" pitchFamily="50" charset="-128"/>
              <a:ea typeface="HG丸ｺﾞｼｯｸM-PRO" panose="020F0600000000000000" pitchFamily="50" charset="-128"/>
            </a:endParaRPr>
          </a:p>
          <a:p>
            <a:pPr algn="ctr">
              <a:lnSpc>
                <a:spcPts val="2500"/>
              </a:lnSpc>
              <a:defRPr/>
            </a:pPr>
            <a:r>
              <a:rPr lang="ja-JP" altLang="en-US" dirty="0" smtClean="0">
                <a:solidFill>
                  <a:schemeClr val="bg1"/>
                </a:solidFill>
                <a:latin typeface="HG丸ｺﾞｼｯｸM-PRO" panose="020F0600000000000000" pitchFamily="50" charset="-128"/>
                <a:ea typeface="HG丸ｺﾞｼｯｸM-PRO" panose="020F0600000000000000" pitchFamily="50" charset="-128"/>
              </a:rPr>
              <a:t>産業医・保健師等が労働者の</a:t>
            </a:r>
            <a:endParaRPr lang="en-US" altLang="ja-JP" dirty="0" smtClean="0">
              <a:solidFill>
                <a:schemeClr val="bg1"/>
              </a:solidFill>
              <a:latin typeface="HG丸ｺﾞｼｯｸM-PRO" panose="020F0600000000000000" pitchFamily="50" charset="-128"/>
              <a:ea typeface="HG丸ｺﾞｼｯｸM-PRO" panose="020F0600000000000000" pitchFamily="50" charset="-128"/>
            </a:endParaRPr>
          </a:p>
          <a:p>
            <a:pPr algn="ctr">
              <a:lnSpc>
                <a:spcPts val="2500"/>
              </a:lnSpc>
              <a:defRPr/>
            </a:pPr>
            <a:r>
              <a:rPr lang="ja-JP" altLang="en-US" dirty="0" smtClean="0">
                <a:solidFill>
                  <a:schemeClr val="bg1"/>
                </a:solidFill>
                <a:latin typeface="HG丸ｺﾞｼｯｸM-PRO" panose="020F0600000000000000" pitchFamily="50" charset="-128"/>
                <a:ea typeface="HG丸ｺﾞｼｯｸM-PRO" panose="020F0600000000000000" pitchFamily="50" charset="-128"/>
              </a:rPr>
              <a:t>心の健康の保持増進のために行う活動</a:t>
            </a:r>
          </a:p>
        </p:txBody>
      </p:sp>
      <p:sp>
        <p:nvSpPr>
          <p:cNvPr id="32776" name="AutoShape 19"/>
          <p:cNvSpPr>
            <a:spLocks noChangeArrowheads="1"/>
          </p:cNvSpPr>
          <p:nvPr/>
        </p:nvSpPr>
        <p:spPr bwMode="auto">
          <a:xfrm>
            <a:off x="304800" y="5308600"/>
            <a:ext cx="5491163" cy="1144588"/>
          </a:xfrm>
          <a:prstGeom prst="roundRect">
            <a:avLst>
              <a:gd name="adj" fmla="val 15194"/>
            </a:avLst>
          </a:prstGeom>
          <a:solidFill>
            <a:srgbClr val="0000FF"/>
          </a:solidFill>
          <a:ln>
            <a:noFill/>
          </a:ln>
          <a:effectLst>
            <a:outerShdw dist="107763" dir="2700000" algn="ctr" rotWithShape="0">
              <a:srgbClr val="000099">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a:lnSpc>
                <a:spcPts val="2500"/>
              </a:lnSpc>
            </a:pPr>
            <a:r>
              <a:rPr lang="ja-JP" altLang="en-US" b="1" u="sng" dirty="0" smtClean="0">
                <a:solidFill>
                  <a:schemeClr val="bg1"/>
                </a:solidFill>
                <a:latin typeface="HG丸ｺﾞｼｯｸM-PRO" pitchFamily="50" charset="-128"/>
                <a:ea typeface="HG丸ｺﾞｼｯｸM-PRO" pitchFamily="50" charset="-128"/>
              </a:rPr>
              <a:t>事業場外資源に</a:t>
            </a:r>
            <a:r>
              <a:rPr lang="ja-JP" altLang="en-US" b="1" u="sng" dirty="0">
                <a:solidFill>
                  <a:schemeClr val="bg1"/>
                </a:solidFill>
                <a:latin typeface="HG丸ｺﾞｼｯｸM-PRO" pitchFamily="50" charset="-128"/>
                <a:ea typeface="HG丸ｺﾞｼｯｸM-PRO" pitchFamily="50" charset="-128"/>
              </a:rPr>
              <a:t>よるケア</a:t>
            </a:r>
            <a:endParaRPr lang="en-US" altLang="ja-JP" b="1" u="sng" dirty="0">
              <a:solidFill>
                <a:schemeClr val="bg1"/>
              </a:solidFill>
              <a:latin typeface="HG丸ｺﾞｼｯｸM-PRO" pitchFamily="50" charset="-128"/>
              <a:ea typeface="HG丸ｺﾞｼｯｸM-PRO" pitchFamily="50" charset="-128"/>
            </a:endParaRPr>
          </a:p>
          <a:p>
            <a:pPr algn="ctr">
              <a:lnSpc>
                <a:spcPts val="2500"/>
              </a:lnSpc>
            </a:pPr>
            <a:r>
              <a:rPr lang="ja-JP" altLang="en-US" dirty="0">
                <a:solidFill>
                  <a:schemeClr val="bg1"/>
                </a:solidFill>
                <a:latin typeface="HG丸ｺﾞｼｯｸM-PRO" pitchFamily="50" charset="-128"/>
                <a:ea typeface="HG丸ｺﾞｼｯｸM-PRO" pitchFamily="50" charset="-128"/>
              </a:rPr>
              <a:t>事業場外</a:t>
            </a:r>
            <a:r>
              <a:rPr lang="ja-JP" altLang="en-US" dirty="0" smtClean="0">
                <a:solidFill>
                  <a:schemeClr val="bg1"/>
                </a:solidFill>
                <a:latin typeface="HG丸ｺﾞｼｯｸM-PRO" pitchFamily="50" charset="-128"/>
                <a:ea typeface="HG丸ｺﾞｼｯｸM-PRO" pitchFamily="50" charset="-128"/>
              </a:rPr>
              <a:t>の機関や専門家が事業場</a:t>
            </a:r>
            <a:r>
              <a:rPr lang="ja-JP" altLang="en-US" dirty="0">
                <a:solidFill>
                  <a:schemeClr val="bg1"/>
                </a:solidFill>
                <a:latin typeface="HG丸ｺﾞｼｯｸM-PRO" pitchFamily="50" charset="-128"/>
                <a:ea typeface="HG丸ｺﾞｼｯｸM-PRO" pitchFamily="50" charset="-128"/>
              </a:rPr>
              <a:t>に</a:t>
            </a:r>
            <a:endParaRPr lang="en-US" altLang="ja-JP" dirty="0">
              <a:solidFill>
                <a:schemeClr val="bg1"/>
              </a:solidFill>
              <a:latin typeface="HG丸ｺﾞｼｯｸM-PRO" pitchFamily="50" charset="-128"/>
              <a:ea typeface="HG丸ｺﾞｼｯｸM-PRO" pitchFamily="50" charset="-128"/>
            </a:endParaRPr>
          </a:p>
          <a:p>
            <a:pPr algn="ctr">
              <a:lnSpc>
                <a:spcPts val="2500"/>
              </a:lnSpc>
            </a:pPr>
            <a:r>
              <a:rPr lang="ja-JP" altLang="en-US" dirty="0">
                <a:solidFill>
                  <a:schemeClr val="bg1"/>
                </a:solidFill>
                <a:latin typeface="HG丸ｺﾞｼｯｸM-PRO" pitchFamily="50" charset="-128"/>
                <a:ea typeface="HG丸ｺﾞｼｯｸM-PRO" pitchFamily="50" charset="-128"/>
              </a:rPr>
              <a:t>対して心の健康づくり対策を支援する活動</a:t>
            </a:r>
            <a:endParaRPr lang="ja-JP" altLang="en-US" dirty="0"/>
          </a:p>
        </p:txBody>
      </p:sp>
      <p:sp>
        <p:nvSpPr>
          <p:cNvPr id="19" name="四角形吹き出し 18"/>
          <p:cNvSpPr/>
          <p:nvPr/>
        </p:nvSpPr>
        <p:spPr bwMode="auto">
          <a:xfrm>
            <a:off x="6016625" y="2354263"/>
            <a:ext cx="2898775" cy="1374775"/>
          </a:xfrm>
          <a:prstGeom prst="wedgeRectCallout">
            <a:avLst>
              <a:gd name="adj1" fmla="val -63751"/>
              <a:gd name="adj2" fmla="val -8536"/>
            </a:avLst>
          </a:prstGeom>
          <a:solidFill>
            <a:srgbClr val="FFFF99"/>
          </a:solidFill>
          <a:ln>
            <a:solidFill>
              <a:srgbClr val="FF0000"/>
            </a:solidFill>
          </a:ln>
          <a:extLst/>
        </p:spPr>
        <p:style>
          <a:lnRef idx="2">
            <a:schemeClr val="dk1"/>
          </a:lnRef>
          <a:fillRef idx="1">
            <a:schemeClr val="lt1"/>
          </a:fillRef>
          <a:effectRef idx="0">
            <a:schemeClr val="dk1"/>
          </a:effectRef>
          <a:fontRef idx="minor">
            <a:schemeClr val="dk1"/>
          </a:fontRef>
        </p:style>
        <p:txBody>
          <a:bodyPr>
            <a:spAutoFit/>
          </a:bodyPr>
          <a:lstStyle/>
          <a:p>
            <a:pPr algn="just" eaLnBrk="1" hangingPunct="1">
              <a:lnSpc>
                <a:spcPts val="2000"/>
              </a:lnSpc>
              <a:spcBef>
                <a:spcPts val="0"/>
              </a:spcBef>
              <a:defRPr/>
            </a:pPr>
            <a:r>
              <a:rPr lang="ja-JP" altLang="en-US" sz="1600" dirty="0">
                <a:ln w="0"/>
                <a:solidFill>
                  <a:schemeClr val="tx1"/>
                </a:solidFill>
                <a:latin typeface="HG丸ｺﾞｼｯｸM-PRO" panose="020F0600000000000000" pitchFamily="50" charset="-128"/>
                <a:ea typeface="HG丸ｺﾞｼｯｸM-PRO" panose="020F0600000000000000" pitchFamily="50" charset="-128"/>
              </a:rPr>
              <a:t>・部下の事例性の把握</a:t>
            </a:r>
            <a:endParaRPr lang="en-US" altLang="ja-JP" sz="1600" dirty="0">
              <a:ln w="0"/>
              <a:solidFill>
                <a:schemeClr val="tx1"/>
              </a:solidFill>
              <a:latin typeface="HG丸ｺﾞｼｯｸM-PRO" panose="020F0600000000000000" pitchFamily="50" charset="-128"/>
              <a:ea typeface="HG丸ｺﾞｼｯｸM-PRO" panose="020F0600000000000000" pitchFamily="50" charset="-128"/>
            </a:endParaRPr>
          </a:p>
          <a:p>
            <a:pPr algn="just" eaLnBrk="1" hangingPunct="1">
              <a:lnSpc>
                <a:spcPts val="2000"/>
              </a:lnSpc>
              <a:spcBef>
                <a:spcPts val="0"/>
              </a:spcBef>
              <a:defRPr/>
            </a:pPr>
            <a:r>
              <a:rPr lang="ja-JP" altLang="en-US" sz="1600" dirty="0">
                <a:ln w="0"/>
                <a:solidFill>
                  <a:schemeClr val="tx1"/>
                </a:solidFill>
                <a:latin typeface="HG丸ｺﾞｼｯｸM-PRO" panose="020F0600000000000000" pitchFamily="50" charset="-128"/>
                <a:ea typeface="HG丸ｺﾞｼｯｸM-PRO" panose="020F0600000000000000" pitchFamily="50" charset="-128"/>
              </a:rPr>
              <a:t>・職場の環境改善</a:t>
            </a:r>
            <a:endParaRPr lang="en-US" altLang="ja-JP" sz="1600" dirty="0">
              <a:ln w="0"/>
              <a:solidFill>
                <a:schemeClr val="tx1"/>
              </a:solidFill>
              <a:latin typeface="HG丸ｺﾞｼｯｸM-PRO" panose="020F0600000000000000" pitchFamily="50" charset="-128"/>
              <a:ea typeface="HG丸ｺﾞｼｯｸM-PRO" panose="020F0600000000000000" pitchFamily="50" charset="-128"/>
            </a:endParaRPr>
          </a:p>
          <a:p>
            <a:pPr algn="just" eaLnBrk="1" hangingPunct="1">
              <a:lnSpc>
                <a:spcPts val="2000"/>
              </a:lnSpc>
              <a:spcBef>
                <a:spcPts val="0"/>
              </a:spcBef>
              <a:defRPr/>
            </a:pPr>
            <a:r>
              <a:rPr lang="ja-JP" altLang="en-US" sz="1600" dirty="0">
                <a:ln w="0"/>
                <a:solidFill>
                  <a:schemeClr val="tx1"/>
                </a:solidFill>
                <a:latin typeface="HG丸ｺﾞｼｯｸM-PRO" panose="020F0600000000000000" pitchFamily="50" charset="-128"/>
                <a:ea typeface="HG丸ｺﾞｼｯｸM-PRO" panose="020F0600000000000000" pitchFamily="50" charset="-128"/>
              </a:rPr>
              <a:t>・部下に対する相談</a:t>
            </a:r>
            <a:endParaRPr lang="en-US" altLang="ja-JP" sz="1600" dirty="0">
              <a:ln w="0"/>
              <a:solidFill>
                <a:schemeClr val="tx1"/>
              </a:solidFill>
              <a:latin typeface="HG丸ｺﾞｼｯｸM-PRO" panose="020F0600000000000000" pitchFamily="50" charset="-128"/>
              <a:ea typeface="HG丸ｺﾞｼｯｸM-PRO" panose="020F0600000000000000" pitchFamily="50" charset="-128"/>
            </a:endParaRPr>
          </a:p>
          <a:p>
            <a:pPr algn="just" eaLnBrk="1" hangingPunct="1">
              <a:lnSpc>
                <a:spcPts val="2000"/>
              </a:lnSpc>
              <a:spcBef>
                <a:spcPts val="0"/>
              </a:spcBef>
              <a:defRPr/>
            </a:pPr>
            <a:r>
              <a:rPr lang="ja-JP" altLang="en-US" sz="1600" dirty="0">
                <a:ln w="0"/>
                <a:solidFill>
                  <a:schemeClr val="tx1"/>
                </a:solidFill>
                <a:latin typeface="HG丸ｺﾞｼｯｸM-PRO" panose="020F0600000000000000" pitchFamily="50" charset="-128"/>
                <a:ea typeface="HG丸ｺﾞｼｯｸM-PRO" panose="020F0600000000000000" pitchFamily="50" charset="-128"/>
              </a:rPr>
              <a:t>・産業保健スタッフとの</a:t>
            </a:r>
            <a:endParaRPr lang="en-US" altLang="ja-JP" sz="1600" dirty="0">
              <a:ln w="0"/>
              <a:solidFill>
                <a:schemeClr val="tx1"/>
              </a:solidFill>
              <a:latin typeface="HG丸ｺﾞｼｯｸM-PRO" panose="020F0600000000000000" pitchFamily="50" charset="-128"/>
              <a:ea typeface="HG丸ｺﾞｼｯｸM-PRO" panose="020F0600000000000000" pitchFamily="50" charset="-128"/>
            </a:endParaRPr>
          </a:p>
          <a:p>
            <a:pPr algn="just" eaLnBrk="1" hangingPunct="1">
              <a:lnSpc>
                <a:spcPts val="2000"/>
              </a:lnSpc>
              <a:spcBef>
                <a:spcPts val="0"/>
              </a:spcBef>
              <a:defRPr/>
            </a:pPr>
            <a:r>
              <a:rPr lang="ja-JP" altLang="en-US" sz="1600" dirty="0">
                <a:ln w="0"/>
                <a:solidFill>
                  <a:schemeClr val="tx1"/>
                </a:solidFill>
                <a:latin typeface="HG丸ｺﾞｼｯｸM-PRO" panose="020F0600000000000000" pitchFamily="50" charset="-128"/>
                <a:ea typeface="HG丸ｺﾞｼｯｸM-PRO" panose="020F0600000000000000" pitchFamily="50" charset="-128"/>
              </a:rPr>
              <a:t>　連携</a:t>
            </a:r>
          </a:p>
        </p:txBody>
      </p:sp>
      <p:sp>
        <p:nvSpPr>
          <p:cNvPr id="21" name="四角形吹き出し 20"/>
          <p:cNvSpPr/>
          <p:nvPr/>
        </p:nvSpPr>
        <p:spPr bwMode="auto">
          <a:xfrm>
            <a:off x="6016625" y="1390650"/>
            <a:ext cx="2887663" cy="860425"/>
          </a:xfrm>
          <a:prstGeom prst="wedgeRectCallout">
            <a:avLst>
              <a:gd name="adj1" fmla="val -63522"/>
              <a:gd name="adj2" fmla="val -6835"/>
            </a:avLst>
          </a:prstGeom>
          <a:solidFill>
            <a:srgbClr val="CCFFFF"/>
          </a:solidFill>
          <a:ln>
            <a:solidFill>
              <a:srgbClr val="FF0000"/>
            </a:solidFill>
          </a:ln>
          <a:extLst/>
        </p:spPr>
        <p:style>
          <a:lnRef idx="2">
            <a:schemeClr val="dk1"/>
          </a:lnRef>
          <a:fillRef idx="1">
            <a:schemeClr val="lt1"/>
          </a:fillRef>
          <a:effectRef idx="0">
            <a:schemeClr val="dk1"/>
          </a:effectRef>
          <a:fontRef idx="minor">
            <a:schemeClr val="dk1"/>
          </a:fontRef>
        </p:style>
        <p:txBody>
          <a:bodyPr>
            <a:spAutoFit/>
          </a:bodyPr>
          <a:lstStyle/>
          <a:p>
            <a:pPr algn="just" eaLnBrk="1" hangingPunct="1">
              <a:lnSpc>
                <a:spcPts val="2000"/>
              </a:lnSpc>
              <a:spcBef>
                <a:spcPts val="0"/>
              </a:spcBef>
              <a:defRPr/>
            </a:pPr>
            <a:r>
              <a:rPr lang="ja-JP" altLang="en-US" sz="1600" dirty="0">
                <a:ln w="0"/>
                <a:solidFill>
                  <a:schemeClr val="tx1"/>
                </a:solidFill>
                <a:latin typeface="HG丸ｺﾞｼｯｸM-PRO" panose="020F0600000000000000" pitchFamily="50" charset="-128"/>
                <a:ea typeface="HG丸ｺﾞｼｯｸM-PRO" panose="020F0600000000000000" pitchFamily="50" charset="-128"/>
              </a:rPr>
              <a:t>・ストレスへの気づき</a:t>
            </a:r>
            <a:endParaRPr lang="en-US" altLang="ja-JP" sz="1600" dirty="0">
              <a:ln w="0"/>
              <a:solidFill>
                <a:schemeClr val="tx1"/>
              </a:solidFill>
              <a:latin typeface="HG丸ｺﾞｼｯｸM-PRO" panose="020F0600000000000000" pitchFamily="50" charset="-128"/>
              <a:ea typeface="HG丸ｺﾞｼｯｸM-PRO" panose="020F0600000000000000" pitchFamily="50" charset="-128"/>
            </a:endParaRPr>
          </a:p>
          <a:p>
            <a:pPr algn="just" eaLnBrk="1" hangingPunct="1">
              <a:lnSpc>
                <a:spcPts val="2000"/>
              </a:lnSpc>
              <a:spcBef>
                <a:spcPts val="0"/>
              </a:spcBef>
              <a:defRPr/>
            </a:pPr>
            <a:r>
              <a:rPr lang="ja-JP" altLang="en-US" sz="1600" dirty="0">
                <a:ln w="0"/>
                <a:solidFill>
                  <a:schemeClr val="tx1"/>
                </a:solidFill>
                <a:latin typeface="HG丸ｺﾞｼｯｸM-PRO" panose="020F0600000000000000" pitchFamily="50" charset="-128"/>
                <a:ea typeface="HG丸ｺﾞｼｯｸM-PRO" panose="020F0600000000000000" pitchFamily="50" charset="-128"/>
              </a:rPr>
              <a:t>・ストレスコーピング</a:t>
            </a:r>
            <a:endParaRPr lang="en-US" altLang="ja-JP" sz="1600" dirty="0">
              <a:ln w="0"/>
              <a:solidFill>
                <a:schemeClr val="tx1"/>
              </a:solidFill>
              <a:latin typeface="HG丸ｺﾞｼｯｸM-PRO" panose="020F0600000000000000" pitchFamily="50" charset="-128"/>
              <a:ea typeface="HG丸ｺﾞｼｯｸM-PRO" panose="020F0600000000000000" pitchFamily="50" charset="-128"/>
            </a:endParaRPr>
          </a:p>
          <a:p>
            <a:pPr algn="just" eaLnBrk="1" hangingPunct="1">
              <a:lnSpc>
                <a:spcPts val="2000"/>
              </a:lnSpc>
              <a:spcBef>
                <a:spcPts val="0"/>
              </a:spcBef>
              <a:defRPr/>
            </a:pPr>
            <a:r>
              <a:rPr lang="ja-JP" altLang="en-US" sz="1600" dirty="0">
                <a:ln w="0"/>
                <a:solidFill>
                  <a:schemeClr val="tx1"/>
                </a:solidFill>
                <a:latin typeface="HG丸ｺﾞｼｯｸM-PRO" panose="020F0600000000000000" pitchFamily="50" charset="-128"/>
                <a:ea typeface="HG丸ｺﾞｼｯｸM-PRO" panose="020F0600000000000000" pitchFamily="50" charset="-128"/>
              </a:rPr>
              <a:t>・自発的な相談</a:t>
            </a:r>
          </a:p>
        </p:txBody>
      </p:sp>
      <p:sp>
        <p:nvSpPr>
          <p:cNvPr id="22" name="四角形吹き出し 21"/>
          <p:cNvSpPr/>
          <p:nvPr/>
        </p:nvSpPr>
        <p:spPr bwMode="auto">
          <a:xfrm>
            <a:off x="6016625" y="3781425"/>
            <a:ext cx="2909888" cy="1708150"/>
          </a:xfrm>
          <a:prstGeom prst="wedgeRectCallout">
            <a:avLst>
              <a:gd name="adj1" fmla="val -66248"/>
              <a:gd name="adj2" fmla="val -8865"/>
            </a:avLst>
          </a:prstGeom>
          <a:solidFill>
            <a:srgbClr val="CCFFFF"/>
          </a:solidFill>
          <a:ln>
            <a:solidFill>
              <a:srgbClr val="FF0000"/>
            </a:solidFill>
          </a:ln>
          <a:extLst/>
        </p:spPr>
        <p:style>
          <a:lnRef idx="2">
            <a:schemeClr val="dk1"/>
          </a:lnRef>
          <a:fillRef idx="1">
            <a:schemeClr val="lt1"/>
          </a:fillRef>
          <a:effectRef idx="0">
            <a:schemeClr val="dk1"/>
          </a:effectRef>
          <a:fontRef idx="minor">
            <a:schemeClr val="dk1"/>
          </a:fontRef>
        </p:style>
        <p:txBody>
          <a:bodyPr>
            <a:spAutoFit/>
          </a:bodyPr>
          <a:lstStyle/>
          <a:p>
            <a:pPr algn="just" eaLnBrk="1" hangingPunct="1">
              <a:lnSpc>
                <a:spcPts val="1800"/>
              </a:lnSpc>
              <a:spcBef>
                <a:spcPts val="0"/>
              </a:spcBef>
              <a:defRPr/>
            </a:pPr>
            <a:r>
              <a:rPr lang="ja-JP" altLang="en-US" sz="1400" dirty="0">
                <a:ln w="0"/>
                <a:solidFill>
                  <a:schemeClr val="tx1"/>
                </a:solidFill>
                <a:latin typeface="HG丸ｺﾞｼｯｸM-PRO" panose="020F0600000000000000" pitchFamily="50" charset="-128"/>
                <a:ea typeface="HG丸ｺﾞｼｯｸM-PRO" panose="020F0600000000000000" pitchFamily="50" charset="-128"/>
              </a:rPr>
              <a:t>・研修の企画運営</a:t>
            </a: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just" eaLnBrk="1" hangingPunct="1">
              <a:lnSpc>
                <a:spcPts val="1800"/>
              </a:lnSpc>
              <a:spcBef>
                <a:spcPts val="0"/>
              </a:spcBef>
              <a:defRPr/>
            </a:pPr>
            <a:r>
              <a:rPr lang="ja-JP" altLang="en-US" sz="1400" dirty="0">
                <a:ln w="0"/>
                <a:solidFill>
                  <a:schemeClr val="tx1"/>
                </a:solidFill>
                <a:latin typeface="HG丸ｺﾞｼｯｸM-PRO" panose="020F0600000000000000" pitchFamily="50" charset="-128"/>
                <a:ea typeface="HG丸ｺﾞｼｯｸM-PRO" panose="020F0600000000000000" pitchFamily="50" charset="-128"/>
              </a:rPr>
              <a:t>・環境改善等の評価</a:t>
            </a: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just" eaLnBrk="1" hangingPunct="1">
              <a:lnSpc>
                <a:spcPts val="1800"/>
              </a:lnSpc>
              <a:spcBef>
                <a:spcPts val="0"/>
              </a:spcBef>
              <a:defRPr/>
            </a:pPr>
            <a:r>
              <a:rPr lang="ja-JP" altLang="en-US" sz="1400" dirty="0">
                <a:ln w="0"/>
                <a:solidFill>
                  <a:schemeClr val="tx1"/>
                </a:solidFill>
                <a:latin typeface="HG丸ｺﾞｼｯｸM-PRO" panose="020F0600000000000000" pitchFamily="50" charset="-128"/>
                <a:ea typeface="HG丸ｺﾞｼｯｸM-PRO" panose="020F0600000000000000" pitchFamily="50" charset="-128"/>
              </a:rPr>
              <a:t>・セルフ及びラインケアの支援</a:t>
            </a: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just" eaLnBrk="1" hangingPunct="1">
              <a:lnSpc>
                <a:spcPts val="1800"/>
              </a:lnSpc>
              <a:spcBef>
                <a:spcPts val="0"/>
              </a:spcBef>
              <a:defRPr/>
            </a:pPr>
            <a:r>
              <a:rPr lang="ja-JP" altLang="en-US" sz="1400" dirty="0">
                <a:ln w="0"/>
                <a:solidFill>
                  <a:schemeClr val="tx1"/>
                </a:solidFill>
                <a:latin typeface="HG丸ｺﾞｼｯｸM-PRO" panose="020F0600000000000000" pitchFamily="50" charset="-128"/>
                <a:ea typeface="HG丸ｺﾞｼｯｸM-PRO" panose="020F0600000000000000" pitchFamily="50" charset="-128"/>
              </a:rPr>
              <a:t>・労働者・管理者からの相談</a:t>
            </a: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just" eaLnBrk="1" hangingPunct="1">
              <a:lnSpc>
                <a:spcPts val="1800"/>
              </a:lnSpc>
              <a:spcBef>
                <a:spcPts val="0"/>
              </a:spcBef>
              <a:defRPr/>
            </a:pPr>
            <a:r>
              <a:rPr lang="ja-JP" altLang="en-US" sz="1400" dirty="0">
                <a:ln w="0"/>
                <a:solidFill>
                  <a:schemeClr val="tx1"/>
                </a:solidFill>
                <a:latin typeface="HG丸ｺﾞｼｯｸM-PRO" panose="020F0600000000000000" pitchFamily="50" charset="-128"/>
                <a:ea typeface="HG丸ｺﾞｼｯｸM-PRO" panose="020F0600000000000000" pitchFamily="50" charset="-128"/>
              </a:rPr>
              <a:t>・職場適応、治療、職場復帰の</a:t>
            </a: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just" eaLnBrk="1" hangingPunct="1">
              <a:lnSpc>
                <a:spcPts val="1800"/>
              </a:lnSpc>
              <a:spcBef>
                <a:spcPts val="0"/>
              </a:spcBef>
              <a:defRPr/>
            </a:pPr>
            <a:r>
              <a:rPr lang="ja-JP" altLang="en-US" sz="1400" dirty="0">
                <a:ln w="0"/>
                <a:solidFill>
                  <a:schemeClr val="tx1"/>
                </a:solidFill>
                <a:latin typeface="HG丸ｺﾞｼｯｸM-PRO" panose="020F0600000000000000" pitchFamily="50" charset="-128"/>
                <a:ea typeface="HG丸ｺﾞｼｯｸM-PRO" panose="020F0600000000000000" pitchFamily="50" charset="-128"/>
              </a:rPr>
              <a:t>　支援</a:t>
            </a:r>
            <a:endParaRPr lang="en-US" altLang="ja-JP" sz="1400" dirty="0">
              <a:ln w="0"/>
              <a:solidFill>
                <a:schemeClr val="tx1"/>
              </a:solidFill>
              <a:latin typeface="HG丸ｺﾞｼｯｸM-PRO" panose="020F0600000000000000" pitchFamily="50" charset="-128"/>
              <a:ea typeface="HG丸ｺﾞｼｯｸM-PRO" panose="020F0600000000000000" pitchFamily="50" charset="-128"/>
            </a:endParaRPr>
          </a:p>
          <a:p>
            <a:pPr algn="just" eaLnBrk="1" hangingPunct="1">
              <a:lnSpc>
                <a:spcPts val="1800"/>
              </a:lnSpc>
              <a:spcBef>
                <a:spcPts val="0"/>
              </a:spcBef>
              <a:defRPr/>
            </a:pPr>
            <a:r>
              <a:rPr lang="ja-JP" altLang="en-US" sz="1400" dirty="0">
                <a:ln w="0"/>
                <a:solidFill>
                  <a:schemeClr val="tx1"/>
                </a:solidFill>
                <a:latin typeface="HG丸ｺﾞｼｯｸM-PRO" panose="020F0600000000000000" pitchFamily="50" charset="-128"/>
                <a:ea typeface="HG丸ｺﾞｼｯｸM-PRO" panose="020F0600000000000000" pitchFamily="50" charset="-128"/>
              </a:rPr>
              <a:t>・外部専門機関との連携</a:t>
            </a:r>
          </a:p>
        </p:txBody>
      </p:sp>
      <p:sp>
        <p:nvSpPr>
          <p:cNvPr id="23" name="四角形吹き出し 22"/>
          <p:cNvSpPr/>
          <p:nvPr/>
        </p:nvSpPr>
        <p:spPr bwMode="auto">
          <a:xfrm>
            <a:off x="6040438" y="5626100"/>
            <a:ext cx="2887662" cy="862013"/>
          </a:xfrm>
          <a:prstGeom prst="wedgeRectCallout">
            <a:avLst>
              <a:gd name="adj1" fmla="val -65508"/>
              <a:gd name="adj2" fmla="val -6835"/>
            </a:avLst>
          </a:prstGeom>
          <a:solidFill>
            <a:srgbClr val="FFFF99"/>
          </a:solidFill>
          <a:ln>
            <a:solidFill>
              <a:srgbClr val="FF0000"/>
            </a:solidFill>
          </a:ln>
          <a:extLst/>
        </p:spPr>
        <p:style>
          <a:lnRef idx="2">
            <a:schemeClr val="dk1"/>
          </a:lnRef>
          <a:fillRef idx="1">
            <a:schemeClr val="lt1"/>
          </a:fillRef>
          <a:effectRef idx="0">
            <a:schemeClr val="dk1"/>
          </a:effectRef>
          <a:fontRef idx="minor">
            <a:schemeClr val="dk1"/>
          </a:fontRef>
        </p:style>
        <p:txBody>
          <a:bodyPr>
            <a:spAutoFit/>
          </a:bodyPr>
          <a:lstStyle/>
          <a:p>
            <a:pPr algn="just" eaLnBrk="1" hangingPunct="1">
              <a:lnSpc>
                <a:spcPts val="2000"/>
              </a:lnSpc>
              <a:spcBef>
                <a:spcPts val="0"/>
              </a:spcBef>
              <a:defRPr/>
            </a:pPr>
            <a:r>
              <a:rPr lang="ja-JP" altLang="en-US" sz="1600" dirty="0">
                <a:ln w="0"/>
                <a:solidFill>
                  <a:schemeClr val="tx1"/>
                </a:solidFill>
                <a:latin typeface="HG丸ｺﾞｼｯｸM-PRO" panose="020F0600000000000000" pitchFamily="50" charset="-128"/>
                <a:ea typeface="HG丸ｺﾞｼｯｸM-PRO" panose="020F0600000000000000" pitchFamily="50" charset="-128"/>
              </a:rPr>
              <a:t>・個別の相談・治療</a:t>
            </a:r>
            <a:endParaRPr lang="en-US" altLang="ja-JP" sz="1600" dirty="0">
              <a:ln w="0"/>
              <a:solidFill>
                <a:schemeClr val="tx1"/>
              </a:solidFill>
              <a:latin typeface="HG丸ｺﾞｼｯｸM-PRO" panose="020F0600000000000000" pitchFamily="50" charset="-128"/>
              <a:ea typeface="HG丸ｺﾞｼｯｸM-PRO" panose="020F0600000000000000" pitchFamily="50" charset="-128"/>
            </a:endParaRPr>
          </a:p>
          <a:p>
            <a:pPr algn="just" eaLnBrk="1" hangingPunct="1">
              <a:lnSpc>
                <a:spcPts val="2000"/>
              </a:lnSpc>
              <a:spcBef>
                <a:spcPts val="0"/>
              </a:spcBef>
              <a:defRPr/>
            </a:pPr>
            <a:r>
              <a:rPr lang="ja-JP" altLang="en-US" sz="1600" dirty="0" smtClean="0">
                <a:ln w="0"/>
                <a:solidFill>
                  <a:schemeClr val="tx1"/>
                </a:solidFill>
                <a:latin typeface="HG丸ｺﾞｼｯｸM-PRO" panose="020F0600000000000000" pitchFamily="50" charset="-128"/>
                <a:ea typeface="HG丸ｺﾞｼｯｸM-PRO" panose="020F0600000000000000" pitchFamily="50" charset="-128"/>
              </a:rPr>
              <a:t>・産業医</a:t>
            </a:r>
            <a:r>
              <a:rPr lang="ja-JP" altLang="en-US" sz="1600" dirty="0">
                <a:ln w="0"/>
                <a:solidFill>
                  <a:schemeClr val="tx1"/>
                </a:solidFill>
                <a:latin typeface="HG丸ｺﾞｼｯｸM-PRO" panose="020F0600000000000000" pitchFamily="50" charset="-128"/>
                <a:ea typeface="HG丸ｺﾞｼｯｸM-PRO" panose="020F0600000000000000" pitchFamily="50" charset="-128"/>
              </a:rPr>
              <a:t>・保健</a:t>
            </a:r>
            <a:r>
              <a:rPr lang="ja-JP" altLang="en-US" sz="1600" dirty="0" smtClean="0">
                <a:ln w="0"/>
                <a:solidFill>
                  <a:schemeClr val="tx1"/>
                </a:solidFill>
                <a:latin typeface="HG丸ｺﾞｼｯｸM-PRO" panose="020F0600000000000000" pitchFamily="50" charset="-128"/>
                <a:ea typeface="HG丸ｺﾞｼｯｸM-PRO" panose="020F0600000000000000" pitchFamily="50" charset="-128"/>
              </a:rPr>
              <a:t>スタッフと</a:t>
            </a:r>
            <a:endParaRPr lang="en-US" altLang="ja-JP" sz="1600" dirty="0">
              <a:ln w="0"/>
              <a:solidFill>
                <a:schemeClr val="tx1"/>
              </a:solidFill>
              <a:latin typeface="HG丸ｺﾞｼｯｸM-PRO" panose="020F0600000000000000" pitchFamily="50" charset="-128"/>
              <a:ea typeface="HG丸ｺﾞｼｯｸM-PRO" panose="020F0600000000000000" pitchFamily="50" charset="-128"/>
            </a:endParaRPr>
          </a:p>
          <a:p>
            <a:pPr algn="just" eaLnBrk="1" hangingPunct="1">
              <a:lnSpc>
                <a:spcPts val="2000"/>
              </a:lnSpc>
              <a:spcBef>
                <a:spcPts val="0"/>
              </a:spcBef>
              <a:defRPr/>
            </a:pPr>
            <a:r>
              <a:rPr lang="ja-JP" altLang="en-US" sz="1600" dirty="0">
                <a:ln w="0"/>
                <a:solidFill>
                  <a:schemeClr val="tx1"/>
                </a:solidFill>
                <a:latin typeface="HG丸ｺﾞｼｯｸM-PRO" panose="020F0600000000000000" pitchFamily="50" charset="-128"/>
                <a:ea typeface="HG丸ｺﾞｼｯｸM-PRO" panose="020F0600000000000000" pitchFamily="50" charset="-128"/>
              </a:rPr>
              <a:t>　</a:t>
            </a:r>
            <a:r>
              <a:rPr lang="ja-JP" altLang="en-US" sz="1600" dirty="0" smtClean="0">
                <a:ln w="0"/>
                <a:solidFill>
                  <a:schemeClr val="tx1"/>
                </a:solidFill>
                <a:latin typeface="HG丸ｺﾞｼｯｸM-PRO" panose="020F0600000000000000" pitchFamily="50" charset="-128"/>
                <a:ea typeface="HG丸ｺﾞｼｯｸM-PRO" panose="020F0600000000000000" pitchFamily="50" charset="-128"/>
              </a:rPr>
              <a:t>の</a:t>
            </a:r>
            <a:r>
              <a:rPr lang="ja-JP" altLang="en-US" sz="1600" dirty="0">
                <a:ln w="0"/>
                <a:solidFill>
                  <a:schemeClr val="tx1"/>
                </a:solidFill>
                <a:latin typeface="HG丸ｺﾞｼｯｸM-PRO" panose="020F0600000000000000" pitchFamily="50" charset="-128"/>
                <a:ea typeface="HG丸ｺﾞｼｯｸM-PRO" panose="020F0600000000000000" pitchFamily="50" charset="-128"/>
              </a:rPr>
              <a:t>連携</a:t>
            </a:r>
          </a:p>
        </p:txBody>
      </p:sp>
      <p:sp>
        <p:nvSpPr>
          <p:cNvPr id="32781" name="スライド番号プレースホルダー 1"/>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7101B549-A4B2-4C8B-9ACF-8D5DA2761678}" type="slidenum">
              <a:rPr lang="en-US" altLang="ja-JP" sz="1400"/>
              <a:pPr/>
              <a:t>27</a:t>
            </a:fld>
            <a:endParaRPr lang="en-US" altLang="ja-JP" sz="1400"/>
          </a:p>
        </p:txBody>
      </p:sp>
      <p:sp>
        <p:nvSpPr>
          <p:cNvPr id="32782" name="正方形/長方形 1"/>
          <p:cNvSpPr>
            <a:spLocks noChangeArrowheads="1"/>
          </p:cNvSpPr>
          <p:nvPr/>
        </p:nvSpPr>
        <p:spPr bwMode="auto">
          <a:xfrm>
            <a:off x="7373864" y="987979"/>
            <a:ext cx="1530424"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P128</a:t>
            </a:r>
            <a:endParaRPr lang="en-US" altLang="ja-JP" sz="1400" dirty="0">
              <a:latin typeface="HG丸ｺﾞｼｯｸM-PRO" pitchFamily="50" charset="-128"/>
              <a:ea typeface="HG丸ｺﾞｼｯｸM-PRO" pitchFamily="50" charset="-128"/>
            </a:endParaRPr>
          </a:p>
        </p:txBody>
      </p:sp>
      <p:sp>
        <p:nvSpPr>
          <p:cNvPr id="17" name="AutoShape 14"/>
          <p:cNvSpPr>
            <a:spLocks noChangeArrowheads="1"/>
          </p:cNvSpPr>
          <p:nvPr/>
        </p:nvSpPr>
        <p:spPr bwMode="auto">
          <a:xfrm>
            <a:off x="6350490" y="251942"/>
            <a:ext cx="2242158" cy="647687"/>
          </a:xfrm>
          <a:prstGeom prst="roundRect">
            <a:avLst>
              <a:gd name="adj" fmla="val 28653"/>
            </a:avLst>
          </a:prstGeom>
          <a:solidFill>
            <a:srgbClr val="FFFF66"/>
          </a:solidFill>
          <a:ln>
            <a:noFill/>
          </a:ln>
          <a:effectLs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a:lnSpc>
                <a:spcPts val="2200"/>
              </a:lnSpc>
            </a:pPr>
            <a:r>
              <a:rPr lang="ja-JP" altLang="en-US" sz="1600" b="1" dirty="0" smtClean="0">
                <a:latin typeface="HG丸ｺﾞｼｯｸM-PRO" pitchFamily="50" charset="-128"/>
                <a:ea typeface="HG丸ｺﾞｼｯｸM-PRO" pitchFamily="50" charset="-128"/>
              </a:rPr>
              <a:t>衛生委員会等に</a:t>
            </a:r>
            <a:endParaRPr lang="en-US" altLang="ja-JP" sz="1600" b="1" dirty="0" smtClean="0">
              <a:latin typeface="HG丸ｺﾞｼｯｸM-PRO" pitchFamily="50" charset="-128"/>
              <a:ea typeface="HG丸ｺﾞｼｯｸM-PRO" pitchFamily="50" charset="-128"/>
            </a:endParaRPr>
          </a:p>
          <a:p>
            <a:pPr algn="ctr">
              <a:lnSpc>
                <a:spcPts val="2200"/>
              </a:lnSpc>
            </a:pPr>
            <a:r>
              <a:rPr lang="ja-JP" altLang="en-US" sz="1600" b="1" dirty="0" smtClean="0">
                <a:latin typeface="HG丸ｺﾞｼｯｸM-PRO" pitchFamily="50" charset="-128"/>
                <a:ea typeface="HG丸ｺﾞｼｯｸM-PRO" pitchFamily="50" charset="-128"/>
              </a:rPr>
              <a:t>おける調査審議</a:t>
            </a:r>
            <a:endParaRPr lang="ja-JP" altLang="en-US" sz="1600" b="1" dirty="0">
              <a:latin typeface="HG丸ｺﾞｼｯｸM-PRO" pitchFamily="50" charset="-128"/>
              <a:ea typeface="HG丸ｺﾞｼｯｸM-PRO" pitchFamily="50" charset="-128"/>
            </a:endParaRPr>
          </a:p>
        </p:txBody>
      </p:sp>
      <p:sp>
        <p:nvSpPr>
          <p:cNvPr id="18" name="AutoShape 14"/>
          <p:cNvSpPr>
            <a:spLocks noChangeArrowheads="1"/>
          </p:cNvSpPr>
          <p:nvPr/>
        </p:nvSpPr>
        <p:spPr bwMode="auto">
          <a:xfrm>
            <a:off x="2040871" y="322352"/>
            <a:ext cx="2679078" cy="402743"/>
          </a:xfrm>
          <a:prstGeom prst="roundRect">
            <a:avLst>
              <a:gd name="adj" fmla="val 32097"/>
            </a:avLst>
          </a:prstGeom>
          <a:solidFill>
            <a:srgbClr val="FFFF66"/>
          </a:solidFill>
          <a:ln>
            <a:noFill/>
          </a:ln>
          <a:effectLs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a:lnSpc>
                <a:spcPts val="2200"/>
              </a:lnSpc>
            </a:pPr>
            <a:r>
              <a:rPr lang="ja-JP" altLang="en-US" sz="1600" b="1" dirty="0" smtClean="0">
                <a:latin typeface="HG丸ｺﾞｼｯｸM-PRO" pitchFamily="50" charset="-128"/>
                <a:ea typeface="HG丸ｺﾞｼｯｸM-PRO" pitchFamily="50" charset="-128"/>
              </a:rPr>
              <a:t>心の健康づくり計画の策定</a:t>
            </a:r>
            <a:endParaRPr lang="ja-JP" altLang="en-US" sz="1600" b="1" dirty="0">
              <a:latin typeface="HG丸ｺﾞｼｯｸM-PRO" pitchFamily="50" charset="-128"/>
              <a:ea typeface="HG丸ｺﾞｼｯｸM-PRO" pitchFamily="50" charset="-128"/>
            </a:endParaRPr>
          </a:p>
        </p:txBody>
      </p:sp>
      <p:sp>
        <p:nvSpPr>
          <p:cNvPr id="3" name="下矢印 2"/>
          <p:cNvSpPr/>
          <p:nvPr/>
        </p:nvSpPr>
        <p:spPr bwMode="auto">
          <a:xfrm>
            <a:off x="4238343" y="801295"/>
            <a:ext cx="331427" cy="246304"/>
          </a:xfrm>
          <a:prstGeom prst="down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just" defTabSz="914400" rtl="0" eaLnBrk="1" fontAlgn="base" latinLnBrk="0" hangingPunct="1">
              <a:lnSpc>
                <a:spcPct val="90000"/>
              </a:lnSpc>
              <a:spcBef>
                <a:spcPct val="5000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Times New Roman" charset="0"/>
              <a:ea typeface="ＭＳ ゴシック" pitchFamily="49" charset="-128"/>
            </a:endParaRPr>
          </a:p>
        </p:txBody>
      </p:sp>
      <p:sp>
        <p:nvSpPr>
          <p:cNvPr id="4" name="下矢印 3"/>
          <p:cNvSpPr/>
          <p:nvPr/>
        </p:nvSpPr>
        <p:spPr bwMode="auto">
          <a:xfrm>
            <a:off x="3297553" y="864705"/>
            <a:ext cx="165714" cy="246304"/>
          </a:xfrm>
          <a:prstGeom prst="down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just" defTabSz="914400" rtl="0" eaLnBrk="1" fontAlgn="base" latinLnBrk="0" hangingPunct="1">
              <a:lnSpc>
                <a:spcPct val="90000"/>
              </a:lnSpc>
              <a:spcBef>
                <a:spcPct val="5000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Times New Roman" charset="0"/>
              <a:ea typeface="ＭＳ ゴシック" pitchFamily="49" charset="-128"/>
            </a:endParaRPr>
          </a:p>
        </p:txBody>
      </p:sp>
      <p:sp>
        <p:nvSpPr>
          <p:cNvPr id="24" name="AutoShape 14"/>
          <p:cNvSpPr>
            <a:spLocks noChangeArrowheads="1"/>
          </p:cNvSpPr>
          <p:nvPr/>
        </p:nvSpPr>
        <p:spPr bwMode="auto">
          <a:xfrm>
            <a:off x="4888303" y="173042"/>
            <a:ext cx="1220476" cy="402743"/>
          </a:xfrm>
          <a:prstGeom prst="roundRect">
            <a:avLst>
              <a:gd name="adj" fmla="val 32097"/>
            </a:avLst>
          </a:prstGeom>
          <a:noFill/>
          <a:ln>
            <a:noFill/>
          </a:ln>
          <a:effectLs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a:lnSpc>
                <a:spcPts val="2200"/>
              </a:lnSpc>
            </a:pPr>
            <a:r>
              <a:rPr lang="ja-JP" altLang="en-US" sz="1600" b="1" dirty="0" smtClean="0">
                <a:latin typeface="HG丸ｺﾞｼｯｸM-PRO" pitchFamily="50" charset="-128"/>
                <a:ea typeface="HG丸ｺﾞｼｯｸM-PRO" pitchFamily="50" charset="-128"/>
              </a:rPr>
              <a:t>付議事項</a:t>
            </a:r>
            <a:endParaRPr lang="ja-JP" altLang="en-US" sz="1600" b="1" dirty="0">
              <a:latin typeface="HG丸ｺﾞｼｯｸM-PRO" pitchFamily="50" charset="-128"/>
              <a:ea typeface="HG丸ｺﾞｼｯｸM-PRO" pitchFamily="50" charset="-128"/>
            </a:endParaRPr>
          </a:p>
        </p:txBody>
      </p:sp>
      <p:sp>
        <p:nvSpPr>
          <p:cNvPr id="9" name="下矢印 8"/>
          <p:cNvSpPr/>
          <p:nvPr/>
        </p:nvSpPr>
        <p:spPr bwMode="auto">
          <a:xfrm>
            <a:off x="2787504" y="874929"/>
            <a:ext cx="525753" cy="374581"/>
          </a:xfrm>
          <a:prstGeom prst="downArrow">
            <a:avLst>
              <a:gd name="adj1" fmla="val 50000"/>
              <a:gd name="adj2" fmla="val 44046"/>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just" defTabSz="914400" rtl="0" eaLnBrk="1" fontAlgn="base" latinLnBrk="0" hangingPunct="1">
              <a:lnSpc>
                <a:spcPct val="90000"/>
              </a:lnSpc>
              <a:spcBef>
                <a:spcPct val="5000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Times New Roman" charset="0"/>
              <a:ea typeface="ＭＳ ゴシック" pitchFamily="49" charset="-128"/>
            </a:endParaRPr>
          </a:p>
        </p:txBody>
      </p:sp>
      <p:sp>
        <p:nvSpPr>
          <p:cNvPr id="11" name="上下矢印 10"/>
          <p:cNvSpPr/>
          <p:nvPr/>
        </p:nvSpPr>
        <p:spPr bwMode="auto">
          <a:xfrm rot="5400000">
            <a:off x="5302708" y="64313"/>
            <a:ext cx="384633" cy="1216152"/>
          </a:xfrm>
          <a:prstGeom prst="upDownArrow">
            <a:avLst>
              <a:gd name="adj1" fmla="val 42380"/>
              <a:gd name="adj2" fmla="val 56803"/>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just" defTabSz="914400" rtl="0" eaLnBrk="1" fontAlgn="base" latinLnBrk="0" hangingPunct="1">
              <a:lnSpc>
                <a:spcPct val="90000"/>
              </a:lnSpc>
              <a:spcBef>
                <a:spcPct val="5000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Times New Roman" charset="0"/>
              <a:ea typeface="ＭＳ ゴシック" pitchFamily="49" charset="-128"/>
            </a:endParaRPr>
          </a:p>
        </p:txBody>
      </p:sp>
      <p:sp>
        <p:nvSpPr>
          <p:cNvPr id="30" name="上下矢印 29"/>
          <p:cNvSpPr/>
          <p:nvPr/>
        </p:nvSpPr>
        <p:spPr bwMode="auto">
          <a:xfrm rot="4379343">
            <a:off x="5299185" y="506951"/>
            <a:ext cx="469258" cy="1367198"/>
          </a:xfrm>
          <a:prstGeom prst="upDownArrow">
            <a:avLst>
              <a:gd name="adj1" fmla="val 42380"/>
              <a:gd name="adj2" fmla="val 56803"/>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just" defTabSz="914400" rtl="0" eaLnBrk="1" fontAlgn="base" latinLnBrk="0" hangingPunct="1">
              <a:lnSpc>
                <a:spcPct val="90000"/>
              </a:lnSpc>
              <a:spcBef>
                <a:spcPct val="5000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Times New Roman" charset="0"/>
              <a:ea typeface="ＭＳ ゴシック" pitchFamily="49" charset="-128"/>
            </a:endParaRPr>
          </a:p>
        </p:txBody>
      </p:sp>
    </p:spTree>
    <p:extLst>
      <p:ext uri="{BB962C8B-B14F-4D97-AF65-F5344CB8AC3E}">
        <p14:creationId xmlns:p14="http://schemas.microsoft.com/office/powerpoint/2010/main" val="1377025058"/>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Text Box 6"/>
          <p:cNvSpPr txBox="1">
            <a:spLocks noChangeArrowheads="1"/>
          </p:cNvSpPr>
          <p:nvPr/>
        </p:nvSpPr>
        <p:spPr bwMode="auto">
          <a:xfrm>
            <a:off x="6950225" y="228118"/>
            <a:ext cx="1584175"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P127</a:t>
            </a:r>
            <a:endParaRPr lang="en-US" altLang="ja-JP" sz="1400" dirty="0">
              <a:latin typeface="HG丸ｺﾞｼｯｸM-PRO" pitchFamily="50" charset="-128"/>
              <a:ea typeface="HG丸ｺﾞｼｯｸM-PRO" pitchFamily="50" charset="-128"/>
            </a:endParaRPr>
          </a:p>
        </p:txBody>
      </p:sp>
      <p:sp>
        <p:nvSpPr>
          <p:cNvPr id="6" name="Rectangle 2"/>
          <p:cNvSpPr txBox="1">
            <a:spLocks noChangeArrowheads="1"/>
          </p:cNvSpPr>
          <p:nvPr/>
        </p:nvSpPr>
        <p:spPr bwMode="auto">
          <a:xfrm>
            <a:off x="324315" y="113675"/>
            <a:ext cx="5024597" cy="484230"/>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just" eaLnBrk="1" hangingPunct="1">
              <a:lnSpc>
                <a:spcPts val="2800"/>
              </a:lnSpc>
              <a:spcBef>
                <a:spcPts val="0"/>
              </a:spcBef>
            </a:pPr>
            <a:r>
              <a:rPr lang="ja-JP" altLang="en-US" sz="2000" b="1" dirty="0" smtClean="0">
                <a:solidFill>
                  <a:schemeClr val="bg1"/>
                </a:solidFill>
                <a:latin typeface="HG丸ｺﾞｼｯｸM-PRO" pitchFamily="50" charset="-128"/>
                <a:ea typeface="HG丸ｺﾞｼｯｸM-PRO" pitchFamily="50" charset="-128"/>
              </a:rPr>
              <a:t>イ　衛生委員会等における調査審議　</a:t>
            </a:r>
            <a:endParaRPr lang="ja-JP" altLang="en-US" sz="2000" b="1" dirty="0">
              <a:solidFill>
                <a:schemeClr val="bg1"/>
              </a:solidFill>
              <a:latin typeface="HG丸ｺﾞｼｯｸM-PRO" pitchFamily="50" charset="-128"/>
              <a:ea typeface="HG丸ｺﾞｼｯｸM-PRO" pitchFamily="50" charset="-128"/>
            </a:endParaRPr>
          </a:p>
        </p:txBody>
      </p:sp>
      <p:sp>
        <p:nvSpPr>
          <p:cNvPr id="11" name="Rectangle 3"/>
          <p:cNvSpPr txBox="1">
            <a:spLocks noChangeArrowheads="1"/>
          </p:cNvSpPr>
          <p:nvPr/>
        </p:nvSpPr>
        <p:spPr bwMode="auto">
          <a:xfrm>
            <a:off x="334659" y="669185"/>
            <a:ext cx="8559800" cy="1103631"/>
          </a:xfrm>
          <a:prstGeom prst="rect">
            <a:avLst/>
          </a:prstGeom>
          <a:solidFill>
            <a:srgbClr val="FFFF99"/>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600"/>
              </a:lnSpc>
              <a:spcBef>
                <a:spcPct val="0"/>
              </a:spcBef>
            </a:pPr>
            <a:r>
              <a:rPr lang="ja-JP" altLang="en-US" sz="2000" kern="0" dirty="0" smtClean="0">
                <a:latin typeface="HG丸ｺﾞｼｯｸM-PRO" pitchFamily="50" charset="-128"/>
                <a:ea typeface="HG丸ｺﾞｼｯｸM-PRO" pitchFamily="50" charset="-128"/>
              </a:rPr>
              <a:t>・</a:t>
            </a:r>
            <a:r>
              <a:rPr lang="en-US" altLang="ja-JP" sz="2000" kern="0" dirty="0" smtClean="0">
                <a:latin typeface="HG丸ｺﾞｼｯｸM-PRO" pitchFamily="50" charset="-128"/>
                <a:ea typeface="HG丸ｺﾞｼｯｸM-PRO" pitchFamily="50" charset="-128"/>
              </a:rPr>
              <a:t>｢</a:t>
            </a:r>
            <a:r>
              <a:rPr lang="ja-JP" altLang="en-US" sz="2000" kern="0" dirty="0" smtClean="0">
                <a:latin typeface="HG丸ｺﾞｼｯｸM-PRO" pitchFamily="50" charset="-128"/>
                <a:ea typeface="HG丸ｺﾞｼｯｸM-PRO" pitchFamily="50" charset="-128"/>
              </a:rPr>
              <a:t>心の健康づくり計画」の策定、実施体制の整備等の具体的な実施方</a:t>
            </a:r>
            <a:endParaRPr lang="en-US" altLang="ja-JP" sz="2000" kern="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策や個人情報の保護に関する規程等の策定等にあたっては、衛生委員</a:t>
            </a:r>
            <a:endParaRPr lang="en-US" altLang="ja-JP" sz="2000" kern="0" dirty="0" smtClean="0">
              <a:latin typeface="HG丸ｺﾞｼｯｸM-PRO" pitchFamily="50" charset="-128"/>
              <a:ea typeface="HG丸ｺﾞｼｯｸM-PRO" pitchFamily="50" charset="-128"/>
            </a:endParaRPr>
          </a:p>
          <a:p>
            <a:pPr algn="l" eaLnBrk="1" hangingPunct="1">
              <a:lnSpc>
                <a:spcPts val="26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会等において十分調査審議を行う。</a:t>
            </a:r>
            <a:endParaRPr lang="en-US" altLang="ja-JP" sz="2400" kern="0" dirty="0" smtClean="0">
              <a:solidFill>
                <a:srgbClr val="0000FF"/>
              </a:solidFill>
              <a:latin typeface="HG丸ｺﾞｼｯｸM-PRO" pitchFamily="50" charset="-128"/>
              <a:ea typeface="HG丸ｺﾞｼｯｸM-PRO" pitchFamily="50" charset="-128"/>
            </a:endParaRPr>
          </a:p>
        </p:txBody>
      </p:sp>
      <p:sp>
        <p:nvSpPr>
          <p:cNvPr id="12" name="Rectangle 2"/>
          <p:cNvSpPr txBox="1">
            <a:spLocks noChangeArrowheads="1"/>
          </p:cNvSpPr>
          <p:nvPr/>
        </p:nvSpPr>
        <p:spPr bwMode="auto">
          <a:xfrm>
            <a:off x="334659" y="1899530"/>
            <a:ext cx="5040721" cy="406972"/>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just" eaLnBrk="1" hangingPunct="1">
              <a:lnSpc>
                <a:spcPts val="2800"/>
              </a:lnSpc>
              <a:spcBef>
                <a:spcPts val="0"/>
              </a:spcBef>
            </a:pPr>
            <a:r>
              <a:rPr lang="ja-JP" altLang="en-US" sz="2000" b="1" dirty="0" smtClean="0">
                <a:solidFill>
                  <a:schemeClr val="bg1"/>
                </a:solidFill>
                <a:latin typeface="HG丸ｺﾞｼｯｸM-PRO" pitchFamily="50" charset="-128"/>
                <a:ea typeface="HG丸ｺﾞｼｯｸM-PRO" pitchFamily="50" charset="-128"/>
              </a:rPr>
              <a:t>ウ　心の健康づくり計画</a:t>
            </a:r>
            <a:endParaRPr lang="ja-JP" altLang="en-US" sz="2000" b="1" dirty="0">
              <a:solidFill>
                <a:schemeClr val="bg1"/>
              </a:solidFill>
              <a:latin typeface="HG丸ｺﾞｼｯｸM-PRO" pitchFamily="50" charset="-128"/>
              <a:ea typeface="HG丸ｺﾞｼｯｸM-PRO" pitchFamily="50" charset="-128"/>
            </a:endParaRPr>
          </a:p>
        </p:txBody>
      </p:sp>
      <p:sp>
        <p:nvSpPr>
          <p:cNvPr id="13" name="正方形/長方形 12"/>
          <p:cNvSpPr/>
          <p:nvPr/>
        </p:nvSpPr>
        <p:spPr>
          <a:xfrm>
            <a:off x="313263" y="2390678"/>
            <a:ext cx="8559800" cy="2426305"/>
          </a:xfrm>
          <a:prstGeom prst="rect">
            <a:avLst/>
          </a:prstGeom>
          <a:solidFill>
            <a:srgbClr val="FFFF99"/>
          </a:solidFill>
        </p:spPr>
        <p:txBody>
          <a:bodyPr wrap="square">
            <a:spAutoFit/>
          </a:bodyPr>
          <a:lstStyle/>
          <a:p>
            <a:pPr eaLnBrk="1" hangingPunct="1">
              <a:lnSpc>
                <a:spcPts val="2600"/>
              </a:lnSpc>
            </a:pPr>
            <a:r>
              <a:rPr lang="ja-JP" altLang="en-US" dirty="0" smtClean="0">
                <a:latin typeface="HG丸ｺﾞｼｯｸM-PRO" pitchFamily="50" charset="-128"/>
                <a:ea typeface="HG丸ｺﾞｼｯｸM-PRO" pitchFamily="50" charset="-128"/>
              </a:rPr>
              <a:t>　①事業者がメンタルヘルスを積極的に推進する旨の表明</a:t>
            </a:r>
            <a:endParaRPr lang="ja-JP" altLang="en-US" dirty="0">
              <a:latin typeface="HG丸ｺﾞｼｯｸM-PRO" pitchFamily="50" charset="-128"/>
              <a:ea typeface="HG丸ｺﾞｼｯｸM-PRO" pitchFamily="50" charset="-128"/>
            </a:endParaRPr>
          </a:p>
          <a:p>
            <a:pPr eaLnBrk="1" hangingPunct="1">
              <a:lnSpc>
                <a:spcPts val="2600"/>
              </a:lnSpc>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②心の健康づくり体制</a:t>
            </a:r>
            <a:r>
              <a:rPr lang="ja-JP" altLang="en-US" dirty="0">
                <a:latin typeface="HG丸ｺﾞｼｯｸM-PRO" pitchFamily="50" charset="-128"/>
                <a:ea typeface="HG丸ｺﾞｼｯｸM-PRO" pitchFamily="50" charset="-128"/>
              </a:rPr>
              <a:t>の</a:t>
            </a:r>
            <a:r>
              <a:rPr lang="ja-JP" altLang="en-US" dirty="0" smtClean="0">
                <a:latin typeface="HG丸ｺﾞｼｯｸM-PRO" pitchFamily="50" charset="-128"/>
                <a:ea typeface="HG丸ｺﾞｼｯｸM-PRO" pitchFamily="50" charset="-128"/>
              </a:rPr>
              <a:t>整備</a:t>
            </a:r>
            <a:endParaRPr lang="en-US" altLang="ja-JP" dirty="0" smtClean="0">
              <a:latin typeface="HG丸ｺﾞｼｯｸM-PRO" pitchFamily="50" charset="-128"/>
              <a:ea typeface="HG丸ｺﾞｼｯｸM-PRO" pitchFamily="50" charset="-128"/>
            </a:endParaRPr>
          </a:p>
          <a:p>
            <a:pPr eaLnBrk="1" hangingPunct="1">
              <a:lnSpc>
                <a:spcPts val="2600"/>
              </a:lnSpc>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③</a:t>
            </a:r>
            <a:r>
              <a:rPr lang="ja-JP" altLang="en-US" dirty="0">
                <a:latin typeface="HG丸ｺﾞｼｯｸM-PRO" pitchFamily="50" charset="-128"/>
                <a:ea typeface="HG丸ｺﾞｼｯｸM-PRO" pitchFamily="50" charset="-128"/>
              </a:rPr>
              <a:t>問題点の</a:t>
            </a:r>
            <a:r>
              <a:rPr lang="ja-JP" altLang="en-US" dirty="0" smtClean="0">
                <a:latin typeface="HG丸ｺﾞｼｯｸM-PRO" pitchFamily="50" charset="-128"/>
                <a:ea typeface="HG丸ｺﾞｼｯｸM-PRO" pitchFamily="50" charset="-128"/>
              </a:rPr>
              <a:t>把握およびメンタルヘルスケアの実施</a:t>
            </a:r>
            <a:endParaRPr lang="ja-JP" altLang="en-US" dirty="0">
              <a:latin typeface="HG丸ｺﾞｼｯｸM-PRO" pitchFamily="50" charset="-128"/>
              <a:ea typeface="HG丸ｺﾞｼｯｸM-PRO" pitchFamily="50" charset="-128"/>
            </a:endParaRPr>
          </a:p>
          <a:p>
            <a:pPr eaLnBrk="1" hangingPunct="1">
              <a:lnSpc>
                <a:spcPts val="2600"/>
              </a:lnSpc>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④必要な人材</a:t>
            </a:r>
            <a:r>
              <a:rPr lang="ja-JP" altLang="en-US" dirty="0">
                <a:latin typeface="HG丸ｺﾞｼｯｸM-PRO" pitchFamily="50" charset="-128"/>
                <a:ea typeface="HG丸ｺﾞｼｯｸM-PRO" pitchFamily="50" charset="-128"/>
              </a:rPr>
              <a:t>の</a:t>
            </a:r>
            <a:r>
              <a:rPr lang="ja-JP" altLang="en-US" dirty="0" smtClean="0">
                <a:latin typeface="HG丸ｺﾞｼｯｸM-PRO" pitchFamily="50" charset="-128"/>
                <a:ea typeface="HG丸ｺﾞｼｯｸM-PRO" pitchFamily="50" charset="-128"/>
              </a:rPr>
              <a:t>確保および事業場外資源の活用</a:t>
            </a:r>
            <a:endParaRPr lang="ja-JP" altLang="en-US" dirty="0">
              <a:latin typeface="HG丸ｺﾞｼｯｸM-PRO" pitchFamily="50" charset="-128"/>
              <a:ea typeface="HG丸ｺﾞｼｯｸM-PRO" pitchFamily="50" charset="-128"/>
            </a:endParaRPr>
          </a:p>
          <a:p>
            <a:pPr eaLnBrk="1" hangingPunct="1">
              <a:lnSpc>
                <a:spcPts val="2600"/>
              </a:lnSpc>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⑤</a:t>
            </a:r>
            <a:r>
              <a:rPr lang="ja-JP" altLang="en-US" dirty="0">
                <a:latin typeface="HG丸ｺﾞｼｯｸM-PRO" pitchFamily="50" charset="-128"/>
                <a:ea typeface="HG丸ｺﾞｼｯｸM-PRO" pitchFamily="50" charset="-128"/>
              </a:rPr>
              <a:t>労働者の健康情報の</a:t>
            </a:r>
            <a:r>
              <a:rPr lang="ja-JP" altLang="en-US" dirty="0" smtClean="0">
                <a:latin typeface="HG丸ｺﾞｼｯｸM-PRO" pitchFamily="50" charset="-128"/>
                <a:ea typeface="HG丸ｺﾞｼｯｸM-PRO" pitchFamily="50" charset="-128"/>
              </a:rPr>
              <a:t>保護</a:t>
            </a:r>
            <a:endParaRPr lang="ja-JP" altLang="en-US" dirty="0">
              <a:latin typeface="HG丸ｺﾞｼｯｸM-PRO" pitchFamily="50" charset="-128"/>
              <a:ea typeface="HG丸ｺﾞｼｯｸM-PRO" pitchFamily="50" charset="-128"/>
            </a:endParaRPr>
          </a:p>
          <a:p>
            <a:pPr eaLnBrk="1" hangingPunct="1">
              <a:lnSpc>
                <a:spcPts val="2600"/>
              </a:lnSpc>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⑥心の健康づくり計画の実施状況の評価および計画</a:t>
            </a:r>
            <a:r>
              <a:rPr lang="ja-JP" altLang="en-US" dirty="0">
                <a:latin typeface="HG丸ｺﾞｼｯｸM-PRO" pitchFamily="50" charset="-128"/>
                <a:ea typeface="HG丸ｺﾞｼｯｸM-PRO" pitchFamily="50" charset="-128"/>
              </a:rPr>
              <a:t>の</a:t>
            </a:r>
            <a:r>
              <a:rPr lang="ja-JP" altLang="en-US" dirty="0" smtClean="0">
                <a:latin typeface="HG丸ｺﾞｼｯｸM-PRO" pitchFamily="50" charset="-128"/>
                <a:ea typeface="HG丸ｺﾞｼｯｸM-PRO" pitchFamily="50" charset="-128"/>
              </a:rPr>
              <a:t>見直し</a:t>
            </a:r>
            <a:endParaRPr lang="ja-JP" altLang="en-US" dirty="0">
              <a:latin typeface="HG丸ｺﾞｼｯｸM-PRO" pitchFamily="50" charset="-128"/>
              <a:ea typeface="HG丸ｺﾞｼｯｸM-PRO" pitchFamily="50" charset="-128"/>
            </a:endParaRPr>
          </a:p>
          <a:p>
            <a:pPr eaLnBrk="1" hangingPunct="1">
              <a:lnSpc>
                <a:spcPts val="2600"/>
              </a:lnSpc>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⑦その他、心の健康づくりに必要</a:t>
            </a:r>
            <a:r>
              <a:rPr lang="ja-JP" altLang="en-US" dirty="0">
                <a:latin typeface="HG丸ｺﾞｼｯｸM-PRO" pitchFamily="50" charset="-128"/>
                <a:ea typeface="HG丸ｺﾞｼｯｸM-PRO" pitchFamily="50" charset="-128"/>
              </a:rPr>
              <a:t>な</a:t>
            </a:r>
            <a:r>
              <a:rPr lang="ja-JP" altLang="en-US" dirty="0" smtClean="0">
                <a:latin typeface="HG丸ｺﾞｼｯｸM-PRO" pitchFamily="50" charset="-128"/>
                <a:ea typeface="HG丸ｺﾞｼｯｸM-PRO" pitchFamily="50" charset="-128"/>
              </a:rPr>
              <a:t>措置</a:t>
            </a:r>
            <a:endParaRPr lang="ja-JP" altLang="en-US" dirty="0">
              <a:latin typeface="HG丸ｺﾞｼｯｸM-PRO" pitchFamily="50" charset="-128"/>
              <a:ea typeface="HG丸ｺﾞｼｯｸM-PRO" pitchFamily="50" charset="-128"/>
            </a:endParaRPr>
          </a:p>
        </p:txBody>
      </p:sp>
      <p:sp>
        <p:nvSpPr>
          <p:cNvPr id="14" name="Rectangle 2"/>
          <p:cNvSpPr txBox="1">
            <a:spLocks noChangeArrowheads="1"/>
          </p:cNvSpPr>
          <p:nvPr/>
        </p:nvSpPr>
        <p:spPr bwMode="auto">
          <a:xfrm>
            <a:off x="324315" y="4901159"/>
            <a:ext cx="4824697" cy="432049"/>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just" eaLnBrk="1" hangingPunct="1">
              <a:lnSpc>
                <a:spcPts val="2800"/>
              </a:lnSpc>
              <a:spcBef>
                <a:spcPts val="0"/>
              </a:spcBef>
            </a:pPr>
            <a:r>
              <a:rPr lang="ja-JP" altLang="en-US" sz="2000" b="1" dirty="0" smtClean="0">
                <a:solidFill>
                  <a:schemeClr val="bg1"/>
                </a:solidFill>
                <a:latin typeface="HG丸ｺﾞｼｯｸM-PRO" pitchFamily="50" charset="-128"/>
                <a:ea typeface="HG丸ｺﾞｼｯｸM-PRO" pitchFamily="50" charset="-128"/>
              </a:rPr>
              <a:t>エ　メンタルヘルスケアの推進体制</a:t>
            </a:r>
            <a:endParaRPr lang="ja-JP" altLang="en-US" sz="2000" b="1" dirty="0">
              <a:solidFill>
                <a:schemeClr val="bg1"/>
              </a:solidFill>
              <a:latin typeface="HG丸ｺﾞｼｯｸM-PRO" pitchFamily="50" charset="-128"/>
              <a:ea typeface="HG丸ｺﾞｼｯｸM-PRO" pitchFamily="50" charset="-128"/>
            </a:endParaRPr>
          </a:p>
        </p:txBody>
      </p:sp>
      <p:sp>
        <p:nvSpPr>
          <p:cNvPr id="16" name="正方形/長方形 15"/>
          <p:cNvSpPr/>
          <p:nvPr/>
        </p:nvSpPr>
        <p:spPr>
          <a:xfrm>
            <a:off x="326560" y="5403124"/>
            <a:ext cx="8546503" cy="1092607"/>
          </a:xfrm>
          <a:prstGeom prst="rect">
            <a:avLst/>
          </a:prstGeom>
          <a:solidFill>
            <a:srgbClr val="FFFF99"/>
          </a:solidFill>
        </p:spPr>
        <p:txBody>
          <a:bodyPr wrap="square">
            <a:spAutoFit/>
          </a:bodyPr>
          <a:lstStyle/>
          <a:p>
            <a:pPr eaLnBrk="1" hangingPunct="1">
              <a:lnSpc>
                <a:spcPts val="2600"/>
              </a:lnSpc>
            </a:pPr>
            <a:r>
              <a:rPr lang="ja-JP" altLang="en-US" dirty="0" smtClean="0">
                <a:latin typeface="HG丸ｺﾞｼｯｸM-PRO" pitchFamily="50" charset="-128"/>
                <a:ea typeface="HG丸ｺﾞｼｯｸM-PRO" pitchFamily="50" charset="-128"/>
              </a:rPr>
              <a:t>　・健康</a:t>
            </a:r>
            <a:r>
              <a:rPr lang="ja-JP" altLang="en-US" dirty="0">
                <a:latin typeface="HG丸ｺﾞｼｯｸM-PRO" pitchFamily="50" charset="-128"/>
                <a:ea typeface="HG丸ｺﾞｼｯｸM-PRO" pitchFamily="50" charset="-128"/>
              </a:rPr>
              <a:t>管理スタッフ、職場の管理監督者、人事労務</a:t>
            </a:r>
            <a:r>
              <a:rPr lang="ja-JP" altLang="en-US" dirty="0" smtClean="0">
                <a:latin typeface="HG丸ｺﾞｼｯｸM-PRO" pitchFamily="50" charset="-128"/>
                <a:ea typeface="HG丸ｺﾞｼｯｸM-PRO" pitchFamily="50" charset="-128"/>
              </a:rPr>
              <a:t>担当者など</a:t>
            </a:r>
            <a:endParaRPr lang="en-US" altLang="ja-JP" dirty="0">
              <a:latin typeface="HG丸ｺﾞｼｯｸM-PRO" pitchFamily="50" charset="-128"/>
              <a:ea typeface="HG丸ｺﾞｼｯｸM-PRO" pitchFamily="50" charset="-128"/>
            </a:endParaRPr>
          </a:p>
          <a:p>
            <a:pPr eaLnBrk="1" hangingPunct="1">
              <a:lnSpc>
                <a:spcPts val="2600"/>
              </a:lnSpc>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が</a:t>
            </a:r>
            <a:r>
              <a:rPr lang="ja-JP" altLang="en-US" dirty="0">
                <a:latin typeface="HG丸ｺﾞｼｯｸM-PRO" pitchFamily="50" charset="-128"/>
                <a:ea typeface="HG丸ｺﾞｼｯｸM-PRO" pitchFamily="50" charset="-128"/>
              </a:rPr>
              <a:t>連携して、組織的に継続的かつ計画的に行う。</a:t>
            </a:r>
            <a:endParaRPr lang="en-US" altLang="ja-JP" dirty="0">
              <a:latin typeface="HG丸ｺﾞｼｯｸM-PRO" pitchFamily="50" charset="-128"/>
              <a:ea typeface="HG丸ｺﾞｼｯｸM-PRO" pitchFamily="50" charset="-128"/>
            </a:endParaRPr>
          </a:p>
          <a:p>
            <a:pPr eaLnBrk="1" hangingPunct="1">
              <a:lnSpc>
                <a:spcPts val="2600"/>
              </a:lnSpc>
            </a:pPr>
            <a:r>
              <a:rPr lang="ja-JP" altLang="en-US" dirty="0">
                <a:latin typeface="HG丸ｺﾞｼｯｸM-PRO" pitchFamily="50" charset="-128"/>
                <a:ea typeface="HG丸ｺﾞｼｯｸM-PRO" pitchFamily="50" charset="-128"/>
              </a:rPr>
              <a:t>　　</a:t>
            </a:r>
            <a:r>
              <a:rPr lang="ja-JP" altLang="en-US" dirty="0" smtClean="0">
                <a:solidFill>
                  <a:srgbClr val="FF0000"/>
                </a:solidFill>
                <a:latin typeface="HG丸ｺﾞｼｯｸM-PRO" pitchFamily="50" charset="-128"/>
                <a:ea typeface="HG丸ｺﾞｼｯｸM-PRO" pitchFamily="50" charset="-128"/>
              </a:rPr>
              <a:t>⇒</a:t>
            </a:r>
            <a:r>
              <a:rPr lang="ja-JP" altLang="en-US" dirty="0">
                <a:solidFill>
                  <a:srgbClr val="FF0000"/>
                </a:solidFill>
                <a:latin typeface="HG丸ｺﾞｼｯｸM-PRO" pitchFamily="50" charset="-128"/>
                <a:ea typeface="HG丸ｺﾞｼｯｸM-PRO" pitchFamily="50" charset="-128"/>
              </a:rPr>
              <a:t>事業者：事業場内メンタルヘルス推進担当者を</a:t>
            </a:r>
            <a:r>
              <a:rPr lang="ja-JP" altLang="en-US" dirty="0" smtClean="0">
                <a:solidFill>
                  <a:srgbClr val="FF0000"/>
                </a:solidFill>
                <a:latin typeface="HG丸ｺﾞｼｯｸM-PRO" pitchFamily="50" charset="-128"/>
                <a:ea typeface="HG丸ｺﾞｼｯｸM-PRO" pitchFamily="50" charset="-128"/>
              </a:rPr>
              <a:t>選任する。</a:t>
            </a:r>
            <a:endParaRPr lang="ja-JP" altLang="en-US" dirty="0">
              <a:latin typeface="HG丸ｺﾞｼｯｸM-PRO" pitchFamily="50" charset="-128"/>
              <a:ea typeface="HG丸ｺﾞｼｯｸM-PRO" pitchFamily="50" charset="-128"/>
            </a:endParaRPr>
          </a:p>
        </p:txBody>
      </p:sp>
      <p:sp>
        <p:nvSpPr>
          <p:cNvPr id="31746"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FDD2D59D-7268-4DE4-BEF4-283BDA2EF9A0}" type="slidenum">
              <a:rPr lang="en-US" altLang="ja-JP" sz="1400"/>
              <a:pPr/>
              <a:t>28</a:t>
            </a:fld>
            <a:endParaRPr lang="en-US" altLang="ja-JP" sz="1400"/>
          </a:p>
        </p:txBody>
      </p:sp>
    </p:spTree>
    <p:extLst>
      <p:ext uri="{BB962C8B-B14F-4D97-AF65-F5344CB8AC3E}">
        <p14:creationId xmlns:p14="http://schemas.microsoft.com/office/powerpoint/2010/main" val="41797692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Text Box 6"/>
          <p:cNvSpPr txBox="1">
            <a:spLocks noChangeArrowheads="1"/>
          </p:cNvSpPr>
          <p:nvPr/>
        </p:nvSpPr>
        <p:spPr bwMode="auto">
          <a:xfrm>
            <a:off x="6950225" y="228118"/>
            <a:ext cx="1584175"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P128</a:t>
            </a:r>
            <a:endParaRPr lang="en-US" altLang="ja-JP" sz="1400" dirty="0">
              <a:latin typeface="HG丸ｺﾞｼｯｸM-PRO" pitchFamily="50" charset="-128"/>
              <a:ea typeface="HG丸ｺﾞｼｯｸM-PRO" pitchFamily="50" charset="-128"/>
            </a:endParaRPr>
          </a:p>
        </p:txBody>
      </p:sp>
      <p:sp>
        <p:nvSpPr>
          <p:cNvPr id="9" name="Rectangle 2"/>
          <p:cNvSpPr txBox="1">
            <a:spLocks noChangeArrowheads="1"/>
          </p:cNvSpPr>
          <p:nvPr/>
        </p:nvSpPr>
        <p:spPr bwMode="auto">
          <a:xfrm>
            <a:off x="333236" y="130912"/>
            <a:ext cx="5094131" cy="424049"/>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just" eaLnBrk="1" hangingPunct="1">
              <a:lnSpc>
                <a:spcPts val="2800"/>
              </a:lnSpc>
              <a:spcBef>
                <a:spcPts val="0"/>
              </a:spcBef>
            </a:pPr>
            <a:r>
              <a:rPr lang="ja-JP" altLang="en-US" sz="2000" b="1" dirty="0" smtClean="0">
                <a:solidFill>
                  <a:schemeClr val="bg1"/>
                </a:solidFill>
                <a:latin typeface="HG丸ｺﾞｼｯｸM-PRO" pitchFamily="50" charset="-128"/>
                <a:ea typeface="HG丸ｺﾞｼｯｸM-PRO" pitchFamily="50" charset="-128"/>
              </a:rPr>
              <a:t>オ　メンタルヘルスケアの具体的進め方</a:t>
            </a:r>
            <a:endParaRPr lang="ja-JP" altLang="en-US" sz="2000" b="1" dirty="0">
              <a:solidFill>
                <a:schemeClr val="bg1"/>
              </a:solidFill>
              <a:latin typeface="HG丸ｺﾞｼｯｸM-PRO" pitchFamily="50" charset="-128"/>
              <a:ea typeface="HG丸ｺﾞｼｯｸM-PRO" pitchFamily="50" charset="-128"/>
            </a:endParaRPr>
          </a:p>
        </p:txBody>
      </p:sp>
      <p:sp>
        <p:nvSpPr>
          <p:cNvPr id="10" name="正方形/長方形 9"/>
          <p:cNvSpPr/>
          <p:nvPr/>
        </p:nvSpPr>
        <p:spPr>
          <a:xfrm>
            <a:off x="342629" y="620504"/>
            <a:ext cx="8582165" cy="3657411"/>
          </a:xfrm>
          <a:prstGeom prst="rect">
            <a:avLst/>
          </a:prstGeom>
          <a:solidFill>
            <a:srgbClr val="FFFF99"/>
          </a:solidFill>
        </p:spPr>
        <p:txBody>
          <a:bodyPr wrap="square">
            <a:spAutoFit/>
          </a:bodyPr>
          <a:lstStyle/>
          <a:p>
            <a:pPr eaLnBrk="1" hangingPunct="1"/>
            <a:r>
              <a:rPr lang="ja-JP" altLang="en-US" dirty="0" smtClean="0">
                <a:solidFill>
                  <a:srgbClr val="0000FF"/>
                </a:solidFill>
                <a:latin typeface="HG丸ｺﾞｼｯｸM-PRO" pitchFamily="50" charset="-128"/>
                <a:ea typeface="HG丸ｺﾞｼｯｸM-PRO" pitchFamily="50" charset="-128"/>
              </a:rPr>
              <a:t>（ア）メンタルヘルス</a:t>
            </a:r>
            <a:r>
              <a:rPr lang="ja-JP" altLang="en-US" dirty="0">
                <a:solidFill>
                  <a:srgbClr val="0000FF"/>
                </a:solidFill>
                <a:latin typeface="HG丸ｺﾞｼｯｸM-PRO" pitchFamily="50" charset="-128"/>
                <a:ea typeface="HG丸ｺﾞｼｯｸM-PRO" pitchFamily="50" charset="-128"/>
              </a:rPr>
              <a:t>を</a:t>
            </a:r>
            <a:r>
              <a:rPr lang="ja-JP" altLang="en-US" dirty="0" smtClean="0">
                <a:solidFill>
                  <a:srgbClr val="0000FF"/>
                </a:solidFill>
                <a:latin typeface="HG丸ｺﾞｼｯｸM-PRO" pitchFamily="50" charset="-128"/>
                <a:ea typeface="HG丸ｺﾞｼｯｸM-PRO" pitchFamily="50" charset="-128"/>
              </a:rPr>
              <a:t>推進するための教育研修・情報提供</a:t>
            </a:r>
            <a:endParaRPr lang="en-US" altLang="ja-JP" dirty="0" smtClean="0">
              <a:solidFill>
                <a:srgbClr val="0000FF"/>
              </a:solidFill>
              <a:latin typeface="HG丸ｺﾞｼｯｸM-PRO" pitchFamily="50" charset="-128"/>
              <a:ea typeface="HG丸ｺﾞｼｯｸM-PRO" pitchFamily="50" charset="-128"/>
            </a:endParaRPr>
          </a:p>
          <a:p>
            <a:pPr eaLnBrk="1" hangingPunct="1">
              <a:lnSpc>
                <a:spcPts val="2600"/>
              </a:lnSpc>
            </a:pPr>
            <a:r>
              <a:rPr lang="ja-JP" altLang="en-US" dirty="0" smtClean="0">
                <a:latin typeface="HG丸ｺﾞｼｯｸM-PRO" pitchFamily="50" charset="-128"/>
                <a:ea typeface="HG丸ｺﾞｼｯｸM-PRO" pitchFamily="50" charset="-128"/>
              </a:rPr>
              <a:t>　　・メンタルヘルスケアの推進に関する教育研修・情報提供を行う。</a:t>
            </a:r>
            <a:endParaRPr lang="en-US" altLang="ja-JP" dirty="0" smtClean="0">
              <a:latin typeface="HG丸ｺﾞｼｯｸM-PRO" pitchFamily="50" charset="-128"/>
              <a:ea typeface="HG丸ｺﾞｼｯｸM-PRO" pitchFamily="50" charset="-128"/>
            </a:endParaRPr>
          </a:p>
          <a:p>
            <a:pPr eaLnBrk="1" hangingPunct="1"/>
            <a:r>
              <a:rPr lang="ja-JP" altLang="en-US" dirty="0" smtClean="0">
                <a:solidFill>
                  <a:srgbClr val="0000FF"/>
                </a:solidFill>
                <a:latin typeface="HG丸ｺﾞｼｯｸM-PRO" pitchFamily="50" charset="-128"/>
                <a:ea typeface="HG丸ｺﾞｼｯｸM-PRO" pitchFamily="50" charset="-128"/>
              </a:rPr>
              <a:t>（</a:t>
            </a:r>
            <a:r>
              <a:rPr lang="ja-JP" altLang="en-US" dirty="0">
                <a:solidFill>
                  <a:srgbClr val="0000FF"/>
                </a:solidFill>
                <a:latin typeface="HG丸ｺﾞｼｯｸM-PRO" pitchFamily="50" charset="-128"/>
                <a:ea typeface="HG丸ｺﾞｼｯｸM-PRO" pitchFamily="50" charset="-128"/>
              </a:rPr>
              <a:t>イ）職場環境等の把握と改善</a:t>
            </a:r>
            <a:endParaRPr lang="en-US" altLang="ja-JP" dirty="0">
              <a:solidFill>
                <a:srgbClr val="0000FF"/>
              </a:solidFill>
              <a:latin typeface="HG丸ｺﾞｼｯｸM-PRO" pitchFamily="50" charset="-128"/>
              <a:ea typeface="HG丸ｺﾞｼｯｸM-PRO" pitchFamily="50" charset="-128"/>
            </a:endParaRPr>
          </a:p>
          <a:p>
            <a:pPr eaLnBrk="1" hangingPunct="1">
              <a:lnSpc>
                <a:spcPts val="2600"/>
              </a:lnSpc>
            </a:pPr>
            <a:r>
              <a:rPr lang="ja-JP" altLang="en-US" dirty="0">
                <a:latin typeface="HG丸ｺﾞｼｯｸM-PRO" pitchFamily="50" charset="-128"/>
                <a:ea typeface="HG丸ｺﾞｼｯｸM-PRO" pitchFamily="50" charset="-128"/>
              </a:rPr>
              <a:t>　　・事業者は問題のある職場環境等について、改善を積極的に行う。</a:t>
            </a:r>
            <a:endParaRPr lang="en-US" altLang="ja-JP" dirty="0">
              <a:solidFill>
                <a:srgbClr val="0000FF"/>
              </a:solidFill>
              <a:latin typeface="HG丸ｺﾞｼｯｸM-PRO" pitchFamily="50" charset="-128"/>
              <a:ea typeface="HG丸ｺﾞｼｯｸM-PRO" pitchFamily="50" charset="-128"/>
            </a:endParaRPr>
          </a:p>
          <a:p>
            <a:pPr eaLnBrk="1" hangingPunct="1"/>
            <a:r>
              <a:rPr lang="ja-JP" altLang="en-US" dirty="0">
                <a:solidFill>
                  <a:srgbClr val="0000FF"/>
                </a:solidFill>
                <a:latin typeface="HG丸ｺﾞｼｯｸM-PRO" pitchFamily="50" charset="-128"/>
                <a:ea typeface="HG丸ｺﾞｼｯｸM-PRO" pitchFamily="50" charset="-128"/>
              </a:rPr>
              <a:t>（ウ）メンタルヘルス不調への気づきと対応</a:t>
            </a:r>
          </a:p>
          <a:p>
            <a:pPr eaLnBrk="1" hangingPunct="1">
              <a:lnSpc>
                <a:spcPts val="2600"/>
              </a:lnSpc>
            </a:pPr>
            <a:r>
              <a:rPr lang="ja-JP" altLang="en-US" dirty="0">
                <a:latin typeface="HG丸ｺﾞｼｯｸM-PRO" pitchFamily="50" charset="-128"/>
                <a:ea typeface="HG丸ｺﾞｼｯｸM-PRO" pitchFamily="50" charset="-128"/>
              </a:rPr>
              <a:t>　　・労働者、管理監督者等、家族等からの相談に適切に対応できる体</a:t>
            </a:r>
            <a:endParaRPr lang="en-US" altLang="ja-JP" dirty="0">
              <a:latin typeface="HG丸ｺﾞｼｯｸM-PRO" pitchFamily="50" charset="-128"/>
              <a:ea typeface="HG丸ｺﾞｼｯｸM-PRO" pitchFamily="50" charset="-128"/>
            </a:endParaRPr>
          </a:p>
          <a:p>
            <a:pPr eaLnBrk="1" hangingPunct="1">
              <a:lnSpc>
                <a:spcPts val="2600"/>
              </a:lnSpc>
            </a:pPr>
            <a:r>
              <a:rPr lang="ja-JP" altLang="en-US" dirty="0">
                <a:latin typeface="HG丸ｺﾞｼｯｸM-PRO" pitchFamily="50" charset="-128"/>
                <a:ea typeface="HG丸ｺﾞｼｯｸM-PRO" pitchFamily="50" charset="-128"/>
              </a:rPr>
              <a:t>　　　制を整える。メンタルヘルス不調者に対して必要な配慮を行う。</a:t>
            </a:r>
            <a:endParaRPr lang="en-US" altLang="ja-JP" dirty="0">
              <a:latin typeface="HG丸ｺﾞｼｯｸM-PRO" pitchFamily="50" charset="-128"/>
              <a:ea typeface="HG丸ｺﾞｼｯｸM-PRO" pitchFamily="50" charset="-128"/>
            </a:endParaRPr>
          </a:p>
          <a:p>
            <a:pPr eaLnBrk="1" hangingPunct="1">
              <a:lnSpc>
                <a:spcPts val="2600"/>
              </a:lnSpc>
            </a:pPr>
            <a:r>
              <a:rPr lang="ja-JP" altLang="en-US" dirty="0">
                <a:latin typeface="HG丸ｺﾞｼｯｸM-PRO" pitchFamily="50" charset="-128"/>
                <a:ea typeface="HG丸ｺﾞｼｯｸM-PRO" pitchFamily="50" charset="-128"/>
              </a:rPr>
              <a:t>　　　ネットワーク（産業医、医療機関）を整備するよう努める。</a:t>
            </a:r>
            <a:endParaRPr lang="en-US" altLang="ja-JP" dirty="0">
              <a:latin typeface="HG丸ｺﾞｼｯｸM-PRO" pitchFamily="50" charset="-128"/>
              <a:ea typeface="HG丸ｺﾞｼｯｸM-PRO" pitchFamily="50" charset="-128"/>
            </a:endParaRPr>
          </a:p>
          <a:p>
            <a:pPr eaLnBrk="1" hangingPunct="1"/>
            <a:r>
              <a:rPr lang="ja-JP" altLang="en-US" dirty="0">
                <a:solidFill>
                  <a:srgbClr val="0000FF"/>
                </a:solidFill>
                <a:latin typeface="HG丸ｺﾞｼｯｸM-PRO" pitchFamily="50" charset="-128"/>
                <a:ea typeface="HG丸ｺﾞｼｯｸM-PRO" pitchFamily="50" charset="-128"/>
              </a:rPr>
              <a:t>（エ）職場復帰における支援（流れは</a:t>
            </a:r>
            <a:r>
              <a:rPr lang="en-US" altLang="ja-JP" dirty="0" smtClean="0">
                <a:solidFill>
                  <a:srgbClr val="0000FF"/>
                </a:solidFill>
                <a:latin typeface="HG丸ｺﾞｼｯｸM-PRO" pitchFamily="50" charset="-128"/>
                <a:ea typeface="HG丸ｺﾞｼｯｸM-PRO" pitchFamily="50" charset="-128"/>
              </a:rPr>
              <a:t>P130</a:t>
            </a:r>
            <a:r>
              <a:rPr lang="ja-JP" altLang="en-US" dirty="0" smtClean="0">
                <a:solidFill>
                  <a:srgbClr val="0000FF"/>
                </a:solidFill>
                <a:latin typeface="HG丸ｺﾞｼｯｸM-PRO" pitchFamily="50" charset="-128"/>
                <a:ea typeface="HG丸ｺﾞｼｯｸM-PRO" pitchFamily="50" charset="-128"/>
              </a:rPr>
              <a:t>参照</a:t>
            </a:r>
            <a:r>
              <a:rPr lang="ja-JP" altLang="en-US" dirty="0">
                <a:solidFill>
                  <a:srgbClr val="0000FF"/>
                </a:solidFill>
                <a:latin typeface="HG丸ｺﾞｼｯｸM-PRO" pitchFamily="50" charset="-128"/>
                <a:ea typeface="HG丸ｺﾞｼｯｸM-PRO" pitchFamily="50" charset="-128"/>
              </a:rPr>
              <a:t>）</a:t>
            </a:r>
            <a:endParaRPr lang="en-US" altLang="ja-JP" dirty="0">
              <a:solidFill>
                <a:srgbClr val="0000FF"/>
              </a:solidFill>
              <a:latin typeface="HG丸ｺﾞｼｯｸM-PRO" pitchFamily="50" charset="-128"/>
              <a:ea typeface="HG丸ｺﾞｼｯｸM-PRO" pitchFamily="50" charset="-128"/>
            </a:endParaRPr>
          </a:p>
          <a:p>
            <a:pPr eaLnBrk="1" hangingPunct="1">
              <a:lnSpc>
                <a:spcPts val="2600"/>
              </a:lnSpc>
            </a:pPr>
            <a:r>
              <a:rPr lang="ja-JP" altLang="en-US" dirty="0">
                <a:latin typeface="HG丸ｺﾞｼｯｸM-PRO" pitchFamily="50" charset="-128"/>
                <a:ea typeface="HG丸ｺﾞｼｯｸM-PRO" pitchFamily="50" charset="-128"/>
              </a:rPr>
              <a:t>　　・休業した労働者が円滑に職場復帰し、就業を継続できるように</a:t>
            </a:r>
            <a:r>
              <a:rPr lang="ja-JP" altLang="en-US" dirty="0" err="1">
                <a:latin typeface="HG丸ｺﾞｼｯｸM-PRO" pitchFamily="50" charset="-128"/>
                <a:ea typeface="HG丸ｺﾞｼｯｸM-PRO" pitchFamily="50" charset="-128"/>
              </a:rPr>
              <a:t>す</a:t>
            </a:r>
            <a:endParaRPr lang="en-US" altLang="ja-JP" dirty="0">
              <a:latin typeface="HG丸ｺﾞｼｯｸM-PRO" pitchFamily="50" charset="-128"/>
              <a:ea typeface="HG丸ｺﾞｼｯｸM-PRO" pitchFamily="50" charset="-128"/>
            </a:endParaRPr>
          </a:p>
          <a:p>
            <a:pPr eaLnBrk="1" hangingPunct="1">
              <a:lnSpc>
                <a:spcPts val="2600"/>
              </a:lnSpc>
            </a:pPr>
            <a:r>
              <a:rPr lang="ja-JP" altLang="en-US" dirty="0">
                <a:latin typeface="HG丸ｺﾞｼｯｸM-PRO" pitchFamily="50" charset="-128"/>
                <a:ea typeface="HG丸ｺﾞｼｯｸM-PRO" pitchFamily="50" charset="-128"/>
              </a:rPr>
              <a:t>　　　るため、職場復帰プログラムを</a:t>
            </a:r>
            <a:r>
              <a:rPr lang="ja-JP" altLang="en-US" dirty="0" smtClean="0">
                <a:latin typeface="HG丸ｺﾞｼｯｸM-PRO" pitchFamily="50" charset="-128"/>
                <a:ea typeface="HG丸ｺﾞｼｯｸM-PRO" pitchFamily="50" charset="-128"/>
              </a:rPr>
              <a:t>整備し支援する。　</a:t>
            </a:r>
            <a:endParaRPr lang="en-US" altLang="ja-JP" dirty="0">
              <a:latin typeface="HG丸ｺﾞｼｯｸM-PRO" pitchFamily="50" charset="-128"/>
              <a:ea typeface="HG丸ｺﾞｼｯｸM-PRO" pitchFamily="50" charset="-128"/>
            </a:endParaRPr>
          </a:p>
        </p:txBody>
      </p:sp>
      <p:sp>
        <p:nvSpPr>
          <p:cNvPr id="11" name="Rectangle 2"/>
          <p:cNvSpPr txBox="1">
            <a:spLocks noChangeArrowheads="1"/>
          </p:cNvSpPr>
          <p:nvPr/>
        </p:nvSpPr>
        <p:spPr bwMode="auto">
          <a:xfrm>
            <a:off x="338270" y="4315581"/>
            <a:ext cx="6537772" cy="447164"/>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just" eaLnBrk="1" hangingPunct="1">
              <a:lnSpc>
                <a:spcPts val="2800"/>
              </a:lnSpc>
              <a:spcBef>
                <a:spcPts val="0"/>
              </a:spcBef>
            </a:pPr>
            <a:r>
              <a:rPr lang="ja-JP" altLang="en-US" sz="2000" b="1" dirty="0" smtClean="0">
                <a:solidFill>
                  <a:schemeClr val="bg1"/>
                </a:solidFill>
                <a:latin typeface="HG丸ｺﾞｼｯｸM-PRO" pitchFamily="50" charset="-128"/>
                <a:ea typeface="HG丸ｺﾞｼｯｸM-PRO" pitchFamily="50" charset="-128"/>
              </a:rPr>
              <a:t>カ　メンタルヘルスに関する個人情報の保護への配慮</a:t>
            </a:r>
            <a:endParaRPr lang="ja-JP" altLang="en-US" sz="2000" b="1" dirty="0">
              <a:solidFill>
                <a:schemeClr val="bg1"/>
              </a:solidFill>
              <a:latin typeface="HG丸ｺﾞｼｯｸM-PRO" pitchFamily="50" charset="-128"/>
              <a:ea typeface="HG丸ｺﾞｼｯｸM-PRO" pitchFamily="50" charset="-128"/>
            </a:endParaRPr>
          </a:p>
        </p:txBody>
      </p:sp>
      <p:sp>
        <p:nvSpPr>
          <p:cNvPr id="12" name="正方形/長方形 11"/>
          <p:cNvSpPr/>
          <p:nvPr/>
        </p:nvSpPr>
        <p:spPr>
          <a:xfrm>
            <a:off x="336969" y="4813506"/>
            <a:ext cx="8320533" cy="400110"/>
          </a:xfrm>
          <a:prstGeom prst="rect">
            <a:avLst/>
          </a:prstGeom>
          <a:solidFill>
            <a:srgbClr val="FFFF99"/>
          </a:solidFill>
        </p:spPr>
        <p:txBody>
          <a:bodyPr wrap="square">
            <a:spAutoFit/>
          </a:bodyPr>
          <a:lstStyle/>
          <a:p>
            <a:pPr eaLnBrk="1" hangingPunct="1">
              <a:lnSpc>
                <a:spcPts val="2600"/>
              </a:lnSpc>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・個人</a:t>
            </a:r>
            <a:r>
              <a:rPr lang="ja-JP" altLang="en-US" dirty="0">
                <a:latin typeface="HG丸ｺﾞｼｯｸM-PRO" pitchFamily="50" charset="-128"/>
                <a:ea typeface="HG丸ｺﾞｼｯｸM-PRO" pitchFamily="50" charset="-128"/>
              </a:rPr>
              <a:t>情報の保護に関する法律および関連指針等を</a:t>
            </a:r>
            <a:r>
              <a:rPr lang="ja-JP" altLang="en-US" dirty="0" smtClean="0">
                <a:latin typeface="HG丸ｺﾞｼｯｸM-PRO" pitchFamily="50" charset="-128"/>
                <a:ea typeface="HG丸ｺﾞｼｯｸM-PRO" pitchFamily="50" charset="-128"/>
              </a:rPr>
              <a:t>遵守する。</a:t>
            </a:r>
            <a:endParaRPr lang="ja-JP" altLang="en-US" dirty="0">
              <a:latin typeface="HG丸ｺﾞｼｯｸM-PRO" pitchFamily="50" charset="-128"/>
              <a:ea typeface="HG丸ｺﾞｼｯｸM-PRO" pitchFamily="50" charset="-128"/>
            </a:endParaRPr>
          </a:p>
        </p:txBody>
      </p:sp>
      <p:sp>
        <p:nvSpPr>
          <p:cNvPr id="14" name="Rectangle 2"/>
          <p:cNvSpPr txBox="1">
            <a:spLocks noChangeArrowheads="1"/>
          </p:cNvSpPr>
          <p:nvPr/>
        </p:nvSpPr>
        <p:spPr bwMode="auto">
          <a:xfrm>
            <a:off x="342630" y="5298336"/>
            <a:ext cx="8582164" cy="450871"/>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800"/>
              </a:lnSpc>
              <a:spcBef>
                <a:spcPct val="0"/>
              </a:spcBef>
            </a:pPr>
            <a:r>
              <a:rPr lang="ja-JP" altLang="en-US" sz="2000" b="1" dirty="0" smtClean="0">
                <a:solidFill>
                  <a:schemeClr val="bg1"/>
                </a:solidFill>
                <a:latin typeface="HG丸ｺﾞｼｯｸM-PRO" pitchFamily="50" charset="-128"/>
                <a:ea typeface="HG丸ｺﾞｼｯｸM-PRO" pitchFamily="50" charset="-128"/>
              </a:rPr>
              <a:t>キ　小規模</a:t>
            </a:r>
            <a:r>
              <a:rPr lang="ja-JP" altLang="en-US" sz="2000" b="1" dirty="0">
                <a:solidFill>
                  <a:schemeClr val="bg1"/>
                </a:solidFill>
                <a:latin typeface="HG丸ｺﾞｼｯｸM-PRO" pitchFamily="50" charset="-128"/>
                <a:ea typeface="HG丸ｺﾞｼｯｸM-PRO" pitchFamily="50" charset="-128"/>
              </a:rPr>
              <a:t>事業場におけるメンタルヘルスケアの</a:t>
            </a:r>
            <a:r>
              <a:rPr lang="ja-JP" altLang="en-US" sz="2000" b="1" dirty="0" smtClean="0">
                <a:solidFill>
                  <a:schemeClr val="bg1"/>
                </a:solidFill>
                <a:latin typeface="HG丸ｺﾞｼｯｸM-PRO" pitchFamily="50" charset="-128"/>
                <a:ea typeface="HG丸ｺﾞｼｯｸM-PRO" pitchFamily="50" charset="-128"/>
              </a:rPr>
              <a:t>取り組みの</a:t>
            </a:r>
            <a:r>
              <a:rPr lang="ja-JP" altLang="en-US" sz="2000" b="1" dirty="0">
                <a:solidFill>
                  <a:schemeClr val="bg1"/>
                </a:solidFill>
                <a:latin typeface="HG丸ｺﾞｼｯｸM-PRO" pitchFamily="50" charset="-128"/>
                <a:ea typeface="HG丸ｺﾞｼｯｸM-PRO" pitchFamily="50" charset="-128"/>
              </a:rPr>
              <a:t>留意事項</a:t>
            </a:r>
          </a:p>
        </p:txBody>
      </p:sp>
      <p:sp>
        <p:nvSpPr>
          <p:cNvPr id="15" name="正方形/長方形 14"/>
          <p:cNvSpPr/>
          <p:nvPr/>
        </p:nvSpPr>
        <p:spPr>
          <a:xfrm>
            <a:off x="342629" y="5833927"/>
            <a:ext cx="8582165" cy="759182"/>
          </a:xfrm>
          <a:prstGeom prst="rect">
            <a:avLst/>
          </a:prstGeom>
          <a:solidFill>
            <a:srgbClr val="FFFF99"/>
          </a:solidFill>
        </p:spPr>
        <p:txBody>
          <a:bodyPr wrap="square">
            <a:spAutoFit/>
          </a:bodyPr>
          <a:lstStyle/>
          <a:p>
            <a:pPr eaLnBrk="1" hangingPunct="1">
              <a:lnSpc>
                <a:spcPts val="2600"/>
              </a:lnSpc>
            </a:pPr>
            <a:r>
              <a:rPr lang="ja-JP" altLang="en-US" dirty="0" smtClean="0">
                <a:latin typeface="HG丸ｺﾞｼｯｸM-PRO" pitchFamily="50" charset="-128"/>
                <a:ea typeface="HG丸ｺﾞｼｯｸM-PRO" pitchFamily="50" charset="-128"/>
              </a:rPr>
              <a:t>　　産業保健スタッフの人材確保が難しい場合は、外部機関の支援を</a:t>
            </a:r>
            <a:endParaRPr lang="en-US" altLang="ja-JP" dirty="0" smtClean="0">
              <a:latin typeface="HG丸ｺﾞｼｯｸM-PRO" pitchFamily="50" charset="-128"/>
              <a:ea typeface="HG丸ｺﾞｼｯｸM-PRO" pitchFamily="50" charset="-128"/>
            </a:endParaRPr>
          </a:p>
          <a:p>
            <a:pPr eaLnBrk="1" hangingPunct="1">
              <a:lnSpc>
                <a:spcPts val="2600"/>
              </a:lnSpc>
            </a:pPr>
            <a:r>
              <a:rPr lang="ja-JP" altLang="en-US" dirty="0" smtClean="0">
                <a:latin typeface="HG丸ｺﾞｼｯｸM-PRO" pitchFamily="50" charset="-128"/>
                <a:ea typeface="HG丸ｺﾞｼｯｸM-PRO" pitchFamily="50" charset="-128"/>
              </a:rPr>
              <a:t>　受けながら進めることもできる（地域産業保健センターなど）。　　</a:t>
            </a:r>
            <a:r>
              <a:rPr lang="ja-JP" altLang="en-US" dirty="0">
                <a:latin typeface="HG丸ｺﾞｼｯｸM-PRO" pitchFamily="50" charset="-128"/>
                <a:ea typeface="HG丸ｺﾞｼｯｸM-PRO" pitchFamily="50" charset="-128"/>
              </a:rPr>
              <a:t>　</a:t>
            </a:r>
          </a:p>
        </p:txBody>
      </p:sp>
      <p:sp>
        <p:nvSpPr>
          <p:cNvPr id="31746"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FDD2D59D-7268-4DE4-BEF4-283BDA2EF9A0}" type="slidenum">
              <a:rPr lang="en-US" altLang="ja-JP" sz="1400"/>
              <a:pPr/>
              <a:t>29</a:t>
            </a:fld>
            <a:endParaRPr lang="en-US" altLang="ja-JP" sz="1400"/>
          </a:p>
        </p:txBody>
      </p:sp>
    </p:spTree>
    <p:extLst>
      <p:ext uri="{BB962C8B-B14F-4D97-AF65-F5344CB8AC3E}">
        <p14:creationId xmlns:p14="http://schemas.microsoft.com/office/powerpoint/2010/main" val="47604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193925" y="1544638"/>
            <a:ext cx="557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endParaRPr lang="ja-JP" altLang="ja-JP" sz="2400">
              <a:ea typeface="ＭＳ Ｐゴシック" pitchFamily="50" charset="-128"/>
            </a:endParaRPr>
          </a:p>
        </p:txBody>
      </p:sp>
      <p:sp>
        <p:nvSpPr>
          <p:cNvPr id="4099" name="Text Box 3"/>
          <p:cNvSpPr txBox="1">
            <a:spLocks noChangeArrowheads="1"/>
          </p:cNvSpPr>
          <p:nvPr/>
        </p:nvSpPr>
        <p:spPr bwMode="auto">
          <a:xfrm>
            <a:off x="228600" y="304800"/>
            <a:ext cx="8763000" cy="588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3600" dirty="0"/>
              <a:t>　</a:t>
            </a:r>
            <a:r>
              <a:rPr lang="ja-JP" altLang="en-US" sz="3600" b="1" dirty="0">
                <a:solidFill>
                  <a:srgbClr val="FF3300"/>
                </a:solidFill>
                <a:latin typeface="HG丸ｺﾞｼｯｸM-PRO" pitchFamily="50" charset="-128"/>
                <a:ea typeface="HG丸ｺﾞｼｯｸM-PRO" pitchFamily="50" charset="-128"/>
              </a:rPr>
              <a:t>健康は働く人の基本です</a:t>
            </a:r>
          </a:p>
          <a:p>
            <a:pPr eaLnBrk="1" hangingPunct="1">
              <a:lnSpc>
                <a:spcPts val="4000"/>
              </a:lnSpc>
              <a:spcBef>
                <a:spcPts val="600"/>
              </a:spcBef>
            </a:pPr>
            <a:r>
              <a:rPr lang="ja-JP" altLang="en-US" sz="3200" dirty="0">
                <a:latin typeface="HG丸ｺﾞｼｯｸM-PRO" pitchFamily="50" charset="-128"/>
                <a:ea typeface="HG丸ｺﾞｼｯｸM-PRO" pitchFamily="50" charset="-128"/>
              </a:rPr>
              <a:t>　</a:t>
            </a:r>
            <a:r>
              <a:rPr lang="ja-JP" altLang="en-US" sz="3200" dirty="0">
                <a:solidFill>
                  <a:schemeClr val="accent2"/>
                </a:solidFill>
                <a:latin typeface="HG丸ｺﾞｼｯｸM-PRO" pitchFamily="50" charset="-128"/>
                <a:ea typeface="HG丸ｺﾞｼｯｸM-PRO" pitchFamily="50" charset="-128"/>
              </a:rPr>
              <a:t>働く人の病気と対策は下記のとおりです。</a:t>
            </a:r>
          </a:p>
          <a:p>
            <a:pPr eaLnBrk="1" hangingPunct="1"/>
            <a:endParaRPr lang="ja-JP" altLang="en-US" sz="3200" dirty="0">
              <a:solidFill>
                <a:schemeClr val="tx2"/>
              </a:solidFill>
              <a:latin typeface="HG丸ｺﾞｼｯｸM-PRO" pitchFamily="50" charset="-128"/>
              <a:ea typeface="HG丸ｺﾞｼｯｸM-PRO" pitchFamily="50" charset="-128"/>
            </a:endParaRPr>
          </a:p>
          <a:p>
            <a:pPr eaLnBrk="1" hangingPunct="1">
              <a:lnSpc>
                <a:spcPts val="3600"/>
              </a:lnSpc>
              <a:spcBef>
                <a:spcPts val="0"/>
              </a:spcBef>
            </a:pPr>
            <a:r>
              <a:rPr lang="ja-JP" altLang="en-US" sz="2800" dirty="0" smtClean="0">
                <a:solidFill>
                  <a:srgbClr val="0000FF"/>
                </a:solidFill>
                <a:latin typeface="HG丸ｺﾞｼｯｸM-PRO" pitchFamily="50" charset="-128"/>
                <a:ea typeface="HG丸ｺﾞｼｯｸM-PRO" pitchFamily="50" charset="-128"/>
              </a:rPr>
              <a:t>　１</a:t>
            </a:r>
            <a:r>
              <a:rPr lang="ja-JP" altLang="en-US" sz="2800" dirty="0">
                <a:solidFill>
                  <a:srgbClr val="0000FF"/>
                </a:solidFill>
                <a:latin typeface="HG丸ｺﾞｼｯｸM-PRO" pitchFamily="50" charset="-128"/>
                <a:ea typeface="HG丸ｺﾞｼｯｸM-PRO" pitchFamily="50" charset="-128"/>
              </a:rPr>
              <a:t>．職業性疾病（有機溶剤中毒、薬傷等）</a:t>
            </a:r>
          </a:p>
          <a:p>
            <a:pPr eaLnBrk="1" hangingPunct="1">
              <a:lnSpc>
                <a:spcPts val="3600"/>
              </a:lnSpc>
              <a:spcBef>
                <a:spcPts val="0"/>
              </a:spcBef>
            </a:pPr>
            <a:r>
              <a:rPr lang="ja-JP" altLang="en-US" sz="2800" dirty="0">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　有害</a:t>
            </a:r>
            <a:r>
              <a:rPr lang="ja-JP" altLang="en-US" sz="2800" dirty="0">
                <a:latin typeface="HG丸ｺﾞｼｯｸM-PRO" pitchFamily="50" charset="-128"/>
                <a:ea typeface="HG丸ｺﾞｼｯｸM-PRO" pitchFamily="50" charset="-128"/>
              </a:rPr>
              <a:t>要因が明らかであり、有害要因から</a:t>
            </a:r>
            <a:r>
              <a:rPr lang="ja-JP" altLang="en-US" sz="2800" dirty="0" smtClean="0">
                <a:latin typeface="HG丸ｺﾞｼｯｸM-PRO" pitchFamily="50" charset="-128"/>
                <a:ea typeface="HG丸ｺﾞｼｯｸM-PRO" pitchFamily="50" charset="-128"/>
              </a:rPr>
              <a:t>曝</a:t>
            </a:r>
            <a:r>
              <a:rPr lang="ja-JP" altLang="en-US" sz="2800" dirty="0">
                <a:latin typeface="HG丸ｺﾞｼｯｸM-PRO" pitchFamily="50" charset="-128"/>
                <a:ea typeface="HG丸ｺﾞｼｯｸM-PRO" pitchFamily="50" charset="-128"/>
              </a:rPr>
              <a:t>露</a:t>
            </a:r>
          </a:p>
          <a:p>
            <a:pPr eaLnBrk="1" hangingPunct="1">
              <a:lnSpc>
                <a:spcPts val="3600"/>
              </a:lnSpc>
              <a:spcBef>
                <a:spcPts val="0"/>
              </a:spcBef>
            </a:pPr>
            <a:r>
              <a:rPr lang="ja-JP" altLang="en-US" sz="2800" dirty="0">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　　しない</a:t>
            </a:r>
            <a:r>
              <a:rPr lang="ja-JP" altLang="en-US" sz="2800" dirty="0">
                <a:latin typeface="HG丸ｺﾞｼｯｸM-PRO" pitchFamily="50" charset="-128"/>
                <a:ea typeface="HG丸ｺﾞｼｯｸM-PRO" pitchFamily="50" charset="-128"/>
              </a:rPr>
              <a:t>ように設備で対策することです。</a:t>
            </a:r>
          </a:p>
          <a:p>
            <a:pPr eaLnBrk="1" hangingPunct="1">
              <a:lnSpc>
                <a:spcPts val="3600"/>
              </a:lnSpc>
              <a:spcBef>
                <a:spcPts val="0"/>
              </a:spcBef>
            </a:pPr>
            <a:endParaRPr lang="ja-JP" altLang="en-US" sz="2800" dirty="0">
              <a:latin typeface="HG丸ｺﾞｼｯｸM-PRO" pitchFamily="50" charset="-128"/>
              <a:ea typeface="HG丸ｺﾞｼｯｸM-PRO" pitchFamily="50" charset="-128"/>
            </a:endParaRPr>
          </a:p>
          <a:p>
            <a:pPr eaLnBrk="1" hangingPunct="1">
              <a:lnSpc>
                <a:spcPts val="3600"/>
              </a:lnSpc>
              <a:spcBef>
                <a:spcPts val="0"/>
              </a:spcBef>
            </a:pPr>
            <a:r>
              <a:rPr lang="ja-JP" altLang="en-US" sz="2800" dirty="0" smtClean="0">
                <a:solidFill>
                  <a:srgbClr val="0000FF"/>
                </a:solidFill>
                <a:latin typeface="HG丸ｺﾞｼｯｸM-PRO" pitchFamily="50" charset="-128"/>
                <a:ea typeface="HG丸ｺﾞｼｯｸM-PRO" pitchFamily="50" charset="-128"/>
              </a:rPr>
              <a:t>　２</a:t>
            </a:r>
            <a:r>
              <a:rPr lang="ja-JP" altLang="en-US" sz="2800" dirty="0">
                <a:solidFill>
                  <a:srgbClr val="0000FF"/>
                </a:solidFill>
                <a:latin typeface="HG丸ｺﾞｼｯｸM-PRO" pitchFamily="50" charset="-128"/>
                <a:ea typeface="HG丸ｺﾞｼｯｸM-PRO" pitchFamily="50" charset="-128"/>
              </a:rPr>
              <a:t>．生活</a:t>
            </a:r>
            <a:r>
              <a:rPr lang="ja-JP" altLang="en-US" sz="2800" dirty="0" smtClean="0">
                <a:solidFill>
                  <a:srgbClr val="0000FF"/>
                </a:solidFill>
                <a:latin typeface="HG丸ｺﾞｼｯｸM-PRO" pitchFamily="50" charset="-128"/>
                <a:ea typeface="HG丸ｺﾞｼｯｸM-PRO" pitchFamily="50" charset="-128"/>
              </a:rPr>
              <a:t>習慣病</a:t>
            </a:r>
            <a:endParaRPr lang="en-US" altLang="ja-JP" sz="2800" dirty="0" smtClean="0">
              <a:solidFill>
                <a:srgbClr val="0000FF"/>
              </a:solidFill>
              <a:latin typeface="HG丸ｺﾞｼｯｸM-PRO" pitchFamily="50" charset="-128"/>
              <a:ea typeface="HG丸ｺﾞｼｯｸM-PRO" pitchFamily="50" charset="-128"/>
            </a:endParaRPr>
          </a:p>
          <a:p>
            <a:pPr eaLnBrk="1" hangingPunct="1">
              <a:lnSpc>
                <a:spcPts val="3600"/>
              </a:lnSpc>
              <a:spcBef>
                <a:spcPts val="0"/>
              </a:spcBef>
            </a:pPr>
            <a:r>
              <a:rPr lang="ja-JP" altLang="en-US" sz="2800" dirty="0">
                <a:solidFill>
                  <a:srgbClr val="0000FF"/>
                </a:solidFill>
                <a:latin typeface="HG丸ｺﾞｼｯｸM-PRO" pitchFamily="50" charset="-128"/>
                <a:ea typeface="HG丸ｺﾞｼｯｸM-PRO" pitchFamily="50" charset="-128"/>
              </a:rPr>
              <a:t>　</a:t>
            </a:r>
            <a:r>
              <a:rPr lang="ja-JP" altLang="en-US" sz="2800" dirty="0" smtClean="0">
                <a:solidFill>
                  <a:srgbClr val="0000FF"/>
                </a:solidFill>
                <a:latin typeface="HG丸ｺﾞｼｯｸM-PRO" pitchFamily="50" charset="-128"/>
                <a:ea typeface="HG丸ｺﾞｼｯｸM-PRO" pitchFamily="50" charset="-128"/>
              </a:rPr>
              <a:t>　　（</a:t>
            </a:r>
            <a:r>
              <a:rPr lang="ja-JP" altLang="en-US" sz="2800" dirty="0">
                <a:solidFill>
                  <a:srgbClr val="0000FF"/>
                </a:solidFill>
                <a:latin typeface="HG丸ｺﾞｼｯｸM-PRO" pitchFamily="50" charset="-128"/>
                <a:ea typeface="HG丸ｺﾞｼｯｸM-PRO" pitchFamily="50" charset="-128"/>
              </a:rPr>
              <a:t>高血圧、心臓病</a:t>
            </a:r>
            <a:r>
              <a:rPr lang="ja-JP" altLang="en-US" sz="2800" dirty="0" smtClean="0">
                <a:solidFill>
                  <a:srgbClr val="0000FF"/>
                </a:solidFill>
                <a:latin typeface="HG丸ｺﾞｼｯｸM-PRO" pitchFamily="50" charset="-128"/>
                <a:ea typeface="HG丸ｺﾞｼｯｸM-PRO" pitchFamily="50" charset="-128"/>
              </a:rPr>
              <a:t>、脳</a:t>
            </a:r>
            <a:r>
              <a:rPr lang="ja-JP" altLang="en-US" sz="2800" dirty="0">
                <a:solidFill>
                  <a:srgbClr val="0000FF"/>
                </a:solidFill>
                <a:latin typeface="HG丸ｺﾞｼｯｸM-PRO" pitchFamily="50" charset="-128"/>
                <a:ea typeface="HG丸ｺﾞｼｯｸM-PRO" pitchFamily="50" charset="-128"/>
              </a:rPr>
              <a:t>卒中、肝臓病、癌等）</a:t>
            </a:r>
          </a:p>
          <a:p>
            <a:pPr eaLnBrk="1" hangingPunct="1">
              <a:lnSpc>
                <a:spcPts val="3600"/>
              </a:lnSpc>
              <a:spcBef>
                <a:spcPts val="0"/>
              </a:spcBef>
            </a:pPr>
            <a:r>
              <a:rPr lang="ja-JP" altLang="en-US" sz="2800" dirty="0">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　</a:t>
            </a:r>
            <a:r>
              <a:rPr lang="ja-JP" altLang="en-US" sz="2800" dirty="0">
                <a:latin typeface="HG丸ｺﾞｼｯｸM-PRO" pitchFamily="50" charset="-128"/>
                <a:ea typeface="HG丸ｺﾞｼｯｸM-PRO" pitchFamily="50" charset="-128"/>
              </a:rPr>
              <a:t>　生活習慣を見直すことで防げる病気で、健康</a:t>
            </a:r>
            <a:endParaRPr lang="en-US" altLang="ja-JP" sz="2800" dirty="0" smtClean="0">
              <a:latin typeface="HG丸ｺﾞｼｯｸM-PRO" pitchFamily="50" charset="-128"/>
              <a:ea typeface="HG丸ｺﾞｼｯｸM-PRO" pitchFamily="50" charset="-128"/>
            </a:endParaRPr>
          </a:p>
          <a:p>
            <a:pPr eaLnBrk="1" hangingPunct="1">
              <a:lnSpc>
                <a:spcPts val="3600"/>
              </a:lnSpc>
              <a:spcBef>
                <a:spcPts val="0"/>
              </a:spcBef>
            </a:pPr>
            <a:r>
              <a:rPr lang="ja-JP" altLang="en-US" sz="2800" dirty="0">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　　</a:t>
            </a:r>
            <a:r>
              <a:rPr lang="ja-JP" altLang="en-US" sz="2800" dirty="0" err="1" smtClean="0">
                <a:latin typeface="HG丸ｺﾞｼｯｸM-PRO" pitchFamily="50" charset="-128"/>
                <a:ea typeface="HG丸ｺﾞｼｯｸM-PRO" pitchFamily="50" charset="-128"/>
              </a:rPr>
              <a:t>づ</a:t>
            </a:r>
            <a:r>
              <a:rPr lang="ja-JP" altLang="en-US" sz="2800" dirty="0" smtClean="0">
                <a:latin typeface="HG丸ｺﾞｼｯｸM-PRO" pitchFamily="50" charset="-128"/>
                <a:ea typeface="HG丸ｺﾞｼｯｸM-PRO" pitchFamily="50" charset="-128"/>
              </a:rPr>
              <a:t>くり</a:t>
            </a:r>
            <a:r>
              <a:rPr lang="ja-JP" altLang="en-US" sz="2800" dirty="0">
                <a:latin typeface="HG丸ｺﾞｼｯｸM-PRO" pitchFamily="50" charset="-128"/>
                <a:ea typeface="HG丸ｺﾞｼｯｸM-PRO" pitchFamily="50" charset="-128"/>
              </a:rPr>
              <a:t>運動</a:t>
            </a:r>
            <a:r>
              <a:rPr lang="ja-JP" altLang="en-US" sz="2800" dirty="0">
                <a:solidFill>
                  <a:srgbClr val="FF0000"/>
                </a:solidFill>
                <a:latin typeface="HG丸ｺﾞｼｯｸM-PRO" pitchFamily="50" charset="-128"/>
                <a:ea typeface="HG丸ｺﾞｼｯｸM-PRO" pitchFamily="50" charset="-128"/>
              </a:rPr>
              <a:t>（</a:t>
            </a:r>
            <a:r>
              <a:rPr lang="ja-JP" altLang="en-US" sz="2800" u="sng" dirty="0">
                <a:solidFill>
                  <a:srgbClr val="FF0000"/>
                </a:solidFill>
                <a:latin typeface="HG丸ｺﾞｼｯｸM-PRO" pitchFamily="50" charset="-128"/>
                <a:ea typeface="HG丸ｺﾞｼｯｸM-PRO" pitchFamily="50" charset="-128"/>
              </a:rPr>
              <a:t>運動</a:t>
            </a:r>
            <a:r>
              <a:rPr lang="ja-JP" altLang="en-US" sz="2800" dirty="0">
                <a:solidFill>
                  <a:srgbClr val="FF0000"/>
                </a:solidFill>
                <a:latin typeface="HG丸ｺﾞｼｯｸM-PRO" pitchFamily="50" charset="-128"/>
                <a:ea typeface="HG丸ｺﾞｼｯｸM-PRO" pitchFamily="50" charset="-128"/>
              </a:rPr>
              <a:t>・</a:t>
            </a:r>
            <a:r>
              <a:rPr lang="ja-JP" altLang="en-US" sz="2800" u="sng" dirty="0">
                <a:solidFill>
                  <a:srgbClr val="FF0000"/>
                </a:solidFill>
                <a:latin typeface="HG丸ｺﾞｼｯｸM-PRO" pitchFamily="50" charset="-128"/>
                <a:ea typeface="HG丸ｺﾞｼｯｸM-PRO" pitchFamily="50" charset="-128"/>
              </a:rPr>
              <a:t>食事</a:t>
            </a:r>
            <a:r>
              <a:rPr lang="ja-JP" altLang="en-US" sz="2800" dirty="0">
                <a:solidFill>
                  <a:srgbClr val="FF0000"/>
                </a:solidFill>
                <a:latin typeface="HG丸ｺﾞｼｯｸM-PRO" pitchFamily="50" charset="-128"/>
                <a:ea typeface="HG丸ｺﾞｼｯｸM-PRO" pitchFamily="50" charset="-128"/>
              </a:rPr>
              <a:t>・</a:t>
            </a:r>
            <a:r>
              <a:rPr lang="ja-JP" altLang="en-US" sz="2800" u="sng" dirty="0">
                <a:solidFill>
                  <a:srgbClr val="FF0000"/>
                </a:solidFill>
                <a:latin typeface="HG丸ｺﾞｼｯｸM-PRO" pitchFamily="50" charset="-128"/>
                <a:ea typeface="HG丸ｺﾞｼｯｸM-PRO" pitchFamily="50" charset="-128"/>
              </a:rPr>
              <a:t>休養</a:t>
            </a:r>
            <a:r>
              <a:rPr lang="ja-JP" altLang="en-US" sz="2800" dirty="0">
                <a:solidFill>
                  <a:srgbClr val="FF0000"/>
                </a:solidFill>
                <a:latin typeface="HG丸ｺﾞｼｯｸM-PRO" pitchFamily="50" charset="-128"/>
                <a:ea typeface="HG丸ｺﾞｼｯｸM-PRO" pitchFamily="50" charset="-128"/>
              </a:rPr>
              <a:t>・</a:t>
            </a:r>
            <a:r>
              <a:rPr lang="ja-JP" altLang="en-US" sz="2800" u="sng" dirty="0" smtClean="0">
                <a:solidFill>
                  <a:srgbClr val="FF0000"/>
                </a:solidFill>
                <a:latin typeface="HG丸ｺﾞｼｯｸM-PRO" pitchFamily="50" charset="-128"/>
                <a:ea typeface="HG丸ｺﾞｼｯｸM-PRO" pitchFamily="50" charset="-128"/>
              </a:rPr>
              <a:t>睡眠</a:t>
            </a:r>
            <a:r>
              <a:rPr lang="ja-JP" altLang="en-US" sz="2800" dirty="0" smtClean="0">
                <a:solidFill>
                  <a:srgbClr val="FF0000"/>
                </a:solidFill>
                <a:latin typeface="HG丸ｺﾞｼｯｸM-PRO" pitchFamily="50" charset="-128"/>
                <a:ea typeface="HG丸ｺﾞｼｯｸM-PRO" pitchFamily="50" charset="-128"/>
              </a:rPr>
              <a:t>）</a:t>
            </a:r>
            <a:r>
              <a:rPr lang="ja-JP" altLang="en-US" sz="2800" dirty="0">
                <a:latin typeface="HG丸ｺﾞｼｯｸM-PRO" pitchFamily="50" charset="-128"/>
                <a:ea typeface="HG丸ｺﾞｼｯｸM-PRO" pitchFamily="50" charset="-128"/>
              </a:rPr>
              <a:t>が</a:t>
            </a:r>
            <a:r>
              <a:rPr lang="ja-JP" altLang="en-US" sz="2800" dirty="0" smtClean="0">
                <a:latin typeface="HG丸ｺﾞｼｯｸM-PRO" pitchFamily="50" charset="-128"/>
                <a:ea typeface="HG丸ｺﾞｼｯｸM-PRO" pitchFamily="50" charset="-128"/>
              </a:rPr>
              <a:t>効</a:t>
            </a:r>
            <a:endParaRPr lang="en-US" altLang="ja-JP" sz="2800" dirty="0" smtClean="0">
              <a:latin typeface="HG丸ｺﾞｼｯｸM-PRO" pitchFamily="50" charset="-128"/>
              <a:ea typeface="HG丸ｺﾞｼｯｸM-PRO" pitchFamily="50" charset="-128"/>
            </a:endParaRPr>
          </a:p>
          <a:p>
            <a:pPr eaLnBrk="1" hangingPunct="1">
              <a:lnSpc>
                <a:spcPts val="3600"/>
              </a:lnSpc>
              <a:spcBef>
                <a:spcPts val="0"/>
              </a:spcBef>
            </a:pPr>
            <a:r>
              <a:rPr lang="ja-JP" altLang="en-US" sz="2800" dirty="0">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　　果</a:t>
            </a:r>
            <a:r>
              <a:rPr lang="ja-JP" altLang="en-US" sz="2800" dirty="0">
                <a:latin typeface="HG丸ｺﾞｼｯｸM-PRO" pitchFamily="50" charset="-128"/>
                <a:ea typeface="HG丸ｺﾞｼｯｸM-PRO" pitchFamily="50" charset="-128"/>
              </a:rPr>
              <a:t>的です。</a:t>
            </a:r>
            <a:endParaRPr lang="en-US" altLang="ja-JP" sz="2800" dirty="0"/>
          </a:p>
        </p:txBody>
      </p:sp>
      <p:sp>
        <p:nvSpPr>
          <p:cNvPr id="4100" name="スライド番号プレースホルダー 1"/>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E720B548-D66A-4AE2-B222-60A55E7DF5AD}" type="slidenum">
              <a:rPr lang="en-US" altLang="ja-JP" sz="1400">
                <a:latin typeface="ＭＳ Ｐゴシック" pitchFamily="50" charset="-128"/>
                <a:ea typeface="ＭＳ Ｐゴシック" pitchFamily="50" charset="-128"/>
              </a:rPr>
              <a:pPr/>
              <a:t>3</a:t>
            </a:fld>
            <a:endParaRPr lang="en-US" altLang="ja-JP" sz="140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2721748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53357" y="208311"/>
            <a:ext cx="8559719" cy="483952"/>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3000"/>
              </a:lnSpc>
              <a:spcBef>
                <a:spcPct val="0"/>
              </a:spcBef>
            </a:pPr>
            <a:r>
              <a:rPr lang="ja-JP" altLang="en-US" sz="2000" b="1" dirty="0" smtClean="0">
                <a:solidFill>
                  <a:schemeClr val="bg1"/>
                </a:solidFill>
                <a:latin typeface="HG丸ｺﾞｼｯｸM-PRO" pitchFamily="50" charset="-128"/>
                <a:ea typeface="HG丸ｺﾞｼｯｸM-PRO" pitchFamily="50" charset="-128"/>
              </a:rPr>
              <a:t>ク　</a:t>
            </a:r>
            <a:r>
              <a:rPr lang="ja-JP" altLang="en-US" sz="2000" b="1" dirty="0">
                <a:solidFill>
                  <a:schemeClr val="bg1"/>
                </a:solidFill>
                <a:latin typeface="HG丸ｺﾞｼｯｸM-PRO" pitchFamily="50" charset="-128"/>
                <a:ea typeface="HG丸ｺﾞｼｯｸM-PRO" pitchFamily="50" charset="-128"/>
              </a:rPr>
              <a:t>職場のいじめ・嫌がらせに</a:t>
            </a:r>
            <a:r>
              <a:rPr lang="ja-JP" altLang="en-US" sz="2000" b="1" dirty="0" smtClean="0">
                <a:solidFill>
                  <a:schemeClr val="bg1"/>
                </a:solidFill>
                <a:latin typeface="HG丸ｺﾞｼｯｸM-PRO" pitchFamily="50" charset="-128"/>
                <a:ea typeface="HG丸ｺﾞｼｯｸM-PRO" pitchFamily="50" charset="-128"/>
              </a:rPr>
              <a:t>よるメンタルヘルス</a:t>
            </a:r>
            <a:r>
              <a:rPr lang="ja-JP" altLang="en-US" sz="2000" b="1" dirty="0">
                <a:solidFill>
                  <a:schemeClr val="bg1"/>
                </a:solidFill>
                <a:latin typeface="HG丸ｺﾞｼｯｸM-PRO" pitchFamily="50" charset="-128"/>
                <a:ea typeface="HG丸ｺﾞｼｯｸM-PRO" pitchFamily="50" charset="-128"/>
              </a:rPr>
              <a:t>不調の</a:t>
            </a:r>
            <a:r>
              <a:rPr lang="ja-JP" altLang="en-US" sz="2000" b="1" dirty="0" smtClean="0">
                <a:solidFill>
                  <a:schemeClr val="bg1"/>
                </a:solidFill>
                <a:latin typeface="HG丸ｺﾞｼｯｸM-PRO" pitchFamily="50" charset="-128"/>
                <a:ea typeface="HG丸ｺﾞｼｯｸM-PRO" pitchFamily="50" charset="-128"/>
              </a:rPr>
              <a:t>防止</a:t>
            </a:r>
            <a:endParaRPr lang="en-US" altLang="ja-JP" sz="2000" b="1" dirty="0">
              <a:solidFill>
                <a:schemeClr val="bg1"/>
              </a:solidFill>
              <a:latin typeface="HG丸ｺﾞｼｯｸM-PRO" pitchFamily="50" charset="-128"/>
              <a:ea typeface="HG丸ｺﾞｼｯｸM-PRO" pitchFamily="50" charset="-128"/>
            </a:endParaRPr>
          </a:p>
        </p:txBody>
      </p:sp>
      <p:sp>
        <p:nvSpPr>
          <p:cNvPr id="31749" name="Text Box 6"/>
          <p:cNvSpPr txBox="1">
            <a:spLocks noChangeArrowheads="1"/>
          </p:cNvSpPr>
          <p:nvPr/>
        </p:nvSpPr>
        <p:spPr bwMode="auto">
          <a:xfrm>
            <a:off x="7631088" y="324337"/>
            <a:ext cx="1044623" cy="286232"/>
          </a:xfrm>
          <a:prstGeom prst="rect">
            <a:avLst/>
          </a:prstGeom>
          <a:solidFill>
            <a:schemeClr val="bg1"/>
          </a:solidFill>
          <a:ln>
            <a:noFill/>
          </a:ln>
          <a:effectLs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a:t>
            </a:r>
            <a:r>
              <a:rPr lang="en-US" altLang="ja-JP" sz="1400" dirty="0" smtClean="0">
                <a:latin typeface="HG丸ｺﾞｼｯｸM-PRO" pitchFamily="50" charset="-128"/>
                <a:ea typeface="HG丸ｺﾞｼｯｸM-PRO" pitchFamily="50" charset="-128"/>
              </a:rPr>
              <a:t>P131</a:t>
            </a:r>
            <a:endParaRPr lang="en-US" altLang="ja-JP" sz="1400" dirty="0">
              <a:latin typeface="HG丸ｺﾞｼｯｸM-PRO" pitchFamily="50" charset="-128"/>
              <a:ea typeface="HG丸ｺﾞｼｯｸM-PRO" pitchFamily="50" charset="-128"/>
            </a:endParaRPr>
          </a:p>
        </p:txBody>
      </p:sp>
      <p:sp>
        <p:nvSpPr>
          <p:cNvPr id="9" name="Rectangle 3"/>
          <p:cNvSpPr txBox="1">
            <a:spLocks noChangeArrowheads="1"/>
          </p:cNvSpPr>
          <p:nvPr/>
        </p:nvSpPr>
        <p:spPr bwMode="auto">
          <a:xfrm>
            <a:off x="153144" y="794695"/>
            <a:ext cx="8559719" cy="23940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eaLnBrk="1" hangingPunct="1">
              <a:lnSpc>
                <a:spcPts val="2500"/>
              </a:lnSpc>
              <a:spcBef>
                <a:spcPct val="0"/>
              </a:spcBef>
              <a:defRPr/>
            </a:pPr>
            <a:r>
              <a:rPr lang="ja-JP" altLang="en-US" sz="2000" dirty="0">
                <a:solidFill>
                  <a:srgbClr val="0000FF"/>
                </a:solidFill>
                <a:latin typeface="HG丸ｺﾞｼｯｸM-PRO" pitchFamily="50" charset="-128"/>
                <a:ea typeface="HG丸ｺﾞｼｯｸM-PRO" pitchFamily="50" charset="-128"/>
              </a:rPr>
              <a:t>職場におけるいじめ・嫌がらせは、近年、社会</a:t>
            </a:r>
            <a:r>
              <a:rPr lang="ja-JP" altLang="en-US" sz="2000" dirty="0" smtClean="0">
                <a:solidFill>
                  <a:srgbClr val="0000FF"/>
                </a:solidFill>
                <a:latin typeface="HG丸ｺﾞｼｯｸM-PRO" pitchFamily="50" charset="-128"/>
                <a:ea typeface="HG丸ｺﾞｼｯｸM-PRO" pitchFamily="50" charset="-128"/>
              </a:rPr>
              <a:t>問題化</a:t>
            </a:r>
            <a:r>
              <a:rPr lang="ja-JP" altLang="en-US" sz="2000" kern="0" dirty="0" smtClean="0">
                <a:solidFill>
                  <a:srgbClr val="0000FF"/>
                </a:solidFill>
                <a:latin typeface="HG丸ｺﾞｼｯｸM-PRO" panose="020F0600000000000000" pitchFamily="50" charset="-128"/>
                <a:ea typeface="HG丸ｺﾞｼｯｸM-PRO" panose="020F0600000000000000" pitchFamily="50" charset="-128"/>
              </a:rPr>
              <a:t>している</a:t>
            </a:r>
            <a:endParaRPr lang="en-US" altLang="ja-JP" sz="2000" kern="0" dirty="0" smtClean="0">
              <a:solidFill>
                <a:srgbClr val="0000FF"/>
              </a:solidFill>
              <a:latin typeface="HG丸ｺﾞｼｯｸM-PRO" panose="020F0600000000000000" pitchFamily="50" charset="-128"/>
              <a:ea typeface="HG丸ｺﾞｼｯｸM-PRO" panose="020F0600000000000000" pitchFamily="50" charset="-128"/>
            </a:endParaRPr>
          </a:p>
          <a:p>
            <a:pPr algn="l" eaLnBrk="1" hangingPunct="1">
              <a:lnSpc>
                <a:spcPts val="2500"/>
              </a:lnSpc>
              <a:spcBef>
                <a:spcPct val="0"/>
              </a:spcBef>
              <a:defRPr/>
            </a:pPr>
            <a:r>
              <a:rPr lang="ja-JP" altLang="en-US" sz="2000" kern="0" dirty="0" smtClean="0">
                <a:solidFill>
                  <a:srgbClr val="FF0000"/>
                </a:solidFill>
                <a:latin typeface="HG丸ｺﾞｼｯｸM-PRO" panose="020F0600000000000000" pitchFamily="50" charset="-128"/>
                <a:ea typeface="HG丸ｺﾞｼｯｸM-PRO" panose="020F0600000000000000" pitchFamily="50" charset="-128"/>
              </a:rPr>
              <a:t>パワーハラスメントの行為類型</a:t>
            </a:r>
            <a:endParaRPr lang="en-US" altLang="ja-JP" sz="2000" kern="0" dirty="0" smtClean="0">
              <a:solidFill>
                <a:srgbClr val="FF0000"/>
              </a:solidFill>
              <a:latin typeface="HG丸ｺﾞｼｯｸM-PRO" panose="020F0600000000000000" pitchFamily="50" charset="-128"/>
              <a:ea typeface="HG丸ｺﾞｼｯｸM-PRO" panose="020F0600000000000000" pitchFamily="50" charset="-128"/>
            </a:endParaRPr>
          </a:p>
          <a:p>
            <a:pPr algn="l" eaLnBrk="1" hangingPunct="1">
              <a:lnSpc>
                <a:spcPts val="2500"/>
              </a:lnSpc>
              <a:spcBef>
                <a:spcPct val="0"/>
              </a:spcBef>
              <a:defRPr/>
            </a:pPr>
            <a:r>
              <a:rPr lang="ja-JP" altLang="en-US" sz="2000" kern="0" dirty="0" smtClean="0">
                <a:latin typeface="HG丸ｺﾞｼｯｸM-PRO" panose="020F0600000000000000" pitchFamily="50" charset="-128"/>
                <a:ea typeface="HG丸ｺﾞｼｯｸM-PRO" panose="020F0600000000000000" pitchFamily="50" charset="-128"/>
              </a:rPr>
              <a:t>・身体的な攻撃（暴行、傷害）　・精神的な攻撃（脅迫、暴言等）</a:t>
            </a:r>
            <a:endParaRPr lang="en-US" altLang="ja-JP" sz="2000" kern="0" dirty="0" smtClean="0">
              <a:latin typeface="HG丸ｺﾞｼｯｸM-PRO" panose="020F0600000000000000" pitchFamily="50" charset="-128"/>
              <a:ea typeface="HG丸ｺﾞｼｯｸM-PRO" panose="020F0600000000000000" pitchFamily="50" charset="-128"/>
            </a:endParaRPr>
          </a:p>
          <a:p>
            <a:pPr algn="l" eaLnBrk="1" hangingPunct="1">
              <a:lnSpc>
                <a:spcPts val="2500"/>
              </a:lnSpc>
              <a:spcBef>
                <a:spcPct val="0"/>
              </a:spcBef>
              <a:defRPr/>
            </a:pPr>
            <a:r>
              <a:rPr lang="ja-JP" altLang="en-US" sz="2000" kern="0" dirty="0" smtClean="0">
                <a:latin typeface="HG丸ｺﾞｼｯｸM-PRO" panose="020F0600000000000000" pitchFamily="50" charset="-128"/>
                <a:ea typeface="HG丸ｺﾞｼｯｸM-PRO" panose="020F0600000000000000" pitchFamily="50" charset="-128"/>
              </a:rPr>
              <a:t>・人間関係からの切り離し（隔離、仲間外し、無視）</a:t>
            </a:r>
            <a:endParaRPr lang="en-US" altLang="ja-JP" sz="2000" kern="0" dirty="0" smtClean="0">
              <a:latin typeface="HG丸ｺﾞｼｯｸM-PRO" panose="020F0600000000000000" pitchFamily="50" charset="-128"/>
              <a:ea typeface="HG丸ｺﾞｼｯｸM-PRO" panose="020F0600000000000000" pitchFamily="50" charset="-128"/>
            </a:endParaRPr>
          </a:p>
          <a:p>
            <a:pPr algn="l" eaLnBrk="1" hangingPunct="1">
              <a:lnSpc>
                <a:spcPts val="2500"/>
              </a:lnSpc>
              <a:spcBef>
                <a:spcPct val="0"/>
              </a:spcBef>
              <a:defRPr/>
            </a:pPr>
            <a:r>
              <a:rPr lang="ja-JP" altLang="en-US" sz="2000" kern="0" dirty="0" smtClean="0">
                <a:latin typeface="HG丸ｺﾞｼｯｸM-PRO" panose="020F0600000000000000" pitchFamily="50" charset="-128"/>
                <a:ea typeface="HG丸ｺﾞｼｯｸM-PRO" panose="020F0600000000000000" pitchFamily="50" charset="-128"/>
              </a:rPr>
              <a:t>・過大な要求（不要なこと、遂行不可能なことの強制、仕事の妨害）</a:t>
            </a:r>
            <a:endParaRPr lang="en-US" altLang="ja-JP" sz="2000" kern="0" dirty="0" smtClean="0">
              <a:latin typeface="HG丸ｺﾞｼｯｸM-PRO" panose="020F0600000000000000" pitchFamily="50" charset="-128"/>
              <a:ea typeface="HG丸ｺﾞｼｯｸM-PRO" panose="020F0600000000000000" pitchFamily="50" charset="-128"/>
            </a:endParaRPr>
          </a:p>
          <a:p>
            <a:pPr algn="l" eaLnBrk="1" hangingPunct="1">
              <a:lnSpc>
                <a:spcPts val="2500"/>
              </a:lnSpc>
              <a:spcBef>
                <a:spcPct val="0"/>
              </a:spcBef>
              <a:defRPr/>
            </a:pPr>
            <a:r>
              <a:rPr lang="ja-JP" altLang="en-US" sz="2000" kern="0" dirty="0" smtClean="0">
                <a:latin typeface="HG丸ｺﾞｼｯｸM-PRO" panose="020F0600000000000000" pitchFamily="50" charset="-128"/>
                <a:ea typeface="HG丸ｺﾞｼｯｸM-PRO" panose="020F0600000000000000" pitchFamily="50" charset="-128"/>
              </a:rPr>
              <a:t>・過小な要求（能力や経験とかけ離れた程度の低い仕事を命じる等）</a:t>
            </a:r>
            <a:endParaRPr lang="en-US" altLang="ja-JP" sz="2000" kern="0" dirty="0" smtClean="0">
              <a:latin typeface="HG丸ｺﾞｼｯｸM-PRO" panose="020F0600000000000000" pitchFamily="50" charset="-128"/>
              <a:ea typeface="HG丸ｺﾞｼｯｸM-PRO" panose="020F0600000000000000" pitchFamily="50" charset="-128"/>
            </a:endParaRPr>
          </a:p>
          <a:p>
            <a:pPr algn="l" eaLnBrk="1" hangingPunct="1">
              <a:lnSpc>
                <a:spcPts val="2500"/>
              </a:lnSpc>
              <a:spcBef>
                <a:spcPct val="0"/>
              </a:spcBef>
              <a:defRPr/>
            </a:pPr>
            <a:r>
              <a:rPr lang="ja-JP" altLang="en-US" sz="2000" kern="0" dirty="0" smtClean="0">
                <a:latin typeface="HG丸ｺﾞｼｯｸM-PRO" panose="020F0600000000000000" pitchFamily="50" charset="-128"/>
                <a:ea typeface="HG丸ｺﾞｼｯｸM-PRO" panose="020F0600000000000000" pitchFamily="50" charset="-128"/>
              </a:rPr>
              <a:t>・個の侵害（私的なことに過度に立ち入ること等）　　等々　　</a:t>
            </a:r>
            <a:endParaRPr lang="en-US" altLang="ja-JP" sz="2000" kern="0" dirty="0" smtClean="0">
              <a:latin typeface="HG丸ｺﾞｼｯｸM-PRO" panose="020F0600000000000000" pitchFamily="50" charset="-128"/>
              <a:ea typeface="HG丸ｺﾞｼｯｸM-PRO" panose="020F0600000000000000" pitchFamily="50" charset="-128"/>
            </a:endParaRPr>
          </a:p>
        </p:txBody>
      </p:sp>
      <p:sp>
        <p:nvSpPr>
          <p:cNvPr id="11" name="Rectangle 3"/>
          <p:cNvSpPr txBox="1">
            <a:spLocks noChangeArrowheads="1"/>
          </p:cNvSpPr>
          <p:nvPr/>
        </p:nvSpPr>
        <p:spPr bwMode="auto">
          <a:xfrm>
            <a:off x="153144" y="3311626"/>
            <a:ext cx="8559719" cy="3393974"/>
          </a:xfrm>
          <a:prstGeom prst="rect">
            <a:avLst/>
          </a:prstGeom>
          <a:solidFill>
            <a:srgbClr val="FFFF99"/>
          </a:solidFill>
          <a:extLst/>
        </p:spPr>
        <p:txBody>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500"/>
              </a:lnSpc>
              <a:spcBef>
                <a:spcPct val="0"/>
              </a:spcBef>
              <a:defRPr/>
            </a:pPr>
            <a:r>
              <a:rPr lang="ja-JP" altLang="en-US" sz="2000" kern="0" dirty="0" smtClean="0">
                <a:latin typeface="HG丸ｺﾞｼｯｸM-PRO" panose="020F0600000000000000" pitchFamily="50" charset="-128"/>
                <a:ea typeface="HG丸ｺﾞｼｯｸM-PRO" panose="020F0600000000000000" pitchFamily="50" charset="-128"/>
              </a:rPr>
              <a:t>・相手の尊厳や人格を傷つける許されない行為であり、職場内の人間</a:t>
            </a:r>
            <a:endParaRPr lang="en-US" altLang="ja-JP" sz="2000" kern="0" dirty="0" smtClean="0">
              <a:latin typeface="HG丸ｺﾞｼｯｸM-PRO" panose="020F0600000000000000" pitchFamily="50" charset="-128"/>
              <a:ea typeface="HG丸ｺﾞｼｯｸM-PRO" panose="020F0600000000000000" pitchFamily="50" charset="-128"/>
            </a:endParaRPr>
          </a:p>
          <a:p>
            <a:pPr algn="l" eaLnBrk="1" hangingPunct="1">
              <a:lnSpc>
                <a:spcPts val="2400"/>
              </a:lnSpc>
              <a:spcBef>
                <a:spcPct val="0"/>
              </a:spcBef>
              <a:defRPr/>
            </a:pPr>
            <a:r>
              <a:rPr lang="ja-JP" altLang="en-US" sz="2000" kern="0" dirty="0">
                <a:latin typeface="HG丸ｺﾞｼｯｸM-PRO" panose="020F0600000000000000" pitchFamily="50" charset="-128"/>
                <a:ea typeface="HG丸ｺﾞｼｯｸM-PRO" panose="020F0600000000000000" pitchFamily="50" charset="-128"/>
              </a:rPr>
              <a:t>　</a:t>
            </a:r>
            <a:r>
              <a:rPr lang="ja-JP" altLang="en-US" sz="2000" kern="0" dirty="0" smtClean="0">
                <a:latin typeface="HG丸ｺﾞｼｯｸM-PRO" panose="020F0600000000000000" pitchFamily="50" charset="-128"/>
                <a:ea typeface="HG丸ｺﾞｼｯｸM-PRO" panose="020F0600000000000000" pitchFamily="50" charset="-128"/>
              </a:rPr>
              <a:t>関係を悪化させて職場の秩序を乱し、労働者の労働意欲を阻害し、</a:t>
            </a:r>
            <a:endParaRPr lang="en-US" altLang="ja-JP" sz="2000" kern="0" dirty="0" smtClean="0">
              <a:latin typeface="HG丸ｺﾞｼｯｸM-PRO" panose="020F0600000000000000" pitchFamily="50" charset="-128"/>
              <a:ea typeface="HG丸ｺﾞｼｯｸM-PRO" panose="020F0600000000000000" pitchFamily="50" charset="-128"/>
            </a:endParaRPr>
          </a:p>
          <a:p>
            <a:pPr algn="l" eaLnBrk="1" hangingPunct="1">
              <a:lnSpc>
                <a:spcPts val="2400"/>
              </a:lnSpc>
              <a:spcBef>
                <a:spcPct val="0"/>
              </a:spcBef>
              <a:defRPr/>
            </a:pPr>
            <a:r>
              <a:rPr lang="ja-JP" altLang="en-US" sz="2000" kern="0" dirty="0">
                <a:latin typeface="HG丸ｺﾞｼｯｸM-PRO" panose="020F0600000000000000" pitchFamily="50" charset="-128"/>
                <a:ea typeface="HG丸ｺﾞｼｯｸM-PRO" panose="020F0600000000000000" pitchFamily="50" charset="-128"/>
              </a:rPr>
              <a:t>　</a:t>
            </a:r>
            <a:r>
              <a:rPr lang="ja-JP" altLang="en-US" sz="2000" kern="0" dirty="0" smtClean="0">
                <a:latin typeface="HG丸ｺﾞｼｯｸM-PRO" panose="020F0600000000000000" pitchFamily="50" charset="-128"/>
                <a:ea typeface="HG丸ｺﾞｼｯｸM-PRO" panose="020F0600000000000000" pitchFamily="50" charset="-128"/>
              </a:rPr>
              <a:t>組織の生産性を低下させる。</a:t>
            </a:r>
            <a:endParaRPr lang="en-US" altLang="ja-JP" sz="2000" kern="0" dirty="0" smtClean="0">
              <a:latin typeface="HG丸ｺﾞｼｯｸM-PRO" panose="020F0600000000000000" pitchFamily="50" charset="-128"/>
              <a:ea typeface="HG丸ｺﾞｼｯｸM-PRO" panose="020F0600000000000000" pitchFamily="50" charset="-128"/>
            </a:endParaRPr>
          </a:p>
          <a:p>
            <a:pPr algn="l" eaLnBrk="1" hangingPunct="1">
              <a:lnSpc>
                <a:spcPts val="2400"/>
              </a:lnSpc>
              <a:spcBef>
                <a:spcPct val="0"/>
              </a:spcBef>
              <a:defRPr/>
            </a:pPr>
            <a:r>
              <a:rPr lang="ja-JP" altLang="en-US" sz="2000" kern="0" dirty="0">
                <a:latin typeface="HG丸ｺﾞｼｯｸM-PRO" panose="020F0600000000000000" pitchFamily="50" charset="-128"/>
                <a:ea typeface="HG丸ｺﾞｼｯｸM-PRO" panose="020F0600000000000000" pitchFamily="50" charset="-128"/>
              </a:rPr>
              <a:t>　</a:t>
            </a:r>
            <a:r>
              <a:rPr lang="ja-JP" altLang="en-US" sz="2000" kern="0" dirty="0" smtClean="0">
                <a:solidFill>
                  <a:srgbClr val="FF0000"/>
                </a:solidFill>
                <a:latin typeface="HG丸ｺﾞｼｯｸM-PRO" panose="020F0600000000000000" pitchFamily="50" charset="-128"/>
                <a:ea typeface="HG丸ｺﾞｼｯｸM-PRO" panose="020F0600000000000000" pitchFamily="50" charset="-128"/>
              </a:rPr>
              <a:t>⇒職場環境の悪化はメンタルヘルス不調の原因になる。</a:t>
            </a:r>
            <a:endParaRPr lang="en-US" altLang="ja-JP" sz="2000" kern="0" dirty="0" smtClean="0">
              <a:solidFill>
                <a:srgbClr val="FF0000"/>
              </a:solidFill>
              <a:latin typeface="HG丸ｺﾞｼｯｸM-PRO" panose="020F0600000000000000" pitchFamily="50" charset="-128"/>
              <a:ea typeface="HG丸ｺﾞｼｯｸM-PRO" panose="020F0600000000000000" pitchFamily="50" charset="-128"/>
            </a:endParaRPr>
          </a:p>
          <a:p>
            <a:pPr algn="l" eaLnBrk="1" hangingPunct="1">
              <a:lnSpc>
                <a:spcPts val="2400"/>
              </a:lnSpc>
              <a:spcBef>
                <a:spcPct val="0"/>
              </a:spcBef>
              <a:defRPr/>
            </a:pPr>
            <a:r>
              <a:rPr lang="ja-JP" altLang="en-US" sz="2000" kern="0" dirty="0" smtClean="0">
                <a:latin typeface="HG丸ｺﾞｼｯｸM-PRO" panose="020F0600000000000000" pitchFamily="50" charset="-128"/>
                <a:ea typeface="HG丸ｺﾞｼｯｸM-PRO" panose="020F0600000000000000" pitchFamily="50" charset="-128"/>
              </a:rPr>
              <a:t>・職場のパワーハラスメントの予防・解決のために、実態を把握し、</a:t>
            </a:r>
            <a:endParaRPr lang="en-US" altLang="ja-JP" sz="2000" kern="0" dirty="0" smtClean="0">
              <a:latin typeface="HG丸ｺﾞｼｯｸM-PRO" panose="020F0600000000000000" pitchFamily="50" charset="-128"/>
              <a:ea typeface="HG丸ｺﾞｼｯｸM-PRO" panose="020F0600000000000000" pitchFamily="50" charset="-128"/>
            </a:endParaRPr>
          </a:p>
          <a:p>
            <a:pPr algn="l" eaLnBrk="1" hangingPunct="1">
              <a:lnSpc>
                <a:spcPts val="2400"/>
              </a:lnSpc>
              <a:spcBef>
                <a:spcPct val="0"/>
              </a:spcBef>
              <a:defRPr/>
            </a:pPr>
            <a:r>
              <a:rPr lang="ja-JP" altLang="en-US" sz="2000" kern="0" dirty="0">
                <a:latin typeface="HG丸ｺﾞｼｯｸM-PRO" panose="020F0600000000000000" pitchFamily="50" charset="-128"/>
                <a:ea typeface="HG丸ｺﾞｼｯｸM-PRO" panose="020F0600000000000000" pitchFamily="50" charset="-128"/>
              </a:rPr>
              <a:t>　</a:t>
            </a:r>
            <a:r>
              <a:rPr lang="ja-JP" altLang="en-US" sz="2000" kern="0" dirty="0" smtClean="0">
                <a:latin typeface="HG丸ｺﾞｼｯｸM-PRO" panose="020F0600000000000000" pitchFamily="50" charset="-128"/>
                <a:ea typeface="HG丸ｺﾞｼｯｸM-PRO" panose="020F0600000000000000" pitchFamily="50" charset="-128"/>
              </a:rPr>
              <a:t>教育・周知を行い相談窓口を設けるなどの対策を講ずることが大事。</a:t>
            </a:r>
            <a:endParaRPr lang="en-US" altLang="ja-JP" sz="2000" kern="0" dirty="0" smtClean="0">
              <a:latin typeface="HG丸ｺﾞｼｯｸM-PRO" panose="020F0600000000000000" pitchFamily="50" charset="-128"/>
              <a:ea typeface="HG丸ｺﾞｼｯｸM-PRO" panose="020F0600000000000000" pitchFamily="50" charset="-128"/>
            </a:endParaRPr>
          </a:p>
          <a:p>
            <a:pPr algn="l" eaLnBrk="1" hangingPunct="1">
              <a:lnSpc>
                <a:spcPts val="2400"/>
              </a:lnSpc>
              <a:spcBef>
                <a:spcPts val="600"/>
              </a:spcBef>
              <a:defRPr/>
            </a:pPr>
            <a:r>
              <a:rPr lang="en-US" altLang="ja-JP" sz="2000" kern="0" dirty="0" smtClean="0">
                <a:solidFill>
                  <a:srgbClr val="FF0000"/>
                </a:solidFill>
                <a:latin typeface="HG丸ｺﾞｼｯｸM-PRO" panose="020F0600000000000000" pitchFamily="50" charset="-128"/>
                <a:ea typeface="HG丸ｺﾞｼｯｸM-PRO" panose="020F0600000000000000" pitchFamily="50" charset="-128"/>
              </a:rPr>
              <a:t>※</a:t>
            </a:r>
            <a:r>
              <a:rPr lang="ja-JP" altLang="en-US" sz="2000" kern="0" dirty="0" smtClean="0">
                <a:solidFill>
                  <a:srgbClr val="FF0000"/>
                </a:solidFill>
                <a:latin typeface="HG丸ｺﾞｼｯｸM-PRO" panose="020F0600000000000000" pitchFamily="50" charset="-128"/>
                <a:ea typeface="HG丸ｺﾞｼｯｸM-PRO" panose="020F0600000000000000" pitchFamily="50" charset="-128"/>
              </a:rPr>
              <a:t>関係法令</a:t>
            </a:r>
            <a:r>
              <a:rPr lang="ja-JP" altLang="en-US" sz="2000" kern="0" dirty="0" smtClean="0">
                <a:latin typeface="HG丸ｺﾞｼｯｸM-PRO" panose="020F0600000000000000" pitchFamily="50" charset="-128"/>
                <a:ea typeface="HG丸ｺﾞｼｯｸM-PRO" panose="020F0600000000000000" pitchFamily="50" charset="-128"/>
              </a:rPr>
              <a:t>　</a:t>
            </a:r>
            <a:endParaRPr lang="en-US" altLang="ja-JP" sz="2000" kern="0" dirty="0" smtClean="0">
              <a:latin typeface="HG丸ｺﾞｼｯｸM-PRO" panose="020F0600000000000000" pitchFamily="50" charset="-128"/>
              <a:ea typeface="HG丸ｺﾞｼｯｸM-PRO" panose="020F0600000000000000" pitchFamily="50" charset="-128"/>
            </a:endParaRPr>
          </a:p>
          <a:p>
            <a:pPr algn="l" eaLnBrk="1" hangingPunct="1">
              <a:lnSpc>
                <a:spcPts val="2400"/>
              </a:lnSpc>
              <a:spcBef>
                <a:spcPct val="0"/>
              </a:spcBef>
              <a:defRPr/>
            </a:pPr>
            <a:r>
              <a:rPr lang="ja-JP" altLang="en-US" sz="2000" kern="0" dirty="0">
                <a:latin typeface="HG丸ｺﾞｼｯｸM-PRO" panose="020F0600000000000000" pitchFamily="50" charset="-128"/>
                <a:ea typeface="HG丸ｺﾞｼｯｸM-PRO" panose="020F0600000000000000" pitchFamily="50" charset="-128"/>
              </a:rPr>
              <a:t>　</a:t>
            </a:r>
            <a:r>
              <a:rPr lang="ja-JP" altLang="en-US" sz="2000" kern="0" dirty="0" smtClean="0">
                <a:latin typeface="HG丸ｺﾞｼｯｸM-PRO" panose="020F0600000000000000" pitchFamily="50" charset="-128"/>
                <a:ea typeface="HG丸ｺﾞｼｯｸM-PRO" panose="020F0600000000000000" pitchFamily="50" charset="-128"/>
              </a:rPr>
              <a:t>労働施策総合推進法（労働施策の総合的な推進並びに労働者の雇用</a:t>
            </a:r>
            <a:endParaRPr lang="en-US" altLang="ja-JP" sz="2000" kern="0" dirty="0" smtClean="0">
              <a:latin typeface="HG丸ｺﾞｼｯｸM-PRO" panose="020F0600000000000000" pitchFamily="50" charset="-128"/>
              <a:ea typeface="HG丸ｺﾞｼｯｸM-PRO" panose="020F0600000000000000" pitchFamily="50" charset="-128"/>
            </a:endParaRPr>
          </a:p>
          <a:p>
            <a:pPr algn="l" eaLnBrk="1" hangingPunct="1">
              <a:lnSpc>
                <a:spcPts val="2400"/>
              </a:lnSpc>
              <a:spcBef>
                <a:spcPct val="0"/>
              </a:spcBef>
              <a:defRPr/>
            </a:pPr>
            <a:r>
              <a:rPr lang="ja-JP" altLang="en-US" sz="2000" kern="0" dirty="0">
                <a:latin typeface="HG丸ｺﾞｼｯｸM-PRO" panose="020F0600000000000000" pitchFamily="50" charset="-128"/>
                <a:ea typeface="HG丸ｺﾞｼｯｸM-PRO" panose="020F0600000000000000" pitchFamily="50" charset="-128"/>
              </a:rPr>
              <a:t>　</a:t>
            </a:r>
            <a:r>
              <a:rPr lang="ja-JP" altLang="en-US" sz="2000" kern="0" dirty="0" smtClean="0">
                <a:latin typeface="HG丸ｺﾞｼｯｸM-PRO" panose="020F0600000000000000" pitchFamily="50" charset="-128"/>
                <a:ea typeface="HG丸ｺﾞｼｯｸM-PRO" panose="020F0600000000000000" pitchFamily="50" charset="-128"/>
              </a:rPr>
              <a:t>の安定及び職業生活の充実等に関する法律）</a:t>
            </a:r>
            <a:endParaRPr lang="en-US" altLang="ja-JP" sz="2000" kern="0" dirty="0" smtClean="0">
              <a:latin typeface="HG丸ｺﾞｼｯｸM-PRO" panose="020F0600000000000000" pitchFamily="50" charset="-128"/>
              <a:ea typeface="HG丸ｺﾞｼｯｸM-PRO" panose="020F0600000000000000" pitchFamily="50" charset="-128"/>
            </a:endParaRPr>
          </a:p>
          <a:p>
            <a:pPr algn="l" eaLnBrk="1" hangingPunct="1">
              <a:lnSpc>
                <a:spcPts val="2400"/>
              </a:lnSpc>
              <a:spcBef>
                <a:spcPct val="0"/>
              </a:spcBef>
              <a:defRPr/>
            </a:pPr>
            <a:r>
              <a:rPr lang="ja-JP" altLang="en-US" sz="2000" kern="0" dirty="0">
                <a:latin typeface="HG丸ｺﾞｼｯｸM-PRO" panose="020F0600000000000000" pitchFamily="50" charset="-128"/>
                <a:ea typeface="HG丸ｺﾞｼｯｸM-PRO" panose="020F0600000000000000" pitchFamily="50" charset="-128"/>
              </a:rPr>
              <a:t>　</a:t>
            </a:r>
            <a:r>
              <a:rPr lang="ja-JP" altLang="en-US" sz="2000" kern="0" dirty="0" smtClean="0">
                <a:solidFill>
                  <a:srgbClr val="FF0000"/>
                </a:solidFill>
                <a:latin typeface="HG丸ｺﾞｼｯｸM-PRO" panose="020F0600000000000000" pitchFamily="50" charset="-128"/>
                <a:ea typeface="HG丸ｺﾞｼｯｸM-PRO" panose="020F0600000000000000" pitchFamily="50" charset="-128"/>
              </a:rPr>
              <a:t>・職場のハラスメントに関する規定が新たに定められた。</a:t>
            </a:r>
            <a:endParaRPr lang="en-US" altLang="ja-JP" sz="2000" kern="0" dirty="0" smtClean="0">
              <a:solidFill>
                <a:srgbClr val="FF0000"/>
              </a:solidFill>
              <a:latin typeface="HG丸ｺﾞｼｯｸM-PRO" panose="020F0600000000000000" pitchFamily="50" charset="-128"/>
              <a:ea typeface="HG丸ｺﾞｼｯｸM-PRO" panose="020F0600000000000000" pitchFamily="50" charset="-128"/>
            </a:endParaRPr>
          </a:p>
          <a:p>
            <a:pPr algn="l" eaLnBrk="1" hangingPunct="1">
              <a:lnSpc>
                <a:spcPts val="2400"/>
              </a:lnSpc>
              <a:spcBef>
                <a:spcPct val="0"/>
              </a:spcBef>
              <a:defRPr/>
            </a:pPr>
            <a:endParaRPr lang="en-US" altLang="ja-JP" sz="2000" kern="0" dirty="0">
              <a:solidFill>
                <a:srgbClr val="FF0000"/>
              </a:solidFill>
              <a:latin typeface="HG丸ｺﾞｼｯｸM-PRO" panose="020F0600000000000000" pitchFamily="50" charset="-128"/>
              <a:ea typeface="HG丸ｺﾞｼｯｸM-PRO" panose="020F0600000000000000" pitchFamily="50" charset="-128"/>
            </a:endParaRPr>
          </a:p>
          <a:p>
            <a:pPr algn="l" eaLnBrk="1" hangingPunct="1">
              <a:lnSpc>
                <a:spcPts val="2400"/>
              </a:lnSpc>
              <a:spcBef>
                <a:spcPct val="0"/>
              </a:spcBef>
              <a:defRPr/>
            </a:pPr>
            <a:r>
              <a:rPr lang="ja-JP" altLang="en-US" sz="2000" kern="0" dirty="0" smtClean="0">
                <a:latin typeface="HG丸ｺﾞｼｯｸM-PRO" panose="020F0600000000000000" pitchFamily="50" charset="-128"/>
                <a:ea typeface="HG丸ｺﾞｼｯｸM-PRO" panose="020F0600000000000000" pitchFamily="50" charset="-128"/>
              </a:rPr>
              <a:t>　</a:t>
            </a:r>
            <a:r>
              <a:rPr lang="ja-JP" altLang="en-US" sz="2400" kern="0" dirty="0">
                <a:latin typeface="HG丸ｺﾞｼｯｸM-PRO" panose="020F0600000000000000" pitchFamily="50" charset="-128"/>
                <a:ea typeface="HG丸ｺﾞｼｯｸM-PRO" panose="020F0600000000000000" pitchFamily="50" charset="-128"/>
              </a:rPr>
              <a:t>　</a:t>
            </a:r>
            <a:endParaRPr lang="en-US" altLang="ja-JP" sz="2400" kern="0" dirty="0" smtClean="0">
              <a:latin typeface="HG丸ｺﾞｼｯｸM-PRO" panose="020F0600000000000000" pitchFamily="50" charset="-128"/>
              <a:ea typeface="HG丸ｺﾞｼｯｸM-PRO" panose="020F0600000000000000" pitchFamily="50" charset="-128"/>
            </a:endParaRPr>
          </a:p>
        </p:txBody>
      </p:sp>
      <p:sp>
        <p:nvSpPr>
          <p:cNvPr id="31746"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FDD2D59D-7268-4DE4-BEF4-283BDA2EF9A0}" type="slidenum">
              <a:rPr lang="en-US" altLang="ja-JP" sz="1400"/>
              <a:pPr/>
              <a:t>30</a:t>
            </a:fld>
            <a:endParaRPr lang="en-US" altLang="ja-JP" sz="1400"/>
          </a:p>
        </p:txBody>
      </p:sp>
    </p:spTree>
    <p:extLst>
      <p:ext uri="{BB962C8B-B14F-4D97-AF65-F5344CB8AC3E}">
        <p14:creationId xmlns:p14="http://schemas.microsoft.com/office/powerpoint/2010/main" val="1747255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番号プレースホルダー 3"/>
          <p:cNvSpPr>
            <a:spLocks noGrp="1"/>
          </p:cNvSpPr>
          <p:nvPr>
            <p:ph type="sldNum" sz="quarter" idx="10"/>
          </p:nvPr>
        </p:nvSpPr>
        <p:spPr>
          <a:xfrm>
            <a:off x="8153400" y="6248400"/>
            <a:ext cx="762000" cy="276944"/>
          </a:xfrm>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5A1E038E-A15A-431A-B5FA-104AAE631A73}" type="slidenum">
              <a:rPr lang="en-US" altLang="ja-JP" sz="1400"/>
              <a:pPr/>
              <a:t>31</a:t>
            </a:fld>
            <a:endParaRPr lang="en-US" altLang="ja-JP" sz="1400" dirty="0"/>
          </a:p>
        </p:txBody>
      </p:sp>
      <p:sp>
        <p:nvSpPr>
          <p:cNvPr id="35843" name="Rectangle 2"/>
          <p:cNvSpPr>
            <a:spLocks noGrp="1" noChangeArrowheads="1"/>
          </p:cNvSpPr>
          <p:nvPr>
            <p:ph type="ctrTitle"/>
          </p:nvPr>
        </p:nvSpPr>
        <p:spPr bwMode="auto">
          <a:xfrm>
            <a:off x="251520" y="182933"/>
            <a:ext cx="6368256" cy="5075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lnSpc>
                <a:spcPts val="3500"/>
              </a:lnSpc>
            </a:pPr>
            <a:r>
              <a:rPr lang="ja-JP" altLang="en-US" sz="2800" dirty="0" smtClean="0">
                <a:solidFill>
                  <a:srgbClr val="3333CC"/>
                </a:solidFill>
                <a:latin typeface="HG丸ｺﾞｼｯｸM-PRO" pitchFamily="50" charset="-128"/>
                <a:ea typeface="HG丸ｺﾞｼｯｸM-PRO" pitchFamily="50" charset="-128"/>
              </a:rPr>
              <a:t>（４）過重労働による健康障害の防止</a:t>
            </a:r>
          </a:p>
        </p:txBody>
      </p:sp>
      <p:sp>
        <p:nvSpPr>
          <p:cNvPr id="35845" name="Text Box 4"/>
          <p:cNvSpPr txBox="1">
            <a:spLocks noChangeArrowheads="1"/>
          </p:cNvSpPr>
          <p:nvPr/>
        </p:nvSpPr>
        <p:spPr bwMode="auto">
          <a:xfrm>
            <a:off x="6804248" y="367823"/>
            <a:ext cx="1871860"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P132</a:t>
            </a:r>
            <a:endParaRPr lang="en-US" altLang="ja-JP" sz="1400" dirty="0">
              <a:latin typeface="HG丸ｺﾞｼｯｸM-PRO" pitchFamily="50" charset="-128"/>
              <a:ea typeface="HG丸ｺﾞｼｯｸM-PRO" pitchFamily="50" charset="-128"/>
            </a:endParaRPr>
          </a:p>
        </p:txBody>
      </p:sp>
      <p:sp>
        <p:nvSpPr>
          <p:cNvPr id="6" name="Rectangle 3"/>
          <p:cNvSpPr txBox="1">
            <a:spLocks noChangeArrowheads="1"/>
          </p:cNvSpPr>
          <p:nvPr/>
        </p:nvSpPr>
        <p:spPr bwMode="auto">
          <a:xfrm>
            <a:off x="91341" y="775416"/>
            <a:ext cx="8928993" cy="1224136"/>
          </a:xfrm>
          <a:prstGeom prst="rect">
            <a:avLst/>
          </a:prstGeom>
          <a:solidFill>
            <a:srgbClr val="FFFFCC"/>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3000"/>
              </a:lnSpc>
              <a:spcBef>
                <a:spcPct val="0"/>
              </a:spcBef>
              <a:defRPr/>
            </a:pPr>
            <a:r>
              <a:rPr lang="ja-JP" altLang="en-US" sz="2400" kern="0" dirty="0" smtClean="0">
                <a:solidFill>
                  <a:schemeClr val="accent6"/>
                </a:solidFill>
                <a:latin typeface="HG丸ｺﾞｼｯｸM-PRO" panose="020F0600000000000000" pitchFamily="50" charset="-128"/>
                <a:ea typeface="HG丸ｺﾞｼｯｸM-PRO" panose="020F0600000000000000" pitchFamily="50" charset="-128"/>
              </a:rPr>
              <a:t>　長時間労働に伴う健康障害の増加や過労死事案の発生など、</a:t>
            </a:r>
            <a:endParaRPr lang="en-US" altLang="ja-JP" sz="2400" kern="0" dirty="0" smtClean="0">
              <a:solidFill>
                <a:schemeClr val="accent6"/>
              </a:solidFill>
              <a:latin typeface="HG丸ｺﾞｼｯｸM-PRO" panose="020F0600000000000000" pitchFamily="50" charset="-128"/>
              <a:ea typeface="HG丸ｺﾞｼｯｸM-PRO" panose="020F0600000000000000" pitchFamily="50" charset="-128"/>
            </a:endParaRPr>
          </a:p>
          <a:p>
            <a:pPr algn="l" eaLnBrk="1" hangingPunct="1">
              <a:lnSpc>
                <a:spcPts val="3000"/>
              </a:lnSpc>
              <a:spcBef>
                <a:spcPct val="0"/>
              </a:spcBef>
              <a:defRPr/>
            </a:pPr>
            <a:r>
              <a:rPr lang="ja-JP" altLang="en-US" sz="2400" kern="0" dirty="0" smtClean="0">
                <a:solidFill>
                  <a:schemeClr val="accent6"/>
                </a:solidFill>
                <a:latin typeface="HG丸ｺﾞｼｯｸM-PRO" panose="020F0600000000000000" pitchFamily="50" charset="-128"/>
                <a:ea typeface="HG丸ｺﾞｼｯｸM-PRO" panose="020F0600000000000000" pitchFamily="50" charset="-128"/>
              </a:rPr>
              <a:t>　労働者の生命や生活にかかわる問題が深刻化している。</a:t>
            </a:r>
            <a:endParaRPr lang="en-US" altLang="ja-JP" sz="2400" kern="0" dirty="0" smtClean="0">
              <a:solidFill>
                <a:schemeClr val="accent6"/>
              </a:solidFill>
              <a:latin typeface="HG丸ｺﾞｼｯｸM-PRO" panose="020F0600000000000000" pitchFamily="50" charset="-128"/>
              <a:ea typeface="HG丸ｺﾞｼｯｸM-PRO" panose="020F0600000000000000" pitchFamily="50" charset="-128"/>
            </a:endParaRPr>
          </a:p>
          <a:p>
            <a:pPr algn="l" eaLnBrk="1" hangingPunct="1">
              <a:lnSpc>
                <a:spcPts val="3000"/>
              </a:lnSpc>
              <a:spcBef>
                <a:spcPct val="0"/>
              </a:spcBef>
              <a:defRPr/>
            </a:pPr>
            <a:r>
              <a:rPr lang="ja-JP" altLang="en-US" sz="2400" kern="0" dirty="0" smtClean="0">
                <a:solidFill>
                  <a:srgbClr val="FF0000"/>
                </a:solidFill>
                <a:latin typeface="HG丸ｺﾞｼｯｸM-PRO" panose="020F0600000000000000" pitchFamily="50" charset="-128"/>
                <a:ea typeface="HG丸ｺﾞｼｯｸM-PRO" panose="020F0600000000000000" pitchFamily="50" charset="-128"/>
              </a:rPr>
              <a:t>　⇒過重労働による健康障害防止対策の充実強化の必要性</a:t>
            </a:r>
            <a:r>
              <a:rPr lang="ja-JP" altLang="en-US" sz="2400" kern="0" dirty="0" smtClean="0">
                <a:solidFill>
                  <a:srgbClr val="0000FF"/>
                </a:solidFill>
                <a:latin typeface="HG丸ｺﾞｼｯｸM-PRO" panose="020F0600000000000000" pitchFamily="50" charset="-128"/>
                <a:ea typeface="HG丸ｺﾞｼｯｸM-PRO" panose="020F0600000000000000" pitchFamily="50" charset="-128"/>
              </a:rPr>
              <a:t>　</a:t>
            </a:r>
            <a:endParaRPr lang="en-US" altLang="ja-JP" sz="2400" kern="0" dirty="0" smtClean="0">
              <a:solidFill>
                <a:srgbClr val="0000FF"/>
              </a:solidFill>
              <a:latin typeface="HG丸ｺﾞｼｯｸM-PRO" panose="020F0600000000000000" pitchFamily="50" charset="-128"/>
              <a:ea typeface="HG丸ｺﾞｼｯｸM-PRO" panose="020F0600000000000000" pitchFamily="50" charset="-128"/>
            </a:endParaRPr>
          </a:p>
        </p:txBody>
      </p:sp>
      <p:sp>
        <p:nvSpPr>
          <p:cNvPr id="7" name="Rectangle 2"/>
          <p:cNvSpPr txBox="1">
            <a:spLocks noChangeArrowheads="1"/>
          </p:cNvSpPr>
          <p:nvPr/>
        </p:nvSpPr>
        <p:spPr bwMode="auto">
          <a:xfrm>
            <a:off x="388326" y="2120914"/>
            <a:ext cx="7496041" cy="505266"/>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3000"/>
              </a:lnSpc>
              <a:spcBef>
                <a:spcPct val="0"/>
              </a:spcBef>
            </a:pPr>
            <a:r>
              <a:rPr lang="ja-JP" altLang="en-US" sz="2000" b="1" dirty="0" smtClean="0">
                <a:solidFill>
                  <a:schemeClr val="bg1"/>
                </a:solidFill>
                <a:latin typeface="HG丸ｺﾞｼｯｸM-PRO" pitchFamily="50" charset="-128"/>
                <a:ea typeface="HG丸ｺﾞｼｯｸM-PRO" pitchFamily="50" charset="-128"/>
              </a:rPr>
              <a:t>ア　健康管理体制の整備（常時５０人以上の事業場）</a:t>
            </a:r>
            <a:endParaRPr lang="en-US" altLang="ja-JP" sz="2000" b="1" dirty="0">
              <a:solidFill>
                <a:schemeClr val="bg1"/>
              </a:solidFill>
              <a:latin typeface="HG丸ｺﾞｼｯｸM-PRO" pitchFamily="50" charset="-128"/>
              <a:ea typeface="HG丸ｺﾞｼｯｸM-PRO" pitchFamily="50" charset="-128"/>
            </a:endParaRPr>
          </a:p>
        </p:txBody>
      </p:sp>
      <p:sp>
        <p:nvSpPr>
          <p:cNvPr id="8" name="Rectangle 2"/>
          <p:cNvSpPr txBox="1">
            <a:spLocks noChangeArrowheads="1"/>
          </p:cNvSpPr>
          <p:nvPr/>
        </p:nvSpPr>
        <p:spPr bwMode="auto">
          <a:xfrm>
            <a:off x="355681" y="5402919"/>
            <a:ext cx="6448567" cy="470640"/>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3000"/>
              </a:lnSpc>
              <a:spcBef>
                <a:spcPct val="0"/>
              </a:spcBef>
            </a:pPr>
            <a:r>
              <a:rPr lang="ja-JP" altLang="en-US" sz="2000" b="1" dirty="0" smtClean="0">
                <a:solidFill>
                  <a:schemeClr val="bg1"/>
                </a:solidFill>
                <a:latin typeface="HG丸ｺﾞｼｯｸM-PRO" pitchFamily="50" charset="-128"/>
                <a:ea typeface="HG丸ｺﾞｼｯｸM-PRO" pitchFamily="50" charset="-128"/>
              </a:rPr>
              <a:t>イ　健康診断等の実施</a:t>
            </a:r>
            <a:endParaRPr lang="ja-JP" altLang="en-US" sz="2000" b="1" dirty="0">
              <a:solidFill>
                <a:schemeClr val="bg1"/>
              </a:solidFill>
              <a:latin typeface="HG丸ｺﾞｼｯｸM-PRO" pitchFamily="50" charset="-128"/>
              <a:ea typeface="HG丸ｺﾞｼｯｸM-PRO" pitchFamily="50" charset="-128"/>
            </a:endParaRPr>
          </a:p>
        </p:txBody>
      </p:sp>
      <p:sp>
        <p:nvSpPr>
          <p:cNvPr id="9" name="Rectangle 3"/>
          <p:cNvSpPr txBox="1">
            <a:spLocks noChangeArrowheads="1"/>
          </p:cNvSpPr>
          <p:nvPr/>
        </p:nvSpPr>
        <p:spPr bwMode="auto">
          <a:xfrm>
            <a:off x="388326" y="2697893"/>
            <a:ext cx="8335024" cy="2538173"/>
          </a:xfrm>
          <a:prstGeom prst="rect">
            <a:avLst/>
          </a:prstGeom>
          <a:solidFill>
            <a:srgbClr val="FFFF99"/>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600"/>
              </a:lnSpc>
              <a:spcBef>
                <a:spcPct val="0"/>
              </a:spcBef>
              <a:defRPr/>
            </a:pPr>
            <a:r>
              <a:rPr lang="ja-JP" altLang="en-US" sz="2000" kern="0" dirty="0" smtClean="0">
                <a:latin typeface="HG丸ｺﾞｼｯｸM-PRO" panose="020F0600000000000000" pitchFamily="50" charset="-128"/>
                <a:ea typeface="HG丸ｺﾞｼｯｸM-PRO" panose="020F0600000000000000" pitchFamily="50" charset="-128"/>
              </a:rPr>
              <a:t>　衛生委員会等の調査審議事項として、「長時間にわたる労働による</a:t>
            </a:r>
            <a:endParaRPr lang="en-US" altLang="ja-JP" sz="2000" kern="0" dirty="0" smtClean="0">
              <a:latin typeface="HG丸ｺﾞｼｯｸM-PRO" panose="020F0600000000000000" pitchFamily="50" charset="-128"/>
              <a:ea typeface="HG丸ｺﾞｼｯｸM-PRO" panose="020F0600000000000000" pitchFamily="50" charset="-128"/>
            </a:endParaRPr>
          </a:p>
          <a:p>
            <a:pPr algn="l" eaLnBrk="1" hangingPunct="1">
              <a:lnSpc>
                <a:spcPts val="2600"/>
              </a:lnSpc>
              <a:spcBef>
                <a:spcPct val="0"/>
              </a:spcBef>
              <a:defRPr/>
            </a:pPr>
            <a:r>
              <a:rPr lang="ja-JP" altLang="en-US" sz="2000" kern="0" dirty="0">
                <a:latin typeface="HG丸ｺﾞｼｯｸM-PRO" panose="020F0600000000000000" pitchFamily="50" charset="-128"/>
                <a:ea typeface="HG丸ｺﾞｼｯｸM-PRO" panose="020F0600000000000000" pitchFamily="50" charset="-128"/>
              </a:rPr>
              <a:t>　</a:t>
            </a:r>
            <a:r>
              <a:rPr lang="ja-JP" altLang="en-US" sz="2000" kern="0" dirty="0" smtClean="0">
                <a:latin typeface="HG丸ｺﾞｼｯｸM-PRO" panose="020F0600000000000000" pitchFamily="50" charset="-128"/>
                <a:ea typeface="HG丸ｺﾞｼｯｸM-PRO" panose="020F0600000000000000" pitchFamily="50" charset="-128"/>
              </a:rPr>
              <a:t>労働者の健康障害の防止を図るための対策の樹立に関すること」が</a:t>
            </a:r>
            <a:endParaRPr lang="en-US" altLang="ja-JP" sz="2000" kern="0" dirty="0" smtClean="0">
              <a:latin typeface="HG丸ｺﾞｼｯｸM-PRO" panose="020F0600000000000000" pitchFamily="50" charset="-128"/>
              <a:ea typeface="HG丸ｺﾞｼｯｸM-PRO" panose="020F0600000000000000" pitchFamily="50" charset="-128"/>
            </a:endParaRPr>
          </a:p>
          <a:p>
            <a:pPr algn="l" eaLnBrk="1" hangingPunct="1">
              <a:lnSpc>
                <a:spcPts val="2600"/>
              </a:lnSpc>
              <a:spcBef>
                <a:spcPct val="0"/>
              </a:spcBef>
              <a:defRPr/>
            </a:pPr>
            <a:r>
              <a:rPr lang="ja-JP" altLang="en-US" sz="2000" kern="0" dirty="0">
                <a:latin typeface="HG丸ｺﾞｼｯｸM-PRO" panose="020F0600000000000000" pitchFamily="50" charset="-128"/>
                <a:ea typeface="HG丸ｺﾞｼｯｸM-PRO" panose="020F0600000000000000" pitchFamily="50" charset="-128"/>
              </a:rPr>
              <a:t>　</a:t>
            </a:r>
            <a:r>
              <a:rPr lang="ja-JP" altLang="en-US" sz="2000" kern="0" dirty="0" smtClean="0">
                <a:latin typeface="HG丸ｺﾞｼｯｸM-PRO" panose="020F0600000000000000" pitchFamily="50" charset="-128"/>
                <a:ea typeface="HG丸ｺﾞｼｯｸM-PRO" panose="020F0600000000000000" pitchFamily="50" charset="-128"/>
              </a:rPr>
              <a:t>含まれた。（労働安全衛生規則第２２条第９号）</a:t>
            </a:r>
          </a:p>
          <a:p>
            <a:pPr algn="l" eaLnBrk="1" hangingPunct="1">
              <a:lnSpc>
                <a:spcPts val="2600"/>
              </a:lnSpc>
              <a:spcBef>
                <a:spcPct val="0"/>
              </a:spcBef>
              <a:defRPr/>
            </a:pPr>
            <a:r>
              <a:rPr lang="ja-JP" altLang="en-US" sz="2000" kern="0" dirty="0" smtClean="0">
                <a:latin typeface="HG丸ｺﾞｼｯｸM-PRO" panose="020F0600000000000000" pitchFamily="50" charset="-128"/>
                <a:ea typeface="HG丸ｺﾞｼｯｸM-PRO" panose="020F0600000000000000" pitchFamily="50" charset="-128"/>
              </a:rPr>
              <a:t>　</a:t>
            </a:r>
            <a:r>
              <a:rPr lang="ja-JP" altLang="en-US" sz="2000" kern="0" dirty="0" smtClean="0">
                <a:solidFill>
                  <a:srgbClr val="FF0000"/>
                </a:solidFill>
                <a:latin typeface="HG丸ｺﾞｼｯｸM-PRO" panose="020F0600000000000000" pitchFamily="50" charset="-128"/>
                <a:ea typeface="HG丸ｺﾞｼｯｸM-PRO" panose="020F0600000000000000" pitchFamily="50" charset="-128"/>
              </a:rPr>
              <a:t>・・・常時５０人未満の事業場は安全衛生推進者の役割</a:t>
            </a:r>
          </a:p>
          <a:p>
            <a:pPr algn="l" eaLnBrk="1" hangingPunct="1">
              <a:lnSpc>
                <a:spcPts val="2600"/>
              </a:lnSpc>
              <a:spcBef>
                <a:spcPct val="0"/>
              </a:spcBef>
              <a:defRPr/>
            </a:pPr>
            <a:r>
              <a:rPr lang="ja-JP" altLang="en-US" sz="2000" kern="0" dirty="0" smtClean="0">
                <a:latin typeface="HG丸ｺﾞｼｯｸM-PRO" panose="020F0600000000000000" pitchFamily="50" charset="-128"/>
                <a:ea typeface="HG丸ｺﾞｼｯｸM-PRO" panose="020F0600000000000000" pitchFamily="50" charset="-128"/>
              </a:rPr>
              <a:t>　</a:t>
            </a:r>
            <a:r>
              <a:rPr lang="ja-JP" altLang="en-US" sz="2000" u="sng" kern="0" dirty="0" smtClean="0">
                <a:latin typeface="HG丸ｺﾞｼｯｸM-PRO" panose="020F0600000000000000" pitchFamily="50" charset="-128"/>
                <a:ea typeface="HG丸ｺﾞｼｯｸM-PRO" panose="020F0600000000000000" pitchFamily="50" charset="-128"/>
              </a:rPr>
              <a:t>関係労働者の意見を聴く機会を設け（労働安全衛生規則第２３条の</a:t>
            </a:r>
            <a:endParaRPr lang="en-US" altLang="ja-JP" sz="2000" u="sng" kern="0" dirty="0" smtClean="0">
              <a:latin typeface="HG丸ｺﾞｼｯｸM-PRO" panose="020F0600000000000000" pitchFamily="50" charset="-128"/>
              <a:ea typeface="HG丸ｺﾞｼｯｸM-PRO" panose="020F0600000000000000" pitchFamily="50" charset="-128"/>
            </a:endParaRPr>
          </a:p>
          <a:p>
            <a:pPr algn="l" eaLnBrk="1" hangingPunct="1">
              <a:lnSpc>
                <a:spcPts val="2600"/>
              </a:lnSpc>
              <a:spcBef>
                <a:spcPct val="0"/>
              </a:spcBef>
              <a:defRPr/>
            </a:pPr>
            <a:r>
              <a:rPr lang="ja-JP" altLang="en-US" sz="2000" kern="0" dirty="0">
                <a:latin typeface="HG丸ｺﾞｼｯｸM-PRO" panose="020F0600000000000000" pitchFamily="50" charset="-128"/>
                <a:ea typeface="HG丸ｺﾞｼｯｸM-PRO" panose="020F0600000000000000" pitchFamily="50" charset="-128"/>
              </a:rPr>
              <a:t>　</a:t>
            </a:r>
            <a:r>
              <a:rPr lang="ja-JP" altLang="en-US" sz="2000" u="sng" kern="0" dirty="0" smtClean="0">
                <a:latin typeface="HG丸ｺﾞｼｯｸM-PRO" panose="020F0600000000000000" pitchFamily="50" charset="-128"/>
                <a:ea typeface="HG丸ｺﾞｼｯｸM-PRO" panose="020F0600000000000000" pitchFamily="50" charset="-128"/>
              </a:rPr>
              <a:t>２）、この機会を利用して、長時間労働による健康障害防止対策に</a:t>
            </a:r>
            <a:endParaRPr lang="en-US" altLang="ja-JP" sz="2000" u="sng" kern="0" dirty="0" smtClean="0">
              <a:latin typeface="HG丸ｺﾞｼｯｸM-PRO" panose="020F0600000000000000" pitchFamily="50" charset="-128"/>
              <a:ea typeface="HG丸ｺﾞｼｯｸM-PRO" panose="020F0600000000000000" pitchFamily="50" charset="-128"/>
            </a:endParaRPr>
          </a:p>
          <a:p>
            <a:pPr algn="l" eaLnBrk="1" hangingPunct="1">
              <a:lnSpc>
                <a:spcPts val="2600"/>
              </a:lnSpc>
              <a:spcBef>
                <a:spcPct val="0"/>
              </a:spcBef>
              <a:defRPr/>
            </a:pPr>
            <a:r>
              <a:rPr lang="ja-JP" altLang="en-US" sz="2000" kern="0" dirty="0">
                <a:latin typeface="HG丸ｺﾞｼｯｸM-PRO" panose="020F0600000000000000" pitchFamily="50" charset="-128"/>
                <a:ea typeface="HG丸ｺﾞｼｯｸM-PRO" panose="020F0600000000000000" pitchFamily="50" charset="-128"/>
              </a:rPr>
              <a:t>　</a:t>
            </a:r>
            <a:r>
              <a:rPr lang="ja-JP" altLang="en-US" sz="2000" u="sng" kern="0" dirty="0" smtClean="0">
                <a:latin typeface="HG丸ｺﾞｼｯｸM-PRO" panose="020F0600000000000000" pitchFamily="50" charset="-128"/>
                <a:ea typeface="HG丸ｺﾞｼｯｸM-PRO" panose="020F0600000000000000" pitchFamily="50" charset="-128"/>
              </a:rPr>
              <a:t>ついて労働者の意見を聴取するよう努め、対策を樹立する。</a:t>
            </a:r>
          </a:p>
        </p:txBody>
      </p:sp>
      <p:sp>
        <p:nvSpPr>
          <p:cNvPr id="60420" name="Rectangle 3"/>
          <p:cNvSpPr>
            <a:spLocks noGrp="1" noChangeArrowheads="1"/>
          </p:cNvSpPr>
          <p:nvPr>
            <p:ph type="subTitle" idx="1"/>
          </p:nvPr>
        </p:nvSpPr>
        <p:spPr bwMode="auto">
          <a:xfrm>
            <a:off x="355681" y="5979899"/>
            <a:ext cx="8287781" cy="439105"/>
          </a:xfrm>
          <a:solidFill>
            <a:srgbClr val="FFFF99"/>
          </a:solidFill>
          <a:extLst/>
        </p:spPr>
        <p:txBody>
          <a:bodyPr vert="horz" wrap="square" lIns="91440" tIns="45720" rIns="91440" bIns="45720" numCol="1" anchor="t" anchorCtr="0" compatLnSpc="1">
            <a:prstTxWarp prst="textNoShape">
              <a:avLst/>
            </a:prstTxWarp>
          </a:bodyPr>
          <a:lstStyle/>
          <a:p>
            <a:pPr algn="l" eaLnBrk="1" hangingPunct="1">
              <a:lnSpc>
                <a:spcPts val="2700"/>
              </a:lnSpc>
              <a:spcBef>
                <a:spcPct val="0"/>
              </a:spcBef>
              <a:defRPr/>
            </a:pPr>
            <a:r>
              <a:rPr lang="ja-JP" altLang="en-US" sz="2000" dirty="0" smtClean="0">
                <a:latin typeface="HG丸ｺﾞｼｯｸM-PRO" panose="020F0600000000000000" pitchFamily="50" charset="-128"/>
                <a:ea typeface="HG丸ｺﾞｼｯｸM-PRO" panose="020F0600000000000000" pitchFamily="50" charset="-128"/>
              </a:rPr>
              <a:t>　・・・労働安全衛生法に基づき今までどおり実施</a:t>
            </a:r>
            <a:r>
              <a:rPr lang="ja-JP" altLang="en-US" sz="2000" dirty="0">
                <a:latin typeface="HG丸ｺﾞｼｯｸM-PRO" panose="020F0600000000000000" pitchFamily="50" charset="-128"/>
                <a:ea typeface="HG丸ｺﾞｼｯｸM-PRO" panose="020F0600000000000000" pitchFamily="50" charset="-128"/>
              </a:rPr>
              <a:t>　</a:t>
            </a:r>
            <a:endParaRPr lang="ja-JP" altLang="en-US" sz="2000" dirty="0" smtClean="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0194179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1027"/>
          <p:cNvSpPr>
            <a:spLocks noGrp="1" noChangeArrowheads="1"/>
          </p:cNvSpPr>
          <p:nvPr>
            <p:ph type="subTitle" idx="1"/>
          </p:nvPr>
        </p:nvSpPr>
        <p:spPr bwMode="auto">
          <a:xfrm>
            <a:off x="222868" y="661516"/>
            <a:ext cx="8774519" cy="6044084"/>
          </a:xfrm>
          <a:solidFill>
            <a:srgbClr val="FFFF99"/>
          </a:solidFill>
          <a:extLst/>
        </p:spPr>
        <p:txBody>
          <a:bodyPr vert="horz" wrap="square" lIns="91440" tIns="45720" rIns="91440" bIns="45720" numCol="1" anchor="t" anchorCtr="0" compatLnSpc="1">
            <a:prstTxWarp prst="textNoShape">
              <a:avLst/>
            </a:prstTxWarp>
          </a:bodyPr>
          <a:lstStyle/>
          <a:p>
            <a:pPr algn="l" eaLnBrk="1" hangingPunct="1">
              <a:lnSpc>
                <a:spcPts val="2500"/>
              </a:lnSpc>
              <a:spcBef>
                <a:spcPct val="0"/>
              </a:spcBef>
            </a:pPr>
            <a:r>
              <a:rPr lang="ja-JP" altLang="en-US" sz="2000" dirty="0" smtClean="0">
                <a:latin typeface="HG丸ｺﾞｼｯｸM-PRO" pitchFamily="50" charset="-128"/>
                <a:ea typeface="HG丸ｺﾞｼｯｸM-PRO" pitchFamily="50" charset="-128"/>
              </a:rPr>
              <a:t>　①時間外・休日労働時間が８０時間／１か月を越える労働者であって、</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申し出を行ったものについては、医師による面接指導を確実に実施</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smtClean="0">
                <a:latin typeface="HG丸ｺﾞｼｯｸM-PRO" pitchFamily="50" charset="-128"/>
                <a:ea typeface="HG丸ｺﾞｼｯｸM-PRO" pitchFamily="50" charset="-128"/>
              </a:rPr>
              <a:t>　　しなければならない。</a:t>
            </a:r>
          </a:p>
          <a:p>
            <a:pPr algn="l" eaLnBrk="1" hangingPunct="1">
              <a:lnSpc>
                <a:spcPts val="2500"/>
              </a:lnSpc>
              <a:spcBef>
                <a:spcPct val="0"/>
              </a:spcBef>
            </a:pPr>
            <a:r>
              <a:rPr lang="ja-JP" altLang="en-US" sz="2000" dirty="0" smtClean="0">
                <a:latin typeface="HG丸ｺﾞｼｯｸM-PRO" pitchFamily="50" charset="-128"/>
                <a:ea typeface="HG丸ｺﾞｼｯｸM-PRO" pitchFamily="50" charset="-128"/>
              </a:rPr>
              <a:t>　②研究開発業務</a:t>
            </a:r>
            <a:r>
              <a:rPr lang="ja-JP" altLang="en-US" sz="2000" dirty="0">
                <a:latin typeface="HG丸ｺﾞｼｯｸM-PRO" pitchFamily="50" charset="-128"/>
                <a:ea typeface="HG丸ｺﾞｼｯｸM-PRO" pitchFamily="50" charset="-128"/>
              </a:rPr>
              <a:t>従事者で時間外・休日労働</a:t>
            </a:r>
            <a:r>
              <a:rPr lang="ja-JP" altLang="en-US" sz="2000" dirty="0" smtClean="0">
                <a:latin typeface="HG丸ｺﾞｼｯｸM-PRO" pitchFamily="50" charset="-128"/>
                <a:ea typeface="HG丸ｺﾞｼｯｸM-PRO" pitchFamily="50" charset="-128"/>
              </a:rPr>
              <a:t>時間が１００時間</a:t>
            </a:r>
            <a:r>
              <a:rPr lang="ja-JP" altLang="en-US" sz="2000" dirty="0">
                <a:latin typeface="HG丸ｺﾞｼｯｸM-PRO" pitchFamily="50" charset="-128"/>
                <a:ea typeface="HG丸ｺﾞｼｯｸM-PRO" pitchFamily="50" charset="-128"/>
              </a:rPr>
              <a:t>／</a:t>
            </a:r>
            <a:r>
              <a:rPr lang="ja-JP" altLang="en-US" sz="2000" dirty="0" smtClean="0">
                <a:latin typeface="HG丸ｺﾞｼｯｸM-PRO" pitchFamily="50" charset="-128"/>
                <a:ea typeface="HG丸ｺﾞｼｯｸM-PRO" pitchFamily="50" charset="-128"/>
              </a:rPr>
              <a:t>１か月</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を越えるもの、および高度プロフェッショナル制度の対象労働者で</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１週間当たりの健康管理時間が４０時間を超えた場合におけるその</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超えた時間について１か月当たり１００時間を越えるもの、につい</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ては、当該労働者の申し出なしに医師による面接指導を実施し</a:t>
            </a:r>
            <a:r>
              <a:rPr lang="ja-JP" altLang="en-US" sz="2000" dirty="0" err="1" smtClean="0">
                <a:latin typeface="HG丸ｺﾞｼｯｸM-PRO" pitchFamily="50" charset="-128"/>
                <a:ea typeface="HG丸ｺﾞｼｯｸM-PRO" pitchFamily="50" charset="-128"/>
              </a:rPr>
              <a:t>なけ</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れば</a:t>
            </a:r>
            <a:r>
              <a:rPr lang="ja-JP" altLang="en-US" sz="2000" dirty="0" smtClean="0">
                <a:latin typeface="HG丸ｺﾞｼｯｸM-PRO" pitchFamily="50" charset="-128"/>
                <a:ea typeface="HG丸ｺﾞｼｯｸM-PRO" pitchFamily="50" charset="-128"/>
              </a:rPr>
              <a:t>ならない。</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③高度プロフェッショナル制度の対象</a:t>
            </a:r>
            <a:r>
              <a:rPr lang="ja-JP" altLang="en-US" sz="2000" dirty="0" smtClean="0">
                <a:latin typeface="HG丸ｺﾞｼｯｸM-PRO" pitchFamily="50" charset="-128"/>
                <a:ea typeface="HG丸ｺﾞｼｯｸM-PRO" pitchFamily="50" charset="-128"/>
              </a:rPr>
              <a:t>労働者（②に該当する労働者を</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除く。）であって、申し出を行ったものについては、医師による面</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接指導を実施するよう努めなければならない。</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smtClean="0">
                <a:latin typeface="HG丸ｺﾞｼｯｸM-PRO" pitchFamily="50" charset="-128"/>
                <a:ea typeface="HG丸ｺﾞｼｯｸM-PRO" pitchFamily="50" charset="-128"/>
              </a:rPr>
              <a:t>   ④時間外・休日労働時間が８０時間／１か月を越える労働者（</a:t>
            </a:r>
            <a:r>
              <a:rPr lang="ja-JP" altLang="en-US" sz="2000" dirty="0">
                <a:latin typeface="HG丸ｺﾞｼｯｸM-PRO" pitchFamily="50" charset="-128"/>
                <a:ea typeface="HG丸ｺﾞｼｯｸM-PRO" pitchFamily="50" charset="-128"/>
              </a:rPr>
              <a:t>①に該</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当する</a:t>
            </a:r>
            <a:r>
              <a:rPr lang="ja-JP" altLang="en-US" sz="2000" dirty="0" smtClean="0">
                <a:latin typeface="HG丸ｺﾞｼｯｸM-PRO" pitchFamily="50" charset="-128"/>
                <a:ea typeface="HG丸ｺﾞｼｯｸM-PRO" pitchFamily="50" charset="-128"/>
              </a:rPr>
              <a:t>労働者を除く。）または</a:t>
            </a:r>
            <a:r>
              <a:rPr lang="ja-JP" altLang="en-US" sz="2000" dirty="0">
                <a:latin typeface="HG丸ｺﾞｼｯｸM-PRO" pitchFamily="50" charset="-128"/>
                <a:ea typeface="HG丸ｺﾞｼｯｸM-PRO" pitchFamily="50" charset="-128"/>
              </a:rPr>
              <a:t>時間外・休日労働時間</a:t>
            </a:r>
            <a:r>
              <a:rPr lang="ja-JP" altLang="en-US" sz="2000" dirty="0" smtClean="0">
                <a:latin typeface="HG丸ｺﾞｼｯｸM-PRO" pitchFamily="50" charset="-128"/>
                <a:ea typeface="HG丸ｺﾞｼｯｸM-PRO" pitchFamily="50" charset="-128"/>
              </a:rPr>
              <a:t>が２ないし６</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か</a:t>
            </a:r>
            <a:r>
              <a:rPr lang="ja-JP" altLang="en-US" sz="2000" dirty="0" smtClean="0">
                <a:latin typeface="HG丸ｺﾞｼｯｸM-PRO" pitchFamily="50" charset="-128"/>
                <a:ea typeface="HG丸ｺﾞｼｯｸM-PRO" pitchFamily="50" charset="-128"/>
              </a:rPr>
              <a:t>月の平均で１か月当たり８０時間を超える労働者については、医</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師による面接指導を実施するよう努めなければならない。</a:t>
            </a:r>
            <a:endParaRPr lang="en-US" altLang="ja-JP" sz="2000" dirty="0" smtClean="0">
              <a:latin typeface="HG丸ｺﾞｼｯｸM-PRO" pitchFamily="50" charset="-128"/>
              <a:ea typeface="HG丸ｺﾞｼｯｸM-PRO" pitchFamily="50" charset="-128"/>
            </a:endParaRPr>
          </a:p>
          <a:p>
            <a:pPr algn="l" eaLnBrk="1" hangingPunct="1">
              <a:lnSpc>
                <a:spcPts val="2500"/>
              </a:lnSpc>
              <a:spcBef>
                <a:spcPct val="0"/>
              </a:spcBef>
            </a:pPr>
            <a:r>
              <a:rPr lang="ja-JP" altLang="en-US" sz="2000" dirty="0" smtClean="0">
                <a:latin typeface="HG丸ｺﾞｼｯｸM-PRO" pitchFamily="50" charset="-128"/>
                <a:ea typeface="HG丸ｺﾞｼｯｸM-PRO" pitchFamily="50" charset="-128"/>
              </a:rPr>
              <a:t>　⑤時間外</a:t>
            </a:r>
            <a:r>
              <a:rPr lang="ja-JP" altLang="en-US" sz="2000" dirty="0">
                <a:latin typeface="HG丸ｺﾞｼｯｸM-PRO" pitchFamily="50" charset="-128"/>
                <a:ea typeface="HG丸ｺﾞｼｯｸM-PRO" pitchFamily="50" charset="-128"/>
              </a:rPr>
              <a:t>・休日労働時間で４５時間／１か月を越える労働者で、健康</a:t>
            </a: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への</a:t>
            </a:r>
            <a:r>
              <a:rPr lang="ja-JP" altLang="en-US" sz="2000" dirty="0">
                <a:latin typeface="HG丸ｺﾞｼｯｸM-PRO" pitchFamily="50" charset="-128"/>
                <a:ea typeface="HG丸ｺﾞｼｯｸM-PRO" pitchFamily="50" charset="-128"/>
              </a:rPr>
              <a:t>配慮が必要と認めた者については、面談指導等の措置を講ずる</a:t>
            </a:r>
          </a:p>
          <a:p>
            <a:pPr algn="l" eaLnBrk="1" hangingPunct="1">
              <a:lnSpc>
                <a:spcPts val="2500"/>
              </a:lnSpc>
              <a:spcBef>
                <a:spcPct val="0"/>
              </a:spcBef>
            </a:pPr>
            <a:r>
              <a:rPr lang="ja-JP" altLang="en-US" sz="2000" dirty="0">
                <a:latin typeface="HG丸ｺﾞｼｯｸM-PRO" pitchFamily="50" charset="-128"/>
                <a:ea typeface="HG丸ｺﾞｼｯｸM-PRO" pitchFamily="50" charset="-128"/>
              </a:rPr>
              <a:t>　　ことが望ましい。</a:t>
            </a:r>
            <a:endParaRPr lang="ja-JP" altLang="en-US" sz="2000" dirty="0" smtClean="0">
              <a:latin typeface="HG丸ｺﾞｼｯｸM-PRO" pitchFamily="50" charset="-128"/>
              <a:ea typeface="HG丸ｺﾞｼｯｸM-PRO" pitchFamily="50" charset="-128"/>
            </a:endParaRPr>
          </a:p>
        </p:txBody>
      </p:sp>
      <p:sp>
        <p:nvSpPr>
          <p:cNvPr id="36869" name="Text Box 1028"/>
          <p:cNvSpPr txBox="1">
            <a:spLocks noChangeArrowheads="1"/>
          </p:cNvSpPr>
          <p:nvPr/>
        </p:nvSpPr>
        <p:spPr bwMode="auto">
          <a:xfrm>
            <a:off x="6804248" y="6397823"/>
            <a:ext cx="1584176" cy="307777"/>
          </a:xfrm>
          <a:prstGeom prst="rect">
            <a:avLst/>
          </a:prstGeom>
          <a:solidFill>
            <a:schemeClr val="bg1"/>
          </a:solidFill>
          <a:ln>
            <a:noFill/>
          </a:ln>
          <a:effectLs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P133</a:t>
            </a:r>
            <a:endParaRPr lang="en-US" altLang="ja-JP" sz="1400" dirty="0">
              <a:latin typeface="HG丸ｺﾞｼｯｸM-PRO" pitchFamily="50" charset="-128"/>
              <a:ea typeface="HG丸ｺﾞｼｯｸM-PRO" pitchFamily="50" charset="-128"/>
            </a:endParaRPr>
          </a:p>
        </p:txBody>
      </p:sp>
      <p:sp>
        <p:nvSpPr>
          <p:cNvPr id="5" name="Rectangle 2"/>
          <p:cNvSpPr txBox="1">
            <a:spLocks noChangeArrowheads="1"/>
          </p:cNvSpPr>
          <p:nvPr/>
        </p:nvSpPr>
        <p:spPr bwMode="auto">
          <a:xfrm>
            <a:off x="211716" y="166622"/>
            <a:ext cx="8785671" cy="430323"/>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600"/>
              </a:lnSpc>
              <a:spcBef>
                <a:spcPct val="0"/>
              </a:spcBef>
            </a:pPr>
            <a:r>
              <a:rPr lang="ja-JP" altLang="en-US" sz="2000" b="1" dirty="0" smtClean="0">
                <a:solidFill>
                  <a:schemeClr val="bg1"/>
                </a:solidFill>
                <a:latin typeface="HG丸ｺﾞｼｯｸM-PRO" pitchFamily="50" charset="-128"/>
                <a:ea typeface="HG丸ｺﾞｼｯｸM-PRO" pitchFamily="50" charset="-128"/>
              </a:rPr>
              <a:t>ウ　長時間</a:t>
            </a:r>
            <a:r>
              <a:rPr lang="ja-JP" altLang="en-US" sz="2000" b="1" dirty="0">
                <a:solidFill>
                  <a:schemeClr val="bg1"/>
                </a:solidFill>
                <a:latin typeface="HG丸ｺﾞｼｯｸM-PRO" pitchFamily="50" charset="-128"/>
                <a:ea typeface="HG丸ｺﾞｼｯｸM-PRO" pitchFamily="50" charset="-128"/>
              </a:rPr>
              <a:t>にわたる時間外・休日労働を行った労働者に</a:t>
            </a:r>
            <a:r>
              <a:rPr lang="ja-JP" altLang="en-US" sz="2000" b="1" dirty="0" smtClean="0">
                <a:solidFill>
                  <a:schemeClr val="bg1"/>
                </a:solidFill>
                <a:latin typeface="HG丸ｺﾞｼｯｸM-PRO" pitchFamily="50" charset="-128"/>
                <a:ea typeface="HG丸ｺﾞｼｯｸM-PRO" pitchFamily="50" charset="-128"/>
              </a:rPr>
              <a:t>対する</a:t>
            </a:r>
            <a:r>
              <a:rPr lang="ja-JP" altLang="en-US" sz="2000" b="1" dirty="0">
                <a:solidFill>
                  <a:schemeClr val="bg1"/>
                </a:solidFill>
                <a:latin typeface="HG丸ｺﾞｼｯｸM-PRO" pitchFamily="50" charset="-128"/>
                <a:ea typeface="HG丸ｺﾞｼｯｸM-PRO" pitchFamily="50" charset="-128"/>
              </a:rPr>
              <a:t>面接指導等</a:t>
            </a:r>
            <a:endParaRPr lang="en-US" altLang="ja-JP" sz="2000" b="1" dirty="0">
              <a:solidFill>
                <a:schemeClr val="bg1"/>
              </a:solidFill>
              <a:latin typeface="HG丸ｺﾞｼｯｸM-PRO" pitchFamily="50" charset="-128"/>
              <a:ea typeface="HG丸ｺﾞｼｯｸM-PRO" pitchFamily="50" charset="-128"/>
            </a:endParaRPr>
          </a:p>
        </p:txBody>
      </p:sp>
      <p:sp>
        <p:nvSpPr>
          <p:cNvPr id="36866"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10A95543-F332-4AF1-87EF-AB3CBE8BE19F}" type="slidenum">
              <a:rPr lang="en-US" altLang="ja-JP" sz="1400"/>
              <a:pPr/>
              <a:t>32</a:t>
            </a:fld>
            <a:endParaRPr lang="en-US" altLang="ja-JP" sz="1400" dirty="0"/>
          </a:p>
        </p:txBody>
      </p:sp>
    </p:spTree>
    <p:extLst>
      <p:ext uri="{BB962C8B-B14F-4D97-AF65-F5344CB8AC3E}">
        <p14:creationId xmlns:p14="http://schemas.microsoft.com/office/powerpoint/2010/main" val="12495106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1027"/>
          <p:cNvSpPr>
            <a:spLocks noGrp="1" noChangeArrowheads="1"/>
          </p:cNvSpPr>
          <p:nvPr>
            <p:ph type="subTitle" idx="1"/>
          </p:nvPr>
        </p:nvSpPr>
        <p:spPr bwMode="auto">
          <a:xfrm>
            <a:off x="222868" y="260648"/>
            <a:ext cx="8774519" cy="3096344"/>
          </a:xfrm>
          <a:solidFill>
            <a:srgbClr val="FFFF99"/>
          </a:solidFill>
          <a:extLst/>
        </p:spPr>
        <p:txBody>
          <a:bodyPr vert="horz" wrap="square" lIns="91440" tIns="45720" rIns="91440" bIns="45720" numCol="1" anchor="t" anchorCtr="0" compatLnSpc="1">
            <a:prstTxWarp prst="textNoShape">
              <a:avLst/>
            </a:prstTxWarp>
          </a:bodyPr>
          <a:lstStyle/>
          <a:p>
            <a:pPr algn="l" eaLnBrk="1" hangingPunct="1">
              <a:lnSpc>
                <a:spcPts val="2900"/>
              </a:lnSpc>
              <a:spcBef>
                <a:spcPts val="1200"/>
              </a:spcBef>
            </a:pPr>
            <a:r>
              <a:rPr lang="ja-JP" altLang="en-US" sz="2000" dirty="0" smtClean="0">
                <a:latin typeface="HG丸ｺﾞｼｯｸM-PRO" pitchFamily="50" charset="-128"/>
                <a:ea typeface="HG丸ｺﾞｼｯｸM-PRO" pitchFamily="50" charset="-128"/>
              </a:rPr>
              <a:t>　①および②の超えた時間の算定を行ったときは、対象労働者に対し、</a:t>
            </a:r>
            <a:endParaRPr lang="en-US" altLang="ja-JP" sz="2000" dirty="0" smtClean="0">
              <a:latin typeface="HG丸ｺﾞｼｯｸM-PRO" pitchFamily="50" charset="-128"/>
              <a:ea typeface="HG丸ｺﾞｼｯｸM-PRO" pitchFamily="50" charset="-128"/>
            </a:endParaRPr>
          </a:p>
          <a:p>
            <a:pPr algn="l" eaLnBrk="1" hangingPunct="1">
              <a:lnSpc>
                <a:spcPts val="2700"/>
              </a:lnSpc>
              <a:spcBef>
                <a:spcPts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速やかに、当該労働者に係る当該超えた時間に関する情報を通知しな</a:t>
            </a:r>
            <a:endParaRPr lang="en-US" altLang="ja-JP" sz="2000" dirty="0" smtClean="0">
              <a:latin typeface="HG丸ｺﾞｼｯｸM-PRO" pitchFamily="50" charset="-128"/>
              <a:ea typeface="HG丸ｺﾞｼｯｸM-PRO" pitchFamily="50" charset="-128"/>
            </a:endParaRPr>
          </a:p>
          <a:p>
            <a:pPr algn="l" eaLnBrk="1" hangingPunct="1">
              <a:lnSpc>
                <a:spcPts val="2700"/>
              </a:lnSpc>
              <a:spcBef>
                <a:spcPts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ければならない。</a:t>
            </a:r>
            <a:endParaRPr lang="en-US" altLang="ja-JP" sz="2000" dirty="0" smtClean="0">
              <a:latin typeface="HG丸ｺﾞｼｯｸM-PRO" pitchFamily="50" charset="-128"/>
              <a:ea typeface="HG丸ｺﾞｼｯｸM-PRO" pitchFamily="50" charset="-128"/>
            </a:endParaRPr>
          </a:p>
          <a:p>
            <a:pPr algn="l" eaLnBrk="1" hangingPunct="1">
              <a:lnSpc>
                <a:spcPts val="2700"/>
              </a:lnSpc>
              <a:spcBef>
                <a:spcPts val="0"/>
              </a:spcBef>
            </a:pPr>
            <a:r>
              <a:rPr lang="ja-JP" altLang="en-US" sz="2000" dirty="0">
                <a:latin typeface="HG丸ｺﾞｼｯｸM-PRO" pitchFamily="50" charset="-128"/>
                <a:ea typeface="HG丸ｺﾞｼｯｸM-PRO" pitchFamily="50" charset="-128"/>
              </a:rPr>
              <a:t>　</a:t>
            </a:r>
            <a:endParaRPr lang="en-US" altLang="ja-JP" sz="2000" dirty="0" smtClean="0">
              <a:latin typeface="HG丸ｺﾞｼｯｸM-PRO" pitchFamily="50" charset="-128"/>
              <a:ea typeface="HG丸ｺﾞｼｯｸM-PRO" pitchFamily="50" charset="-128"/>
            </a:endParaRPr>
          </a:p>
          <a:p>
            <a:pPr algn="l" eaLnBrk="1" hangingPunct="1">
              <a:lnSpc>
                <a:spcPts val="2700"/>
              </a:lnSpc>
              <a:spcBef>
                <a:spcPts val="0"/>
              </a:spcBef>
            </a:pPr>
            <a:r>
              <a:rPr lang="ja-JP" altLang="en-US" sz="2000" dirty="0">
                <a:latin typeface="HG丸ｺﾞｼｯｸM-PRO" pitchFamily="50" charset="-128"/>
                <a:ea typeface="HG丸ｺﾞｼｯｸM-PRO" pitchFamily="50" charset="-128"/>
              </a:rPr>
              <a:t>　</a:t>
            </a:r>
            <a:r>
              <a:rPr lang="en-US" altLang="ja-JP" sz="2000" dirty="0" smtClean="0">
                <a:latin typeface="HG丸ｺﾞｼｯｸM-PRO" pitchFamily="50" charset="-128"/>
                <a:ea typeface="HG丸ｺﾞｼｯｸM-PRO" pitchFamily="50" charset="-128"/>
              </a:rPr>
              <a:t>※</a:t>
            </a:r>
            <a:r>
              <a:rPr lang="ja-JP" altLang="en-US" sz="2000" dirty="0" smtClean="0">
                <a:latin typeface="HG丸ｺﾞｼｯｸM-PRO" pitchFamily="50" charset="-128"/>
                <a:ea typeface="HG丸ｺﾞｼｯｸM-PRO" pitchFamily="50" charset="-128"/>
              </a:rPr>
              <a:t>面接指導等の実施後の措置等</a:t>
            </a:r>
            <a:endParaRPr lang="en-US" altLang="ja-JP" sz="2000" dirty="0" smtClean="0">
              <a:latin typeface="HG丸ｺﾞｼｯｸM-PRO" pitchFamily="50" charset="-128"/>
              <a:ea typeface="HG丸ｺﾞｼｯｸM-PRO" pitchFamily="50" charset="-128"/>
            </a:endParaRPr>
          </a:p>
          <a:p>
            <a:pPr algn="l" eaLnBrk="1" hangingPunct="1">
              <a:lnSpc>
                <a:spcPts val="2700"/>
              </a:lnSpc>
              <a:spcBef>
                <a:spcPts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・医師から遅滞なく意見を聴衆する。その意見を勘案し、</a:t>
            </a:r>
            <a:r>
              <a:rPr lang="ja-JP" altLang="en-US" sz="2000" dirty="0" err="1" smtClean="0">
                <a:latin typeface="HG丸ｺﾞｼｯｸM-PRO" pitchFamily="50" charset="-128"/>
                <a:ea typeface="HG丸ｺﾞｼｯｸM-PRO" pitchFamily="50" charset="-128"/>
              </a:rPr>
              <a:t>必要があ</a:t>
            </a:r>
            <a:endParaRPr lang="en-US" altLang="ja-JP" sz="2000" dirty="0" smtClean="0">
              <a:latin typeface="HG丸ｺﾞｼｯｸM-PRO" pitchFamily="50" charset="-128"/>
              <a:ea typeface="HG丸ｺﾞｼｯｸM-PRO" pitchFamily="50" charset="-128"/>
            </a:endParaRPr>
          </a:p>
          <a:p>
            <a:pPr algn="l" eaLnBrk="1" hangingPunct="1">
              <a:lnSpc>
                <a:spcPts val="2700"/>
              </a:lnSpc>
              <a:spcBef>
                <a:spcPts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ると</a:t>
            </a:r>
            <a:r>
              <a:rPr lang="ja-JP" altLang="en-US" sz="2000" dirty="0" smtClean="0">
                <a:latin typeface="HG丸ｺﾞｼｯｸM-PRO" pitchFamily="50" charset="-128"/>
                <a:ea typeface="HG丸ｺﾞｼｯｸM-PRO" pitchFamily="50" charset="-128"/>
              </a:rPr>
              <a:t>認められるときは、労働時間の短縮、深夜業の回数の減少な</a:t>
            </a:r>
            <a:endParaRPr lang="en-US" altLang="ja-JP" sz="2000" dirty="0" smtClean="0">
              <a:latin typeface="HG丸ｺﾞｼｯｸM-PRO" pitchFamily="50" charset="-128"/>
              <a:ea typeface="HG丸ｺﾞｼｯｸM-PRO" pitchFamily="50" charset="-128"/>
            </a:endParaRPr>
          </a:p>
          <a:p>
            <a:pPr algn="l" eaLnBrk="1" hangingPunct="1">
              <a:lnSpc>
                <a:spcPts val="2700"/>
              </a:lnSpc>
              <a:spcBef>
                <a:spcPts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a:t>
            </a:r>
            <a:r>
              <a:rPr lang="ja-JP" altLang="en-US" sz="2000" dirty="0" err="1" smtClean="0">
                <a:latin typeface="HG丸ｺﾞｼｯｸM-PRO" pitchFamily="50" charset="-128"/>
                <a:ea typeface="HG丸ｺﾞｼｯｸM-PRO" pitchFamily="50" charset="-128"/>
              </a:rPr>
              <a:t>ど</a:t>
            </a:r>
            <a:r>
              <a:rPr lang="ja-JP" altLang="en-US" sz="2000" dirty="0" smtClean="0">
                <a:latin typeface="HG丸ｺﾞｼｯｸM-PRO" pitchFamily="50" charset="-128"/>
                <a:ea typeface="HG丸ｺﾞｼｯｸM-PRO" pitchFamily="50" charset="-128"/>
              </a:rPr>
              <a:t>適切な事後措置を講じる。</a:t>
            </a:r>
            <a:endParaRPr lang="en-US" altLang="ja-JP" sz="2000" dirty="0" smtClean="0">
              <a:latin typeface="HG丸ｺﾞｼｯｸM-PRO" pitchFamily="50" charset="-128"/>
              <a:ea typeface="HG丸ｺﾞｼｯｸM-PRO" pitchFamily="50" charset="-128"/>
            </a:endParaRPr>
          </a:p>
          <a:p>
            <a:pPr algn="l" eaLnBrk="1" hangingPunct="1">
              <a:lnSpc>
                <a:spcPts val="2700"/>
              </a:lnSpc>
              <a:spcBef>
                <a:spcPts val="0"/>
              </a:spcBef>
            </a:pPr>
            <a:r>
              <a:rPr lang="ja-JP" altLang="en-US" sz="2000" dirty="0">
                <a:latin typeface="HG丸ｺﾞｼｯｸM-PRO" pitchFamily="50" charset="-128"/>
                <a:ea typeface="HG丸ｺﾞｼｯｸM-PRO" pitchFamily="50" charset="-128"/>
              </a:rPr>
              <a:t>　</a:t>
            </a:r>
            <a:endParaRPr lang="ja-JP" altLang="en-US" sz="2000" dirty="0" smtClean="0">
              <a:latin typeface="HG丸ｺﾞｼｯｸM-PRO" pitchFamily="50" charset="-128"/>
              <a:ea typeface="HG丸ｺﾞｼｯｸM-PRO" pitchFamily="50" charset="-128"/>
            </a:endParaRPr>
          </a:p>
        </p:txBody>
      </p:sp>
      <p:sp>
        <p:nvSpPr>
          <p:cNvPr id="36869" name="Text Box 1028"/>
          <p:cNvSpPr txBox="1">
            <a:spLocks noChangeArrowheads="1"/>
          </p:cNvSpPr>
          <p:nvPr/>
        </p:nvSpPr>
        <p:spPr bwMode="auto">
          <a:xfrm>
            <a:off x="6804248" y="3599319"/>
            <a:ext cx="1584176" cy="307777"/>
          </a:xfrm>
          <a:prstGeom prst="rect">
            <a:avLst/>
          </a:prstGeom>
          <a:solidFill>
            <a:schemeClr val="bg1"/>
          </a:solidFill>
          <a:ln>
            <a:noFill/>
          </a:ln>
          <a:effectLs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P135</a:t>
            </a:r>
            <a:endParaRPr lang="en-US" altLang="ja-JP" sz="1400" dirty="0">
              <a:latin typeface="HG丸ｺﾞｼｯｸM-PRO" pitchFamily="50" charset="-128"/>
              <a:ea typeface="HG丸ｺﾞｼｯｸM-PRO" pitchFamily="50" charset="-128"/>
            </a:endParaRPr>
          </a:p>
        </p:txBody>
      </p:sp>
      <p:sp>
        <p:nvSpPr>
          <p:cNvPr id="6" name="Rectangle 2"/>
          <p:cNvSpPr txBox="1">
            <a:spLocks noChangeArrowheads="1"/>
          </p:cNvSpPr>
          <p:nvPr/>
        </p:nvSpPr>
        <p:spPr bwMode="auto">
          <a:xfrm>
            <a:off x="222868" y="3538047"/>
            <a:ext cx="6445919" cy="430323"/>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900"/>
              </a:lnSpc>
              <a:spcBef>
                <a:spcPct val="0"/>
              </a:spcBef>
            </a:pPr>
            <a:r>
              <a:rPr lang="ja-JP" altLang="en-US" sz="2000" b="1" dirty="0" smtClean="0">
                <a:solidFill>
                  <a:schemeClr val="bg1"/>
                </a:solidFill>
                <a:latin typeface="HG丸ｺﾞｼｯｸM-PRO" pitchFamily="50" charset="-128"/>
                <a:ea typeface="HG丸ｺﾞｼｯｸM-PRO" pitchFamily="50" charset="-128"/>
              </a:rPr>
              <a:t>エ　事業場</a:t>
            </a:r>
            <a:r>
              <a:rPr lang="ja-JP" altLang="en-US" sz="2000" b="1" dirty="0">
                <a:solidFill>
                  <a:schemeClr val="bg1"/>
                </a:solidFill>
                <a:latin typeface="HG丸ｺﾞｼｯｸM-PRO" pitchFamily="50" charset="-128"/>
                <a:ea typeface="HG丸ｺﾞｼｯｸM-PRO" pitchFamily="50" charset="-128"/>
              </a:rPr>
              <a:t>トップにおける方針表明と各部門の連携</a:t>
            </a:r>
          </a:p>
        </p:txBody>
      </p:sp>
      <p:sp>
        <p:nvSpPr>
          <p:cNvPr id="7" name="Rectangle 1027"/>
          <p:cNvSpPr txBox="1">
            <a:spLocks noChangeArrowheads="1"/>
          </p:cNvSpPr>
          <p:nvPr/>
        </p:nvSpPr>
        <p:spPr bwMode="auto">
          <a:xfrm>
            <a:off x="107504" y="4149423"/>
            <a:ext cx="8807896" cy="2375921"/>
          </a:xfrm>
          <a:prstGeom prst="rect">
            <a:avLst/>
          </a:prstGeom>
          <a:solidFill>
            <a:srgbClr val="FFFF99"/>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800"/>
              </a:lnSpc>
              <a:spcBef>
                <a:spcPct val="0"/>
              </a:spcBef>
            </a:pPr>
            <a:r>
              <a:rPr lang="ja-JP" altLang="en-US" sz="2000" kern="0" dirty="0" smtClean="0">
                <a:solidFill>
                  <a:srgbClr val="0000FF"/>
                </a:solidFill>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・過重労働による健康障害防止を実現するために、事業場トップが方</a:t>
            </a:r>
            <a:endParaRPr lang="en-US" altLang="ja-JP" sz="2000" kern="0" dirty="0" smtClean="0">
              <a:latin typeface="HG丸ｺﾞｼｯｸM-PRO" pitchFamily="50" charset="-128"/>
              <a:ea typeface="HG丸ｺﾞｼｯｸM-PRO" pitchFamily="50" charset="-128"/>
            </a:endParaRPr>
          </a:p>
          <a:p>
            <a:pPr algn="l" eaLnBrk="1" hangingPunct="1">
              <a:lnSpc>
                <a:spcPts val="28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　針の表明を行う。</a:t>
            </a:r>
            <a:endParaRPr lang="en-US" altLang="ja-JP" sz="2000" kern="0" dirty="0" smtClean="0">
              <a:latin typeface="HG丸ｺﾞｼｯｸM-PRO" pitchFamily="50" charset="-128"/>
              <a:ea typeface="HG丸ｺﾞｼｯｸM-PRO" pitchFamily="50" charset="-128"/>
            </a:endParaRPr>
          </a:p>
          <a:p>
            <a:pPr algn="l" eaLnBrk="1" hangingPunct="1">
              <a:lnSpc>
                <a:spcPts val="28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・健康管理体制の整備、医師による面接指導等のほか、時間外・休日</a:t>
            </a:r>
            <a:endParaRPr lang="en-US" altLang="ja-JP" sz="2000" kern="0" dirty="0" smtClean="0">
              <a:latin typeface="HG丸ｺﾞｼｯｸM-PRO" pitchFamily="50" charset="-128"/>
              <a:ea typeface="HG丸ｺﾞｼｯｸM-PRO" pitchFamily="50" charset="-128"/>
            </a:endParaRPr>
          </a:p>
          <a:p>
            <a:pPr algn="l" eaLnBrk="1" hangingPunct="1">
              <a:lnSpc>
                <a:spcPts val="28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　労働時間の削減、年次有給休暇の取得促進等については、人事労務</a:t>
            </a:r>
            <a:endParaRPr lang="en-US" altLang="ja-JP" sz="2000" kern="0" dirty="0" smtClean="0">
              <a:latin typeface="HG丸ｺﾞｼｯｸM-PRO" pitchFamily="50" charset="-128"/>
              <a:ea typeface="HG丸ｺﾞｼｯｸM-PRO" pitchFamily="50" charset="-128"/>
            </a:endParaRPr>
          </a:p>
          <a:p>
            <a:pPr algn="l" eaLnBrk="1" hangingPunct="1">
              <a:lnSpc>
                <a:spcPts val="28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　部門・産業保健担当部門が連携しながら対応する。各々の責任権限</a:t>
            </a:r>
            <a:endParaRPr lang="en-US" altLang="ja-JP" sz="2000" kern="0" dirty="0" smtClean="0">
              <a:latin typeface="HG丸ｺﾞｼｯｸM-PRO" pitchFamily="50" charset="-128"/>
              <a:ea typeface="HG丸ｺﾞｼｯｸM-PRO" pitchFamily="50" charset="-128"/>
            </a:endParaRPr>
          </a:p>
          <a:p>
            <a:pPr algn="l" eaLnBrk="1" hangingPunct="1">
              <a:lnSpc>
                <a:spcPts val="2800"/>
              </a:lnSpc>
              <a:spcBef>
                <a:spcPct val="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　や役割を明確化することも重要である。　　</a:t>
            </a:r>
          </a:p>
        </p:txBody>
      </p:sp>
      <p:sp>
        <p:nvSpPr>
          <p:cNvPr id="36866"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10A95543-F332-4AF1-87EF-AB3CBE8BE19F}" type="slidenum">
              <a:rPr lang="en-US" altLang="ja-JP" sz="1400"/>
              <a:pPr/>
              <a:t>33</a:t>
            </a:fld>
            <a:endParaRPr lang="en-US" altLang="ja-JP" sz="1400" dirty="0"/>
          </a:p>
        </p:txBody>
      </p:sp>
    </p:spTree>
    <p:extLst>
      <p:ext uri="{BB962C8B-B14F-4D97-AF65-F5344CB8AC3E}">
        <p14:creationId xmlns:p14="http://schemas.microsoft.com/office/powerpoint/2010/main" val="563208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52400" y="228600"/>
            <a:ext cx="1143000" cy="488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105000"/>
              </a:lnSpc>
              <a:spcBef>
                <a:spcPct val="5000"/>
              </a:spcBef>
            </a:pPr>
            <a:r>
              <a:rPr lang="ja-JP" altLang="en-US" sz="1200">
                <a:latin typeface="HG丸ｺﾞｼｯｸM-PRO" pitchFamily="50" charset="-128"/>
                <a:ea typeface="HG丸ｺﾞｼｯｸM-PRO" pitchFamily="50" charset="-128"/>
              </a:rPr>
              <a:t>週</a:t>
            </a:r>
            <a:r>
              <a:rPr lang="en-US" altLang="ja-JP" sz="1200">
                <a:latin typeface="HG丸ｺﾞｼｯｸM-PRO" pitchFamily="50" charset="-128"/>
                <a:ea typeface="HG丸ｺﾞｼｯｸM-PRO" pitchFamily="50" charset="-128"/>
              </a:rPr>
              <a:t>40</a:t>
            </a:r>
            <a:r>
              <a:rPr lang="ja-JP" altLang="en-US" sz="1200">
                <a:latin typeface="HG丸ｺﾞｼｯｸM-PRO" pitchFamily="50" charset="-128"/>
                <a:ea typeface="HG丸ｺﾞｼｯｸM-PRO" pitchFamily="50" charset="-128"/>
              </a:rPr>
              <a:t>時間を</a:t>
            </a:r>
          </a:p>
          <a:p>
            <a:pPr algn="ctr" eaLnBrk="1" hangingPunct="1">
              <a:lnSpc>
                <a:spcPct val="105000"/>
              </a:lnSpc>
              <a:spcBef>
                <a:spcPct val="5000"/>
              </a:spcBef>
            </a:pPr>
            <a:r>
              <a:rPr lang="ja-JP" altLang="en-US" sz="1200">
                <a:latin typeface="HG丸ｺﾞｼｯｸM-PRO" pitchFamily="50" charset="-128"/>
                <a:ea typeface="HG丸ｺﾞｼｯｸM-PRO" pitchFamily="50" charset="-128"/>
              </a:rPr>
              <a:t>越える労働</a:t>
            </a:r>
          </a:p>
        </p:txBody>
      </p:sp>
      <p:sp>
        <p:nvSpPr>
          <p:cNvPr id="38915" name="Rectangle 3"/>
          <p:cNvSpPr>
            <a:spLocks noChangeArrowheads="1"/>
          </p:cNvSpPr>
          <p:nvPr/>
        </p:nvSpPr>
        <p:spPr bwMode="auto">
          <a:xfrm>
            <a:off x="152400" y="838200"/>
            <a:ext cx="1143000" cy="1863725"/>
          </a:xfrm>
          <a:prstGeom prst="rect">
            <a:avLst/>
          </a:prstGeom>
          <a:solidFill>
            <a:srgbClr val="FF7C80"/>
          </a:solidFill>
          <a:ln w="9525">
            <a:solidFill>
              <a:srgbClr val="FF7C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ct val="85000"/>
              </a:lnSpc>
            </a:pPr>
            <a:endParaRPr lang="en-US" altLang="ja-JP" sz="1800">
              <a:latin typeface="ＭＳ ゴシック" pitchFamily="49" charset="-128"/>
            </a:endParaRPr>
          </a:p>
          <a:p>
            <a:pPr eaLnBrk="1" hangingPunct="1">
              <a:lnSpc>
                <a:spcPct val="85000"/>
              </a:lnSpc>
            </a:pPr>
            <a:endParaRPr lang="en-US" altLang="ja-JP" sz="1800">
              <a:latin typeface="ＭＳ ゴシック" pitchFamily="49" charset="-128"/>
            </a:endParaRPr>
          </a:p>
          <a:p>
            <a:pPr eaLnBrk="1" hangingPunct="1">
              <a:lnSpc>
                <a:spcPct val="85000"/>
              </a:lnSpc>
            </a:pPr>
            <a:endParaRPr lang="en-US" altLang="ja-JP" sz="1800">
              <a:latin typeface="ＭＳ ゴシック" pitchFamily="49" charset="-128"/>
            </a:endParaRPr>
          </a:p>
          <a:p>
            <a:pPr eaLnBrk="1" hangingPunct="1">
              <a:lnSpc>
                <a:spcPct val="85000"/>
              </a:lnSpc>
            </a:pPr>
            <a:endParaRPr lang="en-US" altLang="ja-JP" sz="1800">
              <a:latin typeface="ＭＳ ゴシック" pitchFamily="49" charset="-128"/>
            </a:endParaRPr>
          </a:p>
          <a:p>
            <a:pPr eaLnBrk="1" hangingPunct="1">
              <a:lnSpc>
                <a:spcPct val="85000"/>
              </a:lnSpc>
            </a:pPr>
            <a:endParaRPr lang="en-US" altLang="ja-JP" sz="1800">
              <a:latin typeface="ＭＳ ゴシック" pitchFamily="49" charset="-128"/>
            </a:endParaRPr>
          </a:p>
          <a:p>
            <a:pPr eaLnBrk="1" hangingPunct="1">
              <a:lnSpc>
                <a:spcPct val="85000"/>
              </a:lnSpc>
            </a:pPr>
            <a:endParaRPr lang="en-US" altLang="ja-JP" sz="1800">
              <a:latin typeface="ＭＳ ゴシック" pitchFamily="49" charset="-128"/>
            </a:endParaRPr>
          </a:p>
          <a:p>
            <a:pPr algn="ctr" eaLnBrk="1" hangingPunct="1">
              <a:lnSpc>
                <a:spcPct val="85000"/>
              </a:lnSpc>
            </a:pPr>
            <a:r>
              <a:rPr lang="ja-JP" altLang="en-US" sz="1400">
                <a:latin typeface="HG丸ｺﾞｼｯｸM-PRO" pitchFamily="50" charset="-128"/>
                <a:ea typeface="HG丸ｺﾞｼｯｸM-PRO" pitchFamily="50" charset="-128"/>
              </a:rPr>
              <a:t>月</a:t>
            </a:r>
            <a:r>
              <a:rPr lang="en-US" altLang="ja-JP" sz="1400">
                <a:latin typeface="HG丸ｺﾞｼｯｸM-PRO" pitchFamily="50" charset="-128"/>
                <a:ea typeface="HG丸ｺﾞｼｯｸM-PRO" pitchFamily="50" charset="-128"/>
              </a:rPr>
              <a:t>100</a:t>
            </a:r>
            <a:r>
              <a:rPr lang="ja-JP" altLang="en-US" sz="1400">
                <a:latin typeface="HG丸ｺﾞｼｯｸM-PRO" pitchFamily="50" charset="-128"/>
                <a:ea typeface="HG丸ｺﾞｼｯｸM-PRO" pitchFamily="50" charset="-128"/>
              </a:rPr>
              <a:t>時間</a:t>
            </a:r>
          </a:p>
          <a:p>
            <a:pPr algn="ctr" eaLnBrk="1" hangingPunct="1">
              <a:lnSpc>
                <a:spcPct val="85000"/>
              </a:lnSpc>
            </a:pPr>
            <a:r>
              <a:rPr lang="ja-JP" altLang="en-US" sz="1400">
                <a:latin typeface="HG丸ｺﾞｼｯｸM-PRO" pitchFamily="50" charset="-128"/>
                <a:ea typeface="HG丸ｺﾞｼｯｸM-PRO" pitchFamily="50" charset="-128"/>
              </a:rPr>
              <a:t>を超える</a:t>
            </a:r>
            <a:endParaRPr lang="ja-JP" altLang="en-US" sz="1600">
              <a:latin typeface="HG丸ｺﾞｼｯｸM-PRO" pitchFamily="50" charset="-128"/>
              <a:ea typeface="HG丸ｺﾞｼｯｸM-PRO" pitchFamily="50" charset="-128"/>
            </a:endParaRPr>
          </a:p>
        </p:txBody>
      </p:sp>
      <p:sp>
        <p:nvSpPr>
          <p:cNvPr id="38916" name="Rectangle 4"/>
          <p:cNvSpPr>
            <a:spLocks noChangeArrowheads="1"/>
          </p:cNvSpPr>
          <p:nvPr/>
        </p:nvSpPr>
        <p:spPr bwMode="auto">
          <a:xfrm>
            <a:off x="152400" y="2743200"/>
            <a:ext cx="1143000" cy="1758950"/>
          </a:xfrm>
          <a:prstGeom prst="rect">
            <a:avLst/>
          </a:prstGeom>
          <a:solidFill>
            <a:srgbClr val="99FFCC"/>
          </a:solidFill>
          <a:ln w="9525">
            <a:solidFill>
              <a:srgbClr val="99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ct val="85000"/>
              </a:lnSpc>
            </a:pPr>
            <a:endParaRPr lang="en-US" altLang="ja-JP" sz="1800">
              <a:latin typeface="ＭＳ ゴシック" pitchFamily="49" charset="-128"/>
            </a:endParaRPr>
          </a:p>
          <a:p>
            <a:pPr eaLnBrk="1" hangingPunct="1">
              <a:lnSpc>
                <a:spcPct val="85000"/>
              </a:lnSpc>
            </a:pPr>
            <a:endParaRPr lang="en-US" altLang="ja-JP" sz="1800">
              <a:latin typeface="ＭＳ ゴシック" pitchFamily="49" charset="-128"/>
            </a:endParaRPr>
          </a:p>
          <a:p>
            <a:pPr eaLnBrk="1" hangingPunct="1">
              <a:lnSpc>
                <a:spcPct val="85000"/>
              </a:lnSpc>
            </a:pPr>
            <a:endParaRPr lang="en-US" altLang="ja-JP" sz="1800">
              <a:latin typeface="ＭＳ ゴシック" pitchFamily="49" charset="-128"/>
            </a:endParaRPr>
          </a:p>
          <a:p>
            <a:pPr eaLnBrk="1" hangingPunct="1">
              <a:lnSpc>
                <a:spcPct val="85000"/>
              </a:lnSpc>
            </a:pPr>
            <a:endParaRPr lang="en-US" altLang="ja-JP" sz="1800">
              <a:latin typeface="ＭＳ ゴシック" pitchFamily="49" charset="-128"/>
            </a:endParaRPr>
          </a:p>
          <a:p>
            <a:pPr algn="ctr" eaLnBrk="1" hangingPunct="1">
              <a:lnSpc>
                <a:spcPct val="85000"/>
              </a:lnSpc>
            </a:pPr>
            <a:r>
              <a:rPr lang="ja-JP" altLang="en-US" sz="1400">
                <a:latin typeface="HG丸ｺﾞｼｯｸM-PRO" pitchFamily="50" charset="-128"/>
                <a:ea typeface="HG丸ｺﾞｼｯｸM-PRO" pitchFamily="50" charset="-128"/>
              </a:rPr>
              <a:t>２～６か月間で平均月</a:t>
            </a:r>
          </a:p>
          <a:p>
            <a:pPr algn="ctr" eaLnBrk="1" hangingPunct="1">
              <a:lnSpc>
                <a:spcPct val="85000"/>
              </a:lnSpc>
            </a:pPr>
            <a:r>
              <a:rPr lang="ja-JP" altLang="en-US" sz="1400">
                <a:latin typeface="HG丸ｺﾞｼｯｸM-PRO" pitchFamily="50" charset="-128"/>
                <a:ea typeface="HG丸ｺﾞｼｯｸM-PRO" pitchFamily="50" charset="-128"/>
              </a:rPr>
              <a:t>８０時間を</a:t>
            </a:r>
          </a:p>
          <a:p>
            <a:pPr algn="ctr" eaLnBrk="1" hangingPunct="1">
              <a:lnSpc>
                <a:spcPct val="85000"/>
              </a:lnSpc>
            </a:pPr>
            <a:r>
              <a:rPr lang="ja-JP" altLang="en-US" sz="1400">
                <a:latin typeface="HG丸ｺﾞｼｯｸM-PRO" pitchFamily="50" charset="-128"/>
                <a:ea typeface="HG丸ｺﾞｼｯｸM-PRO" pitchFamily="50" charset="-128"/>
              </a:rPr>
              <a:t>超える</a:t>
            </a:r>
            <a:endParaRPr lang="ja-JP" altLang="en-US" sz="3200">
              <a:latin typeface="HG丸ｺﾞｼｯｸM-PRO" pitchFamily="50" charset="-128"/>
              <a:ea typeface="HG丸ｺﾞｼｯｸM-PRO" pitchFamily="50" charset="-128"/>
            </a:endParaRPr>
          </a:p>
        </p:txBody>
      </p:sp>
      <p:sp>
        <p:nvSpPr>
          <p:cNvPr id="38917" name="Rectangle 5"/>
          <p:cNvSpPr>
            <a:spLocks noChangeArrowheads="1"/>
          </p:cNvSpPr>
          <p:nvPr/>
        </p:nvSpPr>
        <p:spPr bwMode="auto">
          <a:xfrm>
            <a:off x="152400" y="4572000"/>
            <a:ext cx="1143000" cy="11636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ct val="85000"/>
              </a:lnSpc>
            </a:pPr>
            <a:endParaRPr lang="en-US" altLang="ja-JP" sz="1800">
              <a:latin typeface="ＭＳ ゴシック" pitchFamily="49" charset="-128"/>
            </a:endParaRPr>
          </a:p>
          <a:p>
            <a:pPr eaLnBrk="1" hangingPunct="1">
              <a:lnSpc>
                <a:spcPct val="85000"/>
              </a:lnSpc>
            </a:pPr>
            <a:endParaRPr lang="en-US" altLang="ja-JP" sz="1800">
              <a:latin typeface="ＭＳ ゴシック" pitchFamily="49" charset="-128"/>
            </a:endParaRPr>
          </a:p>
          <a:p>
            <a:pPr eaLnBrk="1" hangingPunct="1">
              <a:lnSpc>
                <a:spcPct val="85000"/>
              </a:lnSpc>
            </a:pPr>
            <a:endParaRPr lang="en-US" altLang="ja-JP" sz="1800">
              <a:latin typeface="ＭＳ ゴシック" pitchFamily="49" charset="-128"/>
            </a:endParaRPr>
          </a:p>
          <a:p>
            <a:pPr algn="ctr" eaLnBrk="1" hangingPunct="1">
              <a:lnSpc>
                <a:spcPct val="85000"/>
              </a:lnSpc>
            </a:pPr>
            <a:r>
              <a:rPr lang="ja-JP" altLang="en-US" sz="1400">
                <a:latin typeface="HG丸ｺﾞｼｯｸM-PRO" pitchFamily="50" charset="-128"/>
                <a:ea typeface="HG丸ｺﾞｼｯｸM-PRO" pitchFamily="50" charset="-128"/>
              </a:rPr>
              <a:t>月４５時間を超える</a:t>
            </a:r>
            <a:endParaRPr lang="ja-JP" altLang="en-US" sz="3200">
              <a:latin typeface="HG丸ｺﾞｼｯｸM-PRO" pitchFamily="50" charset="-128"/>
              <a:ea typeface="HG丸ｺﾞｼｯｸM-PRO" pitchFamily="50" charset="-128"/>
            </a:endParaRPr>
          </a:p>
        </p:txBody>
      </p:sp>
      <p:sp>
        <p:nvSpPr>
          <p:cNvPr id="38918" name="Rectangle 6"/>
          <p:cNvSpPr>
            <a:spLocks noChangeArrowheads="1"/>
          </p:cNvSpPr>
          <p:nvPr/>
        </p:nvSpPr>
        <p:spPr bwMode="auto">
          <a:xfrm>
            <a:off x="1371600" y="228600"/>
            <a:ext cx="990600" cy="560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105000"/>
              </a:lnSpc>
              <a:spcBef>
                <a:spcPct val="5000"/>
              </a:spcBef>
            </a:pPr>
            <a:r>
              <a:rPr lang="ja-JP" altLang="en-US" sz="1400">
                <a:latin typeface="HG丸ｺﾞｼｯｸM-PRO" pitchFamily="50" charset="-128"/>
                <a:ea typeface="HG丸ｺﾞｼｯｸM-PRO" pitchFamily="50" charset="-128"/>
              </a:rPr>
              <a:t>健康障害</a:t>
            </a:r>
          </a:p>
          <a:p>
            <a:pPr algn="ctr" eaLnBrk="1" hangingPunct="1">
              <a:lnSpc>
                <a:spcPct val="105000"/>
              </a:lnSpc>
              <a:spcBef>
                <a:spcPct val="5000"/>
              </a:spcBef>
            </a:pPr>
            <a:r>
              <a:rPr lang="ja-JP" altLang="en-US" sz="1400">
                <a:latin typeface="HG丸ｺﾞｼｯｸM-PRO" pitchFamily="50" charset="-128"/>
                <a:ea typeface="HG丸ｺﾞｼｯｸM-PRO" pitchFamily="50" charset="-128"/>
              </a:rPr>
              <a:t>のリスク</a:t>
            </a:r>
            <a:endParaRPr lang="ja-JP" altLang="en-US" sz="3200">
              <a:latin typeface="HG丸ｺﾞｼｯｸM-PRO" pitchFamily="50" charset="-128"/>
              <a:ea typeface="HG丸ｺﾞｼｯｸM-PRO" pitchFamily="50" charset="-128"/>
            </a:endParaRPr>
          </a:p>
        </p:txBody>
      </p:sp>
      <p:sp>
        <p:nvSpPr>
          <p:cNvPr id="38919" name="Rectangle 7"/>
          <p:cNvSpPr>
            <a:spLocks noChangeArrowheads="1"/>
          </p:cNvSpPr>
          <p:nvPr/>
        </p:nvSpPr>
        <p:spPr bwMode="auto">
          <a:xfrm>
            <a:off x="1371600" y="838200"/>
            <a:ext cx="990600" cy="5867400"/>
          </a:xfrm>
          <a:prstGeom prst="rect">
            <a:avLst/>
          </a:prstGeom>
          <a:gradFill rotWithShape="0">
            <a:gsLst>
              <a:gs pos="0">
                <a:srgbClr val="767600"/>
              </a:gs>
              <a:gs pos="100000">
                <a:srgbClr val="FFFF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38920" name="AutoShape 8"/>
          <p:cNvSpPr>
            <a:spLocks noChangeArrowheads="1"/>
          </p:cNvSpPr>
          <p:nvPr/>
        </p:nvSpPr>
        <p:spPr bwMode="auto">
          <a:xfrm>
            <a:off x="1447800" y="5867400"/>
            <a:ext cx="838200" cy="762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0" y="10800"/>
                </a:moveTo>
                <a:cubicBezTo>
                  <a:pt x="3000" y="15108"/>
                  <a:pt x="6492" y="18600"/>
                  <a:pt x="10800" y="18600"/>
                </a:cubicBezTo>
                <a:cubicBezTo>
                  <a:pt x="15108" y="18600"/>
                  <a:pt x="18600" y="15108"/>
                  <a:pt x="18600" y="10800"/>
                </a:cubicBezTo>
                <a:cubicBezTo>
                  <a:pt x="18600" y="6492"/>
                  <a:pt x="15108" y="3000"/>
                  <a:pt x="10800" y="3000"/>
                </a:cubicBezTo>
                <a:cubicBezTo>
                  <a:pt x="6492" y="3000"/>
                  <a:pt x="3000" y="6492"/>
                  <a:pt x="30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21" name="Text Box 9"/>
          <p:cNvSpPr txBox="1">
            <a:spLocks noChangeArrowheads="1"/>
          </p:cNvSpPr>
          <p:nvPr/>
        </p:nvSpPr>
        <p:spPr bwMode="auto">
          <a:xfrm>
            <a:off x="1752600" y="6019800"/>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ct val="50000"/>
              </a:spcBef>
            </a:pPr>
            <a:endParaRPr lang="ja-JP" altLang="ja-JP">
              <a:ea typeface="ＭＳ Ｐゴシック" pitchFamily="50" charset="-128"/>
            </a:endParaRPr>
          </a:p>
        </p:txBody>
      </p:sp>
      <p:sp>
        <p:nvSpPr>
          <p:cNvPr id="38922" name="Text Box 10"/>
          <p:cNvSpPr txBox="1">
            <a:spLocks noChangeArrowheads="1"/>
          </p:cNvSpPr>
          <p:nvPr/>
        </p:nvSpPr>
        <p:spPr bwMode="auto">
          <a:xfrm>
            <a:off x="1676400" y="1143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ct val="50000"/>
              </a:spcBef>
            </a:pPr>
            <a:r>
              <a:rPr lang="ja-JP" altLang="en-US" sz="1600">
                <a:solidFill>
                  <a:schemeClr val="bg1"/>
                </a:solidFill>
                <a:latin typeface="HG丸ｺﾞｼｯｸM-PRO" pitchFamily="50" charset="-128"/>
                <a:ea typeface="HG丸ｺﾞｼｯｸM-PRO" pitchFamily="50" charset="-128"/>
              </a:rPr>
              <a:t>高</a:t>
            </a:r>
            <a:endParaRPr lang="ja-JP" altLang="en-US">
              <a:solidFill>
                <a:schemeClr val="bg1"/>
              </a:solidFill>
              <a:latin typeface="HG丸ｺﾞｼｯｸM-PRO" pitchFamily="50" charset="-128"/>
              <a:ea typeface="HG丸ｺﾞｼｯｸM-PRO" pitchFamily="50" charset="-128"/>
            </a:endParaRPr>
          </a:p>
        </p:txBody>
      </p:sp>
      <p:sp>
        <p:nvSpPr>
          <p:cNvPr id="38923" name="AutoShape 11"/>
          <p:cNvSpPr>
            <a:spLocks noChangeArrowheads="1"/>
          </p:cNvSpPr>
          <p:nvPr/>
        </p:nvSpPr>
        <p:spPr bwMode="auto">
          <a:xfrm>
            <a:off x="1447800" y="914400"/>
            <a:ext cx="8382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0" y="10800"/>
                </a:moveTo>
                <a:cubicBezTo>
                  <a:pt x="3000" y="15108"/>
                  <a:pt x="6492" y="18600"/>
                  <a:pt x="10800" y="18600"/>
                </a:cubicBezTo>
                <a:cubicBezTo>
                  <a:pt x="15108" y="18600"/>
                  <a:pt x="18600" y="15108"/>
                  <a:pt x="18600" y="10800"/>
                </a:cubicBezTo>
                <a:cubicBezTo>
                  <a:pt x="18600" y="6492"/>
                  <a:pt x="15108" y="3000"/>
                  <a:pt x="10800" y="3000"/>
                </a:cubicBezTo>
                <a:cubicBezTo>
                  <a:pt x="6492" y="3000"/>
                  <a:pt x="3000" y="6492"/>
                  <a:pt x="30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24" name="Rectangle 12"/>
          <p:cNvSpPr>
            <a:spLocks noChangeArrowheads="1"/>
          </p:cNvSpPr>
          <p:nvPr/>
        </p:nvSpPr>
        <p:spPr bwMode="auto">
          <a:xfrm>
            <a:off x="2438400" y="304800"/>
            <a:ext cx="6553200" cy="4079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125000"/>
              </a:lnSpc>
              <a:spcBef>
                <a:spcPct val="50000"/>
              </a:spcBef>
            </a:pPr>
            <a:r>
              <a:rPr lang="ja-JP" altLang="en-US" sz="1600">
                <a:solidFill>
                  <a:srgbClr val="FF0000"/>
                </a:solidFill>
                <a:latin typeface="HG丸ｺﾞｼｯｸM-PRO" pitchFamily="50" charset="-128"/>
                <a:ea typeface="HG丸ｺﾞｼｯｸM-PRO" pitchFamily="50" charset="-128"/>
              </a:rPr>
              <a:t>安衛法の面接指導制度</a:t>
            </a:r>
            <a:endParaRPr lang="ja-JP" altLang="en-US" sz="1600">
              <a:latin typeface="HG丸ｺﾞｼｯｸM-PRO" pitchFamily="50" charset="-128"/>
              <a:ea typeface="HG丸ｺﾞｼｯｸM-PRO" pitchFamily="50" charset="-128"/>
            </a:endParaRPr>
          </a:p>
        </p:txBody>
      </p:sp>
      <p:sp>
        <p:nvSpPr>
          <p:cNvPr id="38925" name="AutoShape 13"/>
          <p:cNvSpPr>
            <a:spLocks noChangeArrowheads="1"/>
          </p:cNvSpPr>
          <p:nvPr/>
        </p:nvSpPr>
        <p:spPr bwMode="auto">
          <a:xfrm>
            <a:off x="2438400" y="838200"/>
            <a:ext cx="6553200" cy="1828800"/>
          </a:xfrm>
          <a:prstGeom prst="roundRect">
            <a:avLst>
              <a:gd name="adj" fmla="val 9116"/>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endParaRPr lang="en-US" altLang="ja-JP" sz="1600" b="1" dirty="0" smtClean="0"/>
          </a:p>
          <a:p>
            <a:pPr eaLnBrk="1" hangingPunct="1">
              <a:spcBef>
                <a:spcPct val="30000"/>
              </a:spcBef>
            </a:pPr>
            <a:r>
              <a:rPr lang="en-US" altLang="ja-JP" sz="1600" b="1" dirty="0" smtClean="0">
                <a:latin typeface="HG丸ｺﾞｼｯｸM-PRO" pitchFamily="50" charset="-128"/>
                <a:ea typeface="HG丸ｺﾞｼｯｸM-PRO" pitchFamily="50" charset="-128"/>
              </a:rPr>
              <a:t>【</a:t>
            </a:r>
            <a:r>
              <a:rPr lang="ja-JP" altLang="en-US" sz="1400" b="1" dirty="0" smtClean="0">
                <a:latin typeface="HG丸ｺﾞｼｯｸM-PRO" pitchFamily="50" charset="-128"/>
                <a:ea typeface="HG丸ｺﾞｼｯｸM-PRO" pitchFamily="50" charset="-128"/>
              </a:rPr>
              <a:t>対象</a:t>
            </a:r>
            <a:r>
              <a:rPr lang="ja-JP" altLang="en-US" sz="1400" b="1" dirty="0">
                <a:latin typeface="HG丸ｺﾞｼｯｸM-PRO" pitchFamily="50" charset="-128"/>
                <a:ea typeface="HG丸ｺﾞｼｯｸM-PRO" pitchFamily="50" charset="-128"/>
              </a:rPr>
              <a:t>となる労働者の条件</a:t>
            </a:r>
            <a:r>
              <a:rPr lang="en-US" altLang="ja-JP" sz="1400" b="1" dirty="0">
                <a:latin typeface="HG丸ｺﾞｼｯｸM-PRO" pitchFamily="50" charset="-128"/>
                <a:ea typeface="HG丸ｺﾞｼｯｸM-PRO" pitchFamily="50" charset="-128"/>
              </a:rPr>
              <a:t>】</a:t>
            </a:r>
            <a:endParaRPr lang="en-US" altLang="ja-JP" sz="1400" dirty="0">
              <a:latin typeface="HG丸ｺﾞｼｯｸM-PRO" pitchFamily="50" charset="-128"/>
              <a:ea typeface="HG丸ｺﾞｼｯｸM-PRO" pitchFamily="50" charset="-128"/>
            </a:endParaRPr>
          </a:p>
          <a:p>
            <a:pPr eaLnBrk="1" hangingPunct="1">
              <a:spcBef>
                <a:spcPct val="30000"/>
              </a:spcBef>
            </a:pPr>
            <a:r>
              <a:rPr lang="en-US" altLang="ja-JP" sz="1400" dirty="0">
                <a:latin typeface="HG丸ｺﾞｼｯｸM-PRO" pitchFamily="50" charset="-128"/>
                <a:ea typeface="HG丸ｺﾞｼｯｸM-PRO" pitchFamily="50" charset="-128"/>
              </a:rPr>
              <a:t>①</a:t>
            </a:r>
            <a:r>
              <a:rPr lang="ja-JP" altLang="en-US" sz="1400" dirty="0">
                <a:latin typeface="HG丸ｺﾞｼｯｸM-PRO" pitchFamily="50" charset="-128"/>
                <a:ea typeface="HG丸ｺﾞｼｯｸM-PRO" pitchFamily="50" charset="-128"/>
              </a:rPr>
              <a:t>休憩時間を除いて週４０時間を越える労働が</a:t>
            </a:r>
            <a:r>
              <a:rPr lang="ja-JP" altLang="en-US" sz="1400" dirty="0" smtClean="0">
                <a:solidFill>
                  <a:srgbClr val="FF0000"/>
                </a:solidFill>
                <a:latin typeface="HG丸ｺﾞｼｯｸM-PRO" pitchFamily="50" charset="-128"/>
                <a:ea typeface="HG丸ｺﾞｼｯｸM-PRO" pitchFamily="50" charset="-128"/>
              </a:rPr>
              <a:t>月１００時間</a:t>
            </a:r>
            <a:r>
              <a:rPr lang="ja-JP" altLang="en-US" sz="1400" dirty="0">
                <a:solidFill>
                  <a:srgbClr val="FF0000"/>
                </a:solidFill>
                <a:latin typeface="HG丸ｺﾞｼｯｸM-PRO" pitchFamily="50" charset="-128"/>
                <a:ea typeface="HG丸ｺﾞｼｯｸM-PRO" pitchFamily="50" charset="-128"/>
              </a:rPr>
              <a:t>を超えて</a:t>
            </a:r>
            <a:r>
              <a:rPr lang="ja-JP" altLang="en-US" sz="1400" dirty="0" smtClean="0">
                <a:solidFill>
                  <a:srgbClr val="FF0000"/>
                </a:solidFill>
                <a:latin typeface="HG丸ｺﾞｼｯｸM-PRO" pitchFamily="50" charset="-128"/>
                <a:ea typeface="HG丸ｺﾞｼｯｸM-PRO" pitchFamily="50" charset="-128"/>
              </a:rPr>
              <a:t>いる</a:t>
            </a:r>
            <a:r>
              <a:rPr lang="ja-JP" altLang="en-US" sz="1400" dirty="0" smtClean="0">
                <a:latin typeface="HG丸ｺﾞｼｯｸM-PRO" pitchFamily="50" charset="-128"/>
                <a:ea typeface="HG丸ｺﾞｼｯｸM-PRO" pitchFamily="50" charset="-128"/>
              </a:rPr>
              <a:t>も</a:t>
            </a:r>
            <a:endParaRPr lang="en-US" altLang="ja-JP" sz="1400" dirty="0" smtClean="0">
              <a:latin typeface="HG丸ｺﾞｼｯｸM-PRO" pitchFamily="50" charset="-128"/>
              <a:ea typeface="HG丸ｺﾞｼｯｸM-PRO" pitchFamily="50" charset="-128"/>
            </a:endParaRPr>
          </a:p>
          <a:p>
            <a:pPr eaLnBrk="1" hangingPunct="1">
              <a:spcBef>
                <a:spcPct val="30000"/>
              </a:spcBef>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のについては労働者の申し出なしに面接指導を実施する。</a:t>
            </a:r>
            <a:endParaRPr lang="en-US" altLang="ja-JP" sz="1400" dirty="0" smtClean="0">
              <a:latin typeface="HG丸ｺﾞｼｯｸM-PRO" pitchFamily="50" charset="-128"/>
              <a:ea typeface="HG丸ｺﾞｼｯｸM-PRO" pitchFamily="50" charset="-128"/>
            </a:endParaRPr>
          </a:p>
          <a:p>
            <a:pPr eaLnBrk="1" hangingPunct="1">
              <a:spcBef>
                <a:spcPct val="30000"/>
              </a:spcBef>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（研究開発業務従事者および高度プロフェッショナル制度の対象労働者）</a:t>
            </a:r>
            <a:endParaRPr lang="ja-JP" altLang="en-US" sz="1400" dirty="0">
              <a:latin typeface="HG丸ｺﾞｼｯｸM-PRO" pitchFamily="50" charset="-128"/>
              <a:ea typeface="HG丸ｺﾞｼｯｸM-PRO" pitchFamily="50" charset="-128"/>
            </a:endParaRPr>
          </a:p>
        </p:txBody>
      </p:sp>
      <p:sp>
        <p:nvSpPr>
          <p:cNvPr id="38926" name="AutoShape 15"/>
          <p:cNvSpPr>
            <a:spLocks noChangeArrowheads="1"/>
          </p:cNvSpPr>
          <p:nvPr/>
        </p:nvSpPr>
        <p:spPr bwMode="auto">
          <a:xfrm>
            <a:off x="2438400" y="2743200"/>
            <a:ext cx="6553200" cy="3886200"/>
          </a:xfrm>
          <a:prstGeom prst="roundRect">
            <a:avLst>
              <a:gd name="adj" fmla="val 838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ct val="30000"/>
              </a:spcBef>
            </a:pPr>
            <a:endParaRPr lang="en-US" altLang="ja-JP" sz="1400" dirty="0" smtClean="0">
              <a:latin typeface="HG丸ｺﾞｼｯｸM-PRO" pitchFamily="50" charset="-128"/>
              <a:ea typeface="HG丸ｺﾞｼｯｸM-PRO" pitchFamily="50" charset="-128"/>
            </a:endParaRPr>
          </a:p>
          <a:p>
            <a:pPr eaLnBrk="1" hangingPunct="1">
              <a:spcBef>
                <a:spcPct val="30000"/>
              </a:spcBef>
            </a:pPr>
            <a:endParaRPr lang="en-US" altLang="ja-JP" sz="1400" dirty="0">
              <a:latin typeface="HG丸ｺﾞｼｯｸM-PRO" pitchFamily="50" charset="-128"/>
              <a:ea typeface="HG丸ｺﾞｼｯｸM-PRO" pitchFamily="50" charset="-128"/>
            </a:endParaRPr>
          </a:p>
          <a:p>
            <a:pPr eaLnBrk="1" hangingPunct="1">
              <a:spcBef>
                <a:spcPct val="30000"/>
              </a:spcBef>
            </a:pPr>
            <a:r>
              <a:rPr lang="ja-JP" altLang="en-US" sz="1400" dirty="0" smtClean="0">
                <a:latin typeface="HG丸ｺﾞｼｯｸM-PRO" pitchFamily="50" charset="-128"/>
                <a:ea typeface="HG丸ｺﾞｼｯｸM-PRO" pitchFamily="50" charset="-128"/>
              </a:rPr>
              <a:t>②休憩</a:t>
            </a:r>
            <a:r>
              <a:rPr lang="ja-JP" altLang="en-US" sz="1400" dirty="0">
                <a:latin typeface="HG丸ｺﾞｼｯｸM-PRO" pitchFamily="50" charset="-128"/>
                <a:ea typeface="HG丸ｺﾞｼｯｸM-PRO" pitchFamily="50" charset="-128"/>
              </a:rPr>
              <a:t>時間を除いて週４０時間を越える労働が</a:t>
            </a:r>
            <a:r>
              <a:rPr lang="ja-JP" altLang="en-US" sz="1400" dirty="0" smtClean="0">
                <a:solidFill>
                  <a:srgbClr val="FF0000"/>
                </a:solidFill>
                <a:latin typeface="HG丸ｺﾞｼｯｸM-PRO" pitchFamily="50" charset="-128"/>
                <a:ea typeface="HG丸ｺﾞｼｯｸM-PRO" pitchFamily="50" charset="-128"/>
              </a:rPr>
              <a:t>月８０時間</a:t>
            </a:r>
            <a:r>
              <a:rPr lang="ja-JP" altLang="en-US" sz="1400" dirty="0">
                <a:solidFill>
                  <a:srgbClr val="FF0000"/>
                </a:solidFill>
                <a:latin typeface="HG丸ｺﾞｼｯｸM-PRO" pitchFamily="50" charset="-128"/>
                <a:ea typeface="HG丸ｺﾞｼｯｸM-PRO" pitchFamily="50" charset="-128"/>
              </a:rPr>
              <a:t>を</a:t>
            </a:r>
            <a:r>
              <a:rPr lang="ja-JP" altLang="en-US" sz="1400" dirty="0" smtClean="0">
                <a:solidFill>
                  <a:srgbClr val="FF0000"/>
                </a:solidFill>
                <a:latin typeface="HG丸ｺﾞｼｯｸM-PRO" pitchFamily="50" charset="-128"/>
                <a:ea typeface="HG丸ｺﾞｼｯｸM-PRO" pitchFamily="50" charset="-128"/>
              </a:rPr>
              <a:t>超える</a:t>
            </a:r>
            <a:r>
              <a:rPr lang="ja-JP" altLang="en-US" sz="1400" dirty="0" smtClean="0">
                <a:latin typeface="HG丸ｺﾞｼｯｸM-PRO" pitchFamily="50" charset="-128"/>
                <a:ea typeface="HG丸ｺﾞｼｯｸM-PRO" pitchFamily="50" charset="-128"/>
              </a:rPr>
              <a:t>労働者</a:t>
            </a:r>
            <a:endParaRPr lang="en-US" altLang="ja-JP" sz="1400" dirty="0" smtClean="0">
              <a:latin typeface="HG丸ｺﾞｼｯｸM-PRO" pitchFamily="50" charset="-128"/>
              <a:ea typeface="HG丸ｺﾞｼｯｸM-PRO" pitchFamily="50" charset="-128"/>
            </a:endParaRPr>
          </a:p>
          <a:p>
            <a:pPr eaLnBrk="1" hangingPunct="1">
              <a:spcBef>
                <a:spcPct val="30000"/>
              </a:spcBef>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であって申し出を行ったものについては面接指導を</a:t>
            </a:r>
            <a:r>
              <a:rPr lang="ja-JP" altLang="en-US" sz="1400" dirty="0" smtClean="0">
                <a:solidFill>
                  <a:srgbClr val="FF0000"/>
                </a:solidFill>
                <a:latin typeface="HG丸ｺﾞｼｯｸM-PRO" pitchFamily="50" charset="-128"/>
                <a:ea typeface="HG丸ｺﾞｼｯｸM-PRO" pitchFamily="50" charset="-128"/>
              </a:rPr>
              <a:t>確実</a:t>
            </a:r>
            <a:r>
              <a:rPr lang="ja-JP" altLang="en-US" sz="1400" dirty="0" smtClean="0">
                <a:latin typeface="HG丸ｺﾞｼｯｸM-PRO" pitchFamily="50" charset="-128"/>
                <a:ea typeface="HG丸ｺﾞｼｯｸM-PRO" pitchFamily="50" charset="-128"/>
              </a:rPr>
              <a:t>に実施する。</a:t>
            </a:r>
            <a:endParaRPr lang="en-US" altLang="ja-JP" sz="1400" dirty="0" smtClean="0">
              <a:latin typeface="HG丸ｺﾞｼｯｸM-PRO" pitchFamily="50" charset="-128"/>
              <a:ea typeface="HG丸ｺﾞｼｯｸM-PRO" pitchFamily="50" charset="-128"/>
            </a:endParaRPr>
          </a:p>
          <a:p>
            <a:pPr eaLnBrk="1" hangingPunct="1">
              <a:spcBef>
                <a:spcPct val="30000"/>
              </a:spcBef>
            </a:pPr>
            <a:endParaRPr lang="en-US" altLang="ja-JP" sz="1400" dirty="0">
              <a:latin typeface="HG丸ｺﾞｼｯｸM-PRO" pitchFamily="50" charset="-128"/>
              <a:ea typeface="HG丸ｺﾞｼｯｸM-PRO" pitchFamily="50" charset="-128"/>
            </a:endParaRPr>
          </a:p>
          <a:p>
            <a:pPr eaLnBrk="1" hangingPunct="1">
              <a:spcBef>
                <a:spcPct val="30000"/>
              </a:spcBef>
            </a:pPr>
            <a:endParaRPr lang="en-US" altLang="ja-JP" sz="1400" dirty="0" smtClean="0">
              <a:latin typeface="HG丸ｺﾞｼｯｸM-PRO" pitchFamily="50" charset="-128"/>
              <a:ea typeface="HG丸ｺﾞｼｯｸM-PRO" pitchFamily="50" charset="-128"/>
            </a:endParaRPr>
          </a:p>
          <a:p>
            <a:pPr eaLnBrk="1" hangingPunct="1">
              <a:spcBef>
                <a:spcPct val="30000"/>
              </a:spcBef>
            </a:pPr>
            <a:r>
              <a:rPr lang="ja-JP" altLang="en-US" sz="1400" dirty="0" smtClean="0">
                <a:latin typeface="HG丸ｺﾞｼｯｸM-PRO" pitchFamily="50" charset="-128"/>
                <a:ea typeface="HG丸ｺﾞｼｯｸM-PRO" pitchFamily="50" charset="-128"/>
              </a:rPr>
              <a:t>①</a:t>
            </a:r>
            <a:r>
              <a:rPr lang="ja-JP" altLang="en-US" sz="1400" dirty="0" smtClean="0">
                <a:solidFill>
                  <a:srgbClr val="FF0000"/>
                </a:solidFill>
                <a:latin typeface="HG丸ｺﾞｼｯｸM-PRO" pitchFamily="50" charset="-128"/>
                <a:ea typeface="HG丸ｺﾞｼｯｸM-PRO" pitchFamily="50" charset="-128"/>
              </a:rPr>
              <a:t>高度プロフェッショナル制度の対象者であって、申し出を行ったもの</a:t>
            </a:r>
            <a:r>
              <a:rPr lang="ja-JP" altLang="en-US" sz="1400" dirty="0" smtClean="0">
                <a:latin typeface="HG丸ｺﾞｼｯｸM-PRO" pitchFamily="50" charset="-128"/>
                <a:ea typeface="HG丸ｺﾞｼｯｸM-PRO" pitchFamily="50" charset="-128"/>
              </a:rPr>
              <a:t>に</a:t>
            </a:r>
            <a:endParaRPr lang="en-US" altLang="ja-JP" sz="1400" dirty="0" smtClean="0">
              <a:latin typeface="HG丸ｺﾞｼｯｸM-PRO" pitchFamily="50" charset="-128"/>
              <a:ea typeface="HG丸ｺﾞｼｯｸM-PRO" pitchFamily="50" charset="-128"/>
            </a:endParaRPr>
          </a:p>
          <a:p>
            <a:pPr eaLnBrk="1" hangingPunct="1">
              <a:spcBef>
                <a:spcPct val="30000"/>
              </a:spcBef>
            </a:pPr>
            <a:r>
              <a:rPr lang="ja-JP" altLang="en-US" sz="1400" dirty="0" smtClean="0">
                <a:latin typeface="HG丸ｺﾞｼｯｸM-PRO" pitchFamily="50" charset="-128"/>
                <a:ea typeface="HG丸ｺﾞｼｯｸM-PRO" pitchFamily="50" charset="-128"/>
              </a:rPr>
              <a:t>　ついては、面接指導を実施するよう努めなければならない。</a:t>
            </a:r>
            <a:endParaRPr lang="en-US" altLang="ja-JP" sz="1400" dirty="0">
              <a:latin typeface="HG丸ｺﾞｼｯｸM-PRO" pitchFamily="50" charset="-128"/>
              <a:ea typeface="HG丸ｺﾞｼｯｸM-PRO" pitchFamily="50" charset="-128"/>
            </a:endParaRPr>
          </a:p>
          <a:p>
            <a:pPr eaLnBrk="1" hangingPunct="1">
              <a:spcBef>
                <a:spcPct val="30000"/>
              </a:spcBef>
            </a:pPr>
            <a:r>
              <a:rPr lang="ja-JP" altLang="en-US" sz="1400" dirty="0" smtClean="0">
                <a:latin typeface="HG丸ｺﾞｼｯｸM-PRO" pitchFamily="50" charset="-128"/>
                <a:ea typeface="HG丸ｺﾞｼｯｸM-PRO" pitchFamily="50" charset="-128"/>
              </a:rPr>
              <a:t>②</a:t>
            </a:r>
            <a:r>
              <a:rPr lang="ja-JP" altLang="en-US" sz="1400" dirty="0">
                <a:latin typeface="HG丸ｺﾞｼｯｸM-PRO" pitchFamily="50" charset="-128"/>
                <a:ea typeface="HG丸ｺﾞｼｯｸM-PRO" pitchFamily="50" charset="-128"/>
              </a:rPr>
              <a:t>休憩時間を除いて週４０時間を越える労働が</a:t>
            </a:r>
            <a:r>
              <a:rPr lang="ja-JP" altLang="en-US" sz="1400" dirty="0">
                <a:solidFill>
                  <a:srgbClr val="FF0000"/>
                </a:solidFill>
                <a:latin typeface="HG丸ｺﾞｼｯｸM-PRO" pitchFamily="50" charset="-128"/>
                <a:ea typeface="HG丸ｺﾞｼｯｸM-PRO" pitchFamily="50" charset="-128"/>
              </a:rPr>
              <a:t>月８０時間を超える</a:t>
            </a:r>
            <a:r>
              <a:rPr lang="ja-JP" altLang="en-US" sz="1400" dirty="0" smtClean="0">
                <a:latin typeface="HG丸ｺﾞｼｯｸM-PRO" pitchFamily="50" charset="-128"/>
                <a:ea typeface="HG丸ｺﾞｼｯｸM-PRO" pitchFamily="50" charset="-128"/>
              </a:rPr>
              <a:t>労働者</a:t>
            </a:r>
            <a:endParaRPr lang="en-US" altLang="ja-JP" sz="1400" dirty="0" smtClean="0">
              <a:latin typeface="HG丸ｺﾞｼｯｸM-PRO" pitchFamily="50" charset="-128"/>
              <a:ea typeface="HG丸ｺﾞｼｯｸM-PRO" pitchFamily="50" charset="-128"/>
            </a:endParaRPr>
          </a:p>
          <a:p>
            <a:pPr eaLnBrk="1" hangingPunct="1">
              <a:spcBef>
                <a:spcPct val="30000"/>
              </a:spcBef>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または、</a:t>
            </a:r>
            <a:r>
              <a:rPr lang="ja-JP" altLang="en-US" sz="1400" dirty="0" smtClean="0">
                <a:solidFill>
                  <a:srgbClr val="FF0000"/>
                </a:solidFill>
                <a:latin typeface="HG丸ｺﾞｼｯｸM-PRO" pitchFamily="50" charset="-128"/>
                <a:ea typeface="HG丸ｺﾞｼｯｸM-PRO" pitchFamily="50" charset="-128"/>
              </a:rPr>
              <a:t>２ないし６か月の平均で１か月当たり８０時間を超える</a:t>
            </a:r>
            <a:r>
              <a:rPr lang="ja-JP" altLang="en-US" sz="1400" dirty="0" smtClean="0">
                <a:latin typeface="HG丸ｺﾞｼｯｸM-PRO" pitchFamily="50" charset="-128"/>
                <a:ea typeface="HG丸ｺﾞｼｯｸM-PRO" pitchFamily="50" charset="-128"/>
              </a:rPr>
              <a:t>労働者</a:t>
            </a:r>
            <a:endParaRPr lang="en-US" altLang="ja-JP" sz="1400" dirty="0" smtClean="0">
              <a:latin typeface="HG丸ｺﾞｼｯｸM-PRO" pitchFamily="50" charset="-128"/>
              <a:ea typeface="HG丸ｺﾞｼｯｸM-PRO" pitchFamily="50" charset="-128"/>
            </a:endParaRPr>
          </a:p>
          <a:p>
            <a:pPr eaLnBrk="1" hangingPunct="1">
              <a:spcBef>
                <a:spcPct val="20000"/>
              </a:spcBef>
            </a:pPr>
            <a:r>
              <a:rPr lang="ja-JP" altLang="en-US" sz="1400" dirty="0" smtClean="0">
                <a:latin typeface="HG丸ｺﾞｼｯｸM-PRO" pitchFamily="50" charset="-128"/>
                <a:ea typeface="HG丸ｺﾞｼｯｸM-PRO" pitchFamily="50" charset="-128"/>
              </a:rPr>
              <a:t>　については、面接指導を実施するよう努めなければならない。</a:t>
            </a:r>
            <a:endParaRPr lang="en-US" altLang="ja-JP" sz="1400" dirty="0">
              <a:latin typeface="HG丸ｺﾞｼｯｸM-PRO" pitchFamily="50" charset="-128"/>
              <a:ea typeface="HG丸ｺﾞｼｯｸM-PRO" pitchFamily="50" charset="-128"/>
            </a:endParaRPr>
          </a:p>
          <a:p>
            <a:pPr eaLnBrk="1" hangingPunct="1">
              <a:spcBef>
                <a:spcPct val="20000"/>
              </a:spcBef>
            </a:pPr>
            <a:r>
              <a:rPr lang="ja-JP" altLang="en-US" sz="1400" dirty="0">
                <a:latin typeface="HG丸ｺﾞｼｯｸM-PRO" pitchFamily="50" charset="-128"/>
                <a:ea typeface="HG丸ｺﾞｼｯｸM-PRO" pitchFamily="50" charset="-128"/>
              </a:rPr>
              <a:t>③休憩時間を除いて週４０時間を越える労働が</a:t>
            </a:r>
            <a:r>
              <a:rPr lang="ja-JP" altLang="en-US" sz="1400" dirty="0" smtClean="0">
                <a:solidFill>
                  <a:srgbClr val="FF0000"/>
                </a:solidFill>
                <a:latin typeface="HG丸ｺﾞｼｯｸM-PRO" pitchFamily="50" charset="-128"/>
                <a:ea typeface="HG丸ｺﾞｼｯｸM-PRO" pitchFamily="50" charset="-128"/>
              </a:rPr>
              <a:t>月４５時間</a:t>
            </a:r>
            <a:r>
              <a:rPr lang="ja-JP" altLang="en-US" sz="1400" dirty="0">
                <a:solidFill>
                  <a:srgbClr val="FF0000"/>
                </a:solidFill>
                <a:latin typeface="HG丸ｺﾞｼｯｸM-PRO" pitchFamily="50" charset="-128"/>
                <a:ea typeface="HG丸ｺﾞｼｯｸM-PRO" pitchFamily="50" charset="-128"/>
              </a:rPr>
              <a:t>を超える</a:t>
            </a:r>
            <a:r>
              <a:rPr lang="ja-JP" altLang="en-US" sz="1400" dirty="0" smtClean="0">
                <a:latin typeface="HG丸ｺﾞｼｯｸM-PRO" pitchFamily="50" charset="-128"/>
                <a:ea typeface="HG丸ｺﾞｼｯｸM-PRO" pitchFamily="50" charset="-128"/>
              </a:rPr>
              <a:t>労働者</a:t>
            </a:r>
            <a:endParaRPr lang="en-US" altLang="ja-JP" sz="1400" dirty="0" smtClean="0">
              <a:latin typeface="HG丸ｺﾞｼｯｸM-PRO" pitchFamily="50" charset="-128"/>
              <a:ea typeface="HG丸ｺﾞｼｯｸM-PRO" pitchFamily="50" charset="-128"/>
            </a:endParaRPr>
          </a:p>
          <a:p>
            <a:pPr eaLnBrk="1" hangingPunct="1">
              <a:spcBef>
                <a:spcPct val="20000"/>
              </a:spcBef>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で、健康への配慮が必要と認めたものについては、面接指導等の措置を</a:t>
            </a:r>
            <a:endParaRPr lang="en-US" altLang="ja-JP" sz="1400" dirty="0" smtClean="0">
              <a:latin typeface="HG丸ｺﾞｼｯｸM-PRO" pitchFamily="50" charset="-128"/>
              <a:ea typeface="HG丸ｺﾞｼｯｸM-PRO" pitchFamily="50" charset="-128"/>
            </a:endParaRPr>
          </a:p>
          <a:p>
            <a:pPr eaLnBrk="1" hangingPunct="1">
              <a:spcBef>
                <a:spcPct val="20000"/>
              </a:spcBef>
            </a:pPr>
            <a:r>
              <a:rPr lang="ja-JP" altLang="en-US" sz="1400" dirty="0" smtClean="0">
                <a:latin typeface="HG丸ｺﾞｼｯｸM-PRO" pitchFamily="50" charset="-128"/>
                <a:ea typeface="HG丸ｺﾞｼｯｸM-PRO" pitchFamily="50" charset="-128"/>
              </a:rPr>
              <a:t>　講じることが望ましい。</a:t>
            </a:r>
            <a:endParaRPr lang="en-US" altLang="ja-JP" sz="1400" dirty="0" smtClean="0">
              <a:latin typeface="HG丸ｺﾞｼｯｸM-PRO" pitchFamily="50" charset="-128"/>
              <a:ea typeface="HG丸ｺﾞｼｯｸM-PRO" pitchFamily="50" charset="-128"/>
            </a:endParaRPr>
          </a:p>
          <a:p>
            <a:pPr eaLnBrk="1" hangingPunct="1">
              <a:spcBef>
                <a:spcPct val="20000"/>
              </a:spcBef>
            </a:pPr>
            <a:r>
              <a:rPr lang="ja-JP" altLang="en-US" sz="1400" dirty="0" smtClean="0">
                <a:latin typeface="HG丸ｺﾞｼｯｸM-PRO" pitchFamily="50" charset="-128"/>
                <a:ea typeface="HG丸ｺﾞｼｯｸM-PRO" pitchFamily="50" charset="-128"/>
              </a:rPr>
              <a:t>④事業場（労働協約など）で</a:t>
            </a:r>
            <a:r>
              <a:rPr lang="ja-JP" altLang="en-US" sz="1400" dirty="0">
                <a:latin typeface="HG丸ｺﾞｼｯｸM-PRO" pitchFamily="50" charset="-128"/>
                <a:ea typeface="HG丸ｺﾞｼｯｸM-PRO" pitchFamily="50" charset="-128"/>
              </a:rPr>
              <a:t>定めた基準に該当する</a:t>
            </a:r>
            <a:r>
              <a:rPr lang="ja-JP" altLang="en-US" sz="1400" dirty="0" smtClean="0">
                <a:latin typeface="HG丸ｺﾞｼｯｸM-PRO" pitchFamily="50" charset="-128"/>
                <a:ea typeface="HG丸ｺﾞｼｯｸM-PRO" pitchFamily="50" charset="-128"/>
              </a:rPr>
              <a:t>もの</a:t>
            </a:r>
            <a:endParaRPr lang="en-US" altLang="ja-JP" sz="1400" dirty="0">
              <a:latin typeface="HG丸ｺﾞｼｯｸM-PRO" pitchFamily="50" charset="-128"/>
              <a:ea typeface="HG丸ｺﾞｼｯｸM-PRO" pitchFamily="50" charset="-128"/>
            </a:endParaRPr>
          </a:p>
          <a:p>
            <a:pPr eaLnBrk="1" hangingPunct="1">
              <a:spcBef>
                <a:spcPct val="20000"/>
              </a:spcBef>
            </a:pPr>
            <a:endParaRPr lang="en-US" altLang="ja-JP" sz="1400" dirty="0">
              <a:latin typeface="HG丸ｺﾞｼｯｸM-PRO" pitchFamily="50" charset="-128"/>
              <a:ea typeface="HG丸ｺﾞｼｯｸM-PRO" pitchFamily="50" charset="-128"/>
            </a:endParaRPr>
          </a:p>
          <a:p>
            <a:pPr eaLnBrk="1" hangingPunct="1">
              <a:spcBef>
                <a:spcPct val="20000"/>
              </a:spcBef>
            </a:pPr>
            <a:endParaRPr lang="en-US" altLang="ja-JP" sz="1400" dirty="0">
              <a:latin typeface="HG丸ｺﾞｼｯｸM-PRO" pitchFamily="50" charset="-128"/>
              <a:ea typeface="HG丸ｺﾞｼｯｸM-PRO" pitchFamily="50" charset="-128"/>
            </a:endParaRPr>
          </a:p>
          <a:p>
            <a:pPr eaLnBrk="1" hangingPunct="1">
              <a:spcBef>
                <a:spcPct val="20000"/>
              </a:spcBef>
            </a:pPr>
            <a:endParaRPr lang="en-US" altLang="ja-JP" sz="1400" dirty="0">
              <a:ea typeface="ＭＳ Ｐゴシック" pitchFamily="50" charset="-128"/>
            </a:endParaRPr>
          </a:p>
        </p:txBody>
      </p:sp>
      <p:sp>
        <p:nvSpPr>
          <p:cNvPr id="38927" name="Rectangle 17"/>
          <p:cNvSpPr>
            <a:spLocks noChangeArrowheads="1"/>
          </p:cNvSpPr>
          <p:nvPr/>
        </p:nvSpPr>
        <p:spPr bwMode="auto">
          <a:xfrm>
            <a:off x="1676400" y="6019800"/>
            <a:ext cx="3841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sz="1600">
                <a:latin typeface="HG丸ｺﾞｼｯｸM-PRO" pitchFamily="50" charset="-128"/>
                <a:ea typeface="HG丸ｺﾞｼｯｸM-PRO" pitchFamily="50" charset="-128"/>
              </a:rPr>
              <a:t>低</a:t>
            </a:r>
          </a:p>
        </p:txBody>
      </p:sp>
      <p:sp>
        <p:nvSpPr>
          <p:cNvPr id="38928" name="Line 18"/>
          <p:cNvSpPr>
            <a:spLocks noChangeShapeType="1"/>
          </p:cNvSpPr>
          <p:nvPr/>
        </p:nvSpPr>
        <p:spPr bwMode="auto">
          <a:xfrm>
            <a:off x="1371600" y="2743200"/>
            <a:ext cx="9906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29" name="Rectangle 19"/>
          <p:cNvSpPr>
            <a:spLocks noChangeArrowheads="1"/>
          </p:cNvSpPr>
          <p:nvPr/>
        </p:nvSpPr>
        <p:spPr bwMode="auto">
          <a:xfrm>
            <a:off x="1447800" y="2514600"/>
            <a:ext cx="8382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en-US" altLang="ja-JP" sz="1200">
                <a:latin typeface="HG丸ｺﾞｼｯｸM-PRO" pitchFamily="50" charset="-128"/>
                <a:ea typeface="HG丸ｺﾞｼｯｸM-PRO" pitchFamily="50" charset="-128"/>
              </a:rPr>
              <a:t>100</a:t>
            </a:r>
            <a:r>
              <a:rPr lang="ja-JP" altLang="en-US" sz="1200">
                <a:latin typeface="HG丸ｺﾞｼｯｸM-PRO" pitchFamily="50" charset="-128"/>
                <a:ea typeface="HG丸ｺﾞｼｯｸM-PRO" pitchFamily="50" charset="-128"/>
              </a:rPr>
              <a:t>時間</a:t>
            </a:r>
            <a:endParaRPr lang="ja-JP" altLang="en-US" sz="2400">
              <a:latin typeface="HG丸ｺﾞｼｯｸM-PRO" pitchFamily="50" charset="-128"/>
              <a:ea typeface="HG丸ｺﾞｼｯｸM-PRO" pitchFamily="50" charset="-128"/>
            </a:endParaRPr>
          </a:p>
        </p:txBody>
      </p:sp>
      <p:sp>
        <p:nvSpPr>
          <p:cNvPr id="38930" name="Line 20"/>
          <p:cNvSpPr>
            <a:spLocks noChangeShapeType="1"/>
          </p:cNvSpPr>
          <p:nvPr/>
        </p:nvSpPr>
        <p:spPr bwMode="auto">
          <a:xfrm>
            <a:off x="1371600" y="5715000"/>
            <a:ext cx="9906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31" name="Line 21"/>
          <p:cNvSpPr>
            <a:spLocks noChangeShapeType="1"/>
          </p:cNvSpPr>
          <p:nvPr/>
        </p:nvSpPr>
        <p:spPr bwMode="auto">
          <a:xfrm>
            <a:off x="1371600" y="4495800"/>
            <a:ext cx="9906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32" name="Rectangle 22"/>
          <p:cNvSpPr>
            <a:spLocks noChangeArrowheads="1"/>
          </p:cNvSpPr>
          <p:nvPr/>
        </p:nvSpPr>
        <p:spPr bwMode="auto">
          <a:xfrm>
            <a:off x="1524000" y="5486400"/>
            <a:ext cx="762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200">
                <a:latin typeface="HG丸ｺﾞｼｯｸM-PRO" pitchFamily="50" charset="-128"/>
                <a:ea typeface="HG丸ｺﾞｼｯｸM-PRO" pitchFamily="50" charset="-128"/>
              </a:rPr>
              <a:t>４５時間</a:t>
            </a:r>
            <a:endParaRPr lang="ja-JP" altLang="en-US" sz="2400">
              <a:latin typeface="HG丸ｺﾞｼｯｸM-PRO" pitchFamily="50" charset="-128"/>
              <a:ea typeface="HG丸ｺﾞｼｯｸM-PRO" pitchFamily="50" charset="-128"/>
            </a:endParaRPr>
          </a:p>
        </p:txBody>
      </p:sp>
      <p:sp>
        <p:nvSpPr>
          <p:cNvPr id="38933" name="Line 23"/>
          <p:cNvSpPr>
            <a:spLocks noChangeShapeType="1"/>
          </p:cNvSpPr>
          <p:nvPr/>
        </p:nvSpPr>
        <p:spPr bwMode="auto">
          <a:xfrm flipV="1">
            <a:off x="1905000" y="2971800"/>
            <a:ext cx="0" cy="228600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34" name="Rectangle 24"/>
          <p:cNvSpPr>
            <a:spLocks noChangeArrowheads="1"/>
          </p:cNvSpPr>
          <p:nvPr/>
        </p:nvSpPr>
        <p:spPr bwMode="auto">
          <a:xfrm>
            <a:off x="1447800" y="4267200"/>
            <a:ext cx="8382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200">
                <a:latin typeface="HG丸ｺﾞｼｯｸM-PRO" pitchFamily="50" charset="-128"/>
                <a:ea typeface="HG丸ｺﾞｼｯｸM-PRO" pitchFamily="50" charset="-128"/>
              </a:rPr>
              <a:t>８０時間</a:t>
            </a:r>
            <a:endParaRPr lang="ja-JP" altLang="en-US" sz="2400">
              <a:latin typeface="HG丸ｺﾞｼｯｸM-PRO" pitchFamily="50" charset="-128"/>
              <a:ea typeface="HG丸ｺﾞｼｯｸM-PRO" pitchFamily="50" charset="-128"/>
            </a:endParaRPr>
          </a:p>
        </p:txBody>
      </p:sp>
      <p:sp>
        <p:nvSpPr>
          <p:cNvPr id="38935" name="Rectangle 25"/>
          <p:cNvSpPr>
            <a:spLocks noChangeArrowheads="1"/>
          </p:cNvSpPr>
          <p:nvPr/>
        </p:nvSpPr>
        <p:spPr bwMode="auto">
          <a:xfrm>
            <a:off x="1219200" y="4724400"/>
            <a:ext cx="1295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200">
                <a:latin typeface="HG丸ｺﾞｼｯｸM-PRO" pitchFamily="50" charset="-128"/>
                <a:ea typeface="HG丸ｺﾞｼｯｸM-PRO" pitchFamily="50" charset="-128"/>
              </a:rPr>
              <a:t>徐々にリスク</a:t>
            </a:r>
          </a:p>
          <a:p>
            <a:pPr algn="ctr" eaLnBrk="1" hangingPunct="1"/>
            <a:r>
              <a:rPr lang="ja-JP" altLang="en-US" sz="1200">
                <a:latin typeface="HG丸ｺﾞｼｯｸM-PRO" pitchFamily="50" charset="-128"/>
                <a:ea typeface="HG丸ｺﾞｼｯｸM-PRO" pitchFamily="50" charset="-128"/>
              </a:rPr>
              <a:t>が高まる</a:t>
            </a:r>
            <a:endParaRPr lang="ja-JP" altLang="en-US" sz="2400">
              <a:latin typeface="HG丸ｺﾞｼｯｸM-PRO" pitchFamily="50" charset="-128"/>
              <a:ea typeface="HG丸ｺﾞｼｯｸM-PRO" pitchFamily="50" charset="-128"/>
            </a:endParaRPr>
          </a:p>
        </p:txBody>
      </p:sp>
      <p:sp>
        <p:nvSpPr>
          <p:cNvPr id="38937" name="Rectangle 16"/>
          <p:cNvSpPr>
            <a:spLocks noChangeArrowheads="1"/>
          </p:cNvSpPr>
          <p:nvPr/>
        </p:nvSpPr>
        <p:spPr bwMode="auto">
          <a:xfrm>
            <a:off x="2501591" y="3492228"/>
            <a:ext cx="6229350" cy="381000"/>
          </a:xfrm>
          <a:prstGeom prst="rect">
            <a:avLst/>
          </a:prstGeom>
          <a:solidFill>
            <a:srgbClr val="FF7C80"/>
          </a:solidFill>
          <a:ln w="9525">
            <a:solidFill>
              <a:srgbClr val="FF7C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ct val="10000"/>
              </a:spcBef>
              <a:spcAft>
                <a:spcPct val="10000"/>
              </a:spcAft>
            </a:pPr>
            <a:r>
              <a:rPr lang="ja-JP" altLang="en-US" sz="1400">
                <a:latin typeface="HG丸ｺﾞｼｯｸM-PRO" pitchFamily="50" charset="-128"/>
                <a:ea typeface="HG丸ｺﾞｼｯｸM-PRO" pitchFamily="50" charset="-128"/>
              </a:rPr>
              <a:t>面接指導の実施義務その他これに準ずる必要な措置を実施する努力義務</a:t>
            </a:r>
          </a:p>
        </p:txBody>
      </p:sp>
      <p:sp>
        <p:nvSpPr>
          <p:cNvPr id="38938" name="Rectangle 14"/>
          <p:cNvSpPr>
            <a:spLocks noChangeArrowheads="1"/>
          </p:cNvSpPr>
          <p:nvPr/>
        </p:nvSpPr>
        <p:spPr bwMode="auto">
          <a:xfrm>
            <a:off x="2527610" y="914400"/>
            <a:ext cx="2819400" cy="381000"/>
          </a:xfrm>
          <a:prstGeom prst="rect">
            <a:avLst/>
          </a:prstGeom>
          <a:solidFill>
            <a:srgbClr val="FF7C80"/>
          </a:solidFill>
          <a:ln w="9525">
            <a:solidFill>
              <a:srgbClr val="FF7C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spcBef>
                <a:spcPct val="10000"/>
              </a:spcBef>
              <a:spcAft>
                <a:spcPct val="10000"/>
              </a:spcAft>
            </a:pPr>
            <a:r>
              <a:rPr lang="ja-JP" altLang="en-US">
                <a:latin typeface="HG丸ｺﾞｼｯｸM-PRO" pitchFamily="50" charset="-128"/>
                <a:ea typeface="HG丸ｺﾞｼｯｸM-PRO" pitchFamily="50" charset="-128"/>
              </a:rPr>
              <a:t>面接指導の実施義務</a:t>
            </a:r>
          </a:p>
        </p:txBody>
      </p:sp>
      <p:sp>
        <p:nvSpPr>
          <p:cNvPr id="38939" name="スライド番号プレースホルダー 1"/>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929AECDD-D173-4B11-AC0F-021AC0B4A6F2}" type="slidenum">
              <a:rPr lang="en-US" altLang="ja-JP" sz="1400">
                <a:latin typeface="ＭＳ Ｐゴシック" pitchFamily="50" charset="-128"/>
                <a:ea typeface="ＭＳ Ｐゴシック" pitchFamily="50" charset="-128"/>
              </a:rPr>
              <a:pPr/>
              <a:t>34</a:t>
            </a:fld>
            <a:endParaRPr lang="en-US" altLang="ja-JP" sz="140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8614237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304800" y="152400"/>
            <a:ext cx="5029200"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b="1">
                <a:solidFill>
                  <a:srgbClr val="FF0000"/>
                </a:solidFill>
                <a:latin typeface="HG丸ｺﾞｼｯｸM-PRO" pitchFamily="50" charset="-128"/>
                <a:ea typeface="HG丸ｺﾞｼｯｸM-PRO" pitchFamily="50" charset="-128"/>
              </a:rPr>
              <a:t>１日　２４時間</a:t>
            </a:r>
          </a:p>
          <a:p>
            <a:pPr eaLnBrk="1" hangingPunct="1"/>
            <a:r>
              <a:rPr lang="ja-JP" altLang="en-US">
                <a:latin typeface="HG丸ｺﾞｼｯｸM-PRO" pitchFamily="50" charset="-128"/>
                <a:ea typeface="HG丸ｺﾞｼｯｸM-PRO" pitchFamily="50" charset="-128"/>
              </a:rPr>
              <a:t>拘束時間（昼休み）　　　　　１時間</a:t>
            </a:r>
          </a:p>
          <a:p>
            <a:pPr eaLnBrk="1" hangingPunct="1"/>
            <a:r>
              <a:rPr lang="ja-JP" altLang="en-US">
                <a:latin typeface="HG丸ｺﾞｼｯｸM-PRO" pitchFamily="50" charset="-128"/>
                <a:ea typeface="HG丸ｺﾞｼｯｸM-PRO" pitchFamily="50" charset="-128"/>
              </a:rPr>
              <a:t>通勤　　　　　　　　　　　　１時間</a:t>
            </a:r>
          </a:p>
          <a:p>
            <a:pPr eaLnBrk="1" hangingPunct="1"/>
            <a:r>
              <a:rPr lang="ja-JP" altLang="en-US">
                <a:latin typeface="HG丸ｺﾞｼｯｸM-PRO" pitchFamily="50" charset="-128"/>
                <a:ea typeface="HG丸ｺﾞｼｯｸM-PRO" pitchFamily="50" charset="-128"/>
              </a:rPr>
              <a:t>食事、風呂、団欒、余暇など　４時間</a:t>
            </a:r>
          </a:p>
          <a:p>
            <a:pPr eaLnBrk="1" hangingPunct="1"/>
            <a:r>
              <a:rPr lang="ja-JP" altLang="en-US">
                <a:latin typeface="HG丸ｺﾞｼｯｸM-PRO" pitchFamily="50" charset="-128"/>
                <a:ea typeface="HG丸ｺﾞｼｯｸM-PRO" pitchFamily="50" charset="-128"/>
              </a:rPr>
              <a:t>基本労働時間　　　　　　　　８時間</a:t>
            </a:r>
          </a:p>
          <a:p>
            <a:pPr eaLnBrk="1" hangingPunct="1"/>
            <a:endParaRPr lang="ja-JP" altLang="en-US">
              <a:latin typeface="HG丸ｺﾞｼｯｸM-PRO" pitchFamily="50" charset="-128"/>
              <a:ea typeface="HG丸ｺﾞｼｯｸM-PRO" pitchFamily="50" charset="-128"/>
            </a:endParaRPr>
          </a:p>
          <a:p>
            <a:pPr eaLnBrk="1" hangingPunct="1"/>
            <a:r>
              <a:rPr lang="ja-JP" altLang="en-US">
                <a:latin typeface="HG丸ｺﾞｼｯｸM-PRO" pitchFamily="50" charset="-128"/>
                <a:ea typeface="HG丸ｺﾞｼｯｸM-PRO" pitchFamily="50" charset="-128"/>
              </a:rPr>
              <a:t>余り　　　　　　　　　　　</a:t>
            </a:r>
            <a:r>
              <a:rPr lang="ja-JP" altLang="en-US">
                <a:solidFill>
                  <a:srgbClr val="FF0000"/>
                </a:solidFill>
                <a:latin typeface="HG丸ｺﾞｼｯｸM-PRO" pitchFamily="50" charset="-128"/>
                <a:ea typeface="HG丸ｺﾞｼｯｸM-PRO" pitchFamily="50" charset="-128"/>
              </a:rPr>
              <a:t>１０時間</a:t>
            </a:r>
          </a:p>
        </p:txBody>
      </p:sp>
      <p:sp>
        <p:nvSpPr>
          <p:cNvPr id="39939" name="Rectangle 4"/>
          <p:cNvSpPr>
            <a:spLocks noChangeArrowheads="1"/>
          </p:cNvSpPr>
          <p:nvPr/>
        </p:nvSpPr>
        <p:spPr bwMode="auto">
          <a:xfrm>
            <a:off x="228600" y="684213"/>
            <a:ext cx="1841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ct val="90000"/>
              </a:lnSpc>
            </a:pPr>
            <a:endParaRPr lang="ja-JP" altLang="ja-JP" sz="2400">
              <a:latin typeface="ＭＳ ゴシック" pitchFamily="49" charset="-128"/>
            </a:endParaRPr>
          </a:p>
        </p:txBody>
      </p:sp>
      <p:graphicFrame>
        <p:nvGraphicFramePr>
          <p:cNvPr id="39940" name="Object 5"/>
          <p:cNvGraphicFramePr>
            <a:graphicFrameLocks noChangeAspect="1"/>
          </p:cNvGraphicFramePr>
          <p:nvPr/>
        </p:nvGraphicFramePr>
        <p:xfrm>
          <a:off x="3352800" y="3733800"/>
          <a:ext cx="5486400" cy="1804988"/>
        </p:xfrm>
        <a:graphic>
          <a:graphicData uri="http://schemas.openxmlformats.org/presentationml/2006/ole">
            <mc:AlternateContent xmlns:mc="http://schemas.openxmlformats.org/markup-compatibility/2006">
              <mc:Choice xmlns:v="urn:schemas-microsoft-com:vml" Requires="v">
                <p:oleObj spid="_x0000_s71706" name="Photo Editor ｲﾒｰｼﾞ" r:id="rId3" imgW="5990476" imgH="1991003" progId="MSPhotoEd.3">
                  <p:embed/>
                </p:oleObj>
              </mc:Choice>
              <mc:Fallback>
                <p:oleObj name="Photo Editor ｲﾒｰｼﾞ" r:id="rId3" imgW="5990476" imgH="199100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733800"/>
                        <a:ext cx="54864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1" name="AutoShape 6"/>
          <p:cNvSpPr>
            <a:spLocks/>
          </p:cNvSpPr>
          <p:nvPr/>
        </p:nvSpPr>
        <p:spPr bwMode="auto">
          <a:xfrm>
            <a:off x="4800600" y="609600"/>
            <a:ext cx="304800" cy="685800"/>
          </a:xfrm>
          <a:prstGeom prst="rightBrace">
            <a:avLst>
              <a:gd name="adj1" fmla="val 1875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39942" name="Text Box 7"/>
          <p:cNvSpPr txBox="1">
            <a:spLocks noChangeArrowheads="1"/>
          </p:cNvSpPr>
          <p:nvPr/>
        </p:nvSpPr>
        <p:spPr bwMode="auto">
          <a:xfrm>
            <a:off x="5181600" y="533400"/>
            <a:ext cx="2819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a:latin typeface="HG丸ｺﾞｼｯｸM-PRO" pitchFamily="50" charset="-128"/>
                <a:ea typeface="HG丸ｺﾞｼｯｸM-PRO" pitchFamily="50" charset="-128"/>
              </a:rPr>
              <a:t>おおよその人間として</a:t>
            </a:r>
          </a:p>
          <a:p>
            <a:pPr eaLnBrk="1" hangingPunct="1"/>
            <a:r>
              <a:rPr lang="ja-JP" altLang="en-US">
                <a:latin typeface="HG丸ｺﾞｼｯｸM-PRO" pitchFamily="50" charset="-128"/>
                <a:ea typeface="HG丸ｺﾞｼｯｸM-PRO" pitchFamily="50" charset="-128"/>
              </a:rPr>
              <a:t>必要な労働以外の生活</a:t>
            </a:r>
          </a:p>
          <a:p>
            <a:pPr eaLnBrk="1" hangingPunct="1"/>
            <a:r>
              <a:rPr lang="ja-JP" altLang="en-US">
                <a:latin typeface="HG丸ｺﾞｼｯｸM-PRO" pitchFamily="50" charset="-128"/>
                <a:ea typeface="HG丸ｺﾞｼｯｸM-PRO" pitchFamily="50" charset="-128"/>
              </a:rPr>
              <a:t>時間</a:t>
            </a:r>
            <a:r>
              <a:rPr lang="ja-JP" altLang="en-US">
                <a:solidFill>
                  <a:srgbClr val="FF0000"/>
                </a:solidFill>
                <a:latin typeface="HG丸ｺﾞｼｯｸM-PRO" pitchFamily="50" charset="-128"/>
                <a:ea typeface="HG丸ｺﾞｼｯｸM-PRO" pitchFamily="50" charset="-128"/>
              </a:rPr>
              <a:t>（合計約６時間）</a:t>
            </a:r>
          </a:p>
        </p:txBody>
      </p:sp>
      <p:sp>
        <p:nvSpPr>
          <p:cNvPr id="39943" name="Line 8"/>
          <p:cNvSpPr>
            <a:spLocks noChangeShapeType="1"/>
          </p:cNvSpPr>
          <p:nvPr/>
        </p:nvSpPr>
        <p:spPr bwMode="auto">
          <a:xfrm>
            <a:off x="381000" y="1981200"/>
            <a:ext cx="83820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44" name="Text Box 9"/>
          <p:cNvSpPr txBox="1">
            <a:spLocks noChangeArrowheads="1"/>
          </p:cNvSpPr>
          <p:nvPr/>
        </p:nvSpPr>
        <p:spPr bwMode="auto">
          <a:xfrm>
            <a:off x="304800" y="2514600"/>
            <a:ext cx="86106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ct val="25000"/>
              </a:spcBef>
            </a:pPr>
            <a:r>
              <a:rPr lang="ja-JP" altLang="en-US" dirty="0">
                <a:latin typeface="HG丸ｺﾞｼｯｸM-PRO" pitchFamily="50" charset="-128"/>
                <a:ea typeface="HG丸ｺﾞｼｯｸM-PRO" pitchFamily="50" charset="-128"/>
              </a:rPr>
              <a:t>睡眠時間　　　　　　　　　　　５　　　　６　　　　７　　　　８</a:t>
            </a:r>
          </a:p>
          <a:p>
            <a:pPr eaLnBrk="1" hangingPunct="1">
              <a:spcBef>
                <a:spcPct val="25000"/>
              </a:spcBef>
            </a:pPr>
            <a:r>
              <a:rPr lang="ja-JP" altLang="en-US" dirty="0">
                <a:latin typeface="HG丸ｺﾞｼｯｸM-PRO" pitchFamily="50" charset="-128"/>
                <a:ea typeface="HG丸ｺﾞｼｯｸM-PRO" pitchFamily="50" charset="-128"/>
              </a:rPr>
              <a:t>１日の残業時間　　　　　　　　５　　　　４　　　　３　　　　２</a:t>
            </a:r>
          </a:p>
          <a:p>
            <a:pPr eaLnBrk="1" hangingPunct="1">
              <a:spcBef>
                <a:spcPct val="25000"/>
              </a:spcBef>
            </a:pPr>
            <a:r>
              <a:rPr lang="ja-JP" altLang="en-US" dirty="0">
                <a:latin typeface="HG丸ｺﾞｼｯｸM-PRO" pitchFamily="50" charset="-128"/>
                <a:ea typeface="HG丸ｺﾞｼｯｸM-PRO" pitchFamily="50" charset="-128"/>
              </a:rPr>
              <a:t>おおよその月残業時間　　　１００　　　８０　　　</a:t>
            </a:r>
            <a:r>
              <a:rPr lang="ja-JP" altLang="en-US" dirty="0" smtClean="0">
                <a:latin typeface="HG丸ｺﾞｼｯｸM-PRO" pitchFamily="50" charset="-128"/>
                <a:ea typeface="HG丸ｺﾞｼｯｸM-PRO" pitchFamily="50" charset="-128"/>
              </a:rPr>
              <a:t>６０</a:t>
            </a: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４０</a:t>
            </a:r>
            <a:endParaRPr lang="ja-JP" altLang="en-US" dirty="0">
              <a:latin typeface="HG丸ｺﾞｼｯｸM-PRO" pitchFamily="50" charset="-128"/>
              <a:ea typeface="HG丸ｺﾞｼｯｸM-PRO" pitchFamily="50" charset="-128"/>
            </a:endParaRPr>
          </a:p>
        </p:txBody>
      </p:sp>
      <p:sp>
        <p:nvSpPr>
          <p:cNvPr id="39945" name="Line 10"/>
          <p:cNvSpPr>
            <a:spLocks noChangeShapeType="1"/>
          </p:cNvSpPr>
          <p:nvPr/>
        </p:nvSpPr>
        <p:spPr bwMode="auto">
          <a:xfrm>
            <a:off x="304800" y="2895600"/>
            <a:ext cx="85344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46" name="Text Box 11"/>
          <p:cNvSpPr txBox="1">
            <a:spLocks noChangeArrowheads="1"/>
          </p:cNvSpPr>
          <p:nvPr/>
        </p:nvSpPr>
        <p:spPr bwMode="auto">
          <a:xfrm>
            <a:off x="420688" y="4005263"/>
            <a:ext cx="2900362"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a:latin typeface="HG丸ｺﾞｼｯｸM-PRO" pitchFamily="50" charset="-128"/>
                <a:ea typeface="HG丸ｺﾞｼｯｸM-PRO" pitchFamily="50" charset="-128"/>
              </a:rPr>
              <a:t>睡眠時間、残業時間か</a:t>
            </a:r>
            <a:endParaRPr lang="en-US" altLang="ja-JP">
              <a:latin typeface="HG丸ｺﾞｼｯｸM-PRO" pitchFamily="50" charset="-128"/>
              <a:ea typeface="HG丸ｺﾞｼｯｸM-PRO" pitchFamily="50" charset="-128"/>
            </a:endParaRPr>
          </a:p>
          <a:p>
            <a:pPr eaLnBrk="1" hangingPunct="1"/>
            <a:r>
              <a:rPr lang="ja-JP" altLang="en-US">
                <a:latin typeface="HG丸ｺﾞｼｯｸM-PRO" pitchFamily="50" charset="-128"/>
                <a:ea typeface="HG丸ｺﾞｼｯｸM-PRO" pitchFamily="50" charset="-128"/>
              </a:rPr>
              <a:t>らみた脳・心疾患の増</a:t>
            </a:r>
            <a:endParaRPr lang="en-US" altLang="ja-JP">
              <a:latin typeface="HG丸ｺﾞｼｯｸM-PRO" pitchFamily="50" charset="-128"/>
              <a:ea typeface="HG丸ｺﾞｼｯｸM-PRO" pitchFamily="50" charset="-128"/>
            </a:endParaRPr>
          </a:p>
          <a:p>
            <a:pPr eaLnBrk="1" hangingPunct="1"/>
            <a:r>
              <a:rPr lang="ja-JP" altLang="en-US">
                <a:latin typeface="HG丸ｺﾞｼｯｸM-PRO" pitchFamily="50" charset="-128"/>
                <a:ea typeface="HG丸ｺﾞｼｯｸM-PRO" pitchFamily="50" charset="-128"/>
              </a:rPr>
              <a:t>加（多くの疫学調査に</a:t>
            </a:r>
            <a:endParaRPr lang="en-US" altLang="ja-JP">
              <a:latin typeface="HG丸ｺﾞｼｯｸM-PRO" pitchFamily="50" charset="-128"/>
              <a:ea typeface="HG丸ｺﾞｼｯｸM-PRO" pitchFamily="50" charset="-128"/>
            </a:endParaRPr>
          </a:p>
          <a:p>
            <a:pPr eaLnBrk="1" hangingPunct="1"/>
            <a:r>
              <a:rPr lang="ja-JP" altLang="en-US">
                <a:latin typeface="HG丸ｺﾞｼｯｸM-PRO" pitchFamily="50" charset="-128"/>
                <a:ea typeface="HG丸ｺﾞｼｯｸM-PRO" pitchFamily="50" charset="-128"/>
              </a:rPr>
              <a:t>よる）</a:t>
            </a:r>
          </a:p>
        </p:txBody>
      </p:sp>
      <p:sp>
        <p:nvSpPr>
          <p:cNvPr id="39947" name="Rectangle 12"/>
          <p:cNvSpPr>
            <a:spLocks noChangeArrowheads="1"/>
          </p:cNvSpPr>
          <p:nvPr/>
        </p:nvSpPr>
        <p:spPr bwMode="auto">
          <a:xfrm>
            <a:off x="228600" y="5562600"/>
            <a:ext cx="8686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sz="1600">
                <a:latin typeface="HG丸ｺﾞｼｯｸM-PRO" pitchFamily="50" charset="-128"/>
                <a:ea typeface="HG丸ｺﾞｼｯｸM-PRO" pitchFamily="50" charset="-128"/>
              </a:rPr>
              <a:t>　　</a:t>
            </a:r>
            <a:r>
              <a:rPr lang="ja-JP" altLang="en-US" sz="1600" u="sng">
                <a:solidFill>
                  <a:srgbClr val="FF0000"/>
                </a:solidFill>
                <a:latin typeface="HG丸ｺﾞｼｯｸM-PRO" pitchFamily="50" charset="-128"/>
                <a:ea typeface="HG丸ｺﾞｼｯｸM-PRO" pitchFamily="50" charset="-128"/>
              </a:rPr>
              <a:t>働く人々の生活時間配分、とくに時間外労働（残業）と過労死の関係（週５日労働）</a:t>
            </a:r>
          </a:p>
          <a:p>
            <a:pPr eaLnBrk="1" hangingPunct="1"/>
            <a:r>
              <a:rPr lang="ja-JP" altLang="en-US" sz="1600">
                <a:latin typeface="HG丸ｺﾞｼｯｸM-PRO" pitchFamily="50" charset="-128"/>
                <a:ea typeface="HG丸ｺﾞｼｯｸM-PRO" pitchFamily="50" charset="-128"/>
              </a:rPr>
              <a:t>　月の残業が１００時間以上、すなわち１日１３時間（８Ｈ＋５Ｈ）以上の労働がつづく</a:t>
            </a:r>
            <a:endParaRPr lang="en-US" altLang="ja-JP" sz="1600">
              <a:latin typeface="HG丸ｺﾞｼｯｸM-PRO" pitchFamily="50" charset="-128"/>
              <a:ea typeface="HG丸ｺﾞｼｯｸM-PRO" pitchFamily="50" charset="-128"/>
            </a:endParaRPr>
          </a:p>
          <a:p>
            <a:pPr eaLnBrk="1" hangingPunct="1"/>
            <a:r>
              <a:rPr lang="ja-JP" altLang="en-US" sz="1600">
                <a:latin typeface="HG丸ｺﾞｼｯｸM-PRO" pitchFamily="50" charset="-128"/>
                <a:ea typeface="HG丸ｺﾞｼｯｸM-PRO" pitchFamily="50" charset="-128"/>
              </a:rPr>
              <a:t>　と過労死の頻度が確実に増える</a:t>
            </a:r>
          </a:p>
        </p:txBody>
      </p:sp>
      <p:sp>
        <p:nvSpPr>
          <p:cNvPr id="39948" name="スライド番号プレースホルダー 1"/>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84784C9A-EC7D-4105-8E84-D59F4E1BCDF0}" type="slidenum">
              <a:rPr lang="en-US" altLang="ja-JP" sz="1400">
                <a:latin typeface="ＭＳ Ｐゴシック" pitchFamily="50" charset="-128"/>
                <a:ea typeface="ＭＳ Ｐゴシック" pitchFamily="50" charset="-128"/>
              </a:rPr>
              <a:pPr/>
              <a:t>35</a:t>
            </a:fld>
            <a:endParaRPr lang="en-US" altLang="ja-JP" sz="140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3075728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番号プレースホルダー 1"/>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3E00CCEA-18BD-4430-98C2-CB7A43527A09}" type="slidenum">
              <a:rPr lang="en-US" altLang="ja-JP" sz="1400"/>
              <a:pPr/>
              <a:t>36</a:t>
            </a:fld>
            <a:endParaRPr lang="en-US" altLang="ja-JP" sz="1400"/>
          </a:p>
        </p:txBody>
      </p:sp>
      <p:sp>
        <p:nvSpPr>
          <p:cNvPr id="40963" name="Text Box 2"/>
          <p:cNvSpPr txBox="1">
            <a:spLocks noChangeArrowheads="1"/>
          </p:cNvSpPr>
          <p:nvPr/>
        </p:nvSpPr>
        <p:spPr bwMode="auto">
          <a:xfrm>
            <a:off x="762000" y="5638800"/>
            <a:ext cx="557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endParaRPr lang="ja-JP" altLang="ja-JP" sz="2400">
              <a:ea typeface="ＭＳ Ｐゴシック" pitchFamily="50" charset="-128"/>
            </a:endParaRPr>
          </a:p>
        </p:txBody>
      </p:sp>
      <p:sp>
        <p:nvSpPr>
          <p:cNvPr id="40964" name="Text Box 3"/>
          <p:cNvSpPr txBox="1">
            <a:spLocks noChangeArrowheads="1"/>
          </p:cNvSpPr>
          <p:nvPr/>
        </p:nvSpPr>
        <p:spPr bwMode="auto">
          <a:xfrm>
            <a:off x="304800" y="152400"/>
            <a:ext cx="8534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sz="2400">
                <a:solidFill>
                  <a:srgbClr val="FF0000"/>
                </a:solidFill>
                <a:latin typeface="HG丸ｺﾞｼｯｸM-PRO" pitchFamily="50" charset="-128"/>
                <a:ea typeface="HG丸ｺﾞｼｯｸM-PRO" pitchFamily="50" charset="-128"/>
              </a:rPr>
              <a:t>過重労働による健康障害（脳・心臓疾患による労災認定）</a:t>
            </a:r>
          </a:p>
          <a:p>
            <a:pPr eaLnBrk="1" hangingPunct="1"/>
            <a:r>
              <a:rPr lang="ja-JP" altLang="en-US" sz="2400">
                <a:solidFill>
                  <a:srgbClr val="FF0000"/>
                </a:solidFill>
                <a:latin typeface="HG丸ｺﾞｼｯｸM-PRO" pitchFamily="50" charset="-128"/>
                <a:ea typeface="HG丸ｺﾞｼｯｸM-PRO" pitchFamily="50" charset="-128"/>
              </a:rPr>
              <a:t>　　　　　　　　　　　　　　　　　　　　のイメージ図</a:t>
            </a:r>
          </a:p>
        </p:txBody>
      </p:sp>
      <p:sp>
        <p:nvSpPr>
          <p:cNvPr id="40965" name="Line 4"/>
          <p:cNvSpPr>
            <a:spLocks noChangeShapeType="1"/>
          </p:cNvSpPr>
          <p:nvPr/>
        </p:nvSpPr>
        <p:spPr bwMode="auto">
          <a:xfrm flipV="1">
            <a:off x="762000" y="914400"/>
            <a:ext cx="0" cy="3276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66" name="Line 5"/>
          <p:cNvSpPr>
            <a:spLocks noChangeShapeType="1"/>
          </p:cNvSpPr>
          <p:nvPr/>
        </p:nvSpPr>
        <p:spPr bwMode="auto">
          <a:xfrm>
            <a:off x="762000" y="4191000"/>
            <a:ext cx="76200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67" name="Text Box 6"/>
          <p:cNvSpPr txBox="1">
            <a:spLocks noChangeArrowheads="1"/>
          </p:cNvSpPr>
          <p:nvPr/>
        </p:nvSpPr>
        <p:spPr bwMode="auto">
          <a:xfrm>
            <a:off x="7391400" y="4267200"/>
            <a:ext cx="914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a:latin typeface="HG丸ｺﾞｼｯｸM-PRO" pitchFamily="50" charset="-128"/>
                <a:ea typeface="HG丸ｺﾞｼｯｸM-PRO" pitchFamily="50" charset="-128"/>
              </a:rPr>
              <a:t>年齢</a:t>
            </a:r>
          </a:p>
        </p:txBody>
      </p:sp>
      <p:sp>
        <p:nvSpPr>
          <p:cNvPr id="40968" name="Text Box 7"/>
          <p:cNvSpPr txBox="1">
            <a:spLocks noChangeArrowheads="1"/>
          </p:cNvSpPr>
          <p:nvPr/>
        </p:nvSpPr>
        <p:spPr bwMode="auto">
          <a:xfrm>
            <a:off x="2667000" y="4267200"/>
            <a:ext cx="1041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a:latin typeface="HG丸ｺﾞｼｯｸM-PRO" pitchFamily="50" charset="-128"/>
                <a:ea typeface="HG丸ｺﾞｼｯｸM-PRO" pitchFamily="50" charset="-128"/>
              </a:rPr>
              <a:t>３０歳</a:t>
            </a:r>
          </a:p>
        </p:txBody>
      </p:sp>
      <p:sp>
        <p:nvSpPr>
          <p:cNvPr id="40969" name="Line 8"/>
          <p:cNvSpPr>
            <a:spLocks noChangeShapeType="1"/>
          </p:cNvSpPr>
          <p:nvPr/>
        </p:nvSpPr>
        <p:spPr bwMode="auto">
          <a:xfrm>
            <a:off x="3124200" y="4114800"/>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70" name="Text Box 9"/>
          <p:cNvSpPr txBox="1">
            <a:spLocks noChangeArrowheads="1"/>
          </p:cNvSpPr>
          <p:nvPr/>
        </p:nvSpPr>
        <p:spPr bwMode="auto">
          <a:xfrm>
            <a:off x="149225" y="1371600"/>
            <a:ext cx="44291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ct val="70000"/>
              </a:lnSpc>
            </a:pPr>
            <a:r>
              <a:rPr lang="ja-JP" altLang="en-US" sz="2400">
                <a:latin typeface="HG丸ｺﾞｼｯｸM-PRO" pitchFamily="50" charset="-128"/>
                <a:ea typeface="HG丸ｺﾞｼｯｸM-PRO" pitchFamily="50" charset="-128"/>
              </a:rPr>
              <a:t>病変の悪化</a:t>
            </a:r>
          </a:p>
        </p:txBody>
      </p:sp>
      <p:sp>
        <p:nvSpPr>
          <p:cNvPr id="40971" name="Line 10"/>
          <p:cNvSpPr>
            <a:spLocks noChangeShapeType="1"/>
          </p:cNvSpPr>
          <p:nvPr/>
        </p:nvSpPr>
        <p:spPr bwMode="auto">
          <a:xfrm>
            <a:off x="4648200" y="4114800"/>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72" name="Line 11"/>
          <p:cNvSpPr>
            <a:spLocks noChangeShapeType="1"/>
          </p:cNvSpPr>
          <p:nvPr/>
        </p:nvSpPr>
        <p:spPr bwMode="auto">
          <a:xfrm>
            <a:off x="6172200" y="4114800"/>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73" name="Text Box 12"/>
          <p:cNvSpPr txBox="1">
            <a:spLocks noChangeArrowheads="1"/>
          </p:cNvSpPr>
          <p:nvPr/>
        </p:nvSpPr>
        <p:spPr bwMode="auto">
          <a:xfrm>
            <a:off x="4267200" y="4267200"/>
            <a:ext cx="10255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a:latin typeface="HG丸ｺﾞｼｯｸM-PRO" pitchFamily="50" charset="-128"/>
                <a:ea typeface="HG丸ｺﾞｼｯｸM-PRO" pitchFamily="50" charset="-128"/>
              </a:rPr>
              <a:t>４０歳</a:t>
            </a:r>
          </a:p>
        </p:txBody>
      </p:sp>
      <p:sp>
        <p:nvSpPr>
          <p:cNvPr id="40974" name="Text Box 13"/>
          <p:cNvSpPr txBox="1">
            <a:spLocks noChangeArrowheads="1"/>
          </p:cNvSpPr>
          <p:nvPr/>
        </p:nvSpPr>
        <p:spPr bwMode="auto">
          <a:xfrm>
            <a:off x="5791200" y="4267200"/>
            <a:ext cx="10128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a:latin typeface="HG丸ｺﾞｼｯｸM-PRO" pitchFamily="50" charset="-128"/>
                <a:ea typeface="HG丸ｺﾞｼｯｸM-PRO" pitchFamily="50" charset="-128"/>
              </a:rPr>
              <a:t>５０歳</a:t>
            </a:r>
          </a:p>
        </p:txBody>
      </p:sp>
      <p:sp>
        <p:nvSpPr>
          <p:cNvPr id="40975" name="Line 14"/>
          <p:cNvSpPr>
            <a:spLocks noChangeShapeType="1"/>
          </p:cNvSpPr>
          <p:nvPr/>
        </p:nvSpPr>
        <p:spPr bwMode="auto">
          <a:xfrm flipV="1">
            <a:off x="762000" y="2667000"/>
            <a:ext cx="6934200" cy="1143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76" name="Line 15"/>
          <p:cNvSpPr>
            <a:spLocks noChangeShapeType="1"/>
          </p:cNvSpPr>
          <p:nvPr/>
        </p:nvSpPr>
        <p:spPr bwMode="auto">
          <a:xfrm>
            <a:off x="762000" y="1600200"/>
            <a:ext cx="7239000" cy="0"/>
          </a:xfrm>
          <a:prstGeom prst="line">
            <a:avLst/>
          </a:prstGeom>
          <a:noFill/>
          <a:ln w="381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77" name="Text Box 16"/>
          <p:cNvSpPr txBox="1">
            <a:spLocks noChangeArrowheads="1"/>
          </p:cNvSpPr>
          <p:nvPr/>
        </p:nvSpPr>
        <p:spPr bwMode="auto">
          <a:xfrm>
            <a:off x="762000" y="1066800"/>
            <a:ext cx="4970463"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ct val="85000"/>
              </a:lnSpc>
            </a:pPr>
            <a:r>
              <a:rPr lang="ja-JP" altLang="en-US" sz="1800">
                <a:latin typeface="HG丸ｺﾞｼｯｸM-PRO" pitchFamily="50" charset="-128"/>
                <a:ea typeface="HG丸ｺﾞｼｯｸM-PRO" pitchFamily="50" charset="-128"/>
              </a:rPr>
              <a:t>脳・心臓疾患が発症してしまうライン</a:t>
            </a:r>
            <a:r>
              <a:rPr lang="ja-JP" altLang="en-US" sz="2400">
                <a:ea typeface="ＭＳ Ｐゴシック" pitchFamily="50" charset="-128"/>
              </a:rPr>
              <a:t>　　　　　　　　　　　　　　　　　　　　　　　　　　　　　　</a:t>
            </a:r>
            <a:endParaRPr lang="ja-JP" altLang="en-US" sz="2400"/>
          </a:p>
        </p:txBody>
      </p:sp>
      <p:sp>
        <p:nvSpPr>
          <p:cNvPr id="40978" name="Line 17"/>
          <p:cNvSpPr>
            <a:spLocks noChangeShapeType="1"/>
          </p:cNvSpPr>
          <p:nvPr/>
        </p:nvSpPr>
        <p:spPr bwMode="auto">
          <a:xfrm flipV="1">
            <a:off x="762000" y="1219200"/>
            <a:ext cx="4419600" cy="2133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79" name="Line 18"/>
          <p:cNvSpPr>
            <a:spLocks noChangeShapeType="1"/>
          </p:cNvSpPr>
          <p:nvPr/>
        </p:nvSpPr>
        <p:spPr bwMode="auto">
          <a:xfrm flipV="1">
            <a:off x="5029200" y="1066800"/>
            <a:ext cx="1066800" cy="1981200"/>
          </a:xfrm>
          <a:prstGeom prst="line">
            <a:avLst/>
          </a:prstGeom>
          <a:noFill/>
          <a:ln w="57150" cap="rnd">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80" name="Text Box 19"/>
          <p:cNvSpPr txBox="1">
            <a:spLocks noChangeArrowheads="1"/>
          </p:cNvSpPr>
          <p:nvPr/>
        </p:nvSpPr>
        <p:spPr bwMode="auto">
          <a:xfrm>
            <a:off x="931863" y="4618038"/>
            <a:ext cx="2916237"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ct val="85000"/>
              </a:lnSpc>
            </a:pPr>
            <a:r>
              <a:rPr lang="ja-JP" altLang="en-US" sz="1600">
                <a:latin typeface="HG丸ｺﾞｼｯｸM-PRO" pitchFamily="50" charset="-128"/>
                <a:ea typeface="HG丸ｺﾞｼｯｸM-PRO" pitchFamily="50" charset="-128"/>
              </a:rPr>
              <a:t>：自然経過による病変の悪化　　　　　　　　　　</a:t>
            </a:r>
            <a:r>
              <a:rPr lang="ja-JP" altLang="en-US" sz="2400">
                <a:ea typeface="ＭＳ Ｐゴシック" pitchFamily="50" charset="-128"/>
              </a:rPr>
              <a:t>　　　　　　　　　　　　　　　　　　　　</a:t>
            </a:r>
            <a:endParaRPr lang="ja-JP" altLang="en-US" sz="2400"/>
          </a:p>
        </p:txBody>
      </p:sp>
      <p:sp>
        <p:nvSpPr>
          <p:cNvPr id="40981" name="Text Box 20"/>
          <p:cNvSpPr txBox="1">
            <a:spLocks noChangeArrowheads="1"/>
          </p:cNvSpPr>
          <p:nvPr/>
        </p:nvSpPr>
        <p:spPr bwMode="auto">
          <a:xfrm>
            <a:off x="7734300" y="2362200"/>
            <a:ext cx="533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en-US" altLang="ja-JP" sz="2400">
                <a:latin typeface="HG丸ｺﾞｼｯｸM-PRO" pitchFamily="50" charset="-128"/>
                <a:ea typeface="HG丸ｺﾞｼｯｸM-PRO" pitchFamily="50" charset="-128"/>
              </a:rPr>
              <a:t>①</a:t>
            </a:r>
          </a:p>
        </p:txBody>
      </p:sp>
      <p:sp>
        <p:nvSpPr>
          <p:cNvPr id="40982" name="Text Box 21"/>
          <p:cNvSpPr txBox="1">
            <a:spLocks noChangeArrowheads="1"/>
          </p:cNvSpPr>
          <p:nvPr/>
        </p:nvSpPr>
        <p:spPr bwMode="auto">
          <a:xfrm>
            <a:off x="6172200" y="1039813"/>
            <a:ext cx="6318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en-US" altLang="ja-JP" sz="2400" b="1">
                <a:solidFill>
                  <a:srgbClr val="FF0000"/>
                </a:solidFill>
                <a:latin typeface="HG丸ｺﾞｼｯｸM-PRO" pitchFamily="50" charset="-128"/>
                <a:ea typeface="HG丸ｺﾞｼｯｸM-PRO" pitchFamily="50" charset="-128"/>
              </a:rPr>
              <a:t>③</a:t>
            </a:r>
          </a:p>
        </p:txBody>
      </p:sp>
      <p:sp>
        <p:nvSpPr>
          <p:cNvPr id="40983" name="Text Box 22"/>
          <p:cNvSpPr txBox="1">
            <a:spLocks noChangeArrowheads="1"/>
          </p:cNvSpPr>
          <p:nvPr/>
        </p:nvSpPr>
        <p:spPr bwMode="auto">
          <a:xfrm>
            <a:off x="5181600" y="838200"/>
            <a:ext cx="533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en-US" altLang="ja-JP" sz="2400">
                <a:latin typeface="HG丸ｺﾞｼｯｸM-PRO" pitchFamily="50" charset="-128"/>
                <a:ea typeface="HG丸ｺﾞｼｯｸM-PRO" pitchFamily="50" charset="-128"/>
              </a:rPr>
              <a:t>②</a:t>
            </a:r>
          </a:p>
        </p:txBody>
      </p:sp>
      <p:sp>
        <p:nvSpPr>
          <p:cNvPr id="40984" name="Line 23"/>
          <p:cNvSpPr>
            <a:spLocks noChangeShapeType="1"/>
          </p:cNvSpPr>
          <p:nvPr/>
        </p:nvSpPr>
        <p:spPr bwMode="auto">
          <a:xfrm>
            <a:off x="287338" y="4800600"/>
            <a:ext cx="60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85" name="Line 24"/>
          <p:cNvSpPr>
            <a:spLocks noChangeShapeType="1"/>
          </p:cNvSpPr>
          <p:nvPr/>
        </p:nvSpPr>
        <p:spPr bwMode="auto">
          <a:xfrm>
            <a:off x="3848100" y="4800600"/>
            <a:ext cx="533400" cy="0"/>
          </a:xfrm>
          <a:prstGeom prst="line">
            <a:avLst/>
          </a:prstGeom>
          <a:noFill/>
          <a:ln w="57150" cap="rnd">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86" name="Text Box 25"/>
          <p:cNvSpPr txBox="1">
            <a:spLocks noChangeArrowheads="1"/>
          </p:cNvSpPr>
          <p:nvPr/>
        </p:nvSpPr>
        <p:spPr bwMode="auto">
          <a:xfrm>
            <a:off x="4267200" y="4670425"/>
            <a:ext cx="45720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ct val="85000"/>
              </a:lnSpc>
            </a:pPr>
            <a:r>
              <a:rPr lang="ja-JP" altLang="en-US" sz="1600">
                <a:solidFill>
                  <a:srgbClr val="FF0000"/>
                </a:solidFill>
                <a:latin typeface="HG丸ｺﾞｼｯｸM-PRO" pitchFamily="50" charset="-128"/>
                <a:ea typeface="HG丸ｺﾞｼｯｸM-PRO" pitchFamily="50" charset="-128"/>
              </a:rPr>
              <a:t>：長時間労働などの過重労働による病変の悪化</a:t>
            </a:r>
            <a:endParaRPr lang="ja-JP" altLang="en-US" sz="1600">
              <a:latin typeface="HG丸ｺﾞｼｯｸM-PRO" pitchFamily="50" charset="-128"/>
              <a:ea typeface="HG丸ｺﾞｼｯｸM-PRO" pitchFamily="50" charset="-128"/>
            </a:endParaRPr>
          </a:p>
        </p:txBody>
      </p:sp>
      <p:sp>
        <p:nvSpPr>
          <p:cNvPr id="40987" name="Text Box 26"/>
          <p:cNvSpPr txBox="1">
            <a:spLocks noChangeArrowheads="1"/>
          </p:cNvSpPr>
          <p:nvPr/>
        </p:nvSpPr>
        <p:spPr bwMode="auto">
          <a:xfrm>
            <a:off x="228600" y="5105400"/>
            <a:ext cx="8686800" cy="144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ct val="90000"/>
              </a:lnSpc>
              <a:spcBef>
                <a:spcPct val="10000"/>
              </a:spcBef>
            </a:pPr>
            <a:r>
              <a:rPr lang="en-US" altLang="ja-JP" sz="1800">
                <a:latin typeface="HG丸ｺﾞｼｯｸM-PRO" pitchFamily="50" charset="-128"/>
                <a:ea typeface="HG丸ｺﾞｼｯｸM-PRO" pitchFamily="50" charset="-128"/>
              </a:rPr>
              <a:t>①</a:t>
            </a:r>
            <a:r>
              <a:rPr lang="ja-JP" altLang="en-US" sz="1800">
                <a:latin typeface="HG丸ｺﾞｼｯｸM-PRO" pitchFamily="50" charset="-128"/>
                <a:ea typeface="HG丸ｺﾞｼｯｸM-PRO" pitchFamily="50" charset="-128"/>
              </a:rPr>
              <a:t>の人は、自然経過による病変悪化では脳・心臓疾患は発症しない。</a:t>
            </a:r>
          </a:p>
          <a:p>
            <a:pPr eaLnBrk="1" hangingPunct="1">
              <a:lnSpc>
                <a:spcPct val="90000"/>
              </a:lnSpc>
              <a:spcBef>
                <a:spcPct val="10000"/>
              </a:spcBef>
            </a:pPr>
            <a:r>
              <a:rPr lang="ja-JP" altLang="en-US" sz="1800">
                <a:latin typeface="HG丸ｺﾞｼｯｸM-PRO" pitchFamily="50" charset="-128"/>
                <a:ea typeface="HG丸ｺﾞｼｯｸM-PRO" pitchFamily="50" charset="-128"/>
              </a:rPr>
              <a:t>②の人は、自然経過による病変悪化で脳・心臓疾患は発症しているが、労災認定</a:t>
            </a:r>
            <a:endParaRPr lang="en-US" altLang="ja-JP" sz="1800">
              <a:latin typeface="HG丸ｺﾞｼｯｸM-PRO" pitchFamily="50" charset="-128"/>
              <a:ea typeface="HG丸ｺﾞｼｯｸM-PRO" pitchFamily="50" charset="-128"/>
            </a:endParaRPr>
          </a:p>
          <a:p>
            <a:pPr eaLnBrk="1" hangingPunct="1">
              <a:lnSpc>
                <a:spcPct val="90000"/>
              </a:lnSpc>
              <a:spcBef>
                <a:spcPct val="10000"/>
              </a:spcBef>
            </a:pPr>
            <a:r>
              <a:rPr lang="ja-JP" altLang="en-US" sz="1800">
                <a:latin typeface="HG丸ｺﾞｼｯｸM-PRO" pitchFamily="50" charset="-128"/>
                <a:ea typeface="HG丸ｺﾞｼｯｸM-PRO" pitchFamily="50" charset="-128"/>
              </a:rPr>
              <a:t>　の対象にはならない。</a:t>
            </a:r>
          </a:p>
          <a:p>
            <a:pPr eaLnBrk="1" hangingPunct="1">
              <a:lnSpc>
                <a:spcPct val="90000"/>
              </a:lnSpc>
              <a:spcBef>
                <a:spcPct val="10000"/>
              </a:spcBef>
            </a:pPr>
            <a:r>
              <a:rPr lang="ja-JP" altLang="en-US" sz="1800">
                <a:solidFill>
                  <a:srgbClr val="FF0000"/>
                </a:solidFill>
                <a:latin typeface="HG丸ｺﾞｼｯｸM-PRO" pitchFamily="50" charset="-128"/>
                <a:ea typeface="HG丸ｺﾞｼｯｸM-PRO" pitchFamily="50" charset="-128"/>
              </a:rPr>
              <a:t>③の人は、長時間労働などの過重労働により病変が急激に悪化し、脳・心臓疾患</a:t>
            </a:r>
            <a:endParaRPr lang="en-US" altLang="ja-JP" sz="1800">
              <a:solidFill>
                <a:srgbClr val="FF0000"/>
              </a:solidFill>
              <a:latin typeface="HG丸ｺﾞｼｯｸM-PRO" pitchFamily="50" charset="-128"/>
              <a:ea typeface="HG丸ｺﾞｼｯｸM-PRO" pitchFamily="50" charset="-128"/>
            </a:endParaRPr>
          </a:p>
          <a:p>
            <a:pPr eaLnBrk="1" hangingPunct="1">
              <a:lnSpc>
                <a:spcPct val="90000"/>
              </a:lnSpc>
              <a:spcBef>
                <a:spcPct val="10000"/>
              </a:spcBef>
            </a:pPr>
            <a:r>
              <a:rPr lang="ja-JP" altLang="en-US" sz="1800">
                <a:solidFill>
                  <a:srgbClr val="FF0000"/>
                </a:solidFill>
                <a:latin typeface="HG丸ｺﾞｼｯｸM-PRO" pitchFamily="50" charset="-128"/>
                <a:ea typeface="HG丸ｺﾞｼｯｸM-PRO" pitchFamily="50" charset="-128"/>
              </a:rPr>
              <a:t>　を発症しているので、労災認定の対象になる。</a:t>
            </a:r>
          </a:p>
        </p:txBody>
      </p:sp>
    </p:spTree>
    <p:extLst>
      <p:ext uri="{BB962C8B-B14F-4D97-AF65-F5344CB8AC3E}">
        <p14:creationId xmlns:p14="http://schemas.microsoft.com/office/powerpoint/2010/main" val="5981962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Grp="1" noChangeArrowheads="1"/>
          </p:cNvSpPr>
          <p:nvPr>
            <p:ph type="ctrTitle"/>
          </p:nvPr>
        </p:nvSpPr>
        <p:spPr bwMode="auto">
          <a:xfrm>
            <a:off x="304800" y="174153"/>
            <a:ext cx="3455988" cy="53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lnSpc>
                <a:spcPts val="3500"/>
              </a:lnSpc>
            </a:pPr>
            <a:r>
              <a:rPr lang="ja-JP" altLang="en-US" sz="2800" dirty="0" smtClean="0">
                <a:solidFill>
                  <a:srgbClr val="3333CC"/>
                </a:solidFill>
                <a:latin typeface="HG丸ｺﾞｼｯｸM-PRO" pitchFamily="50" charset="-128"/>
                <a:ea typeface="HG丸ｺﾞｼｯｸM-PRO" pitchFamily="50" charset="-128"/>
              </a:rPr>
              <a:t>（５）健康教育</a:t>
            </a:r>
          </a:p>
        </p:txBody>
      </p:sp>
      <p:sp>
        <p:nvSpPr>
          <p:cNvPr id="41987" name="Rectangle 1027"/>
          <p:cNvSpPr>
            <a:spLocks noGrp="1" noChangeArrowheads="1"/>
          </p:cNvSpPr>
          <p:nvPr>
            <p:ph type="subTitle" idx="1"/>
          </p:nvPr>
        </p:nvSpPr>
        <p:spPr bwMode="auto">
          <a:xfrm>
            <a:off x="304800" y="777639"/>
            <a:ext cx="8229600" cy="1560513"/>
          </a:xfrm>
          <a:solidFill>
            <a:srgbClr val="FFFF99"/>
          </a:solidFill>
          <a:extLst/>
        </p:spPr>
        <p:txBody>
          <a:bodyPr vert="horz" wrap="square" lIns="91440" tIns="45720" rIns="91440" bIns="45720" numCol="1" anchor="t" anchorCtr="0" compatLnSpc="1">
            <a:prstTxWarp prst="textNoShape">
              <a:avLst/>
            </a:prstTxWarp>
          </a:bodyPr>
          <a:lstStyle/>
          <a:p>
            <a:pPr algn="l" eaLnBrk="1" hangingPunct="1">
              <a:lnSpc>
                <a:spcPts val="3000"/>
              </a:lnSpc>
              <a:spcBef>
                <a:spcPct val="0"/>
              </a:spcBef>
            </a:pPr>
            <a:r>
              <a:rPr lang="ja-JP" altLang="en-US" sz="2400" dirty="0" smtClean="0">
                <a:ea typeface="ＭＳ ゴシック" pitchFamily="49" charset="-128"/>
              </a:rPr>
              <a:t>　</a:t>
            </a:r>
            <a:r>
              <a:rPr lang="ja-JP" altLang="en-US" sz="2400" dirty="0" smtClean="0">
                <a:latin typeface="HG丸ｺﾞｼｯｸM-PRO" pitchFamily="50" charset="-128"/>
                <a:ea typeface="HG丸ｺﾞｼｯｸM-PRO" pitchFamily="50" charset="-128"/>
              </a:rPr>
              <a:t>生活習慣病などの予防のためには、労働者自身が適切な</a:t>
            </a:r>
          </a:p>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生活習慣を身につけることが必要不可欠である。</a:t>
            </a:r>
          </a:p>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　そのため、労働者自身も正しい知識を持ち、自ら努力し</a:t>
            </a:r>
          </a:p>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なければ、その効果が期待できない。</a:t>
            </a:r>
          </a:p>
        </p:txBody>
      </p:sp>
      <p:sp>
        <p:nvSpPr>
          <p:cNvPr id="41988" name="AutoShape 1028"/>
          <p:cNvSpPr>
            <a:spLocks noChangeArrowheads="1"/>
          </p:cNvSpPr>
          <p:nvPr/>
        </p:nvSpPr>
        <p:spPr bwMode="auto">
          <a:xfrm>
            <a:off x="3962400" y="2405063"/>
            <a:ext cx="1152525" cy="503237"/>
          </a:xfrm>
          <a:prstGeom prst="downArrow">
            <a:avLst>
              <a:gd name="adj1" fmla="val 50000"/>
              <a:gd name="adj2" fmla="val 25000"/>
            </a:avLst>
          </a:prstGeom>
          <a:solidFill>
            <a:srgbClr val="FFFF00"/>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41989" name="Rectangle 1029"/>
          <p:cNvSpPr>
            <a:spLocks noChangeArrowheads="1"/>
          </p:cNvSpPr>
          <p:nvPr/>
        </p:nvSpPr>
        <p:spPr bwMode="auto">
          <a:xfrm>
            <a:off x="304800" y="2975210"/>
            <a:ext cx="8497887" cy="3622141"/>
          </a:xfrm>
          <a:prstGeom prst="rect">
            <a:avLst/>
          </a:prstGeom>
          <a:solidFill>
            <a:srgbClr val="FFFF99"/>
          </a:solidFill>
          <a:ln>
            <a:noFill/>
          </a:ln>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ts val="3000"/>
              </a:lnSpc>
            </a:pPr>
            <a:r>
              <a:rPr lang="ja-JP" altLang="en-US" sz="2400" dirty="0">
                <a:latin typeface="HG丸ｺﾞｼｯｸM-PRO" pitchFamily="50" charset="-128"/>
                <a:ea typeface="HG丸ｺﾞｼｯｸM-PRO" pitchFamily="50" charset="-128"/>
              </a:rPr>
              <a:t>　そこで健康教育により、労働者に健康の保持増進に関し</a:t>
            </a:r>
          </a:p>
          <a:p>
            <a:pPr eaLnBrk="1" hangingPunct="1">
              <a:lnSpc>
                <a:spcPts val="3000"/>
              </a:lnSpc>
            </a:pPr>
            <a:r>
              <a:rPr lang="ja-JP" altLang="en-US" sz="2400" dirty="0">
                <a:latin typeface="HG丸ｺﾞｼｯｸM-PRO" pitchFamily="50" charset="-128"/>
                <a:ea typeface="HG丸ｺﾞｼｯｸM-PRO" pitchFamily="50" charset="-128"/>
              </a:rPr>
              <a:t>て、知識と方法を十分に理解してもらうことが重要になり、</a:t>
            </a:r>
          </a:p>
          <a:p>
            <a:pPr eaLnBrk="1" hangingPunct="1">
              <a:lnSpc>
                <a:spcPts val="3000"/>
              </a:lnSpc>
            </a:pPr>
            <a:r>
              <a:rPr lang="ja-JP" altLang="en-US" sz="2400" dirty="0">
                <a:latin typeface="HG丸ｺﾞｼｯｸM-PRO" pitchFamily="50" charset="-128"/>
                <a:ea typeface="HG丸ｺﾞｼｯｸM-PRO" pitchFamily="50" charset="-128"/>
              </a:rPr>
              <a:t>また、このことが労働者への動機付けにもなる。</a:t>
            </a:r>
          </a:p>
          <a:p>
            <a:pPr eaLnBrk="1" hangingPunct="1">
              <a:lnSpc>
                <a:spcPts val="3000"/>
              </a:lnSpc>
            </a:pPr>
            <a:r>
              <a:rPr lang="ja-JP" altLang="en-US" sz="2400" dirty="0">
                <a:latin typeface="HG丸ｺﾞｼｯｸM-PRO" pitchFamily="50" charset="-128"/>
                <a:ea typeface="HG丸ｺﾞｼｯｸM-PRO" pitchFamily="50" charset="-128"/>
              </a:rPr>
              <a:t>　なお、健康保持増進活動は継続的な取り組みが必要で</a:t>
            </a:r>
            <a:r>
              <a:rPr lang="ja-JP" altLang="en-US" sz="2400" dirty="0" err="1">
                <a:latin typeface="HG丸ｺﾞｼｯｸM-PRO" pitchFamily="50" charset="-128"/>
                <a:ea typeface="HG丸ｺﾞｼｯｸM-PRO" pitchFamily="50" charset="-128"/>
              </a:rPr>
              <a:t>あ</a:t>
            </a:r>
            <a:endParaRPr lang="ja-JP" altLang="en-US" sz="2400" dirty="0">
              <a:latin typeface="HG丸ｺﾞｼｯｸM-PRO" pitchFamily="50" charset="-128"/>
              <a:ea typeface="HG丸ｺﾞｼｯｸM-PRO" pitchFamily="50" charset="-128"/>
            </a:endParaRPr>
          </a:p>
          <a:p>
            <a:pPr eaLnBrk="1" hangingPunct="1">
              <a:lnSpc>
                <a:spcPts val="3000"/>
              </a:lnSpc>
            </a:pPr>
            <a:r>
              <a:rPr lang="ja-JP" altLang="en-US" sz="2400" dirty="0">
                <a:latin typeface="HG丸ｺﾞｼｯｸM-PRO" pitchFamily="50" charset="-128"/>
                <a:ea typeface="HG丸ｺﾞｼｯｸM-PRO" pitchFamily="50" charset="-128"/>
              </a:rPr>
              <a:t>ることから、事業場の実情に応じて、あらゆる機会を活用</a:t>
            </a:r>
          </a:p>
          <a:p>
            <a:pPr eaLnBrk="1" hangingPunct="1">
              <a:lnSpc>
                <a:spcPts val="3000"/>
              </a:lnSpc>
            </a:pPr>
            <a:r>
              <a:rPr lang="ja-JP" altLang="en-US" sz="2400" dirty="0">
                <a:latin typeface="HG丸ｺﾞｼｯｸM-PRO" pitchFamily="50" charset="-128"/>
                <a:ea typeface="HG丸ｺﾞｼｯｸM-PRO" pitchFamily="50" charset="-128"/>
              </a:rPr>
              <a:t>して計画的かつ継続的に実施し、さらに、その結果を</a:t>
            </a:r>
            <a:r>
              <a:rPr lang="ja-JP" altLang="en-US" sz="2400" dirty="0" err="1">
                <a:latin typeface="HG丸ｺﾞｼｯｸM-PRO" pitchFamily="50" charset="-128"/>
                <a:ea typeface="HG丸ｺﾞｼｯｸM-PRO" pitchFamily="50" charset="-128"/>
              </a:rPr>
              <a:t>踏ま</a:t>
            </a:r>
            <a:endParaRPr lang="ja-JP" altLang="en-US" sz="2400" dirty="0">
              <a:latin typeface="HG丸ｺﾞｼｯｸM-PRO" pitchFamily="50" charset="-128"/>
              <a:ea typeface="HG丸ｺﾞｼｯｸM-PRO" pitchFamily="50" charset="-128"/>
            </a:endParaRPr>
          </a:p>
          <a:p>
            <a:pPr eaLnBrk="1" hangingPunct="1">
              <a:lnSpc>
                <a:spcPts val="3000"/>
              </a:lnSpc>
            </a:pPr>
            <a:r>
              <a:rPr lang="ja-JP" altLang="en-US" sz="2400" dirty="0">
                <a:latin typeface="HG丸ｺﾞｼｯｸM-PRO" pitchFamily="50" charset="-128"/>
                <a:ea typeface="HG丸ｺﾞｼｯｸM-PRO" pitchFamily="50" charset="-128"/>
              </a:rPr>
              <a:t>え改善することが重要である。</a:t>
            </a:r>
            <a:r>
              <a:rPr lang="ja-JP" altLang="en-US" sz="2400" b="1" u="sng" dirty="0">
                <a:solidFill>
                  <a:srgbClr val="FF0000"/>
                </a:solidFill>
                <a:latin typeface="HG丸ｺﾞｼｯｸM-PRO" pitchFamily="50" charset="-128"/>
                <a:ea typeface="HG丸ｺﾞｼｯｸM-PRO" pitchFamily="50" charset="-128"/>
              </a:rPr>
              <a:t>健康教育の対象者は、健康</a:t>
            </a:r>
            <a:endParaRPr lang="en-US" altLang="ja-JP" sz="2400" b="1" u="sng" dirty="0">
              <a:solidFill>
                <a:srgbClr val="FF0000"/>
              </a:solidFill>
              <a:latin typeface="HG丸ｺﾞｼｯｸM-PRO" pitchFamily="50" charset="-128"/>
              <a:ea typeface="HG丸ｺﾞｼｯｸM-PRO" pitchFamily="50" charset="-128"/>
            </a:endParaRPr>
          </a:p>
          <a:p>
            <a:pPr eaLnBrk="1" hangingPunct="1">
              <a:lnSpc>
                <a:spcPts val="3000"/>
              </a:lnSpc>
            </a:pPr>
            <a:r>
              <a:rPr lang="ja-JP" altLang="en-US" sz="2400" b="1" u="sng" dirty="0">
                <a:solidFill>
                  <a:srgbClr val="FF0000"/>
                </a:solidFill>
                <a:latin typeface="HG丸ｺﾞｼｯｸM-PRO" pitchFamily="50" charset="-128"/>
                <a:ea typeface="HG丸ｺﾞｼｯｸM-PRO" pitchFamily="50" charset="-128"/>
              </a:rPr>
              <a:t>状況や生活習慣などに問題がある者だけでなく、</a:t>
            </a:r>
            <a:r>
              <a:rPr lang="ja-JP" altLang="en-US" sz="2400" b="1" u="sng" dirty="0" err="1">
                <a:solidFill>
                  <a:srgbClr val="FF0000"/>
                </a:solidFill>
                <a:latin typeface="HG丸ｺﾞｼｯｸM-PRO" pitchFamily="50" charset="-128"/>
                <a:ea typeface="HG丸ｺﾞｼｯｸM-PRO" pitchFamily="50" charset="-128"/>
              </a:rPr>
              <a:t>問題のな</a:t>
            </a:r>
            <a:endParaRPr lang="en-US" altLang="ja-JP" sz="2400" b="1" u="sng" dirty="0">
              <a:solidFill>
                <a:srgbClr val="FF0000"/>
              </a:solidFill>
              <a:latin typeface="HG丸ｺﾞｼｯｸM-PRO" pitchFamily="50" charset="-128"/>
              <a:ea typeface="HG丸ｺﾞｼｯｸM-PRO" pitchFamily="50" charset="-128"/>
            </a:endParaRPr>
          </a:p>
          <a:p>
            <a:pPr eaLnBrk="1" hangingPunct="1">
              <a:lnSpc>
                <a:spcPts val="3000"/>
              </a:lnSpc>
            </a:pPr>
            <a:r>
              <a:rPr lang="ja-JP" altLang="en-US" sz="2400" b="1" u="sng" dirty="0">
                <a:solidFill>
                  <a:srgbClr val="FF0000"/>
                </a:solidFill>
                <a:latin typeface="HG丸ｺﾞｼｯｸM-PRO" pitchFamily="50" charset="-128"/>
                <a:ea typeface="HG丸ｺﾞｼｯｸM-PRO" pitchFamily="50" charset="-128"/>
              </a:rPr>
              <a:t>い者も</a:t>
            </a:r>
            <a:r>
              <a:rPr lang="ja-JP" altLang="en-US" sz="2400" b="1" u="sng" dirty="0" smtClean="0">
                <a:solidFill>
                  <a:srgbClr val="FF0000"/>
                </a:solidFill>
                <a:latin typeface="HG丸ｺﾞｼｯｸM-PRO" pitchFamily="50" charset="-128"/>
                <a:ea typeface="HG丸ｺﾞｼｯｸM-PRO" pitchFamily="50" charset="-128"/>
              </a:rPr>
              <a:t>現状を再確認</a:t>
            </a:r>
            <a:r>
              <a:rPr lang="ja-JP" altLang="en-US" sz="2400" b="1" u="sng" dirty="0">
                <a:solidFill>
                  <a:srgbClr val="FF0000"/>
                </a:solidFill>
                <a:latin typeface="HG丸ｺﾞｼｯｸM-PRO" pitchFamily="50" charset="-128"/>
                <a:ea typeface="HG丸ｺﾞｼｯｸM-PRO" pitchFamily="50" charset="-128"/>
              </a:rPr>
              <a:t>するため全ての者を対象にする。</a:t>
            </a:r>
            <a:r>
              <a:rPr lang="ja-JP" altLang="en-US" sz="2400" dirty="0">
                <a:solidFill>
                  <a:srgbClr val="FF0000"/>
                </a:solidFill>
                <a:latin typeface="HG丸ｺﾞｼｯｸM-PRO" panose="020F0600000000000000" pitchFamily="50" charset="-128"/>
                <a:ea typeface="HG丸ｺﾞｼｯｸM-PRO" panose="020F0600000000000000" pitchFamily="50" charset="-128"/>
              </a:rPr>
              <a:t>　</a:t>
            </a:r>
          </a:p>
        </p:txBody>
      </p:sp>
      <p:sp>
        <p:nvSpPr>
          <p:cNvPr id="41990" name="Text Box 1030"/>
          <p:cNvSpPr txBox="1">
            <a:spLocks noChangeArrowheads="1"/>
          </p:cNvSpPr>
          <p:nvPr/>
        </p:nvSpPr>
        <p:spPr bwMode="auto">
          <a:xfrm>
            <a:off x="5868144" y="305978"/>
            <a:ext cx="1872208"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P135</a:t>
            </a:r>
            <a:endParaRPr lang="en-US" altLang="ja-JP" sz="1400" dirty="0">
              <a:latin typeface="HG丸ｺﾞｼｯｸM-PRO" pitchFamily="50" charset="-128"/>
              <a:ea typeface="HG丸ｺﾞｼｯｸM-PRO" pitchFamily="50" charset="-128"/>
            </a:endParaRPr>
          </a:p>
        </p:txBody>
      </p:sp>
      <p:sp>
        <p:nvSpPr>
          <p:cNvPr id="41991" name="スライド番号プレースホルダー 1"/>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2F543800-2E20-4DE3-9AD8-EA437606875B}" type="slidenum">
              <a:rPr lang="en-US" altLang="ja-JP" sz="1400">
                <a:latin typeface="ＭＳ Ｐゴシック" pitchFamily="50" charset="-128"/>
                <a:ea typeface="ＭＳ Ｐゴシック" pitchFamily="50" charset="-128"/>
              </a:rPr>
              <a:pPr/>
              <a:t>37</a:t>
            </a:fld>
            <a:endParaRPr lang="en-US" altLang="ja-JP" sz="140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6116831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6"/>
          <p:cNvSpPr>
            <a:spLocks noChangeArrowheads="1"/>
          </p:cNvSpPr>
          <p:nvPr/>
        </p:nvSpPr>
        <p:spPr bwMode="auto">
          <a:xfrm>
            <a:off x="304800" y="4724400"/>
            <a:ext cx="8731696" cy="1981200"/>
          </a:xfrm>
          <a:prstGeom prst="rect">
            <a:avLst/>
          </a:prstGeom>
          <a:solidFill>
            <a:srgbClr val="FFFF99"/>
          </a:solidFill>
          <a:ln>
            <a:noFill/>
          </a:ln>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ts val="3000"/>
              </a:lnSpc>
            </a:pPr>
            <a:r>
              <a:rPr lang="ja-JP" altLang="en-US" sz="2400" u="sng" dirty="0">
                <a:solidFill>
                  <a:srgbClr val="FF0000"/>
                </a:solidFill>
                <a:latin typeface="HG丸ｺﾞｼｯｸM-PRO" panose="020F0600000000000000" pitchFamily="50" charset="-128"/>
                <a:ea typeface="HG丸ｺﾞｼｯｸM-PRO" panose="020F0600000000000000" pitchFamily="50" charset="-128"/>
              </a:rPr>
              <a:t>労働安全衛生法第７１条の２</a:t>
            </a:r>
          </a:p>
          <a:p>
            <a:pPr eaLnBrk="1" hangingPunct="1">
              <a:lnSpc>
                <a:spcPts val="3000"/>
              </a:lnSpc>
            </a:pPr>
            <a:r>
              <a:rPr lang="ja-JP" altLang="en-US" sz="2400" dirty="0">
                <a:latin typeface="HG丸ｺﾞｼｯｸM-PRO" pitchFamily="50" charset="-128"/>
                <a:ea typeface="HG丸ｺﾞｼｯｸM-PRO" pitchFamily="50" charset="-128"/>
              </a:rPr>
              <a:t>　事業者は快適な職場環境を形成するように努めなければな</a:t>
            </a:r>
          </a:p>
          <a:p>
            <a:pPr eaLnBrk="1" hangingPunct="1">
              <a:lnSpc>
                <a:spcPts val="3000"/>
              </a:lnSpc>
            </a:pPr>
            <a:r>
              <a:rPr lang="ja-JP" altLang="en-US" sz="2400" dirty="0">
                <a:latin typeface="HG丸ｺﾞｼｯｸM-PRO" pitchFamily="50" charset="-128"/>
                <a:ea typeface="HG丸ｺﾞｼｯｸM-PRO" pitchFamily="50" charset="-128"/>
              </a:rPr>
              <a:t>らない。</a:t>
            </a:r>
          </a:p>
          <a:p>
            <a:pPr eaLnBrk="1" hangingPunct="1">
              <a:lnSpc>
                <a:spcPts val="3000"/>
              </a:lnSpc>
            </a:pPr>
            <a:r>
              <a:rPr lang="ja-JP" altLang="en-US" sz="2400" dirty="0">
                <a:solidFill>
                  <a:srgbClr val="FF0000"/>
                </a:solidFill>
                <a:latin typeface="HG丸ｺﾞｼｯｸM-PRO" pitchFamily="50" charset="-128"/>
                <a:ea typeface="HG丸ｺﾞｼｯｸM-PRO" pitchFamily="50" charset="-128"/>
              </a:rPr>
              <a:t>「事業者が</a:t>
            </a:r>
            <a:r>
              <a:rPr lang="ja-JP" altLang="en-US" sz="2400" dirty="0" err="1">
                <a:solidFill>
                  <a:srgbClr val="FF0000"/>
                </a:solidFill>
                <a:latin typeface="HG丸ｺﾞｼｯｸM-PRO" pitchFamily="50" charset="-128"/>
                <a:ea typeface="HG丸ｺﾞｼｯｸM-PRO" pitchFamily="50" charset="-128"/>
              </a:rPr>
              <a:t>構ずべき</a:t>
            </a:r>
            <a:r>
              <a:rPr lang="ja-JP" altLang="en-US" sz="2400" dirty="0">
                <a:solidFill>
                  <a:srgbClr val="FF0000"/>
                </a:solidFill>
                <a:latin typeface="HG丸ｺﾞｼｯｸM-PRO" pitchFamily="50" charset="-128"/>
                <a:ea typeface="HG丸ｺﾞｼｯｸM-PRO" pitchFamily="50" charset="-128"/>
              </a:rPr>
              <a:t>快適な職場環境の形成のための措置に関</a:t>
            </a:r>
          </a:p>
          <a:p>
            <a:pPr eaLnBrk="1" hangingPunct="1">
              <a:lnSpc>
                <a:spcPts val="3000"/>
              </a:lnSpc>
            </a:pPr>
            <a:r>
              <a:rPr lang="ja-JP" altLang="en-US" sz="2400" dirty="0">
                <a:solidFill>
                  <a:srgbClr val="FF0000"/>
                </a:solidFill>
                <a:latin typeface="HG丸ｺﾞｼｯｸM-PRO" pitchFamily="50" charset="-128"/>
                <a:ea typeface="HG丸ｺﾞｼｯｸM-PRO" pitchFamily="50" charset="-128"/>
              </a:rPr>
              <a:t>する指針（快適職場指針）」（Ｈ４年７月１日告示）　</a:t>
            </a:r>
          </a:p>
        </p:txBody>
      </p:sp>
      <p:sp>
        <p:nvSpPr>
          <p:cNvPr id="43011" name="Rectangle 3"/>
          <p:cNvSpPr>
            <a:spLocks noGrp="1" noChangeArrowheads="1"/>
          </p:cNvSpPr>
          <p:nvPr>
            <p:ph type="subTitle" idx="1"/>
          </p:nvPr>
        </p:nvSpPr>
        <p:spPr bwMode="auto">
          <a:xfrm>
            <a:off x="304800" y="1444239"/>
            <a:ext cx="8731696" cy="2797562"/>
          </a:xfrm>
          <a:solidFill>
            <a:srgbClr val="FFFF99"/>
          </a:solidFill>
          <a:extLst/>
        </p:spPr>
        <p:txBody>
          <a:bodyPr vert="horz" wrap="square" lIns="91440" tIns="45720" rIns="91440" bIns="45720" numCol="1" anchor="t" anchorCtr="0" compatLnSpc="1">
            <a:prstTxWarp prst="textNoShape">
              <a:avLst/>
            </a:prstTxWarp>
          </a:bodyPr>
          <a:lstStyle/>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生活の１／３が職場で過ごしており、いわば労働者の生活の</a:t>
            </a:r>
          </a:p>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場。その生活の場が、</a:t>
            </a:r>
            <a:r>
              <a:rPr lang="ja-JP" altLang="en-US" sz="2400" u="sng" dirty="0" smtClean="0">
                <a:latin typeface="HG丸ｺﾞｼｯｸM-PRO" pitchFamily="50" charset="-128"/>
                <a:ea typeface="HG丸ｺﾞｼｯｸM-PRO" pitchFamily="50" charset="-128"/>
              </a:rPr>
              <a:t>浮遊粉塵で汚れていたり、臭気があっ</a:t>
            </a:r>
          </a:p>
          <a:p>
            <a:pPr algn="l" eaLnBrk="1" hangingPunct="1">
              <a:lnSpc>
                <a:spcPts val="3000"/>
              </a:lnSpc>
              <a:spcBef>
                <a:spcPct val="0"/>
              </a:spcBef>
            </a:pPr>
            <a:r>
              <a:rPr lang="ja-JP" altLang="en-US" sz="2400" u="sng" dirty="0" smtClean="0">
                <a:latin typeface="HG丸ｺﾞｼｯｸM-PRO" pitchFamily="50" charset="-128"/>
                <a:ea typeface="HG丸ｺﾞｼｯｸM-PRO" pitchFamily="50" charset="-128"/>
              </a:rPr>
              <a:t>たり、暑すぎたり、寒すぎたり、暗かったり、騒音でうるさ</a:t>
            </a:r>
          </a:p>
          <a:p>
            <a:pPr algn="l" eaLnBrk="1" hangingPunct="1">
              <a:lnSpc>
                <a:spcPts val="3000"/>
              </a:lnSpc>
              <a:spcBef>
                <a:spcPct val="0"/>
              </a:spcBef>
            </a:pPr>
            <a:r>
              <a:rPr lang="ja-JP" altLang="en-US" sz="2400" u="sng" dirty="0" smtClean="0">
                <a:latin typeface="HG丸ｺﾞｼｯｸM-PRO" pitchFamily="50" charset="-128"/>
                <a:ea typeface="HG丸ｺﾞｼｯｸM-PRO" pitchFamily="50" charset="-128"/>
              </a:rPr>
              <a:t>かったり、不自然な姿勢での作業や大きな筋力を必要とする</a:t>
            </a:r>
            <a:endParaRPr lang="en-US" altLang="ja-JP" sz="2400" u="sng" dirty="0" smtClean="0">
              <a:latin typeface="HG丸ｺﾞｼｯｸM-PRO" pitchFamily="50" charset="-128"/>
              <a:ea typeface="HG丸ｺﾞｼｯｸM-PRO" pitchFamily="50" charset="-128"/>
            </a:endParaRPr>
          </a:p>
          <a:p>
            <a:pPr algn="l" eaLnBrk="1" hangingPunct="1">
              <a:lnSpc>
                <a:spcPts val="3000"/>
              </a:lnSpc>
              <a:spcBef>
                <a:spcPct val="0"/>
              </a:spcBef>
            </a:pPr>
            <a:r>
              <a:rPr lang="ja-JP" altLang="en-US" sz="2400" u="sng" dirty="0" smtClean="0">
                <a:latin typeface="HG丸ｺﾞｼｯｸM-PRO" pitchFamily="50" charset="-128"/>
                <a:ea typeface="HG丸ｺﾞｼｯｸM-PRO" pitchFamily="50" charset="-128"/>
              </a:rPr>
              <a:t>作業であったりする場合には、労働者にとって不快である</a:t>
            </a:r>
            <a:r>
              <a:rPr lang="ja-JP" altLang="en-US" sz="2400" u="sng" dirty="0" err="1" smtClean="0">
                <a:latin typeface="HG丸ｺﾞｼｯｸM-PRO" pitchFamily="50" charset="-128"/>
                <a:ea typeface="HG丸ｺﾞｼｯｸM-PRO" pitchFamily="50" charset="-128"/>
              </a:rPr>
              <a:t>だ</a:t>
            </a:r>
            <a:endParaRPr lang="en-US" altLang="ja-JP" sz="2400" u="sng" dirty="0" smtClean="0">
              <a:latin typeface="HG丸ｺﾞｼｯｸM-PRO" pitchFamily="50" charset="-128"/>
              <a:ea typeface="HG丸ｺﾞｼｯｸM-PRO" pitchFamily="50" charset="-128"/>
            </a:endParaRPr>
          </a:p>
          <a:p>
            <a:pPr algn="l" eaLnBrk="1" hangingPunct="1">
              <a:lnSpc>
                <a:spcPts val="3000"/>
              </a:lnSpc>
              <a:spcBef>
                <a:spcPct val="0"/>
              </a:spcBef>
            </a:pPr>
            <a:r>
              <a:rPr lang="ja-JP" altLang="en-US" sz="2400" u="sng" dirty="0" smtClean="0">
                <a:latin typeface="HG丸ｺﾞｼｯｸM-PRO" pitchFamily="50" charset="-128"/>
                <a:ea typeface="HG丸ｺﾞｼｯｸM-PRO" pitchFamily="50" charset="-128"/>
              </a:rPr>
              <a:t>けでなく、心身ともにストレスが大きくなり生産性からも能</a:t>
            </a:r>
            <a:endParaRPr lang="en-US" altLang="ja-JP" sz="2400" u="sng" dirty="0" smtClean="0">
              <a:latin typeface="HG丸ｺﾞｼｯｸM-PRO" pitchFamily="50" charset="-128"/>
              <a:ea typeface="HG丸ｺﾞｼｯｸM-PRO" pitchFamily="50" charset="-128"/>
            </a:endParaRPr>
          </a:p>
          <a:p>
            <a:pPr algn="l" eaLnBrk="1" hangingPunct="1">
              <a:lnSpc>
                <a:spcPts val="3000"/>
              </a:lnSpc>
              <a:spcBef>
                <a:spcPct val="0"/>
              </a:spcBef>
            </a:pPr>
            <a:r>
              <a:rPr lang="ja-JP" altLang="en-US" sz="2400" u="sng" dirty="0" smtClean="0">
                <a:latin typeface="HG丸ｺﾞｼｯｸM-PRO" pitchFamily="50" charset="-128"/>
                <a:ea typeface="HG丸ｺﾞｼｯｸM-PRO" pitchFamily="50" charset="-128"/>
              </a:rPr>
              <a:t>率の低下をきたす。</a:t>
            </a:r>
          </a:p>
        </p:txBody>
      </p:sp>
      <p:sp>
        <p:nvSpPr>
          <p:cNvPr id="43012" name="Rectangle 4"/>
          <p:cNvSpPr>
            <a:spLocks noChangeArrowheads="1"/>
          </p:cNvSpPr>
          <p:nvPr/>
        </p:nvSpPr>
        <p:spPr bwMode="auto">
          <a:xfrm>
            <a:off x="298892" y="913260"/>
            <a:ext cx="3853880" cy="49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ts val="3500"/>
              </a:lnSpc>
            </a:pPr>
            <a:r>
              <a:rPr lang="ja-JP" altLang="en-US" sz="2800" dirty="0">
                <a:solidFill>
                  <a:schemeClr val="accent2"/>
                </a:solidFill>
                <a:latin typeface="HG丸ｺﾞｼｯｸM-PRO" pitchFamily="50" charset="-128"/>
                <a:ea typeface="HG丸ｺﾞｼｯｸM-PRO" pitchFamily="50" charset="-128"/>
              </a:rPr>
              <a:t>（１）快適職場づくり</a:t>
            </a:r>
            <a:endParaRPr lang="ja-JP" altLang="en-US" sz="2800" dirty="0">
              <a:solidFill>
                <a:srgbClr val="3333CC"/>
              </a:solidFill>
              <a:latin typeface="HG丸ｺﾞｼｯｸM-PRO" pitchFamily="50" charset="-128"/>
              <a:ea typeface="HG丸ｺﾞｼｯｸM-PRO" pitchFamily="50" charset="-128"/>
            </a:endParaRPr>
          </a:p>
        </p:txBody>
      </p:sp>
      <p:sp>
        <p:nvSpPr>
          <p:cNvPr id="43013" name="AutoShape 5"/>
          <p:cNvSpPr>
            <a:spLocks noChangeArrowheads="1"/>
          </p:cNvSpPr>
          <p:nvPr/>
        </p:nvSpPr>
        <p:spPr bwMode="auto">
          <a:xfrm>
            <a:off x="3924300" y="4275138"/>
            <a:ext cx="1152525" cy="415925"/>
          </a:xfrm>
          <a:prstGeom prst="downArrow">
            <a:avLst>
              <a:gd name="adj1" fmla="val 50000"/>
              <a:gd name="adj2" fmla="val 25000"/>
            </a:avLst>
          </a:prstGeom>
          <a:solidFill>
            <a:srgbClr val="FFFF00"/>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43015" name="AutoShape 7"/>
          <p:cNvSpPr>
            <a:spLocks noChangeArrowheads="1"/>
          </p:cNvSpPr>
          <p:nvPr/>
        </p:nvSpPr>
        <p:spPr bwMode="auto">
          <a:xfrm>
            <a:off x="298892" y="163285"/>
            <a:ext cx="4627563" cy="688487"/>
          </a:xfrm>
          <a:prstGeom prst="roundRect">
            <a:avLst>
              <a:gd name="adj" fmla="val 16667"/>
            </a:avLst>
          </a:prstGeom>
          <a:gradFill rotWithShape="0">
            <a:gsLst>
              <a:gs pos="0">
                <a:srgbClr val="FFFF00"/>
              </a:gs>
              <a:gs pos="50000">
                <a:srgbClr val="FFFFFF"/>
              </a:gs>
              <a:gs pos="100000">
                <a:srgbClr val="FFFF00"/>
              </a:gs>
            </a:gsLst>
            <a:lin ang="5400000" scaled="1"/>
          </a:gra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ts val="4000"/>
              </a:lnSpc>
            </a:pPr>
            <a:r>
              <a:rPr lang="ja-JP" altLang="en-US" sz="3600" b="1" dirty="0">
                <a:latin typeface="HG丸ｺﾞｼｯｸM-PRO" pitchFamily="50" charset="-128"/>
                <a:ea typeface="HG丸ｺﾞｼｯｸM-PRO" pitchFamily="50" charset="-128"/>
              </a:rPr>
              <a:t>３．快適職場づくり</a:t>
            </a:r>
          </a:p>
        </p:txBody>
      </p:sp>
      <p:sp>
        <p:nvSpPr>
          <p:cNvPr id="43016" name="Text Box 8"/>
          <p:cNvSpPr txBox="1">
            <a:spLocks noChangeArrowheads="1"/>
          </p:cNvSpPr>
          <p:nvPr/>
        </p:nvSpPr>
        <p:spPr bwMode="auto">
          <a:xfrm>
            <a:off x="6527222" y="364883"/>
            <a:ext cx="1656184"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P136</a:t>
            </a:r>
            <a:endParaRPr lang="en-US" altLang="ja-JP" sz="1400" dirty="0">
              <a:latin typeface="HG丸ｺﾞｼｯｸM-PRO" pitchFamily="50" charset="-128"/>
              <a:ea typeface="HG丸ｺﾞｼｯｸM-PRO" pitchFamily="50" charset="-128"/>
            </a:endParaRPr>
          </a:p>
        </p:txBody>
      </p:sp>
      <p:sp>
        <p:nvSpPr>
          <p:cNvPr id="43010" name="スライド番号プレースホルダー 3"/>
          <p:cNvSpPr>
            <a:spLocks noGrp="1"/>
          </p:cNvSpPr>
          <p:nvPr>
            <p:ph type="sldNum" sz="quarter" idx="10"/>
          </p:nvPr>
        </p:nvSpPr>
        <p:spPr>
          <a:xfrm>
            <a:off x="8316416" y="6416798"/>
            <a:ext cx="598984" cy="276944"/>
          </a:xfrm>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349B035D-CC14-4C53-855E-BC45B362A16D}" type="slidenum">
              <a:rPr lang="en-US" altLang="ja-JP" sz="1400"/>
              <a:pPr/>
              <a:t>38</a:t>
            </a:fld>
            <a:endParaRPr lang="en-US" altLang="ja-JP" sz="1400" dirty="0"/>
          </a:p>
        </p:txBody>
      </p:sp>
    </p:spTree>
    <p:extLst>
      <p:ext uri="{BB962C8B-B14F-4D97-AF65-F5344CB8AC3E}">
        <p14:creationId xmlns:p14="http://schemas.microsoft.com/office/powerpoint/2010/main" val="12926895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283CEEC3-6F86-4DCC-B6FD-6BEC1E7A801A}" type="slidenum">
              <a:rPr lang="en-US" altLang="ja-JP" sz="1400"/>
              <a:pPr/>
              <a:t>39</a:t>
            </a:fld>
            <a:endParaRPr lang="en-US" altLang="ja-JP" sz="1400"/>
          </a:p>
        </p:txBody>
      </p:sp>
      <p:sp>
        <p:nvSpPr>
          <p:cNvPr id="44035" name="Text Box 2"/>
          <p:cNvSpPr txBox="1">
            <a:spLocks noChangeArrowheads="1"/>
          </p:cNvSpPr>
          <p:nvPr/>
        </p:nvSpPr>
        <p:spPr bwMode="auto">
          <a:xfrm>
            <a:off x="7715250" y="381000"/>
            <a:ext cx="1077913"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ts val="1200"/>
              </a:spcBef>
            </a:pPr>
            <a:r>
              <a:rPr lang="ja-JP" altLang="en-US" sz="1800" dirty="0">
                <a:latin typeface="Arial" charset="0"/>
                <a:ea typeface="ＭＳ Ｐゴシック" pitchFamily="50" charset="-128"/>
              </a:rPr>
              <a:t>　　</a:t>
            </a:r>
            <a:r>
              <a:rPr lang="ja-JP" altLang="en-US" sz="2400" b="1" dirty="0">
                <a:latin typeface="Arial" charset="0"/>
                <a:ea typeface="ＭＳ Ｐゴシック" pitchFamily="50" charset="-128"/>
              </a:rPr>
              <a:t>　</a:t>
            </a:r>
            <a:r>
              <a:rPr lang="ja-JP" altLang="en-US" sz="2400" b="1" dirty="0">
                <a:latin typeface="HG丸ｺﾞｼｯｸM-PRO" pitchFamily="50" charset="-128"/>
                <a:ea typeface="HG丸ｺﾞｼｯｸM-PRO" pitchFamily="50" charset="-128"/>
              </a:rPr>
              <a:t>快適のレベル</a:t>
            </a:r>
          </a:p>
          <a:p>
            <a:pPr eaLnBrk="1" hangingPunct="1">
              <a:spcBef>
                <a:spcPts val="1200"/>
              </a:spcBef>
            </a:pPr>
            <a:r>
              <a:rPr lang="ja-JP" altLang="en-US" sz="2400" b="1" dirty="0">
                <a:latin typeface="HG丸ｺﾞｼｯｸM-PRO" pitchFamily="50" charset="-128"/>
                <a:ea typeface="HG丸ｺﾞｼｯｸM-PRO" pitchFamily="50" charset="-128"/>
              </a:rPr>
              <a:t>高　　　　　　　低</a:t>
            </a:r>
          </a:p>
        </p:txBody>
      </p:sp>
      <p:sp>
        <p:nvSpPr>
          <p:cNvPr id="44036" name="AutoShape 3"/>
          <p:cNvSpPr>
            <a:spLocks noChangeArrowheads="1"/>
          </p:cNvSpPr>
          <p:nvPr/>
        </p:nvSpPr>
        <p:spPr bwMode="auto">
          <a:xfrm>
            <a:off x="4648200" y="609600"/>
            <a:ext cx="3962400" cy="4648200"/>
          </a:xfrm>
          <a:prstGeom prst="flowChartExtract">
            <a:avLst/>
          </a:prstGeom>
          <a:solidFill>
            <a:srgbClr val="99FF66"/>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337924" name="AutoShape 4"/>
          <p:cNvSpPr>
            <a:spLocks noChangeArrowheads="1"/>
          </p:cNvSpPr>
          <p:nvPr/>
        </p:nvSpPr>
        <p:spPr bwMode="auto">
          <a:xfrm rot="10800000">
            <a:off x="4648200" y="3962400"/>
            <a:ext cx="3962400" cy="1295400"/>
          </a:xfrm>
          <a:custGeom>
            <a:avLst/>
            <a:gdLst>
              <a:gd name="G0" fmla="+- 3081 0 0"/>
              <a:gd name="G1" fmla="+- 21600 0 3081"/>
              <a:gd name="G2" fmla="*/ 3081 1 2"/>
              <a:gd name="G3" fmla="+- 21600 0 G2"/>
              <a:gd name="G4" fmla="+/ 3081 21600 2"/>
              <a:gd name="G5" fmla="+/ G1 0 2"/>
              <a:gd name="G6" fmla="*/ 21600 21600 3081"/>
              <a:gd name="G7" fmla="*/ G6 1 2"/>
              <a:gd name="G8" fmla="+- 21600 0 G7"/>
              <a:gd name="G9" fmla="*/ 21600 1 2"/>
              <a:gd name="G10" fmla="+- 3081 0 G9"/>
              <a:gd name="G11" fmla="?: G10 G8 0"/>
              <a:gd name="G12" fmla="?: G10 G7 21600"/>
              <a:gd name="T0" fmla="*/ 20059 w 21600"/>
              <a:gd name="T1" fmla="*/ 10800 h 21600"/>
              <a:gd name="T2" fmla="*/ 10800 w 21600"/>
              <a:gd name="T3" fmla="*/ 21600 h 21600"/>
              <a:gd name="T4" fmla="*/ 1541 w 21600"/>
              <a:gd name="T5" fmla="*/ 10800 h 21600"/>
              <a:gd name="T6" fmla="*/ 10800 w 21600"/>
              <a:gd name="T7" fmla="*/ 0 h 21600"/>
              <a:gd name="T8" fmla="*/ 3341 w 21600"/>
              <a:gd name="T9" fmla="*/ 3341 h 21600"/>
              <a:gd name="T10" fmla="*/ 18259 w 21600"/>
              <a:gd name="T11" fmla="*/ 18259 h 21600"/>
            </a:gdLst>
            <a:ahLst/>
            <a:cxnLst>
              <a:cxn ang="0">
                <a:pos x="T0" y="T1"/>
              </a:cxn>
              <a:cxn ang="0">
                <a:pos x="T2" y="T3"/>
              </a:cxn>
              <a:cxn ang="0">
                <a:pos x="T4" y="T5"/>
              </a:cxn>
              <a:cxn ang="0">
                <a:pos x="T6" y="T7"/>
              </a:cxn>
            </a:cxnLst>
            <a:rect l="T8" t="T9" r="T10" b="T11"/>
            <a:pathLst>
              <a:path w="21600" h="21600">
                <a:moveTo>
                  <a:pt x="0" y="0"/>
                </a:moveTo>
                <a:lnTo>
                  <a:pt x="3081" y="21600"/>
                </a:lnTo>
                <a:lnTo>
                  <a:pt x="18519" y="21600"/>
                </a:lnTo>
                <a:lnTo>
                  <a:pt x="21600" y="0"/>
                </a:lnTo>
                <a:close/>
              </a:path>
            </a:pathLst>
          </a:custGeom>
          <a:gradFill rotWithShape="0">
            <a:gsLst>
              <a:gs pos="0">
                <a:srgbClr val="FF0000"/>
              </a:gs>
              <a:gs pos="50000">
                <a:schemeClr val="bg1"/>
              </a:gs>
              <a:gs pos="100000">
                <a:srgbClr val="FF0000"/>
              </a:gs>
            </a:gsLst>
            <a:lin ang="5400000" scaled="1"/>
          </a:gra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lnSpc>
                <a:spcPct val="90000"/>
              </a:lnSpc>
              <a:spcBef>
                <a:spcPct val="20000"/>
              </a:spcBef>
              <a:defRPr/>
            </a:pPr>
            <a:endParaRPr lang="ja-JP" altLang="ja-JP" sz="2400">
              <a:solidFill>
                <a:srgbClr val="FF0000"/>
              </a:solidFill>
              <a:latin typeface="Times New Roman" charset="0"/>
            </a:endParaRPr>
          </a:p>
        </p:txBody>
      </p:sp>
      <p:sp>
        <p:nvSpPr>
          <p:cNvPr id="44038" name="Text Box 5"/>
          <p:cNvSpPr txBox="1">
            <a:spLocks noChangeArrowheads="1"/>
          </p:cNvSpPr>
          <p:nvPr/>
        </p:nvSpPr>
        <p:spPr bwMode="auto">
          <a:xfrm>
            <a:off x="5791200" y="2590800"/>
            <a:ext cx="1582738"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2400" b="1">
                <a:latin typeface="HG丸ｺﾞｼｯｸM-PRO" pitchFamily="50" charset="-128"/>
                <a:ea typeface="HG丸ｺﾞｼｯｸM-PRO" pitchFamily="50" charset="-128"/>
              </a:rPr>
              <a:t>快適職場</a:t>
            </a:r>
          </a:p>
          <a:p>
            <a:pPr algn="ctr" eaLnBrk="1" hangingPunct="1"/>
            <a:r>
              <a:rPr lang="ja-JP" altLang="en-US" sz="2400" b="1">
                <a:latin typeface="HG丸ｺﾞｼｯｸM-PRO" pitchFamily="50" charset="-128"/>
                <a:ea typeface="HG丸ｺﾞｼｯｸM-PRO" pitchFamily="50" charset="-128"/>
              </a:rPr>
              <a:t>の目標</a:t>
            </a:r>
          </a:p>
        </p:txBody>
      </p:sp>
      <p:sp>
        <p:nvSpPr>
          <p:cNvPr id="44039" name="Text Box 6"/>
          <p:cNvSpPr txBox="1">
            <a:spLocks noChangeArrowheads="1"/>
          </p:cNvSpPr>
          <p:nvPr/>
        </p:nvSpPr>
        <p:spPr bwMode="auto">
          <a:xfrm>
            <a:off x="5435600" y="4427538"/>
            <a:ext cx="238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sz="2400" b="1">
                <a:latin typeface="HG丸ｺﾞｼｯｸM-PRO" pitchFamily="50" charset="-128"/>
                <a:ea typeface="HG丸ｺﾞｼｯｸM-PRO" pitchFamily="50" charset="-128"/>
              </a:rPr>
              <a:t>法令違反の水準</a:t>
            </a:r>
          </a:p>
        </p:txBody>
      </p:sp>
      <p:sp>
        <p:nvSpPr>
          <p:cNvPr id="44040" name="Line 7"/>
          <p:cNvSpPr>
            <a:spLocks noChangeShapeType="1"/>
          </p:cNvSpPr>
          <p:nvPr/>
        </p:nvSpPr>
        <p:spPr bwMode="auto">
          <a:xfrm flipV="1">
            <a:off x="7967663" y="990600"/>
            <a:ext cx="0" cy="1508125"/>
          </a:xfrm>
          <a:prstGeom prst="line">
            <a:avLst/>
          </a:prstGeom>
          <a:noFill/>
          <a:ln w="762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41" name="Rectangle 8"/>
          <p:cNvSpPr>
            <a:spLocks noGrp="1" noChangeArrowheads="1"/>
          </p:cNvSpPr>
          <p:nvPr>
            <p:ph type="subTitle" idx="1"/>
          </p:nvPr>
        </p:nvSpPr>
        <p:spPr bwMode="auto">
          <a:xfrm>
            <a:off x="362744" y="1471188"/>
            <a:ext cx="4429920" cy="5234411"/>
          </a:xfrm>
          <a:noFill/>
          <a:extLst/>
        </p:spPr>
        <p:txBody>
          <a:bodyPr vert="horz" wrap="square" lIns="91440" tIns="45720" rIns="91440" bIns="45720" numCol="1" anchor="t" anchorCtr="0" compatLnSpc="1">
            <a:prstTxWarp prst="textNoShape">
              <a:avLst/>
            </a:prstTxWarp>
          </a:bodyPr>
          <a:lstStyle/>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職場の快適性が高いと、</a:t>
            </a:r>
          </a:p>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①職場全体の意欲の向上</a:t>
            </a:r>
          </a:p>
          <a:p>
            <a:pPr algn="l" eaLnBrk="1" hangingPunct="1">
              <a:lnSpc>
                <a:spcPts val="3000"/>
              </a:lnSpc>
              <a:spcBef>
                <a:spcPct val="0"/>
              </a:spcBef>
            </a:pPr>
            <a:r>
              <a:rPr lang="ja-JP" altLang="en-US" sz="2400" dirty="0" smtClean="0">
                <a:solidFill>
                  <a:srgbClr val="FF0000"/>
                </a:solidFill>
                <a:latin typeface="HG丸ｺﾞｼｯｸM-PRO" pitchFamily="50" charset="-128"/>
                <a:ea typeface="HG丸ｺﾞｼｯｸM-PRO" pitchFamily="50" charset="-128"/>
              </a:rPr>
              <a:t>　②労働災害の防止</a:t>
            </a:r>
          </a:p>
          <a:p>
            <a:pPr algn="l" eaLnBrk="1" hangingPunct="1">
              <a:lnSpc>
                <a:spcPts val="3000"/>
              </a:lnSpc>
              <a:spcBef>
                <a:spcPct val="0"/>
              </a:spcBef>
            </a:pPr>
            <a:r>
              <a:rPr lang="ja-JP" altLang="en-US" sz="2400" dirty="0" smtClean="0">
                <a:solidFill>
                  <a:srgbClr val="FF0000"/>
                </a:solidFill>
                <a:latin typeface="HG丸ｺﾞｼｯｸM-PRO" pitchFamily="50" charset="-128"/>
                <a:ea typeface="HG丸ｺﾞｼｯｸM-PRO" pitchFamily="50" charset="-128"/>
              </a:rPr>
              <a:t>　③健康障害の防止</a:t>
            </a:r>
          </a:p>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が期待できるだけでなく、</a:t>
            </a:r>
          </a:p>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　</a:t>
            </a:r>
            <a:r>
              <a:rPr lang="ja-JP" altLang="en-US" sz="2400" dirty="0" smtClean="0">
                <a:solidFill>
                  <a:srgbClr val="FF0000"/>
                </a:solidFill>
                <a:latin typeface="HG丸ｺﾞｼｯｸM-PRO" pitchFamily="50" charset="-128"/>
                <a:ea typeface="HG丸ｺﾞｼｯｸM-PRO" pitchFamily="50" charset="-128"/>
              </a:rPr>
              <a:t>④事業活動の活性化に対</a:t>
            </a:r>
          </a:p>
          <a:p>
            <a:pPr algn="l" eaLnBrk="1" hangingPunct="1">
              <a:lnSpc>
                <a:spcPts val="3000"/>
              </a:lnSpc>
              <a:spcBef>
                <a:spcPct val="0"/>
              </a:spcBef>
            </a:pPr>
            <a:r>
              <a:rPr lang="ja-JP" altLang="en-US" sz="2400" dirty="0" smtClean="0">
                <a:solidFill>
                  <a:srgbClr val="FF0000"/>
                </a:solidFill>
                <a:latin typeface="HG丸ｺﾞｼｯｸM-PRO" pitchFamily="50" charset="-128"/>
                <a:ea typeface="HG丸ｺﾞｼｯｸM-PRO" pitchFamily="50" charset="-128"/>
              </a:rPr>
              <a:t>　　しても良い影響を</a:t>
            </a:r>
            <a:r>
              <a:rPr lang="ja-JP" altLang="en-US" sz="2400" dirty="0" err="1" smtClean="0">
                <a:solidFill>
                  <a:srgbClr val="FF0000"/>
                </a:solidFill>
                <a:latin typeface="HG丸ｺﾞｼｯｸM-PRO" pitchFamily="50" charset="-128"/>
                <a:ea typeface="HG丸ｺﾞｼｯｸM-PRO" pitchFamily="50" charset="-128"/>
              </a:rPr>
              <a:t>及ぼ</a:t>
            </a:r>
            <a:endParaRPr lang="ja-JP" altLang="en-US" sz="2400" dirty="0" smtClean="0">
              <a:solidFill>
                <a:srgbClr val="FF0000"/>
              </a:solidFill>
              <a:latin typeface="HG丸ｺﾞｼｯｸM-PRO" pitchFamily="50" charset="-128"/>
              <a:ea typeface="HG丸ｺﾞｼｯｸM-PRO" pitchFamily="50" charset="-128"/>
            </a:endParaRPr>
          </a:p>
          <a:p>
            <a:pPr algn="l" eaLnBrk="1" hangingPunct="1">
              <a:lnSpc>
                <a:spcPts val="3000"/>
              </a:lnSpc>
              <a:spcBef>
                <a:spcPct val="0"/>
              </a:spcBef>
            </a:pPr>
            <a:r>
              <a:rPr lang="ja-JP" altLang="en-US" sz="2400" dirty="0" smtClean="0">
                <a:solidFill>
                  <a:srgbClr val="FF0000"/>
                </a:solidFill>
                <a:latin typeface="HG丸ｺﾞｼｯｸM-PRO" pitchFamily="50" charset="-128"/>
                <a:ea typeface="HG丸ｺﾞｼｯｸM-PRO" pitchFamily="50" charset="-128"/>
              </a:rPr>
              <a:t>　　す。</a:t>
            </a:r>
          </a:p>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＊個人差があるので、多く</a:t>
            </a:r>
          </a:p>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　の人にとっての快適さを</a:t>
            </a:r>
          </a:p>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　目指すことを基本としな</a:t>
            </a:r>
          </a:p>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　がら、個人差にも</a:t>
            </a:r>
            <a:r>
              <a:rPr lang="ja-JP" altLang="en-US" sz="2400" dirty="0" err="1" smtClean="0">
                <a:latin typeface="HG丸ｺﾞｼｯｸM-PRO" pitchFamily="50" charset="-128"/>
                <a:ea typeface="HG丸ｺﾞｼｯｸM-PRO" pitchFamily="50" charset="-128"/>
              </a:rPr>
              <a:t>配慮す</a:t>
            </a:r>
            <a:endParaRPr lang="ja-JP" altLang="en-US" sz="2400" dirty="0" smtClean="0">
              <a:latin typeface="HG丸ｺﾞｼｯｸM-PRO" pitchFamily="50" charset="-128"/>
              <a:ea typeface="HG丸ｺﾞｼｯｸM-PRO" pitchFamily="50" charset="-128"/>
            </a:endParaRPr>
          </a:p>
          <a:p>
            <a:pPr algn="l" eaLnBrk="1" hangingPunct="1">
              <a:lnSpc>
                <a:spcPts val="3000"/>
              </a:lnSpc>
              <a:spcBef>
                <a:spcPct val="0"/>
              </a:spcBef>
            </a:pPr>
            <a:r>
              <a:rPr lang="ja-JP" altLang="en-US" sz="2400" dirty="0" smtClean="0">
                <a:latin typeface="HG丸ｺﾞｼｯｸM-PRO" pitchFamily="50" charset="-128"/>
                <a:ea typeface="HG丸ｺﾞｼｯｸM-PRO" pitchFamily="50" charset="-128"/>
              </a:rPr>
              <a:t>　</a:t>
            </a:r>
            <a:r>
              <a:rPr lang="ja-JP" altLang="en-US" sz="2400" dirty="0" err="1" smtClean="0">
                <a:latin typeface="HG丸ｺﾞｼｯｸM-PRO" pitchFamily="50" charset="-128"/>
                <a:ea typeface="HG丸ｺﾞｼｯｸM-PRO" pitchFamily="50" charset="-128"/>
              </a:rPr>
              <a:t>る</a:t>
            </a:r>
            <a:r>
              <a:rPr lang="ja-JP" altLang="en-US" sz="2400" dirty="0" smtClean="0">
                <a:latin typeface="HG丸ｺﾞｼｯｸM-PRO" pitchFamily="50" charset="-128"/>
                <a:ea typeface="HG丸ｺﾞｼｯｸM-PRO" pitchFamily="50" charset="-128"/>
              </a:rPr>
              <a:t>ことが必要である。</a:t>
            </a:r>
          </a:p>
        </p:txBody>
      </p:sp>
      <p:sp>
        <p:nvSpPr>
          <p:cNvPr id="44043" name="Text Box 10"/>
          <p:cNvSpPr txBox="1">
            <a:spLocks noChangeArrowheads="1"/>
          </p:cNvSpPr>
          <p:nvPr/>
        </p:nvSpPr>
        <p:spPr bwMode="auto">
          <a:xfrm>
            <a:off x="4876800" y="5486400"/>
            <a:ext cx="3505200" cy="83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2400">
                <a:solidFill>
                  <a:schemeClr val="accent2"/>
                </a:solidFill>
                <a:latin typeface="HG丸ｺﾞｼｯｸM-PRO" pitchFamily="50" charset="-128"/>
                <a:ea typeface="HG丸ｺﾞｼｯｸM-PRO" pitchFamily="50" charset="-128"/>
              </a:rPr>
              <a:t>法定の安全衛生水準と</a:t>
            </a:r>
          </a:p>
          <a:p>
            <a:pPr algn="ctr" eaLnBrk="1" hangingPunct="1"/>
            <a:r>
              <a:rPr lang="ja-JP" altLang="en-US" sz="2400">
                <a:solidFill>
                  <a:schemeClr val="accent2"/>
                </a:solidFill>
                <a:latin typeface="HG丸ｺﾞｼｯｸM-PRO" pitchFamily="50" charset="-128"/>
                <a:ea typeface="HG丸ｺﾞｼｯｸM-PRO" pitchFamily="50" charset="-128"/>
              </a:rPr>
              <a:t>職場の快適化との関係</a:t>
            </a:r>
          </a:p>
        </p:txBody>
      </p:sp>
      <p:sp>
        <p:nvSpPr>
          <p:cNvPr id="44044" name="AutoShape 11"/>
          <p:cNvSpPr>
            <a:spLocks noChangeArrowheads="1"/>
          </p:cNvSpPr>
          <p:nvPr/>
        </p:nvSpPr>
        <p:spPr bwMode="auto">
          <a:xfrm>
            <a:off x="286215" y="331333"/>
            <a:ext cx="5329238" cy="832852"/>
          </a:xfrm>
          <a:prstGeom prst="roundRect">
            <a:avLst>
              <a:gd name="adj" fmla="val 2090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ts val="2500"/>
              </a:lnSpc>
            </a:pPr>
            <a:r>
              <a:rPr lang="ja-JP" altLang="en-US" dirty="0">
                <a:solidFill>
                  <a:srgbClr val="FF0000"/>
                </a:solidFill>
                <a:latin typeface="HG丸ｺﾞｼｯｸM-PRO" panose="020F0600000000000000" pitchFamily="50" charset="-128"/>
                <a:ea typeface="HG丸ｺﾞｼｯｸM-PRO" panose="020F0600000000000000" pitchFamily="50" charset="-128"/>
              </a:rPr>
              <a:t>快適職場の目標を掲げ、優先順位に基</a:t>
            </a:r>
            <a:r>
              <a:rPr lang="ja-JP" altLang="en-US" dirty="0" err="1">
                <a:solidFill>
                  <a:srgbClr val="FF0000"/>
                </a:solidFill>
                <a:latin typeface="HG丸ｺﾞｼｯｸM-PRO" pitchFamily="50" charset="-128"/>
                <a:ea typeface="HG丸ｺﾞｼｯｸM-PRO" pitchFamily="50" charset="-128"/>
              </a:rPr>
              <a:t>づい</a:t>
            </a:r>
            <a:endParaRPr lang="ja-JP" altLang="en-US" dirty="0">
              <a:solidFill>
                <a:srgbClr val="FF0000"/>
              </a:solidFill>
              <a:latin typeface="HG丸ｺﾞｼｯｸM-PRO" pitchFamily="50" charset="-128"/>
              <a:ea typeface="HG丸ｺﾞｼｯｸM-PRO" pitchFamily="50" charset="-128"/>
            </a:endParaRPr>
          </a:p>
          <a:p>
            <a:pPr eaLnBrk="1" hangingPunct="1">
              <a:lnSpc>
                <a:spcPts val="2500"/>
              </a:lnSpc>
            </a:pPr>
            <a:r>
              <a:rPr lang="ja-JP" altLang="en-US" dirty="0">
                <a:solidFill>
                  <a:srgbClr val="FF0000"/>
                </a:solidFill>
                <a:latin typeface="HG丸ｺﾞｼｯｸM-PRO" pitchFamily="50" charset="-128"/>
                <a:ea typeface="HG丸ｺﾞｼｯｸM-PRO" pitchFamily="50" charset="-128"/>
              </a:rPr>
              <a:t>て計画的に着実に職場の改善を進める。</a:t>
            </a:r>
          </a:p>
        </p:txBody>
      </p:sp>
      <p:sp>
        <p:nvSpPr>
          <p:cNvPr id="44045" name="Text Box 5"/>
          <p:cNvSpPr txBox="1">
            <a:spLocks noChangeArrowheads="1"/>
          </p:cNvSpPr>
          <p:nvPr/>
        </p:nvSpPr>
        <p:spPr bwMode="auto">
          <a:xfrm>
            <a:off x="6554788" y="3776663"/>
            <a:ext cx="2238375" cy="338137"/>
          </a:xfrm>
          <a:prstGeom prst="rect">
            <a:avLst/>
          </a:prstGeom>
          <a:solidFill>
            <a:schemeClr val="bg1"/>
          </a:solidFill>
          <a:ln w="9525">
            <a:solidFill>
              <a:schemeClr val="tx1"/>
            </a:solidFill>
            <a:miter lim="800000"/>
            <a:headEnd/>
            <a:tailEnd/>
          </a:ln>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600" b="1">
                <a:latin typeface="HG丸ｺﾞｼｯｸM-PRO" pitchFamily="50" charset="-128"/>
                <a:ea typeface="HG丸ｺﾞｼｯｸM-PRO" pitchFamily="50" charset="-128"/>
              </a:rPr>
              <a:t>法定の安全衛生水準</a:t>
            </a:r>
          </a:p>
        </p:txBody>
      </p:sp>
    </p:spTree>
    <p:extLst>
      <p:ext uri="{BB962C8B-B14F-4D97-AF65-F5344CB8AC3E}">
        <p14:creationId xmlns:p14="http://schemas.microsoft.com/office/powerpoint/2010/main" val="4258352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193925" y="1544638"/>
            <a:ext cx="557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endParaRPr lang="ja-JP" altLang="ja-JP" sz="2400">
              <a:ea typeface="ＭＳ Ｐゴシック" pitchFamily="50" charset="-128"/>
            </a:endParaRPr>
          </a:p>
        </p:txBody>
      </p:sp>
      <p:sp>
        <p:nvSpPr>
          <p:cNvPr id="5123" name="Text Box 3"/>
          <p:cNvSpPr txBox="1">
            <a:spLocks noChangeArrowheads="1"/>
          </p:cNvSpPr>
          <p:nvPr/>
        </p:nvSpPr>
        <p:spPr bwMode="auto">
          <a:xfrm>
            <a:off x="238944" y="398081"/>
            <a:ext cx="8686800" cy="585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ts val="4000"/>
              </a:lnSpc>
              <a:spcBef>
                <a:spcPts val="0"/>
              </a:spcBef>
              <a:spcAft>
                <a:spcPts val="1200"/>
              </a:spcAft>
            </a:pPr>
            <a:r>
              <a:rPr lang="ja-JP" altLang="en-US" sz="3600" dirty="0">
                <a:latin typeface="HG丸ｺﾞｼｯｸM-PRO" pitchFamily="50" charset="-128"/>
                <a:ea typeface="HG丸ｺﾞｼｯｸM-PRO" pitchFamily="50" charset="-128"/>
              </a:rPr>
              <a:t>　</a:t>
            </a:r>
            <a:r>
              <a:rPr lang="ja-JP" altLang="en-US" sz="3600" b="1" dirty="0">
                <a:solidFill>
                  <a:srgbClr val="FF3300"/>
                </a:solidFill>
                <a:latin typeface="HG丸ｺﾞｼｯｸM-PRO" pitchFamily="50" charset="-128"/>
                <a:ea typeface="HG丸ｺﾞｼｯｸM-PRO" pitchFamily="50" charset="-128"/>
              </a:rPr>
              <a:t>健康は働く人の基本です（続き）</a:t>
            </a:r>
          </a:p>
          <a:p>
            <a:pPr eaLnBrk="1" hangingPunct="1">
              <a:lnSpc>
                <a:spcPts val="3500"/>
              </a:lnSpc>
              <a:spcBef>
                <a:spcPts val="1200"/>
              </a:spcBef>
            </a:pPr>
            <a:r>
              <a:rPr lang="ja-JP" altLang="en-US" sz="2800" dirty="0">
                <a:solidFill>
                  <a:srgbClr val="0000FF"/>
                </a:solidFill>
                <a:latin typeface="HG丸ｺﾞｼｯｸM-PRO" pitchFamily="50" charset="-128"/>
                <a:ea typeface="HG丸ｺﾞｼｯｸM-PRO" pitchFamily="50" charset="-128"/>
              </a:rPr>
              <a:t>３．近代的職業性疾病</a:t>
            </a:r>
            <a:r>
              <a:rPr lang="ja-JP" altLang="en-US" sz="2800" dirty="0" smtClean="0">
                <a:solidFill>
                  <a:srgbClr val="0000FF"/>
                </a:solidFill>
                <a:latin typeface="HG丸ｺﾞｼｯｸM-PRO" pitchFamily="50" charset="-128"/>
                <a:ea typeface="HG丸ｺﾞｼｯｸM-PRO" pitchFamily="50" charset="-128"/>
              </a:rPr>
              <a:t>（情報機器作業：頸</a:t>
            </a:r>
            <a:r>
              <a:rPr lang="ja-JP" altLang="en-US" sz="2800" dirty="0">
                <a:solidFill>
                  <a:srgbClr val="0000FF"/>
                </a:solidFill>
                <a:latin typeface="HG丸ｺﾞｼｯｸM-PRO" pitchFamily="50" charset="-128"/>
                <a:ea typeface="HG丸ｺﾞｼｯｸM-PRO" pitchFamily="50" charset="-128"/>
              </a:rPr>
              <a:t>肩腕</a:t>
            </a:r>
            <a:r>
              <a:rPr lang="ja-JP" altLang="en-US" sz="2800" dirty="0" smtClean="0">
                <a:solidFill>
                  <a:srgbClr val="0000FF"/>
                </a:solidFill>
                <a:latin typeface="HG丸ｺﾞｼｯｸM-PRO" pitchFamily="50" charset="-128"/>
                <a:ea typeface="HG丸ｺﾞｼｯｸM-PRO" pitchFamily="50" charset="-128"/>
              </a:rPr>
              <a:t>症候</a:t>
            </a:r>
            <a:endParaRPr lang="en-US" altLang="ja-JP" sz="2800" dirty="0" smtClean="0">
              <a:solidFill>
                <a:srgbClr val="0000FF"/>
              </a:solidFill>
              <a:latin typeface="HG丸ｺﾞｼｯｸM-PRO" pitchFamily="50" charset="-128"/>
              <a:ea typeface="HG丸ｺﾞｼｯｸM-PRO" pitchFamily="50" charset="-128"/>
            </a:endParaRPr>
          </a:p>
          <a:p>
            <a:pPr eaLnBrk="1" hangingPunct="1">
              <a:lnSpc>
                <a:spcPts val="3500"/>
              </a:lnSpc>
              <a:spcBef>
                <a:spcPts val="0"/>
              </a:spcBef>
            </a:pPr>
            <a:r>
              <a:rPr lang="ja-JP" altLang="en-US" sz="2800" dirty="0" smtClean="0">
                <a:solidFill>
                  <a:srgbClr val="0000FF"/>
                </a:solidFill>
                <a:latin typeface="HG丸ｺﾞｼｯｸM-PRO" pitchFamily="50" charset="-128"/>
                <a:ea typeface="HG丸ｺﾞｼｯｸM-PRO" pitchFamily="50" charset="-128"/>
              </a:rPr>
              <a:t>      群、テクノストレス</a:t>
            </a:r>
            <a:r>
              <a:rPr lang="ja-JP" altLang="en-US" sz="2800" dirty="0">
                <a:solidFill>
                  <a:srgbClr val="0000FF"/>
                </a:solidFill>
                <a:latin typeface="HG丸ｺﾞｼｯｸM-PRO" pitchFamily="50" charset="-128"/>
                <a:ea typeface="HG丸ｺﾞｼｯｸM-PRO" pitchFamily="50" charset="-128"/>
              </a:rPr>
              <a:t>、眼精疲労、腰痛等</a:t>
            </a:r>
            <a:r>
              <a:rPr lang="ja-JP" altLang="en-US" sz="2800" dirty="0" smtClean="0">
                <a:solidFill>
                  <a:srgbClr val="0000FF"/>
                </a:solidFill>
                <a:latin typeface="HG丸ｺﾞｼｯｸM-PRO" pitchFamily="50" charset="-128"/>
                <a:ea typeface="HG丸ｺﾞｼｯｸM-PRO" pitchFamily="50" charset="-128"/>
              </a:rPr>
              <a:t>）</a:t>
            </a:r>
            <a:endParaRPr lang="ja-JP" altLang="en-US" sz="2800" dirty="0">
              <a:solidFill>
                <a:srgbClr val="0000FF"/>
              </a:solidFill>
              <a:latin typeface="HG丸ｺﾞｼｯｸM-PRO" pitchFamily="50" charset="-128"/>
              <a:ea typeface="HG丸ｺﾞｼｯｸM-PRO" pitchFamily="50" charset="-128"/>
            </a:endParaRPr>
          </a:p>
          <a:p>
            <a:pPr eaLnBrk="1" hangingPunct="1">
              <a:lnSpc>
                <a:spcPts val="3500"/>
              </a:lnSpc>
              <a:spcBef>
                <a:spcPts val="0"/>
              </a:spcBef>
            </a:pPr>
            <a:r>
              <a:rPr lang="ja-JP" altLang="en-US" sz="2800" dirty="0">
                <a:latin typeface="HG丸ｺﾞｼｯｸM-PRO" pitchFamily="50" charset="-128"/>
                <a:ea typeface="HG丸ｺﾞｼｯｸM-PRO" pitchFamily="50" charset="-128"/>
              </a:rPr>
              <a:t>　　職場環境の改善、</a:t>
            </a:r>
            <a:r>
              <a:rPr lang="ja-JP" altLang="en-US" sz="2800" u="sng" dirty="0">
                <a:solidFill>
                  <a:srgbClr val="FF0000"/>
                </a:solidFill>
                <a:latin typeface="HG丸ｺﾞｼｯｸM-PRO" pitchFamily="50" charset="-128"/>
                <a:ea typeface="HG丸ｺﾞｼｯｸM-PRO" pitchFamily="50" charset="-128"/>
              </a:rPr>
              <a:t>作業管理</a:t>
            </a:r>
            <a:r>
              <a:rPr lang="ja-JP" altLang="en-US" sz="2800" dirty="0">
                <a:latin typeface="HG丸ｺﾞｼｯｸM-PRO" pitchFamily="50" charset="-128"/>
                <a:ea typeface="HG丸ｺﾞｼｯｸM-PRO" pitchFamily="50" charset="-128"/>
              </a:rPr>
              <a:t>等で対策を</a:t>
            </a:r>
            <a:r>
              <a:rPr lang="ja-JP" altLang="en-US" sz="2800" dirty="0" smtClean="0">
                <a:latin typeface="HG丸ｺﾞｼｯｸM-PRO" pitchFamily="50" charset="-128"/>
                <a:ea typeface="HG丸ｺﾞｼｯｸM-PRO" pitchFamily="50" charset="-128"/>
              </a:rPr>
              <a:t>講ずる</a:t>
            </a:r>
            <a:endParaRPr lang="en-US" altLang="ja-JP" sz="2800" dirty="0" smtClean="0">
              <a:latin typeface="HG丸ｺﾞｼｯｸM-PRO" pitchFamily="50" charset="-128"/>
              <a:ea typeface="HG丸ｺﾞｼｯｸM-PRO" pitchFamily="50" charset="-128"/>
            </a:endParaRPr>
          </a:p>
          <a:p>
            <a:pPr eaLnBrk="1" hangingPunct="1">
              <a:lnSpc>
                <a:spcPts val="3500"/>
              </a:lnSpc>
              <a:spcBef>
                <a:spcPts val="0"/>
              </a:spcBef>
            </a:pPr>
            <a:r>
              <a:rPr lang="ja-JP" altLang="en-US" sz="2800" dirty="0">
                <a:latin typeface="HG丸ｺﾞｼｯｸM-PRO" pitchFamily="50" charset="-128"/>
                <a:ea typeface="HG丸ｺﾞｼｯｸM-PRO" pitchFamily="50" charset="-128"/>
              </a:rPr>
              <a:t>　</a:t>
            </a:r>
            <a:r>
              <a:rPr lang="ja-JP" altLang="en-US" sz="2800" dirty="0" smtClean="0">
                <a:latin typeface="HG丸ｺﾞｼｯｸM-PRO" pitchFamily="50" charset="-128"/>
                <a:ea typeface="HG丸ｺﾞｼｯｸM-PRO" pitchFamily="50" charset="-128"/>
              </a:rPr>
              <a:t>　必要</a:t>
            </a:r>
            <a:r>
              <a:rPr lang="ja-JP" altLang="en-US" sz="2800" dirty="0">
                <a:latin typeface="HG丸ｺﾞｼｯｸM-PRO" pitchFamily="50" charset="-128"/>
                <a:ea typeface="HG丸ｺﾞｼｯｸM-PRO" pitchFamily="50" charset="-128"/>
              </a:rPr>
              <a:t>があります。</a:t>
            </a:r>
          </a:p>
          <a:p>
            <a:pPr eaLnBrk="1" hangingPunct="1">
              <a:lnSpc>
                <a:spcPts val="3500"/>
              </a:lnSpc>
              <a:spcBef>
                <a:spcPts val="0"/>
              </a:spcBef>
            </a:pPr>
            <a:r>
              <a:rPr lang="ja-JP" altLang="en-US" sz="2800" dirty="0">
                <a:solidFill>
                  <a:schemeClr val="accent2"/>
                </a:solidFill>
                <a:latin typeface="HG丸ｺﾞｼｯｸM-PRO" pitchFamily="50" charset="-128"/>
                <a:ea typeface="HG丸ｺﾞｼｯｸM-PRO" pitchFamily="50" charset="-128"/>
              </a:rPr>
              <a:t>　</a:t>
            </a:r>
            <a:r>
              <a:rPr lang="en-US" altLang="ja-JP" sz="2800" dirty="0" smtClean="0">
                <a:solidFill>
                  <a:schemeClr val="accent2"/>
                </a:solidFill>
                <a:latin typeface="HG丸ｺﾞｼｯｸM-PRO" pitchFamily="50" charset="-128"/>
                <a:ea typeface="HG丸ｺﾞｼｯｸM-PRO" pitchFamily="50" charset="-128"/>
              </a:rPr>
              <a:t>※</a:t>
            </a:r>
            <a:r>
              <a:rPr lang="ja-JP" altLang="en-US" sz="2800" dirty="0" smtClean="0">
                <a:solidFill>
                  <a:schemeClr val="accent2"/>
                </a:solidFill>
                <a:latin typeface="HG丸ｺﾞｼｯｸM-PRO" pitchFamily="50" charset="-128"/>
                <a:ea typeface="HG丸ｺﾞｼｯｸM-PRO" pitchFamily="50" charset="-128"/>
              </a:rPr>
              <a:t>２項</a:t>
            </a:r>
            <a:r>
              <a:rPr lang="ja-JP" altLang="en-US" sz="2800" dirty="0">
                <a:solidFill>
                  <a:schemeClr val="accent2"/>
                </a:solidFill>
                <a:latin typeface="HG丸ｺﾞｼｯｸM-PRO" pitchFamily="50" charset="-128"/>
                <a:ea typeface="HG丸ｺﾞｼｯｸM-PRO" pitchFamily="50" charset="-128"/>
              </a:rPr>
              <a:t>（脳・心臓疾患）、</a:t>
            </a:r>
            <a:r>
              <a:rPr lang="ja-JP" altLang="en-US" sz="2800" dirty="0" smtClean="0">
                <a:solidFill>
                  <a:schemeClr val="accent2"/>
                </a:solidFill>
                <a:latin typeface="HG丸ｺﾞｼｯｸM-PRO" pitchFamily="50" charset="-128"/>
                <a:ea typeface="HG丸ｺﾞｼｯｸM-PRO" pitchFamily="50" charset="-128"/>
              </a:rPr>
              <a:t>３項（情報機器作業）</a:t>
            </a:r>
            <a:endParaRPr lang="en-US" altLang="ja-JP" sz="2800" dirty="0" smtClean="0">
              <a:solidFill>
                <a:schemeClr val="accent2"/>
              </a:solidFill>
              <a:latin typeface="HG丸ｺﾞｼｯｸM-PRO" pitchFamily="50" charset="-128"/>
              <a:ea typeface="HG丸ｺﾞｼｯｸM-PRO" pitchFamily="50" charset="-128"/>
            </a:endParaRPr>
          </a:p>
          <a:p>
            <a:pPr eaLnBrk="1" hangingPunct="1">
              <a:lnSpc>
                <a:spcPts val="3500"/>
              </a:lnSpc>
              <a:spcBef>
                <a:spcPts val="0"/>
              </a:spcBef>
            </a:pPr>
            <a:r>
              <a:rPr lang="ja-JP" altLang="en-US" sz="2800" dirty="0">
                <a:solidFill>
                  <a:schemeClr val="accent2"/>
                </a:solidFill>
                <a:latin typeface="HG丸ｺﾞｼｯｸM-PRO" pitchFamily="50" charset="-128"/>
                <a:ea typeface="HG丸ｺﾞｼｯｸM-PRO" pitchFamily="50" charset="-128"/>
              </a:rPr>
              <a:t>　</a:t>
            </a:r>
            <a:r>
              <a:rPr lang="ja-JP" altLang="en-US" sz="2800" dirty="0" smtClean="0">
                <a:solidFill>
                  <a:schemeClr val="accent2"/>
                </a:solidFill>
                <a:latin typeface="HG丸ｺﾞｼｯｸM-PRO" pitchFamily="50" charset="-128"/>
                <a:ea typeface="HG丸ｺﾞｼｯｸM-PRO" pitchFamily="50" charset="-128"/>
              </a:rPr>
              <a:t>　及び</a:t>
            </a:r>
            <a:r>
              <a:rPr lang="ja-JP" altLang="en-US" sz="2800" dirty="0">
                <a:solidFill>
                  <a:schemeClr val="accent2"/>
                </a:solidFill>
                <a:latin typeface="HG丸ｺﾞｼｯｸM-PRO" pitchFamily="50" charset="-128"/>
                <a:ea typeface="HG丸ｺﾞｼｯｸM-PRO" pitchFamily="50" charset="-128"/>
              </a:rPr>
              <a:t>メンタルヘルスは</a:t>
            </a:r>
            <a:r>
              <a:rPr lang="ja-JP" altLang="en-US" sz="2800" dirty="0" smtClean="0">
                <a:solidFill>
                  <a:schemeClr val="accent2"/>
                </a:solidFill>
                <a:latin typeface="HG丸ｺﾞｼｯｸM-PRO" pitchFamily="50" charset="-128"/>
                <a:ea typeface="HG丸ｺﾞｼｯｸM-PRO" pitchFamily="50" charset="-128"/>
              </a:rPr>
              <a:t>作業関連疾患</a:t>
            </a:r>
            <a:r>
              <a:rPr lang="ja-JP" altLang="en-US" sz="2800" dirty="0">
                <a:solidFill>
                  <a:schemeClr val="accent2"/>
                </a:solidFill>
                <a:latin typeface="HG丸ｺﾞｼｯｸM-PRO" pitchFamily="50" charset="-128"/>
                <a:ea typeface="HG丸ｺﾞｼｯｸM-PRO" pitchFamily="50" charset="-128"/>
              </a:rPr>
              <a:t>に</a:t>
            </a:r>
            <a:r>
              <a:rPr lang="ja-JP" altLang="en-US" sz="2800" dirty="0" smtClean="0">
                <a:solidFill>
                  <a:schemeClr val="accent2"/>
                </a:solidFill>
                <a:latin typeface="HG丸ｺﾞｼｯｸM-PRO" pitchFamily="50" charset="-128"/>
                <a:ea typeface="HG丸ｺﾞｼｯｸM-PRO" pitchFamily="50" charset="-128"/>
              </a:rPr>
              <a:t>結びつく</a:t>
            </a:r>
            <a:endParaRPr lang="en-US" altLang="ja-JP" sz="2800" dirty="0" smtClean="0">
              <a:solidFill>
                <a:schemeClr val="accent2"/>
              </a:solidFill>
              <a:latin typeface="HG丸ｺﾞｼｯｸM-PRO" pitchFamily="50" charset="-128"/>
              <a:ea typeface="HG丸ｺﾞｼｯｸM-PRO" pitchFamily="50" charset="-128"/>
            </a:endParaRPr>
          </a:p>
          <a:p>
            <a:pPr eaLnBrk="1" hangingPunct="1">
              <a:lnSpc>
                <a:spcPts val="3500"/>
              </a:lnSpc>
              <a:spcBef>
                <a:spcPts val="0"/>
              </a:spcBef>
            </a:pPr>
            <a:r>
              <a:rPr lang="ja-JP" altLang="en-US" sz="2800" dirty="0">
                <a:solidFill>
                  <a:schemeClr val="accent2"/>
                </a:solidFill>
                <a:latin typeface="HG丸ｺﾞｼｯｸM-PRO" pitchFamily="50" charset="-128"/>
                <a:ea typeface="HG丸ｺﾞｼｯｸM-PRO" pitchFamily="50" charset="-128"/>
              </a:rPr>
              <a:t>　</a:t>
            </a:r>
            <a:r>
              <a:rPr lang="ja-JP" altLang="en-US" sz="2800" dirty="0" smtClean="0">
                <a:solidFill>
                  <a:schemeClr val="accent2"/>
                </a:solidFill>
                <a:latin typeface="HG丸ｺﾞｼｯｸM-PRO" pitchFamily="50" charset="-128"/>
                <a:ea typeface="HG丸ｺﾞｼｯｸM-PRO" pitchFamily="50" charset="-128"/>
              </a:rPr>
              <a:t>　疾病</a:t>
            </a:r>
            <a:r>
              <a:rPr lang="ja-JP" altLang="en-US" sz="2800" dirty="0">
                <a:solidFill>
                  <a:schemeClr val="accent2"/>
                </a:solidFill>
                <a:latin typeface="HG丸ｺﾞｼｯｸM-PRO" pitchFamily="50" charset="-128"/>
                <a:ea typeface="HG丸ｺﾞｼｯｸM-PRO" pitchFamily="50" charset="-128"/>
              </a:rPr>
              <a:t>であり</a:t>
            </a:r>
            <a:r>
              <a:rPr lang="ja-JP" altLang="en-US" sz="2800" u="sng" dirty="0">
                <a:solidFill>
                  <a:srgbClr val="FF0000"/>
                </a:solidFill>
                <a:latin typeface="HG丸ｺﾞｼｯｸM-PRO" pitchFamily="50" charset="-128"/>
                <a:ea typeface="HG丸ｺﾞｼｯｸM-PRO" pitchFamily="50" charset="-128"/>
              </a:rPr>
              <a:t>作業管理</a:t>
            </a:r>
            <a:r>
              <a:rPr lang="ja-JP" altLang="en-US" sz="2800" dirty="0">
                <a:solidFill>
                  <a:srgbClr val="FF0000"/>
                </a:solidFill>
                <a:latin typeface="HG丸ｺﾞｼｯｸM-PRO" pitchFamily="50" charset="-128"/>
                <a:ea typeface="HG丸ｺﾞｼｯｸM-PRO" pitchFamily="50" charset="-128"/>
              </a:rPr>
              <a:t>、</a:t>
            </a:r>
            <a:r>
              <a:rPr lang="ja-JP" altLang="en-US" sz="2800" u="sng" dirty="0" smtClean="0">
                <a:solidFill>
                  <a:srgbClr val="FF0000"/>
                </a:solidFill>
                <a:latin typeface="HG丸ｺﾞｼｯｸM-PRO" pitchFamily="50" charset="-128"/>
                <a:ea typeface="HG丸ｺﾞｼｯｸM-PRO" pitchFamily="50" charset="-128"/>
              </a:rPr>
              <a:t>作業環境</a:t>
            </a:r>
            <a:r>
              <a:rPr lang="ja-JP" altLang="en-US" sz="2800" u="sng" dirty="0">
                <a:solidFill>
                  <a:srgbClr val="FF0000"/>
                </a:solidFill>
                <a:latin typeface="HG丸ｺﾞｼｯｸM-PRO" pitchFamily="50" charset="-128"/>
                <a:ea typeface="HG丸ｺﾞｼｯｸM-PRO" pitchFamily="50" charset="-128"/>
              </a:rPr>
              <a:t>管理、</a:t>
            </a:r>
            <a:r>
              <a:rPr lang="ja-JP" altLang="en-US" sz="2800" dirty="0" smtClean="0">
                <a:solidFill>
                  <a:schemeClr val="accent2"/>
                </a:solidFill>
                <a:latin typeface="HG丸ｺﾞｼｯｸM-PRO" pitchFamily="50" charset="-128"/>
                <a:ea typeface="HG丸ｺﾞｼｯｸM-PRO" pitchFamily="50" charset="-128"/>
              </a:rPr>
              <a:t>時間外労</a:t>
            </a:r>
            <a:endParaRPr lang="en-US" altLang="ja-JP" sz="2800" dirty="0" smtClean="0">
              <a:solidFill>
                <a:schemeClr val="accent2"/>
              </a:solidFill>
              <a:latin typeface="HG丸ｺﾞｼｯｸM-PRO" pitchFamily="50" charset="-128"/>
              <a:ea typeface="HG丸ｺﾞｼｯｸM-PRO" pitchFamily="50" charset="-128"/>
            </a:endParaRPr>
          </a:p>
          <a:p>
            <a:pPr eaLnBrk="1" hangingPunct="1">
              <a:lnSpc>
                <a:spcPts val="3500"/>
              </a:lnSpc>
              <a:spcBef>
                <a:spcPts val="0"/>
              </a:spcBef>
            </a:pPr>
            <a:r>
              <a:rPr lang="ja-JP" altLang="en-US" sz="2800" dirty="0">
                <a:solidFill>
                  <a:schemeClr val="accent2"/>
                </a:solidFill>
                <a:latin typeface="HG丸ｺﾞｼｯｸM-PRO" pitchFamily="50" charset="-128"/>
                <a:ea typeface="HG丸ｺﾞｼｯｸM-PRO" pitchFamily="50" charset="-128"/>
              </a:rPr>
              <a:t>　</a:t>
            </a:r>
            <a:r>
              <a:rPr lang="ja-JP" altLang="en-US" sz="2800" dirty="0" smtClean="0">
                <a:solidFill>
                  <a:schemeClr val="accent2"/>
                </a:solidFill>
                <a:latin typeface="HG丸ｺﾞｼｯｸM-PRO" pitchFamily="50" charset="-128"/>
                <a:ea typeface="HG丸ｺﾞｼｯｸM-PRO" pitchFamily="50" charset="-128"/>
              </a:rPr>
              <a:t>　働</a:t>
            </a:r>
            <a:r>
              <a:rPr lang="ja-JP" altLang="en-US" sz="2800" dirty="0">
                <a:solidFill>
                  <a:schemeClr val="accent2"/>
                </a:solidFill>
                <a:latin typeface="HG丸ｺﾞｼｯｸM-PRO" pitchFamily="50" charset="-128"/>
                <a:ea typeface="HG丸ｺﾞｼｯｸM-PRO" pitchFamily="50" charset="-128"/>
              </a:rPr>
              <a:t>の管理、</a:t>
            </a:r>
            <a:r>
              <a:rPr lang="ja-JP" altLang="en-US" sz="2800" u="sng" dirty="0">
                <a:solidFill>
                  <a:srgbClr val="FF0000"/>
                </a:solidFill>
                <a:latin typeface="HG丸ｺﾞｼｯｸM-PRO" pitchFamily="50" charset="-128"/>
                <a:ea typeface="HG丸ｺﾞｼｯｸM-PRO" pitchFamily="50" charset="-128"/>
              </a:rPr>
              <a:t>健康</a:t>
            </a:r>
            <a:r>
              <a:rPr lang="ja-JP" altLang="en-US" sz="2800" u="sng" dirty="0" smtClean="0">
                <a:solidFill>
                  <a:srgbClr val="FF0000"/>
                </a:solidFill>
                <a:latin typeface="HG丸ｺﾞｼｯｸM-PRO" pitchFamily="50" charset="-128"/>
                <a:ea typeface="HG丸ｺﾞｼｯｸM-PRO" pitchFamily="50" charset="-128"/>
              </a:rPr>
              <a:t>管理</a:t>
            </a:r>
            <a:r>
              <a:rPr lang="ja-JP" altLang="en-US" sz="2800" dirty="0" smtClean="0">
                <a:solidFill>
                  <a:schemeClr val="accent2"/>
                </a:solidFill>
                <a:latin typeface="HG丸ｺﾞｼｯｸM-PRO" pitchFamily="50" charset="-128"/>
                <a:ea typeface="HG丸ｺﾞｼｯｸM-PRO" pitchFamily="50" charset="-128"/>
              </a:rPr>
              <a:t>を</a:t>
            </a:r>
            <a:r>
              <a:rPr lang="ja-JP" altLang="en-US" sz="2800" dirty="0">
                <a:solidFill>
                  <a:schemeClr val="accent2"/>
                </a:solidFill>
                <a:latin typeface="HG丸ｺﾞｼｯｸM-PRO" pitchFamily="50" charset="-128"/>
                <a:ea typeface="HG丸ｺﾞｼｯｸM-PRO" pitchFamily="50" charset="-128"/>
              </a:rPr>
              <a:t>適切に実施する</a:t>
            </a:r>
            <a:r>
              <a:rPr lang="ja-JP" altLang="en-US" sz="2800" dirty="0" err="1">
                <a:solidFill>
                  <a:schemeClr val="accent2"/>
                </a:solidFill>
                <a:latin typeface="HG丸ｺﾞｼｯｸM-PRO" pitchFamily="50" charset="-128"/>
                <a:ea typeface="HG丸ｺﾞｼｯｸM-PRO" pitchFamily="50" charset="-128"/>
              </a:rPr>
              <a:t>必要が</a:t>
            </a:r>
            <a:r>
              <a:rPr lang="ja-JP" altLang="en-US" sz="2800" dirty="0" err="1" smtClean="0">
                <a:solidFill>
                  <a:schemeClr val="accent2"/>
                </a:solidFill>
                <a:latin typeface="HG丸ｺﾞｼｯｸM-PRO" pitchFamily="50" charset="-128"/>
                <a:ea typeface="HG丸ｺﾞｼｯｸM-PRO" pitchFamily="50" charset="-128"/>
              </a:rPr>
              <a:t>あ</a:t>
            </a:r>
            <a:endParaRPr lang="en-US" altLang="ja-JP" sz="2800" dirty="0" smtClean="0">
              <a:solidFill>
                <a:schemeClr val="accent2"/>
              </a:solidFill>
              <a:latin typeface="HG丸ｺﾞｼｯｸM-PRO" pitchFamily="50" charset="-128"/>
              <a:ea typeface="HG丸ｺﾞｼｯｸM-PRO" pitchFamily="50" charset="-128"/>
            </a:endParaRPr>
          </a:p>
          <a:p>
            <a:pPr eaLnBrk="1" hangingPunct="1">
              <a:lnSpc>
                <a:spcPts val="3500"/>
              </a:lnSpc>
              <a:spcBef>
                <a:spcPts val="0"/>
              </a:spcBef>
            </a:pPr>
            <a:r>
              <a:rPr lang="ja-JP" altLang="en-US" sz="2800" dirty="0">
                <a:solidFill>
                  <a:schemeClr val="accent2"/>
                </a:solidFill>
                <a:latin typeface="HG丸ｺﾞｼｯｸM-PRO" pitchFamily="50" charset="-128"/>
                <a:ea typeface="HG丸ｺﾞｼｯｸM-PRO" pitchFamily="50" charset="-128"/>
              </a:rPr>
              <a:t>　</a:t>
            </a:r>
            <a:r>
              <a:rPr lang="ja-JP" altLang="en-US" sz="2800" dirty="0" smtClean="0">
                <a:solidFill>
                  <a:schemeClr val="accent2"/>
                </a:solidFill>
                <a:latin typeface="HG丸ｺﾞｼｯｸM-PRO" pitchFamily="50" charset="-128"/>
                <a:ea typeface="HG丸ｺﾞｼｯｸM-PRO" pitchFamily="50" charset="-128"/>
              </a:rPr>
              <a:t>　る</a:t>
            </a:r>
            <a:r>
              <a:rPr lang="ja-JP" altLang="en-US" sz="2800" dirty="0">
                <a:solidFill>
                  <a:schemeClr val="accent2"/>
                </a:solidFill>
                <a:latin typeface="HG丸ｺﾞｼｯｸM-PRO" pitchFamily="50" charset="-128"/>
                <a:ea typeface="HG丸ｺﾞｼｯｸM-PRO" pitchFamily="50" charset="-128"/>
              </a:rPr>
              <a:t>。</a:t>
            </a:r>
          </a:p>
          <a:p>
            <a:pPr eaLnBrk="1" hangingPunct="1">
              <a:lnSpc>
                <a:spcPts val="3500"/>
              </a:lnSpc>
              <a:spcBef>
                <a:spcPts val="0"/>
              </a:spcBef>
            </a:pPr>
            <a:r>
              <a:rPr lang="ja-JP" altLang="en-US" sz="2800" dirty="0">
                <a:solidFill>
                  <a:srgbClr val="0000FF"/>
                </a:solidFill>
                <a:latin typeface="HG丸ｺﾞｼｯｸM-PRO" pitchFamily="50" charset="-128"/>
                <a:ea typeface="HG丸ｺﾞｼｯｸM-PRO" pitchFamily="50" charset="-128"/>
              </a:rPr>
              <a:t>４．一般の病気（風邪、歯痛、腹痛等）</a:t>
            </a:r>
          </a:p>
          <a:p>
            <a:pPr eaLnBrk="1" hangingPunct="1">
              <a:lnSpc>
                <a:spcPts val="3500"/>
              </a:lnSpc>
              <a:spcBef>
                <a:spcPts val="0"/>
              </a:spcBef>
            </a:pPr>
            <a:r>
              <a:rPr lang="ja-JP" altLang="en-US" sz="2800" dirty="0">
                <a:latin typeface="HG丸ｺﾞｼｯｸM-PRO" pitchFamily="50" charset="-128"/>
                <a:ea typeface="HG丸ｺﾞｼｯｸM-PRO" pitchFamily="50" charset="-128"/>
              </a:rPr>
              <a:t>　　私生活を含めた健康管理が必要です。</a:t>
            </a:r>
          </a:p>
        </p:txBody>
      </p:sp>
      <p:sp>
        <p:nvSpPr>
          <p:cNvPr id="5124" name="スライド番号プレースホルダー 1"/>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B6A6D4B4-93A3-442A-A58C-EC7FC2AAACB5}" type="slidenum">
              <a:rPr lang="en-US" altLang="ja-JP" sz="1400">
                <a:latin typeface="ＭＳ Ｐゴシック" pitchFamily="50" charset="-128"/>
                <a:ea typeface="ＭＳ Ｐゴシック" pitchFamily="50" charset="-128"/>
              </a:rPr>
              <a:pPr/>
              <a:t>4</a:t>
            </a:fld>
            <a:endParaRPr lang="en-US" altLang="ja-JP" sz="140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2161065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395536" y="2820007"/>
            <a:ext cx="8559800" cy="3885593"/>
          </a:xfrm>
          <a:prstGeom prst="rect">
            <a:avLst/>
          </a:prstGeom>
          <a:solidFill>
            <a:srgbClr val="FFFF99"/>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100"/>
              </a:lnSpc>
              <a:spcBef>
                <a:spcPts val="600"/>
              </a:spcBef>
            </a:pPr>
            <a:r>
              <a:rPr lang="ja-JP" altLang="en-US" sz="2000" kern="0" dirty="0" smtClean="0">
                <a:latin typeface="HG丸ｺﾞｼｯｸM-PRO" pitchFamily="50" charset="-128"/>
                <a:ea typeface="HG丸ｺﾞｼｯｸM-PRO" pitchFamily="50" charset="-128"/>
              </a:rPr>
              <a:t>・　事業者には衛生委員会等の場を通じて、労働者の意識・意見を十分</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に把握し、事業場の実情に応じた適切な措置を決定することが求め</a:t>
            </a:r>
            <a:r>
              <a:rPr lang="ja-JP" altLang="en-US" sz="2000" kern="0" dirty="0" err="1" smtClean="0">
                <a:latin typeface="HG丸ｺﾞｼｯｸM-PRO" pitchFamily="50" charset="-128"/>
                <a:ea typeface="HG丸ｺﾞｼｯｸM-PRO" pitchFamily="50" charset="-128"/>
              </a:rPr>
              <a:t>ら</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れる。</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smtClean="0">
                <a:latin typeface="HG丸ｺﾞｼｯｸM-PRO" pitchFamily="50" charset="-128"/>
                <a:ea typeface="HG丸ｺﾞｼｯｸM-PRO" pitchFamily="50" charset="-128"/>
              </a:rPr>
              <a:t>・　労働者は、事業者が決定した措置や基本方針を理解しつつ、衛生委</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員会の代表者を通じる等により必要な対策について積極的に意見を述</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smtClean="0">
                <a:latin typeface="HG丸ｺﾞｼｯｸM-PRO" pitchFamily="50" charset="-128"/>
                <a:ea typeface="HG丸ｺﾞｼｯｸM-PRO" pitchFamily="50" charset="-128"/>
              </a:rPr>
              <a:t>　</a:t>
            </a:r>
            <a:r>
              <a:rPr lang="ja-JP" altLang="en-US" sz="2000" kern="0" dirty="0" err="1" smtClean="0">
                <a:latin typeface="HG丸ｺﾞｼｯｸM-PRO" pitchFamily="50" charset="-128"/>
                <a:ea typeface="HG丸ｺﾞｼｯｸM-PRO" pitchFamily="50" charset="-128"/>
              </a:rPr>
              <a:t>べる</a:t>
            </a:r>
            <a:r>
              <a:rPr lang="ja-JP" altLang="en-US" sz="2000" kern="0" dirty="0" smtClean="0">
                <a:latin typeface="HG丸ｺﾞｼｯｸM-PRO" pitchFamily="50" charset="-128"/>
                <a:ea typeface="HG丸ｺﾞｼｯｸM-PRO" pitchFamily="50" charset="-128"/>
              </a:rPr>
              <a:t>ことが望ましい。</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smtClean="0">
                <a:latin typeface="HG丸ｺﾞｼｯｸM-PRO" pitchFamily="50" charset="-128"/>
                <a:ea typeface="HG丸ｺﾞｼｯｸM-PRO" pitchFamily="50" charset="-128"/>
              </a:rPr>
              <a:t>・　受動喫煙防止対策の実施にあたり、事業者が取り組む内容</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①推進計画の策定　　②担当部署の指定　　③労働者の健康管理等</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④標識の設置・維持管理　　⑤労働者の意識の高揚および情報の収集</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・提供　　⑥労働者の募集および求人の申込時の受動喫煙防止対策の</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明示　　⑦妊婦等への特別な配慮</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endParaRPr lang="en-US" altLang="ja-JP" sz="2400" kern="0" dirty="0" smtClean="0">
              <a:latin typeface="HG丸ｺﾞｼｯｸM-PRO" pitchFamily="50" charset="-128"/>
              <a:ea typeface="HG丸ｺﾞｼｯｸM-PRO" pitchFamily="50" charset="-128"/>
            </a:endParaRPr>
          </a:p>
        </p:txBody>
      </p:sp>
      <p:sp>
        <p:nvSpPr>
          <p:cNvPr id="45058"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70856B45-5BD6-425F-83A5-C2229F36299F}" type="slidenum">
              <a:rPr lang="en-US" altLang="ja-JP" sz="1400"/>
              <a:pPr/>
              <a:t>40</a:t>
            </a:fld>
            <a:endParaRPr lang="en-US" altLang="ja-JP" sz="1400"/>
          </a:p>
        </p:txBody>
      </p:sp>
      <p:sp>
        <p:nvSpPr>
          <p:cNvPr id="45059" name="Rectangle 2"/>
          <p:cNvSpPr>
            <a:spLocks noGrp="1" noChangeArrowheads="1"/>
          </p:cNvSpPr>
          <p:nvPr>
            <p:ph type="ctrTitle"/>
          </p:nvPr>
        </p:nvSpPr>
        <p:spPr bwMode="auto">
          <a:xfrm>
            <a:off x="323528" y="200102"/>
            <a:ext cx="5616624"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lnSpc>
                <a:spcPts val="3800"/>
              </a:lnSpc>
            </a:pPr>
            <a:r>
              <a:rPr lang="ja-JP" altLang="en-US" sz="2800" dirty="0" smtClean="0">
                <a:solidFill>
                  <a:schemeClr val="accent2"/>
                </a:solidFill>
                <a:latin typeface="HG丸ｺﾞｼｯｸM-PRO" pitchFamily="50" charset="-128"/>
                <a:ea typeface="HG丸ｺﾞｼｯｸM-PRO" pitchFamily="50" charset="-128"/>
              </a:rPr>
              <a:t>（２）職場の受動喫煙防止対策</a:t>
            </a:r>
            <a:endParaRPr lang="ja-JP" altLang="en-US" sz="2800" dirty="0" smtClean="0">
              <a:solidFill>
                <a:srgbClr val="3333CC"/>
              </a:solidFill>
              <a:latin typeface="HG丸ｺﾞｼｯｸM-PRO" pitchFamily="50" charset="-128"/>
              <a:ea typeface="HG丸ｺﾞｼｯｸM-PRO" pitchFamily="50" charset="-128"/>
            </a:endParaRPr>
          </a:p>
        </p:txBody>
      </p:sp>
      <p:sp>
        <p:nvSpPr>
          <p:cNvPr id="45061" name="Text Box 4"/>
          <p:cNvSpPr txBox="1">
            <a:spLocks noChangeArrowheads="1"/>
          </p:cNvSpPr>
          <p:nvPr/>
        </p:nvSpPr>
        <p:spPr bwMode="auto">
          <a:xfrm>
            <a:off x="6516216" y="377781"/>
            <a:ext cx="1872208"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P137</a:t>
            </a:r>
            <a:endParaRPr lang="en-US" altLang="ja-JP" sz="1400" dirty="0">
              <a:latin typeface="HG丸ｺﾞｼｯｸM-PRO" pitchFamily="50" charset="-128"/>
              <a:ea typeface="HG丸ｺﾞｼｯｸM-PRO" pitchFamily="50" charset="-128"/>
            </a:endParaRPr>
          </a:p>
        </p:txBody>
      </p:sp>
      <p:sp>
        <p:nvSpPr>
          <p:cNvPr id="9" name="Rectangle 3"/>
          <p:cNvSpPr txBox="1">
            <a:spLocks noChangeArrowheads="1"/>
          </p:cNvSpPr>
          <p:nvPr/>
        </p:nvSpPr>
        <p:spPr bwMode="auto">
          <a:xfrm>
            <a:off x="304800" y="857299"/>
            <a:ext cx="8610600" cy="14195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100"/>
              </a:lnSpc>
              <a:spcBef>
                <a:spcPts val="600"/>
              </a:spcBef>
            </a:pPr>
            <a:r>
              <a:rPr lang="ja-JP" altLang="en-US" sz="2000" dirty="0" smtClean="0">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「健康</a:t>
            </a:r>
            <a:r>
              <a:rPr lang="ja-JP" altLang="en-US" sz="2000" dirty="0">
                <a:solidFill>
                  <a:srgbClr val="FF0000"/>
                </a:solidFill>
                <a:latin typeface="HG丸ｺﾞｼｯｸM-PRO" pitchFamily="50" charset="-128"/>
                <a:ea typeface="HG丸ｺﾞｼｯｸM-PRO" pitchFamily="50" charset="-128"/>
              </a:rPr>
              <a:t>増進法（</a:t>
            </a:r>
            <a:r>
              <a:rPr lang="ja-JP" altLang="en-US" sz="2000" dirty="0" smtClean="0">
                <a:solidFill>
                  <a:srgbClr val="FF0000"/>
                </a:solidFill>
                <a:latin typeface="HG丸ｺﾞｼｯｸM-PRO" pitchFamily="50" charset="-128"/>
                <a:ea typeface="HG丸ｺﾞｼｯｸM-PRO" pitchFamily="50" charset="-128"/>
              </a:rPr>
              <a:t>Ｈ３０年７月改正）」</a:t>
            </a:r>
            <a:r>
              <a:rPr lang="ja-JP" altLang="en-US" sz="2000" dirty="0" smtClean="0">
                <a:latin typeface="HG丸ｺﾞｼｯｸM-PRO" pitchFamily="50" charset="-128"/>
                <a:ea typeface="HG丸ｺﾞｼｯｸM-PRO" pitchFamily="50" charset="-128"/>
              </a:rPr>
              <a:t>で義務付けられる事項と、</a:t>
            </a:r>
            <a:r>
              <a:rPr lang="ja-JP" altLang="en-US" sz="2000" dirty="0" smtClean="0">
                <a:solidFill>
                  <a:srgbClr val="FF0000"/>
                </a:solidFill>
                <a:latin typeface="HG丸ｺﾞｼｯｸM-PRO" pitchFamily="50" charset="-128"/>
                <a:ea typeface="HG丸ｺﾞｼｯｸM-PRO" pitchFamily="50" charset="-128"/>
              </a:rPr>
              <a:t>「労</a:t>
            </a:r>
            <a:endParaRPr lang="en-US" altLang="ja-JP" sz="2000" dirty="0" smtClean="0">
              <a:solidFill>
                <a:srgbClr val="FF0000"/>
              </a:solidFill>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dirty="0" smtClean="0">
                <a:solidFill>
                  <a:srgbClr val="FF0000"/>
                </a:solidFill>
                <a:latin typeface="HG丸ｺﾞｼｯｸM-PRO" pitchFamily="50" charset="-128"/>
                <a:ea typeface="HG丸ｺﾞｼｯｸM-PRO" pitchFamily="50" charset="-128"/>
              </a:rPr>
              <a:t>働安全衛生法第６８条の２」</a:t>
            </a:r>
            <a:r>
              <a:rPr lang="ja-JP" altLang="en-US" sz="2000" dirty="0" smtClean="0">
                <a:latin typeface="HG丸ｺﾞｼｯｸM-PRO" pitchFamily="50" charset="-128"/>
                <a:ea typeface="HG丸ｺﾞｼｯｸM-PRO" pitchFamily="50" charset="-128"/>
              </a:rPr>
              <a:t>により事業者が実施すべき事項を、一体的</a:t>
            </a:r>
            <a:endParaRPr lang="en-US" altLang="ja-JP" sz="200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dirty="0" smtClean="0">
                <a:latin typeface="HG丸ｺﾞｼｯｸM-PRO" pitchFamily="50" charset="-128"/>
                <a:ea typeface="HG丸ｺﾞｼｯｸM-PRO" pitchFamily="50" charset="-128"/>
              </a:rPr>
              <a:t>に示すことを目的に、令和元年</a:t>
            </a:r>
            <a:r>
              <a:rPr lang="en-US" altLang="ja-JP" sz="2000" dirty="0" smtClean="0">
                <a:latin typeface="HG丸ｺﾞｼｯｸM-PRO" pitchFamily="50" charset="-128"/>
                <a:ea typeface="HG丸ｺﾞｼｯｸM-PRO" pitchFamily="50" charset="-128"/>
              </a:rPr>
              <a:t>7</a:t>
            </a:r>
            <a:r>
              <a:rPr lang="ja-JP" altLang="en-US" sz="2000" dirty="0" smtClean="0">
                <a:latin typeface="HG丸ｺﾞｼｯｸM-PRO" pitchFamily="50" charset="-128"/>
                <a:ea typeface="HG丸ｺﾞｼｯｸM-PRO" pitchFamily="50" charset="-128"/>
              </a:rPr>
              <a:t>月に「職場における受動喫煙防止の</a:t>
            </a:r>
            <a:r>
              <a:rPr lang="ja-JP" altLang="en-US" sz="2000" dirty="0" err="1" smtClean="0">
                <a:latin typeface="HG丸ｺﾞｼｯｸM-PRO" pitchFamily="50" charset="-128"/>
                <a:ea typeface="HG丸ｺﾞｼｯｸM-PRO" pitchFamily="50" charset="-128"/>
              </a:rPr>
              <a:t>た</a:t>
            </a:r>
            <a:endParaRPr lang="en-US" altLang="ja-JP" sz="200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dirty="0" err="1" smtClean="0">
                <a:latin typeface="HG丸ｺﾞｼｯｸM-PRO" pitchFamily="50" charset="-128"/>
                <a:ea typeface="HG丸ｺﾞｼｯｸM-PRO" pitchFamily="50" charset="-128"/>
              </a:rPr>
              <a:t>めの</a:t>
            </a:r>
            <a:r>
              <a:rPr lang="ja-JP" altLang="en-US" sz="2000" dirty="0" smtClean="0">
                <a:latin typeface="HG丸ｺﾞｼｯｸM-PRO" pitchFamily="50" charset="-128"/>
                <a:ea typeface="HG丸ｺﾞｼｯｸM-PRO" pitchFamily="50" charset="-128"/>
              </a:rPr>
              <a:t>ガイドライン」が公表された。</a:t>
            </a:r>
            <a:endParaRPr lang="en-US" altLang="ja-JP" sz="2000" dirty="0">
              <a:latin typeface="HG丸ｺﾞｼｯｸM-PRO" pitchFamily="50" charset="-128"/>
              <a:ea typeface="HG丸ｺﾞｼｯｸM-PRO" pitchFamily="50" charset="-128"/>
            </a:endParaRPr>
          </a:p>
        </p:txBody>
      </p:sp>
      <p:sp>
        <p:nvSpPr>
          <p:cNvPr id="6" name="Rectangle 2"/>
          <p:cNvSpPr txBox="1">
            <a:spLocks noChangeArrowheads="1"/>
          </p:cNvSpPr>
          <p:nvPr/>
        </p:nvSpPr>
        <p:spPr bwMode="auto">
          <a:xfrm>
            <a:off x="395536" y="2333278"/>
            <a:ext cx="2592288" cy="430323"/>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900"/>
              </a:lnSpc>
              <a:spcBef>
                <a:spcPct val="0"/>
              </a:spcBef>
            </a:pPr>
            <a:r>
              <a:rPr lang="ja-JP" altLang="en-US" sz="2000" b="1" dirty="0" smtClean="0">
                <a:solidFill>
                  <a:schemeClr val="bg1"/>
                </a:solidFill>
                <a:latin typeface="HG丸ｺﾞｼｯｸM-PRO" pitchFamily="50" charset="-128"/>
                <a:ea typeface="HG丸ｺﾞｼｯｸM-PRO" pitchFamily="50" charset="-128"/>
              </a:rPr>
              <a:t>ア　組織的対策</a:t>
            </a:r>
            <a:endParaRPr lang="ja-JP" altLang="en-US" sz="2000" b="1" dirty="0">
              <a:solidFill>
                <a:schemeClr val="bg1"/>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42819946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70856B45-5BD6-425F-83A5-C2229F36299F}" type="slidenum">
              <a:rPr lang="en-US" altLang="ja-JP" sz="1400"/>
              <a:pPr/>
              <a:t>41</a:t>
            </a:fld>
            <a:endParaRPr lang="en-US" altLang="ja-JP" sz="1400"/>
          </a:p>
        </p:txBody>
      </p:sp>
      <p:sp>
        <p:nvSpPr>
          <p:cNvPr id="45061" name="Text Box 4"/>
          <p:cNvSpPr txBox="1">
            <a:spLocks noChangeArrowheads="1"/>
          </p:cNvSpPr>
          <p:nvPr/>
        </p:nvSpPr>
        <p:spPr bwMode="auto">
          <a:xfrm>
            <a:off x="6516216" y="377781"/>
            <a:ext cx="1872208"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P138</a:t>
            </a:r>
            <a:endParaRPr lang="en-US" altLang="ja-JP" sz="1400" dirty="0">
              <a:latin typeface="HG丸ｺﾞｼｯｸM-PRO" pitchFamily="50" charset="-128"/>
              <a:ea typeface="HG丸ｺﾞｼｯｸM-PRO" pitchFamily="50" charset="-128"/>
            </a:endParaRPr>
          </a:p>
        </p:txBody>
      </p:sp>
      <p:sp>
        <p:nvSpPr>
          <p:cNvPr id="6" name="Rectangle 2"/>
          <p:cNvSpPr txBox="1">
            <a:spLocks noChangeArrowheads="1"/>
          </p:cNvSpPr>
          <p:nvPr/>
        </p:nvSpPr>
        <p:spPr bwMode="auto">
          <a:xfrm>
            <a:off x="395536" y="360703"/>
            <a:ext cx="5400600" cy="430323"/>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900"/>
              </a:lnSpc>
              <a:spcBef>
                <a:spcPct val="0"/>
              </a:spcBef>
            </a:pPr>
            <a:r>
              <a:rPr lang="ja-JP" altLang="en-US" sz="2000" b="1" dirty="0" smtClean="0">
                <a:solidFill>
                  <a:schemeClr val="bg1"/>
                </a:solidFill>
                <a:latin typeface="HG丸ｺﾞｼｯｸM-PRO" pitchFamily="50" charset="-128"/>
                <a:ea typeface="HG丸ｺﾞｼｯｸM-PRO" pitchFamily="50" charset="-128"/>
              </a:rPr>
              <a:t>イ　各施設における受動喫煙防止対策</a:t>
            </a:r>
            <a:endParaRPr lang="ja-JP" altLang="en-US" sz="2000" b="1" dirty="0">
              <a:solidFill>
                <a:schemeClr val="bg1"/>
              </a:solidFill>
              <a:latin typeface="HG丸ｺﾞｼｯｸM-PRO" pitchFamily="50" charset="-128"/>
              <a:ea typeface="HG丸ｺﾞｼｯｸM-PRO" pitchFamily="50" charset="-128"/>
            </a:endParaRPr>
          </a:p>
        </p:txBody>
      </p:sp>
      <p:sp>
        <p:nvSpPr>
          <p:cNvPr id="7" name="Rectangle 3"/>
          <p:cNvSpPr txBox="1">
            <a:spLocks noChangeArrowheads="1"/>
          </p:cNvSpPr>
          <p:nvPr/>
        </p:nvSpPr>
        <p:spPr bwMode="auto">
          <a:xfrm>
            <a:off x="395536" y="840190"/>
            <a:ext cx="8640960" cy="2448272"/>
          </a:xfrm>
          <a:prstGeom prst="rect">
            <a:avLst/>
          </a:prstGeom>
          <a:solidFill>
            <a:srgbClr val="FFFF99"/>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100"/>
              </a:lnSpc>
              <a:spcBef>
                <a:spcPts val="600"/>
              </a:spcBef>
            </a:pPr>
            <a:r>
              <a:rPr lang="ja-JP" altLang="en-US" sz="2000" kern="0" dirty="0" smtClean="0">
                <a:latin typeface="HG丸ｺﾞｼｯｸM-PRO" pitchFamily="50" charset="-128"/>
                <a:ea typeface="HG丸ｺﾞｼｯｸM-PRO" pitchFamily="50" charset="-128"/>
              </a:rPr>
              <a:t>・　健康増進法では、第一種施設（学校、病院、児童福祉施設など）は</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「原則敷地内禁煙」、第二種施設（一般の事務所、工場、飲食店）で</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は「原則屋内禁煙」など施設区分ごとに規定が設けられている。</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smtClean="0">
                <a:latin typeface="HG丸ｺﾞｼｯｸM-PRO" pitchFamily="50" charset="-128"/>
                <a:ea typeface="HG丸ｺﾞｼｯｸM-PRO" pitchFamily="50" charset="-128"/>
              </a:rPr>
              <a:t>・　ガイドラインにおいては、健康増進法を前提として「特定屋外喫煙</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場所」や「喫煙専用室」等の喫煙が可能な場所について、設置に関す</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r>
              <a:rPr lang="ja-JP" altLang="en-US" sz="2000" kern="0" dirty="0" err="1">
                <a:latin typeface="HG丸ｺﾞｼｯｸM-PRO" pitchFamily="50" charset="-128"/>
                <a:ea typeface="HG丸ｺﾞｼｯｸM-PRO" pitchFamily="50" charset="-128"/>
              </a:rPr>
              <a:t>る</a:t>
            </a:r>
            <a:r>
              <a:rPr lang="ja-JP" altLang="en-US" sz="2000" kern="0" dirty="0" smtClean="0">
                <a:latin typeface="HG丸ｺﾞｼｯｸM-PRO" pitchFamily="50" charset="-128"/>
                <a:ea typeface="HG丸ｺﾞｼｯｸM-PRO" pitchFamily="50" charset="-128"/>
              </a:rPr>
              <a:t>技術的基準、配慮事項が示されている。詳しくはガイドラインの別</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紙１および別紙２を参照し、適切な対策を実施することが必要である。</a:t>
            </a:r>
            <a:endParaRPr lang="en-US" altLang="ja-JP" sz="2000" kern="0" dirty="0">
              <a:latin typeface="HG丸ｺﾞｼｯｸM-PRO" pitchFamily="50" charset="-128"/>
              <a:ea typeface="HG丸ｺﾞｼｯｸM-PRO" pitchFamily="50" charset="-128"/>
            </a:endParaRPr>
          </a:p>
          <a:p>
            <a:pPr algn="l" eaLnBrk="1" hangingPunct="1">
              <a:lnSpc>
                <a:spcPts val="2100"/>
              </a:lnSpc>
              <a:spcBef>
                <a:spcPts val="600"/>
              </a:spcBef>
            </a:pP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endParaRPr lang="en-US" altLang="ja-JP" sz="2400" kern="0" dirty="0" smtClean="0">
              <a:latin typeface="HG丸ｺﾞｼｯｸM-PRO" pitchFamily="50" charset="-128"/>
              <a:ea typeface="HG丸ｺﾞｼｯｸM-PRO" pitchFamily="50" charset="-128"/>
            </a:endParaRPr>
          </a:p>
        </p:txBody>
      </p:sp>
      <p:sp>
        <p:nvSpPr>
          <p:cNvPr id="10" name="Rectangle 2"/>
          <p:cNvSpPr txBox="1">
            <a:spLocks noChangeArrowheads="1"/>
          </p:cNvSpPr>
          <p:nvPr/>
        </p:nvSpPr>
        <p:spPr bwMode="auto">
          <a:xfrm>
            <a:off x="379569" y="3353044"/>
            <a:ext cx="5937017" cy="430323"/>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900"/>
              </a:lnSpc>
              <a:spcBef>
                <a:spcPct val="0"/>
              </a:spcBef>
            </a:pPr>
            <a:r>
              <a:rPr lang="ja-JP" altLang="en-US" sz="2000" b="1" dirty="0" smtClean="0">
                <a:solidFill>
                  <a:schemeClr val="bg1"/>
                </a:solidFill>
                <a:latin typeface="HG丸ｺﾞｼｯｸM-PRO" pitchFamily="50" charset="-128"/>
                <a:ea typeface="HG丸ｺﾞｼｯｸM-PRO" pitchFamily="50" charset="-128"/>
              </a:rPr>
              <a:t>ウ　喫煙可能な場所における作業に関する措置</a:t>
            </a:r>
            <a:endParaRPr lang="ja-JP" altLang="en-US" sz="2000" b="1" dirty="0">
              <a:solidFill>
                <a:schemeClr val="bg1"/>
              </a:solidFill>
              <a:latin typeface="HG丸ｺﾞｼｯｸM-PRO" pitchFamily="50" charset="-128"/>
              <a:ea typeface="HG丸ｺﾞｼｯｸM-PRO" pitchFamily="50" charset="-128"/>
            </a:endParaRPr>
          </a:p>
        </p:txBody>
      </p:sp>
      <p:sp>
        <p:nvSpPr>
          <p:cNvPr id="11" name="Rectangle 3"/>
          <p:cNvSpPr txBox="1">
            <a:spLocks noChangeArrowheads="1"/>
          </p:cNvSpPr>
          <p:nvPr/>
        </p:nvSpPr>
        <p:spPr bwMode="auto">
          <a:xfrm>
            <a:off x="379569" y="3811596"/>
            <a:ext cx="8640960" cy="1471006"/>
          </a:xfrm>
          <a:prstGeom prst="rect">
            <a:avLst/>
          </a:prstGeom>
          <a:solidFill>
            <a:srgbClr val="FFFF99"/>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100"/>
              </a:lnSpc>
              <a:spcBef>
                <a:spcPts val="600"/>
              </a:spcBef>
            </a:pPr>
            <a:r>
              <a:rPr lang="ja-JP" altLang="en-US" sz="2000" kern="0" dirty="0" smtClean="0">
                <a:latin typeface="HG丸ｺﾞｼｯｸM-PRO" pitchFamily="50" charset="-128"/>
                <a:ea typeface="HG丸ｺﾞｼｯｸM-PRO" pitchFamily="50" charset="-128"/>
              </a:rPr>
              <a:t>・　ガイドラインでは、事業者に対し喫煙専用室などの喫煙可能な場所</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smtClean="0">
                <a:latin typeface="HG丸ｺﾞｼｯｸM-PRO" pitchFamily="50" charset="-128"/>
                <a:ea typeface="HG丸ｺﾞｼｯｸM-PRO" pitchFamily="50" charset="-128"/>
              </a:rPr>
              <a:t>　について、２０歳未満の労働者を立ち入らせて業務を行わせないこと</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r>
              <a:rPr lang="ja-JP" altLang="en-US" sz="2000" kern="0" dirty="0" smtClean="0">
                <a:latin typeface="HG丸ｺﾞｼｯｸM-PRO" pitchFamily="50" charset="-128"/>
                <a:ea typeface="HG丸ｺﾞｼｯｸM-PRO" pitchFamily="50" charset="-128"/>
              </a:rPr>
              <a:t>や、２０歳以上の労働者についても、望まない受動喫煙を防止する</a:t>
            </a:r>
            <a:r>
              <a:rPr lang="ja-JP" altLang="en-US" sz="2000" kern="0" dirty="0" err="1" smtClean="0">
                <a:latin typeface="HG丸ｺﾞｼｯｸM-PRO" pitchFamily="50" charset="-128"/>
                <a:ea typeface="HG丸ｺﾞｼｯｸM-PRO" pitchFamily="50" charset="-128"/>
              </a:rPr>
              <a:t>た</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r>
              <a:rPr lang="ja-JP" altLang="en-US" sz="2000" kern="0" dirty="0" err="1" smtClean="0">
                <a:latin typeface="HG丸ｺﾞｼｯｸM-PRO" pitchFamily="50" charset="-128"/>
                <a:ea typeface="HG丸ｺﾞｼｯｸM-PRO" pitchFamily="50" charset="-128"/>
              </a:rPr>
              <a:t>めの</a:t>
            </a:r>
            <a:r>
              <a:rPr lang="ja-JP" altLang="en-US" sz="2000" kern="0" dirty="0" smtClean="0">
                <a:latin typeface="HG丸ｺﾞｼｯｸM-PRO" pitchFamily="50" charset="-128"/>
                <a:ea typeface="HG丸ｺﾞｼｯｸM-PRO" pitchFamily="50" charset="-128"/>
              </a:rPr>
              <a:t>措置および配慮等を求めている。</a:t>
            </a:r>
            <a:endParaRPr lang="en-US" altLang="ja-JP" sz="2400" kern="0" dirty="0">
              <a:latin typeface="HG丸ｺﾞｼｯｸM-PRO" pitchFamily="50" charset="-128"/>
              <a:ea typeface="HG丸ｺﾞｼｯｸM-PRO" pitchFamily="50" charset="-128"/>
            </a:endParaRPr>
          </a:p>
          <a:p>
            <a:pPr algn="l" eaLnBrk="1" hangingPunct="1">
              <a:lnSpc>
                <a:spcPts val="2100"/>
              </a:lnSpc>
              <a:spcBef>
                <a:spcPts val="600"/>
              </a:spcBef>
            </a:pP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en-US" altLang="ja-JP" sz="2000" kern="0" dirty="0" smtClean="0">
                <a:latin typeface="HG丸ｺﾞｼｯｸM-PRO" pitchFamily="50" charset="-128"/>
                <a:ea typeface="HG丸ｺﾞｼｯｸM-PRO" pitchFamily="50" charset="-128"/>
              </a:rPr>
              <a:t>※</a:t>
            </a:r>
            <a:r>
              <a:rPr lang="ja-JP" altLang="en-US" sz="2000" kern="0" dirty="0" smtClean="0">
                <a:latin typeface="HG丸ｺﾞｼｯｸM-PRO" pitchFamily="50" charset="-128"/>
                <a:ea typeface="HG丸ｺﾞｼｯｸM-PRO" pitchFamily="50" charset="-128"/>
              </a:rPr>
              <a:t>　「ガイドラインで使用する用語の定義」は</a:t>
            </a:r>
            <a:r>
              <a:rPr lang="en-US" altLang="ja-JP" sz="2000" kern="0" dirty="0" smtClean="0">
                <a:latin typeface="HG丸ｺﾞｼｯｸM-PRO" pitchFamily="50" charset="-128"/>
                <a:ea typeface="HG丸ｺﾞｼｯｸM-PRO" pitchFamily="50" charset="-128"/>
              </a:rPr>
              <a:t>P139</a:t>
            </a:r>
            <a:r>
              <a:rPr lang="ja-JP" altLang="en-US" sz="2000" kern="0" dirty="0" smtClean="0">
                <a:latin typeface="HG丸ｺﾞｼｯｸM-PRO" pitchFamily="50" charset="-128"/>
                <a:ea typeface="HG丸ｺﾞｼｯｸM-PRO" pitchFamily="50" charset="-128"/>
              </a:rPr>
              <a:t>参照</a:t>
            </a:r>
            <a:endParaRPr lang="en-US" altLang="ja-JP" sz="2000" kern="0" dirty="0" smtClean="0">
              <a:latin typeface="HG丸ｺﾞｼｯｸM-PRO" pitchFamily="50" charset="-128"/>
              <a:ea typeface="HG丸ｺﾞｼｯｸM-PRO" pitchFamily="50" charset="-128"/>
            </a:endParaRPr>
          </a:p>
          <a:p>
            <a:pPr algn="l" eaLnBrk="1" hangingPunct="1">
              <a:lnSpc>
                <a:spcPts val="2100"/>
              </a:lnSpc>
              <a:spcBef>
                <a:spcPts val="600"/>
              </a:spcBef>
            </a:pPr>
            <a:r>
              <a:rPr lang="en-US" altLang="ja-JP" sz="2000" kern="0" dirty="0" smtClean="0">
                <a:solidFill>
                  <a:srgbClr val="FF0000"/>
                </a:solidFill>
                <a:latin typeface="HG丸ｺﾞｼｯｸM-PRO" pitchFamily="50" charset="-128"/>
                <a:ea typeface="HG丸ｺﾞｼｯｸM-PRO" pitchFamily="50" charset="-128"/>
              </a:rPr>
              <a:t>※</a:t>
            </a:r>
            <a:r>
              <a:rPr lang="ja-JP" altLang="en-US" sz="2000" kern="0" dirty="0" smtClean="0">
                <a:solidFill>
                  <a:srgbClr val="FF0000"/>
                </a:solidFill>
                <a:latin typeface="HG丸ｺﾞｼｯｸM-PRO" pitchFamily="50" charset="-128"/>
                <a:ea typeface="HG丸ｺﾞｼｯｸM-PRO" pitchFamily="50" charset="-128"/>
              </a:rPr>
              <a:t>　</a:t>
            </a:r>
            <a:r>
              <a:rPr lang="ja-JP" altLang="en-US" sz="2000" dirty="0" smtClean="0">
                <a:solidFill>
                  <a:srgbClr val="FF0000"/>
                </a:solidFill>
                <a:latin typeface="HG丸ｺﾞｼｯｸM-PRO" panose="020F0600000000000000" pitchFamily="50" charset="-128"/>
                <a:ea typeface="HG丸ｺﾞｼｯｸM-PRO" panose="020F0600000000000000" pitchFamily="50" charset="-128"/>
              </a:rPr>
              <a:t>受動喫煙とは：室内または</a:t>
            </a:r>
            <a:r>
              <a:rPr lang="ja-JP" altLang="en-US" sz="2000" dirty="0">
                <a:solidFill>
                  <a:srgbClr val="FF0000"/>
                </a:solidFill>
                <a:latin typeface="HG丸ｺﾞｼｯｸM-PRO" panose="020F0600000000000000" pitchFamily="50" charset="-128"/>
                <a:ea typeface="HG丸ｺﾞｼｯｸM-PRO" panose="020F0600000000000000" pitchFamily="50" charset="-128"/>
              </a:rPr>
              <a:t>これに準ずる環境に</a:t>
            </a:r>
            <a:r>
              <a:rPr lang="ja-JP" altLang="en-US" sz="2000" dirty="0" smtClean="0">
                <a:solidFill>
                  <a:srgbClr val="FF0000"/>
                </a:solidFill>
                <a:latin typeface="HG丸ｺﾞｼｯｸM-PRO" panose="020F0600000000000000" pitchFamily="50" charset="-128"/>
                <a:ea typeface="HG丸ｺﾞｼｯｸM-PRO" panose="020F0600000000000000" pitchFamily="50" charset="-128"/>
              </a:rPr>
              <a:t>おいて</a:t>
            </a:r>
            <a:r>
              <a:rPr lang="ja-JP" altLang="en-US" sz="2000" dirty="0">
                <a:solidFill>
                  <a:srgbClr val="FF0000"/>
                </a:solidFill>
                <a:latin typeface="HG丸ｺﾞｼｯｸM-PRO" panose="020F0600000000000000" pitchFamily="50" charset="-128"/>
                <a:ea typeface="HG丸ｺﾞｼｯｸM-PRO" panose="020F0600000000000000" pitchFamily="50" charset="-128"/>
              </a:rPr>
              <a:t>、他人の</a:t>
            </a:r>
            <a:r>
              <a:rPr lang="ja-JP" altLang="en-US" sz="2000" dirty="0" smtClean="0">
                <a:solidFill>
                  <a:srgbClr val="FF0000"/>
                </a:solidFill>
                <a:latin typeface="HG丸ｺﾞｼｯｸM-PRO" panose="020F0600000000000000" pitchFamily="50" charset="-128"/>
                <a:ea typeface="HG丸ｺﾞｼｯｸM-PRO" panose="020F0600000000000000" pitchFamily="50" charset="-128"/>
              </a:rPr>
              <a:t>たば</a:t>
            </a:r>
            <a:endParaRPr lang="en-US" altLang="ja-JP" sz="2000" dirty="0" smtClean="0">
              <a:solidFill>
                <a:srgbClr val="FF0000"/>
              </a:solidFill>
              <a:latin typeface="HG丸ｺﾞｼｯｸM-PRO" panose="020F0600000000000000" pitchFamily="50" charset="-128"/>
              <a:ea typeface="HG丸ｺﾞｼｯｸM-PRO" panose="020F0600000000000000" pitchFamily="50" charset="-128"/>
            </a:endParaRPr>
          </a:p>
          <a:p>
            <a:pPr algn="l" eaLnBrk="1" hangingPunct="1">
              <a:lnSpc>
                <a:spcPts val="2100"/>
              </a:lnSpc>
              <a:spcBef>
                <a:spcPts val="600"/>
              </a:spcBef>
            </a:pPr>
            <a:r>
              <a:rPr lang="ja-JP" altLang="en-US" sz="2000" dirty="0">
                <a:solidFill>
                  <a:srgbClr val="FF0000"/>
                </a:solidFill>
                <a:latin typeface="HG丸ｺﾞｼｯｸM-PRO" panose="020F0600000000000000" pitchFamily="50" charset="-128"/>
                <a:ea typeface="HG丸ｺﾞｼｯｸM-PRO" panose="020F0600000000000000" pitchFamily="50" charset="-128"/>
              </a:rPr>
              <a:t>　</a:t>
            </a:r>
            <a:r>
              <a:rPr lang="ja-JP" altLang="en-US" sz="2000" dirty="0" smtClean="0">
                <a:solidFill>
                  <a:srgbClr val="FF0000"/>
                </a:solidFill>
                <a:latin typeface="HG丸ｺﾞｼｯｸM-PRO" panose="020F0600000000000000" pitchFamily="50" charset="-128"/>
                <a:ea typeface="HG丸ｺﾞｼｯｸM-PRO" panose="020F0600000000000000" pitchFamily="50" charset="-128"/>
              </a:rPr>
              <a:t>　　　　　　　　この</a:t>
            </a:r>
            <a:r>
              <a:rPr lang="ja-JP" altLang="en-US" sz="2000" dirty="0">
                <a:solidFill>
                  <a:srgbClr val="FF0000"/>
                </a:solidFill>
                <a:latin typeface="HG丸ｺﾞｼｯｸM-PRO" panose="020F0600000000000000" pitchFamily="50" charset="-128"/>
                <a:ea typeface="HG丸ｺﾞｼｯｸM-PRO" panose="020F0600000000000000" pitchFamily="50" charset="-128"/>
              </a:rPr>
              <a:t>煙を吸わされることをいう</a:t>
            </a:r>
            <a:r>
              <a:rPr lang="ja-JP" altLang="en-US" sz="2000" dirty="0" smtClean="0">
                <a:solidFill>
                  <a:srgbClr val="FF0000"/>
                </a:solidFill>
                <a:latin typeface="HG丸ｺﾞｼｯｸM-PRO" panose="020F0600000000000000" pitchFamily="50" charset="-128"/>
                <a:ea typeface="HG丸ｺﾞｼｯｸM-PRO" panose="020F0600000000000000" pitchFamily="50" charset="-128"/>
              </a:rPr>
              <a:t>。</a:t>
            </a:r>
            <a:endParaRPr lang="en-US" altLang="ja-JP" sz="2000" kern="0" dirty="0" smtClean="0">
              <a:solidFill>
                <a:srgbClr val="FF0000"/>
              </a:solidFill>
              <a:latin typeface="HG丸ｺﾞｼｯｸM-PRO" pitchFamily="50" charset="-128"/>
              <a:ea typeface="HG丸ｺﾞｼｯｸM-PRO" pitchFamily="50" charset="-128"/>
            </a:endParaRPr>
          </a:p>
          <a:p>
            <a:pPr algn="l" eaLnBrk="1" hangingPunct="1">
              <a:lnSpc>
                <a:spcPts val="2100"/>
              </a:lnSpc>
              <a:spcBef>
                <a:spcPts val="600"/>
              </a:spcBef>
            </a:pPr>
            <a:r>
              <a:rPr lang="ja-JP" altLang="en-US" sz="2000" kern="0" dirty="0">
                <a:latin typeface="HG丸ｺﾞｼｯｸM-PRO" pitchFamily="50" charset="-128"/>
                <a:ea typeface="HG丸ｺﾞｼｯｸM-PRO" pitchFamily="50" charset="-128"/>
              </a:rPr>
              <a:t>　</a:t>
            </a:r>
            <a:endParaRPr lang="en-US" altLang="ja-JP" sz="2400" kern="0" dirty="0" smtClean="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262095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206F6FB7-34B5-4D1C-9D94-026BE195E8CA}" type="slidenum">
              <a:rPr lang="en-US" altLang="ja-JP" sz="1400"/>
              <a:pPr/>
              <a:t>42</a:t>
            </a:fld>
            <a:endParaRPr lang="en-US" altLang="ja-JP" sz="1400"/>
          </a:p>
        </p:txBody>
      </p:sp>
      <p:sp>
        <p:nvSpPr>
          <p:cNvPr id="56323" name="Text Box 2"/>
          <p:cNvSpPr txBox="1">
            <a:spLocks noChangeArrowheads="1"/>
          </p:cNvSpPr>
          <p:nvPr/>
        </p:nvSpPr>
        <p:spPr bwMode="auto">
          <a:xfrm>
            <a:off x="275084" y="1131592"/>
            <a:ext cx="8458200" cy="953825"/>
          </a:xfrm>
          <a:prstGeom prst="rect">
            <a:avLst/>
          </a:prstGeom>
          <a:solidFill>
            <a:srgbClr val="FFFF99"/>
          </a:solidFill>
          <a:ln>
            <a:noFill/>
          </a:ln>
          <a:effectLst/>
          <a:extLst/>
        </p:spPr>
        <p:txBody>
          <a:bodyPr wrap="square" lIns="198000" tIns="154800" rIns="90000" bIns="154800">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ts val="2500"/>
              </a:lnSpc>
            </a:pPr>
            <a:r>
              <a:rPr lang="ja-JP" altLang="en-US" dirty="0">
                <a:latin typeface="HG丸ｺﾞｼｯｸM-PRO" pitchFamily="50" charset="-128"/>
                <a:ea typeface="HG丸ｺﾞｼｯｸM-PRO" pitchFamily="50" charset="-128"/>
              </a:rPr>
              <a:t>労働衛生統計の一般的な</a:t>
            </a:r>
            <a:r>
              <a:rPr lang="ja-JP" altLang="en-US" dirty="0" smtClean="0">
                <a:latin typeface="HG丸ｺﾞｼｯｸM-PRO" pitchFamily="50" charset="-128"/>
                <a:ea typeface="HG丸ｺﾞｼｯｸM-PRO" pitchFamily="50" charset="-128"/>
              </a:rPr>
              <a:t>手法と</a:t>
            </a:r>
            <a:r>
              <a:rPr lang="ja-JP" altLang="en-US" dirty="0">
                <a:latin typeface="HG丸ｺﾞｼｯｸM-PRO" pitchFamily="50" charset="-128"/>
                <a:ea typeface="HG丸ｺﾞｼｯｸM-PRO" pitchFamily="50" charset="-128"/>
              </a:rPr>
              <a:t>しての疾病休業統計で</a:t>
            </a:r>
            <a:r>
              <a:rPr lang="ja-JP" altLang="en-US" dirty="0" smtClean="0">
                <a:latin typeface="HG丸ｺﾞｼｯｸM-PRO" pitchFamily="50" charset="-128"/>
                <a:ea typeface="HG丸ｺﾞｼｯｸM-PRO" pitchFamily="50" charset="-128"/>
              </a:rPr>
              <a:t>は、次のような</a:t>
            </a:r>
            <a:endParaRPr lang="en-US" altLang="ja-JP" dirty="0" smtClean="0">
              <a:latin typeface="HG丸ｺﾞｼｯｸM-PRO" pitchFamily="50" charset="-128"/>
              <a:ea typeface="HG丸ｺﾞｼｯｸM-PRO" pitchFamily="50" charset="-128"/>
            </a:endParaRPr>
          </a:p>
          <a:p>
            <a:pPr eaLnBrk="1" hangingPunct="1">
              <a:lnSpc>
                <a:spcPts val="2500"/>
              </a:lnSpc>
            </a:pPr>
            <a:r>
              <a:rPr lang="ja-JP" altLang="en-US" dirty="0" smtClean="0">
                <a:latin typeface="HG丸ｺﾞｼｯｸM-PRO" pitchFamily="50" charset="-128"/>
                <a:ea typeface="HG丸ｺﾞｼｯｸM-PRO" pitchFamily="50" charset="-128"/>
              </a:rPr>
              <a:t>指標</a:t>
            </a:r>
            <a:r>
              <a:rPr lang="ja-JP" altLang="en-US" dirty="0">
                <a:latin typeface="HG丸ｺﾞｼｯｸM-PRO" pitchFamily="50" charset="-128"/>
                <a:ea typeface="HG丸ｺﾞｼｯｸM-PRO" pitchFamily="50" charset="-128"/>
              </a:rPr>
              <a:t>が使われて</a:t>
            </a:r>
            <a:r>
              <a:rPr lang="ja-JP" altLang="en-US" dirty="0" smtClean="0">
                <a:latin typeface="HG丸ｺﾞｼｯｸM-PRO" pitchFamily="50" charset="-128"/>
                <a:ea typeface="HG丸ｺﾞｼｯｸM-PRO" pitchFamily="50" charset="-128"/>
              </a:rPr>
              <a:t>いる</a:t>
            </a:r>
            <a:r>
              <a:rPr lang="ja-JP" altLang="en-US" dirty="0">
                <a:latin typeface="HG丸ｺﾞｼｯｸM-PRO" pitchFamily="50" charset="-128"/>
                <a:ea typeface="HG丸ｺﾞｼｯｸM-PRO" pitchFamily="50" charset="-128"/>
              </a:rPr>
              <a:t>。</a:t>
            </a:r>
          </a:p>
        </p:txBody>
      </p:sp>
      <p:grpSp>
        <p:nvGrpSpPr>
          <p:cNvPr id="56324" name="Group 14"/>
          <p:cNvGrpSpPr>
            <a:grpSpLocks/>
          </p:cNvGrpSpPr>
          <p:nvPr/>
        </p:nvGrpSpPr>
        <p:grpSpPr bwMode="auto">
          <a:xfrm>
            <a:off x="408504" y="2464337"/>
            <a:ext cx="8439615" cy="1157666"/>
            <a:chOff x="204" y="1480"/>
            <a:chExt cx="5261" cy="682"/>
          </a:xfrm>
        </p:grpSpPr>
        <p:sp>
          <p:nvSpPr>
            <p:cNvPr id="56332" name="Text Box 15"/>
            <p:cNvSpPr txBox="1">
              <a:spLocks noChangeArrowheads="1"/>
            </p:cNvSpPr>
            <p:nvPr/>
          </p:nvSpPr>
          <p:spPr bwMode="auto">
            <a:xfrm>
              <a:off x="204" y="1606"/>
              <a:ext cx="5261" cy="4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cmpd="thinThick"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8000" tIns="154800" rIns="90000" bIns="154800">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ts val="1200"/>
                </a:spcBef>
              </a:pPr>
              <a:r>
                <a:rPr lang="ja-JP" altLang="en-US" b="1" dirty="0">
                  <a:solidFill>
                    <a:schemeClr val="accent2"/>
                  </a:solidFill>
                  <a:latin typeface="HG丸ｺﾞｼｯｸM-PRO" pitchFamily="50" charset="-128"/>
                  <a:ea typeface="HG丸ｺﾞｼｯｸM-PRO" pitchFamily="50" charset="-128"/>
                </a:rPr>
                <a:t>疾病休業日数率　＝</a:t>
              </a:r>
              <a:r>
                <a:rPr lang="ja-JP" altLang="en-US" dirty="0">
                  <a:solidFill>
                    <a:schemeClr val="accent2"/>
                  </a:solidFill>
                  <a:latin typeface="HG丸ｺﾞｼｯｸM-PRO" pitchFamily="50" charset="-128"/>
                  <a:ea typeface="HG丸ｺﾞｼｯｸM-PRO" pitchFamily="50" charset="-128"/>
                </a:rPr>
                <a:t>　　　　　　　　　　　　　　　　</a:t>
              </a:r>
              <a:r>
                <a:rPr lang="en-US" altLang="ja-JP" b="1" dirty="0">
                  <a:solidFill>
                    <a:schemeClr val="accent2"/>
                  </a:solidFill>
                  <a:latin typeface="HG丸ｺﾞｼｯｸM-PRO" pitchFamily="50" charset="-128"/>
                  <a:ea typeface="HG丸ｺﾞｼｯｸM-PRO" pitchFamily="50" charset="-128"/>
                </a:rPr>
                <a:t>×</a:t>
              </a:r>
              <a:r>
                <a:rPr lang="ja-JP" altLang="en-US" b="1" dirty="0">
                  <a:solidFill>
                    <a:schemeClr val="accent2"/>
                  </a:solidFill>
                  <a:latin typeface="HG丸ｺﾞｼｯｸM-PRO" pitchFamily="50" charset="-128"/>
                  <a:ea typeface="HG丸ｺﾞｼｯｸM-PRO" pitchFamily="50" charset="-128"/>
                </a:rPr>
                <a:t>１００</a:t>
              </a:r>
              <a:r>
                <a:rPr lang="ja-JP" altLang="en-US" sz="2400" dirty="0">
                  <a:solidFill>
                    <a:schemeClr val="accent2"/>
                  </a:solidFill>
                  <a:latin typeface="ＭＳ ゴシック" pitchFamily="49" charset="-128"/>
                </a:rPr>
                <a:t>　</a:t>
              </a:r>
              <a:r>
                <a:rPr lang="ja-JP" altLang="en-US" sz="2400" dirty="0">
                  <a:solidFill>
                    <a:schemeClr val="accent2"/>
                  </a:solidFill>
                  <a:latin typeface="HGP創英角ｺﾞｼｯｸUB" pitchFamily="50" charset="-128"/>
                  <a:ea typeface="HGP創英角ｺﾞｼｯｸUB" pitchFamily="50" charset="-128"/>
                </a:rPr>
                <a:t>　　　　　　　　　　　　　</a:t>
              </a:r>
            </a:p>
          </p:txBody>
        </p:sp>
        <p:sp>
          <p:nvSpPr>
            <p:cNvPr id="56333" name="Text Box 16"/>
            <p:cNvSpPr txBox="1">
              <a:spLocks noChangeArrowheads="1"/>
            </p:cNvSpPr>
            <p:nvPr/>
          </p:nvSpPr>
          <p:spPr bwMode="auto">
            <a:xfrm>
              <a:off x="1848" y="1480"/>
              <a:ext cx="2428" cy="6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cmpd="thinThick"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8000" tIns="154800" rIns="90000" bIns="154800">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spcBef>
                  <a:spcPct val="50000"/>
                </a:spcBef>
              </a:pPr>
              <a:r>
                <a:rPr lang="ja-JP" altLang="en-US" b="1">
                  <a:solidFill>
                    <a:schemeClr val="accent2"/>
                  </a:solidFill>
                  <a:latin typeface="HG丸ｺﾞｼｯｸM-PRO" pitchFamily="50" charset="-128"/>
                  <a:ea typeface="HG丸ｺﾞｼｯｸM-PRO" pitchFamily="50" charset="-128"/>
                </a:rPr>
                <a:t>疾病休業延日数</a:t>
              </a:r>
              <a:endParaRPr lang="en-US" altLang="ja-JP" b="1">
                <a:solidFill>
                  <a:schemeClr val="accent2"/>
                </a:solidFill>
                <a:latin typeface="HG丸ｺﾞｼｯｸM-PRO" pitchFamily="50" charset="-128"/>
                <a:ea typeface="HG丸ｺﾞｼｯｸM-PRO" pitchFamily="50" charset="-128"/>
              </a:endParaRPr>
            </a:p>
            <a:p>
              <a:pPr eaLnBrk="1" hangingPunct="1">
                <a:spcBef>
                  <a:spcPct val="50000"/>
                </a:spcBef>
              </a:pPr>
              <a:r>
                <a:rPr lang="ja-JP" altLang="en-US" b="1">
                  <a:solidFill>
                    <a:schemeClr val="accent2"/>
                  </a:solidFill>
                  <a:latin typeface="HG丸ｺﾞｼｯｸM-PRO" pitchFamily="50" charset="-128"/>
                  <a:ea typeface="HG丸ｺﾞｼｯｸM-PRO" pitchFamily="50" charset="-128"/>
                </a:rPr>
                <a:t>在籍労働者の延所定労働日数</a:t>
              </a:r>
            </a:p>
          </p:txBody>
        </p:sp>
        <p:sp>
          <p:nvSpPr>
            <p:cNvPr id="56334" name="Line 17"/>
            <p:cNvSpPr>
              <a:spLocks noChangeShapeType="1"/>
            </p:cNvSpPr>
            <p:nvPr/>
          </p:nvSpPr>
          <p:spPr bwMode="auto">
            <a:xfrm>
              <a:off x="1987" y="1821"/>
              <a:ext cx="2109"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8000" tIns="154800" rIns="90000" bIns="154800">
              <a:spAutoFit/>
            </a:bodyPr>
            <a:lstStyle/>
            <a:p>
              <a:endParaRPr lang="ja-JP" altLang="en-US"/>
            </a:p>
          </p:txBody>
        </p:sp>
      </p:grpSp>
      <p:grpSp>
        <p:nvGrpSpPr>
          <p:cNvPr id="56325" name="Group 18"/>
          <p:cNvGrpSpPr>
            <a:grpSpLocks/>
          </p:cNvGrpSpPr>
          <p:nvPr/>
        </p:nvGrpSpPr>
        <p:grpSpPr bwMode="auto">
          <a:xfrm>
            <a:off x="319295" y="4334789"/>
            <a:ext cx="8458200" cy="1082675"/>
            <a:chOff x="340" y="2967"/>
            <a:chExt cx="4989" cy="682"/>
          </a:xfrm>
        </p:grpSpPr>
        <p:sp>
          <p:nvSpPr>
            <p:cNvPr id="56329" name="Text Box 19"/>
            <p:cNvSpPr txBox="1">
              <a:spLocks noChangeArrowheads="1"/>
            </p:cNvSpPr>
            <p:nvPr/>
          </p:nvSpPr>
          <p:spPr bwMode="auto">
            <a:xfrm>
              <a:off x="340" y="3113"/>
              <a:ext cx="4989" cy="3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cmpd="thinThick"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8000" tIns="154800" rIns="90000" bIns="154800">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ct val="50000"/>
                </a:spcBef>
              </a:pPr>
              <a:r>
                <a:rPr lang="ja-JP" altLang="en-US" b="1">
                  <a:solidFill>
                    <a:schemeClr val="accent2"/>
                  </a:solidFill>
                  <a:latin typeface="HG丸ｺﾞｼｯｸM-PRO" pitchFamily="50" charset="-128"/>
                  <a:ea typeface="HG丸ｺﾞｼｯｸM-PRO" pitchFamily="50" charset="-128"/>
                </a:rPr>
                <a:t>病休件数年千人率　＝　</a:t>
              </a:r>
              <a:r>
                <a:rPr lang="ja-JP" altLang="en-US">
                  <a:solidFill>
                    <a:schemeClr val="accent2"/>
                  </a:solidFill>
                  <a:latin typeface="HG丸ｺﾞｼｯｸM-PRO" pitchFamily="50" charset="-128"/>
                  <a:ea typeface="HG丸ｺﾞｼｯｸM-PRO" pitchFamily="50" charset="-128"/>
                </a:rPr>
                <a:t>　　　　　　　　　　　</a:t>
              </a:r>
              <a:r>
                <a:rPr lang="en-US" altLang="ja-JP" b="1">
                  <a:solidFill>
                    <a:schemeClr val="accent2"/>
                  </a:solidFill>
                  <a:latin typeface="HG丸ｺﾞｼｯｸM-PRO" pitchFamily="50" charset="-128"/>
                  <a:ea typeface="HG丸ｺﾞｼｯｸM-PRO" pitchFamily="50" charset="-128"/>
                </a:rPr>
                <a:t>×</a:t>
              </a:r>
              <a:r>
                <a:rPr lang="ja-JP" altLang="en-US" b="1">
                  <a:solidFill>
                    <a:schemeClr val="accent2"/>
                  </a:solidFill>
                  <a:latin typeface="HG丸ｺﾞｼｯｸM-PRO" pitchFamily="50" charset="-128"/>
                  <a:ea typeface="HG丸ｺﾞｼｯｸM-PRO" pitchFamily="50" charset="-128"/>
                </a:rPr>
                <a:t>１，０００</a:t>
              </a:r>
            </a:p>
          </p:txBody>
        </p:sp>
        <p:sp>
          <p:nvSpPr>
            <p:cNvPr id="56330" name="Text Box 20"/>
            <p:cNvSpPr txBox="1">
              <a:spLocks noChangeArrowheads="1"/>
            </p:cNvSpPr>
            <p:nvPr/>
          </p:nvSpPr>
          <p:spPr bwMode="auto">
            <a:xfrm>
              <a:off x="2080" y="2967"/>
              <a:ext cx="1507" cy="6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cmpd="thinThick"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8000" tIns="154800" rIns="90000" bIns="154800">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ct val="50000"/>
                </a:spcBef>
              </a:pPr>
              <a:r>
                <a:rPr lang="ja-JP" altLang="en-US" dirty="0">
                  <a:solidFill>
                    <a:srgbClr val="5F5F5F"/>
                  </a:solidFill>
                  <a:latin typeface="ＭＳ ゴシック" pitchFamily="49" charset="-128"/>
                </a:rPr>
                <a:t>　</a:t>
              </a:r>
              <a:r>
                <a:rPr lang="ja-JP" altLang="en-US" b="1" dirty="0">
                  <a:solidFill>
                    <a:schemeClr val="accent2"/>
                  </a:solidFill>
                  <a:latin typeface="HG丸ｺﾞｼｯｸM-PRO" pitchFamily="50" charset="-128"/>
                  <a:ea typeface="HG丸ｺﾞｼｯｸM-PRO" pitchFamily="50" charset="-128"/>
                </a:rPr>
                <a:t>疾病休業件数</a:t>
              </a:r>
            </a:p>
            <a:p>
              <a:pPr eaLnBrk="1" hangingPunct="1">
                <a:spcBef>
                  <a:spcPct val="50000"/>
                </a:spcBef>
              </a:pPr>
              <a:r>
                <a:rPr lang="ja-JP" altLang="en-US" b="1" dirty="0">
                  <a:solidFill>
                    <a:schemeClr val="accent2"/>
                  </a:solidFill>
                  <a:latin typeface="HG丸ｺﾞｼｯｸM-PRO" pitchFamily="50" charset="-128"/>
                  <a:ea typeface="HG丸ｺﾞｼｯｸM-PRO" pitchFamily="50" charset="-128"/>
                </a:rPr>
                <a:t>　在籍労働者数</a:t>
              </a:r>
            </a:p>
          </p:txBody>
        </p:sp>
        <p:sp>
          <p:nvSpPr>
            <p:cNvPr id="56331" name="Line 21"/>
            <p:cNvSpPr>
              <a:spLocks noChangeShapeType="1"/>
            </p:cNvSpPr>
            <p:nvPr/>
          </p:nvSpPr>
          <p:spPr bwMode="auto">
            <a:xfrm>
              <a:off x="2081" y="3308"/>
              <a:ext cx="1506"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8000" tIns="154800" rIns="90000" bIns="154800">
              <a:spAutoFit/>
            </a:bodyPr>
            <a:lstStyle/>
            <a:p>
              <a:endParaRPr lang="ja-JP" altLang="en-US"/>
            </a:p>
          </p:txBody>
        </p:sp>
      </p:grpSp>
      <p:sp>
        <p:nvSpPr>
          <p:cNvPr id="56327" name="AutoShape 23"/>
          <p:cNvSpPr>
            <a:spLocks noChangeArrowheads="1"/>
          </p:cNvSpPr>
          <p:nvPr/>
        </p:nvSpPr>
        <p:spPr bwMode="auto">
          <a:xfrm>
            <a:off x="304800" y="278549"/>
            <a:ext cx="4199384" cy="653796"/>
          </a:xfrm>
          <a:prstGeom prst="roundRect">
            <a:avLst>
              <a:gd name="adj" fmla="val 16667"/>
            </a:avLst>
          </a:prstGeom>
          <a:gradFill rotWithShape="0">
            <a:gsLst>
              <a:gs pos="0">
                <a:srgbClr val="FFFF00"/>
              </a:gs>
              <a:gs pos="50000">
                <a:srgbClr val="FFFFFF"/>
              </a:gs>
              <a:gs pos="100000">
                <a:srgbClr val="FFFF00"/>
              </a:gs>
            </a:gsLst>
            <a:lin ang="5400000" scaled="1"/>
          </a:gra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ct val="90000"/>
              </a:lnSpc>
              <a:spcBef>
                <a:spcPct val="15000"/>
              </a:spcBef>
            </a:pPr>
            <a:r>
              <a:rPr lang="ja-JP" altLang="en-US" sz="3600" dirty="0" smtClean="0">
                <a:latin typeface="HG丸ｺﾞｼｯｸM-PRO" pitchFamily="50" charset="-128"/>
                <a:ea typeface="HG丸ｺﾞｼｯｸM-PRO" pitchFamily="50" charset="-128"/>
              </a:rPr>
              <a:t>４</a:t>
            </a:r>
            <a:r>
              <a:rPr lang="ja-JP" altLang="en-US" sz="3600" dirty="0">
                <a:latin typeface="HG丸ｺﾞｼｯｸM-PRO" pitchFamily="50" charset="-128"/>
                <a:ea typeface="HG丸ｺﾞｼｯｸM-PRO" pitchFamily="50" charset="-128"/>
              </a:rPr>
              <a:t>．</a:t>
            </a:r>
            <a:r>
              <a:rPr lang="ja-JP" altLang="en-US" sz="3600" dirty="0" smtClean="0">
                <a:latin typeface="HG丸ｺﾞｼｯｸM-PRO" pitchFamily="50" charset="-128"/>
                <a:ea typeface="HG丸ｺﾞｼｯｸM-PRO" pitchFamily="50" charset="-128"/>
              </a:rPr>
              <a:t>労働</a:t>
            </a:r>
            <a:r>
              <a:rPr lang="ja-JP" altLang="en-US" sz="3600" dirty="0">
                <a:latin typeface="HG丸ｺﾞｼｯｸM-PRO" pitchFamily="50" charset="-128"/>
                <a:ea typeface="HG丸ｺﾞｼｯｸM-PRO" pitchFamily="50" charset="-128"/>
              </a:rPr>
              <a:t>衛生統計</a:t>
            </a:r>
          </a:p>
        </p:txBody>
      </p:sp>
      <p:sp>
        <p:nvSpPr>
          <p:cNvPr id="56328" name="Text Box 24"/>
          <p:cNvSpPr txBox="1">
            <a:spLocks noChangeArrowheads="1"/>
          </p:cNvSpPr>
          <p:nvPr/>
        </p:nvSpPr>
        <p:spPr bwMode="auto">
          <a:xfrm>
            <a:off x="6732588" y="304800"/>
            <a:ext cx="1954212"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P140</a:t>
            </a:r>
            <a:endParaRPr lang="en-US" altLang="ja-JP" sz="14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4180561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C89336C9-58C4-4294-B9CE-20E9702F7432}" type="slidenum">
              <a:rPr lang="en-US" altLang="ja-JP" sz="1400"/>
              <a:pPr/>
              <a:t>43</a:t>
            </a:fld>
            <a:endParaRPr lang="en-US" altLang="ja-JP" sz="1400"/>
          </a:p>
        </p:txBody>
      </p:sp>
      <p:sp>
        <p:nvSpPr>
          <p:cNvPr id="57347" name="Text Box 2"/>
          <p:cNvSpPr txBox="1">
            <a:spLocks noChangeArrowheads="1"/>
          </p:cNvSpPr>
          <p:nvPr/>
        </p:nvSpPr>
        <p:spPr bwMode="auto">
          <a:xfrm>
            <a:off x="360236" y="4725144"/>
            <a:ext cx="8353425" cy="953825"/>
          </a:xfrm>
          <a:prstGeom prst="rect">
            <a:avLst/>
          </a:prstGeom>
          <a:solidFill>
            <a:srgbClr val="FFFF99"/>
          </a:solidFill>
          <a:ln>
            <a:noFill/>
          </a:ln>
          <a:effectLst/>
          <a:extLst/>
        </p:spPr>
        <p:txBody>
          <a:bodyPr wrap="square" lIns="198000" tIns="154800" rIns="90000" bIns="154800">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ts val="2500"/>
              </a:lnSpc>
              <a:spcBef>
                <a:spcPts val="0"/>
              </a:spcBef>
            </a:pPr>
            <a:r>
              <a:rPr lang="ja-JP" altLang="en-US" dirty="0">
                <a:latin typeface="HG丸ｺﾞｼｯｸM-PRO" pitchFamily="50" charset="-128"/>
                <a:ea typeface="HG丸ｺﾞｼｯｸM-PRO" pitchFamily="50" charset="-128"/>
              </a:rPr>
              <a:t>これらは、災害統計と基本的には同じ考え方ですが、疾病休業統計</a:t>
            </a:r>
            <a:r>
              <a:rPr lang="ja-JP" altLang="en-US" dirty="0" smtClean="0">
                <a:latin typeface="HG丸ｺﾞｼｯｸM-PRO" pitchFamily="50" charset="-128"/>
                <a:ea typeface="HG丸ｺﾞｼｯｸM-PRO" pitchFamily="50" charset="-128"/>
              </a:rPr>
              <a:t>の</a:t>
            </a:r>
            <a:endParaRPr lang="en-US" altLang="ja-JP" dirty="0" smtClean="0">
              <a:latin typeface="HG丸ｺﾞｼｯｸM-PRO" pitchFamily="50" charset="-128"/>
              <a:ea typeface="HG丸ｺﾞｼｯｸM-PRO" pitchFamily="50" charset="-128"/>
            </a:endParaRPr>
          </a:p>
          <a:p>
            <a:pPr eaLnBrk="1" hangingPunct="1">
              <a:lnSpc>
                <a:spcPts val="2500"/>
              </a:lnSpc>
              <a:spcBef>
                <a:spcPts val="0"/>
              </a:spcBef>
            </a:pPr>
            <a:r>
              <a:rPr lang="ja-JP" altLang="en-US" dirty="0" smtClean="0">
                <a:latin typeface="HG丸ｺﾞｼｯｸM-PRO" pitchFamily="50" charset="-128"/>
                <a:ea typeface="HG丸ｺﾞｼｯｸM-PRO" pitchFamily="50" charset="-128"/>
              </a:rPr>
              <a:t>場合</a:t>
            </a:r>
            <a:r>
              <a:rPr lang="ja-JP" altLang="en-US" dirty="0">
                <a:latin typeface="HG丸ｺﾞｼｯｸM-PRO" pitchFamily="50" charset="-128"/>
                <a:ea typeface="HG丸ｺﾞｼｯｸM-PRO" pitchFamily="50" charset="-128"/>
              </a:rPr>
              <a:t>、労働者の休業状況を事由別に調査することが必要である。</a:t>
            </a:r>
          </a:p>
        </p:txBody>
      </p:sp>
      <p:grpSp>
        <p:nvGrpSpPr>
          <p:cNvPr id="57348" name="Group 13"/>
          <p:cNvGrpSpPr>
            <a:grpSpLocks/>
          </p:cNvGrpSpPr>
          <p:nvPr/>
        </p:nvGrpSpPr>
        <p:grpSpPr bwMode="auto">
          <a:xfrm>
            <a:off x="381000" y="609600"/>
            <a:ext cx="8458200" cy="1236663"/>
            <a:chOff x="204" y="1525"/>
            <a:chExt cx="5261" cy="779"/>
          </a:xfrm>
        </p:grpSpPr>
        <p:sp>
          <p:nvSpPr>
            <p:cNvPr id="57353" name="Text Box 14"/>
            <p:cNvSpPr txBox="1">
              <a:spLocks noChangeArrowheads="1"/>
            </p:cNvSpPr>
            <p:nvPr/>
          </p:nvSpPr>
          <p:spPr bwMode="auto">
            <a:xfrm>
              <a:off x="204" y="1677"/>
              <a:ext cx="5261" cy="4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cmpd="thinThick"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8000" tIns="154800" rIns="90000" bIns="154800">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ts val="1200"/>
                </a:spcBef>
              </a:pPr>
              <a:r>
                <a:rPr lang="ja-JP" altLang="en-US" sz="2400">
                  <a:solidFill>
                    <a:schemeClr val="accent2"/>
                  </a:solidFill>
                  <a:latin typeface="HG丸ｺﾞｼｯｸM-PRO" pitchFamily="50" charset="-128"/>
                  <a:ea typeface="HG丸ｺﾞｼｯｸM-PRO" pitchFamily="50" charset="-128"/>
                </a:rPr>
                <a:t>病休度数率＝　　　　　　　　　　　　　　</a:t>
              </a:r>
              <a:r>
                <a:rPr lang="en-US" altLang="ja-JP" sz="2400">
                  <a:solidFill>
                    <a:schemeClr val="accent2"/>
                  </a:solidFill>
                  <a:latin typeface="HG丸ｺﾞｼｯｸM-PRO" pitchFamily="50" charset="-128"/>
                  <a:ea typeface="HG丸ｺﾞｼｯｸM-PRO" pitchFamily="50" charset="-128"/>
                </a:rPr>
                <a:t>×1,000,000</a:t>
              </a:r>
              <a:r>
                <a:rPr lang="ja-JP" altLang="en-US" sz="2400">
                  <a:solidFill>
                    <a:schemeClr val="accent2"/>
                  </a:solidFill>
                  <a:latin typeface="HG丸ｺﾞｼｯｸM-PRO" pitchFamily="50" charset="-128"/>
                  <a:ea typeface="HG丸ｺﾞｼｯｸM-PRO" pitchFamily="50" charset="-128"/>
                </a:rPr>
                <a:t>　</a:t>
              </a:r>
              <a:r>
                <a:rPr lang="ja-JP" altLang="en-US" sz="2400">
                  <a:solidFill>
                    <a:schemeClr val="accent2"/>
                  </a:solidFill>
                  <a:latin typeface="ＭＳ ゴシック" pitchFamily="49" charset="-128"/>
                </a:rPr>
                <a:t>　　　　　　　　　　　　</a:t>
              </a:r>
            </a:p>
          </p:txBody>
        </p:sp>
        <p:sp>
          <p:nvSpPr>
            <p:cNvPr id="57354" name="Text Box 15"/>
            <p:cNvSpPr txBox="1">
              <a:spLocks noChangeArrowheads="1"/>
            </p:cNvSpPr>
            <p:nvPr/>
          </p:nvSpPr>
          <p:spPr bwMode="auto">
            <a:xfrm>
              <a:off x="1383" y="1525"/>
              <a:ext cx="2812" cy="7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cmpd="thinThick"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8000" tIns="154800" rIns="90000" bIns="154800">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spcBef>
                  <a:spcPts val="1200"/>
                </a:spcBef>
              </a:pPr>
              <a:r>
                <a:rPr lang="ja-JP" altLang="en-US" sz="2400" dirty="0">
                  <a:solidFill>
                    <a:schemeClr val="accent2"/>
                  </a:solidFill>
                  <a:latin typeface="HG丸ｺﾞｼｯｸM-PRO" pitchFamily="50" charset="-128"/>
                  <a:ea typeface="HG丸ｺﾞｼｯｸM-PRO" pitchFamily="50" charset="-128"/>
                </a:rPr>
                <a:t>疾病休業件数</a:t>
              </a:r>
            </a:p>
            <a:p>
              <a:pPr algn="ctr" eaLnBrk="1" hangingPunct="1">
                <a:spcBef>
                  <a:spcPts val="1200"/>
                </a:spcBef>
              </a:pPr>
              <a:r>
                <a:rPr lang="ja-JP" altLang="en-US" sz="2400" dirty="0">
                  <a:solidFill>
                    <a:schemeClr val="accent2"/>
                  </a:solidFill>
                  <a:latin typeface="HG丸ｺﾞｼｯｸM-PRO" pitchFamily="50" charset="-128"/>
                  <a:ea typeface="HG丸ｺﾞｼｯｸM-PRO" pitchFamily="50" charset="-128"/>
                </a:rPr>
                <a:t>在籍労働者の延実労働時間数</a:t>
              </a:r>
            </a:p>
          </p:txBody>
        </p:sp>
        <p:sp>
          <p:nvSpPr>
            <p:cNvPr id="57355" name="Line 16"/>
            <p:cNvSpPr>
              <a:spLocks noChangeShapeType="1"/>
            </p:cNvSpPr>
            <p:nvPr/>
          </p:nvSpPr>
          <p:spPr bwMode="auto">
            <a:xfrm>
              <a:off x="1610" y="1888"/>
              <a:ext cx="245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8000" tIns="154800" rIns="90000" bIns="154800">
              <a:spAutoFit/>
            </a:bodyPr>
            <a:lstStyle/>
            <a:p>
              <a:endParaRPr lang="ja-JP" altLang="en-US"/>
            </a:p>
          </p:txBody>
        </p:sp>
      </p:grpSp>
      <p:grpSp>
        <p:nvGrpSpPr>
          <p:cNvPr id="57349" name="Group 17"/>
          <p:cNvGrpSpPr>
            <a:grpSpLocks/>
          </p:cNvGrpSpPr>
          <p:nvPr/>
        </p:nvGrpSpPr>
        <p:grpSpPr bwMode="auto">
          <a:xfrm>
            <a:off x="381000" y="2286000"/>
            <a:ext cx="8135938" cy="1204913"/>
            <a:chOff x="295" y="2886"/>
            <a:chExt cx="5125" cy="879"/>
          </a:xfrm>
        </p:grpSpPr>
        <p:sp>
          <p:nvSpPr>
            <p:cNvPr id="57350" name="Text Box 18"/>
            <p:cNvSpPr txBox="1">
              <a:spLocks noChangeArrowheads="1"/>
            </p:cNvSpPr>
            <p:nvPr/>
          </p:nvSpPr>
          <p:spPr bwMode="auto">
            <a:xfrm>
              <a:off x="295" y="3068"/>
              <a:ext cx="5125" cy="4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cmpd="thinThick"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8000" tIns="154800" rIns="90000" bIns="154800">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ts val="1200"/>
                </a:spcBef>
              </a:pPr>
              <a:r>
                <a:rPr lang="ja-JP" altLang="en-US" sz="2400">
                  <a:solidFill>
                    <a:schemeClr val="accent2"/>
                  </a:solidFill>
                  <a:latin typeface="HG丸ｺﾞｼｯｸM-PRO" pitchFamily="50" charset="-128"/>
                  <a:ea typeface="HG丸ｺﾞｼｯｸM-PRO" pitchFamily="50" charset="-128"/>
                </a:rPr>
                <a:t>病休強度率＝　　　　　　　　　　　　　　　</a:t>
              </a:r>
              <a:r>
                <a:rPr lang="en-US" altLang="ja-JP" sz="2400">
                  <a:solidFill>
                    <a:schemeClr val="accent2"/>
                  </a:solidFill>
                  <a:latin typeface="HG丸ｺﾞｼｯｸM-PRO" pitchFamily="50" charset="-128"/>
                  <a:ea typeface="HG丸ｺﾞｼｯｸM-PRO" pitchFamily="50" charset="-128"/>
                </a:rPr>
                <a:t>×1,000</a:t>
              </a:r>
            </a:p>
          </p:txBody>
        </p:sp>
        <p:sp>
          <p:nvSpPr>
            <p:cNvPr id="57351" name="Text Box 19"/>
            <p:cNvSpPr txBox="1">
              <a:spLocks noChangeArrowheads="1"/>
            </p:cNvSpPr>
            <p:nvPr/>
          </p:nvSpPr>
          <p:spPr bwMode="auto">
            <a:xfrm>
              <a:off x="1618" y="2886"/>
              <a:ext cx="2682" cy="8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cmpd="thinThick"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8000" tIns="154800" rIns="90000" bIns="154800">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spcBef>
                  <a:spcPts val="1200"/>
                </a:spcBef>
              </a:pPr>
              <a:r>
                <a:rPr lang="ja-JP" altLang="en-US" dirty="0">
                  <a:solidFill>
                    <a:srgbClr val="5F5F5F"/>
                  </a:solidFill>
                  <a:latin typeface="ＭＳ ゴシック" pitchFamily="49" charset="-128"/>
                </a:rPr>
                <a:t>　　　　</a:t>
              </a:r>
              <a:r>
                <a:rPr lang="ja-JP" altLang="en-US" sz="2400" dirty="0">
                  <a:solidFill>
                    <a:schemeClr val="accent2"/>
                  </a:solidFill>
                  <a:latin typeface="HG丸ｺﾞｼｯｸM-PRO" pitchFamily="50" charset="-128"/>
                  <a:ea typeface="HG丸ｺﾞｼｯｸM-PRO" pitchFamily="50" charset="-128"/>
                </a:rPr>
                <a:t>疾病休業延日数</a:t>
              </a:r>
            </a:p>
            <a:p>
              <a:pPr eaLnBrk="1" hangingPunct="1">
                <a:spcBef>
                  <a:spcPts val="1200"/>
                </a:spcBef>
              </a:pPr>
              <a:r>
                <a:rPr lang="ja-JP" altLang="en-US" sz="2400" dirty="0">
                  <a:solidFill>
                    <a:schemeClr val="accent2"/>
                  </a:solidFill>
                  <a:latin typeface="HG丸ｺﾞｼｯｸM-PRO" pitchFamily="50" charset="-128"/>
                  <a:ea typeface="HG丸ｺﾞｼｯｸM-PRO" pitchFamily="50" charset="-128"/>
                </a:rPr>
                <a:t>在籍労働者の延実労働時間数　</a:t>
              </a:r>
            </a:p>
          </p:txBody>
        </p:sp>
        <p:sp>
          <p:nvSpPr>
            <p:cNvPr id="57352" name="Line 20"/>
            <p:cNvSpPr>
              <a:spLocks noChangeShapeType="1"/>
            </p:cNvSpPr>
            <p:nvPr/>
          </p:nvSpPr>
          <p:spPr bwMode="auto">
            <a:xfrm>
              <a:off x="1620" y="3294"/>
              <a:ext cx="2586"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8000" tIns="154800" rIns="90000" bIns="154800">
              <a:spAutoFit/>
            </a:bodyPr>
            <a:lstStyle/>
            <a:p>
              <a:endParaRPr lang="ja-JP" altLang="en-US"/>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ADBA05E5-E978-4881-85C3-ACD8D80A8C0E}" type="slidenum">
              <a:rPr lang="en-US" altLang="ja-JP" sz="1400"/>
              <a:pPr/>
              <a:t>44</a:t>
            </a:fld>
            <a:endParaRPr lang="en-US" altLang="ja-JP" sz="1400"/>
          </a:p>
        </p:txBody>
      </p:sp>
      <p:sp>
        <p:nvSpPr>
          <p:cNvPr id="58372" name="AutoShape 4"/>
          <p:cNvSpPr>
            <a:spLocks noChangeArrowheads="1"/>
          </p:cNvSpPr>
          <p:nvPr/>
        </p:nvSpPr>
        <p:spPr bwMode="auto">
          <a:xfrm>
            <a:off x="381000" y="226656"/>
            <a:ext cx="3326904" cy="715089"/>
          </a:xfrm>
          <a:prstGeom prst="roundRect">
            <a:avLst>
              <a:gd name="adj" fmla="val 16667"/>
            </a:avLst>
          </a:prstGeom>
          <a:gradFill rotWithShape="0">
            <a:gsLst>
              <a:gs pos="0">
                <a:srgbClr val="FFFF00"/>
              </a:gs>
              <a:gs pos="50000">
                <a:srgbClr val="FFFFFF"/>
              </a:gs>
              <a:gs pos="100000">
                <a:srgbClr val="FFFF00"/>
              </a:gs>
            </a:gsLst>
            <a:lin ang="5400000" scaled="1"/>
          </a:gra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sz="3600" b="1" dirty="0" smtClean="0">
                <a:latin typeface="HG丸ｺﾞｼｯｸM-PRO" pitchFamily="50" charset="-128"/>
                <a:ea typeface="HG丸ｺﾞｼｯｸM-PRO" pitchFamily="50" charset="-128"/>
              </a:rPr>
              <a:t>５．</a:t>
            </a:r>
            <a:r>
              <a:rPr lang="ja-JP" altLang="en-US" sz="3600" b="1" dirty="0">
                <a:latin typeface="HG丸ｺﾞｼｯｸM-PRO" pitchFamily="50" charset="-128"/>
                <a:ea typeface="HG丸ｺﾞｼｯｸM-PRO" pitchFamily="50" charset="-128"/>
              </a:rPr>
              <a:t>救急処置</a:t>
            </a:r>
          </a:p>
        </p:txBody>
      </p:sp>
      <p:sp>
        <p:nvSpPr>
          <p:cNvPr id="58374" name="Text Box 7"/>
          <p:cNvSpPr txBox="1">
            <a:spLocks noChangeArrowheads="1"/>
          </p:cNvSpPr>
          <p:nvPr/>
        </p:nvSpPr>
        <p:spPr bwMode="auto">
          <a:xfrm>
            <a:off x="6588224" y="297968"/>
            <a:ext cx="1656184"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P142</a:t>
            </a:r>
            <a:endParaRPr lang="en-US" altLang="ja-JP" sz="1400" dirty="0">
              <a:latin typeface="HG丸ｺﾞｼｯｸM-PRO" pitchFamily="50" charset="-128"/>
              <a:ea typeface="HG丸ｺﾞｼｯｸM-PRO" pitchFamily="50" charset="-128"/>
            </a:endParaRPr>
          </a:p>
        </p:txBody>
      </p:sp>
      <p:sp>
        <p:nvSpPr>
          <p:cNvPr id="9" name="AutoShape 6"/>
          <p:cNvSpPr>
            <a:spLocks noChangeArrowheads="1"/>
          </p:cNvSpPr>
          <p:nvPr/>
        </p:nvSpPr>
        <p:spPr bwMode="auto">
          <a:xfrm>
            <a:off x="374622" y="1081892"/>
            <a:ext cx="8402389" cy="3672939"/>
          </a:xfrm>
          <a:prstGeom prst="roundRect">
            <a:avLst>
              <a:gd name="adj" fmla="val 8093"/>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ts val="2800"/>
              </a:lnSpc>
              <a:spcBef>
                <a:spcPts val="0"/>
              </a:spcBef>
            </a:pPr>
            <a:r>
              <a:rPr lang="ja-JP" altLang="en-US" dirty="0" smtClean="0">
                <a:latin typeface="HG丸ｺﾞｼｯｸM-PRO" pitchFamily="50" charset="-128"/>
                <a:ea typeface="HG丸ｺﾞｼｯｸM-PRO" pitchFamily="50" charset="-128"/>
              </a:rPr>
              <a:t>　事業場では、事故・災害（骨折、脱臼、捻挫、熱湯）や熱中症、労</a:t>
            </a:r>
            <a:endParaRPr lang="en-US" altLang="ja-JP" dirty="0" smtClean="0">
              <a:latin typeface="HG丸ｺﾞｼｯｸM-PRO" pitchFamily="50" charset="-128"/>
              <a:ea typeface="HG丸ｺﾞｼｯｸM-PRO" pitchFamily="50" charset="-128"/>
            </a:endParaRPr>
          </a:p>
          <a:p>
            <a:pPr eaLnBrk="1" hangingPunct="1">
              <a:lnSpc>
                <a:spcPts val="2800"/>
              </a:lnSpc>
              <a:spcBef>
                <a:spcPts val="0"/>
              </a:spcBef>
            </a:pPr>
            <a:r>
              <a:rPr lang="ja-JP" altLang="en-US" dirty="0" smtClean="0">
                <a:latin typeface="HG丸ｺﾞｼｯｸM-PRO" pitchFamily="50" charset="-128"/>
                <a:ea typeface="HG丸ｺﾞｼｯｸM-PRO" pitchFamily="50" charset="-128"/>
              </a:rPr>
              <a:t>働者の脳・心臓疾患などの発生で傷病者の救急処置が必要な場面が突</a:t>
            </a:r>
            <a:endParaRPr lang="en-US" altLang="ja-JP" dirty="0" smtClean="0">
              <a:latin typeface="HG丸ｺﾞｼｯｸM-PRO" pitchFamily="50" charset="-128"/>
              <a:ea typeface="HG丸ｺﾞｼｯｸM-PRO" pitchFamily="50" charset="-128"/>
            </a:endParaRPr>
          </a:p>
          <a:p>
            <a:pPr eaLnBrk="1" hangingPunct="1">
              <a:lnSpc>
                <a:spcPts val="2800"/>
              </a:lnSpc>
              <a:spcBef>
                <a:spcPts val="0"/>
              </a:spcBef>
            </a:pPr>
            <a:r>
              <a:rPr lang="ja-JP" altLang="en-US" dirty="0" smtClean="0">
                <a:latin typeface="HG丸ｺﾞｼｯｸM-PRO" pitchFamily="50" charset="-128"/>
                <a:ea typeface="HG丸ｺﾞｼｯｸM-PRO" pitchFamily="50" charset="-128"/>
              </a:rPr>
              <a:t>然やってくる場合がある。そのために、救急処置の手順を理解する必</a:t>
            </a:r>
            <a:endParaRPr lang="en-US" altLang="ja-JP" dirty="0" smtClean="0">
              <a:latin typeface="HG丸ｺﾞｼｯｸM-PRO" pitchFamily="50" charset="-128"/>
              <a:ea typeface="HG丸ｺﾞｼｯｸM-PRO" pitchFamily="50" charset="-128"/>
            </a:endParaRPr>
          </a:p>
          <a:p>
            <a:pPr eaLnBrk="1" hangingPunct="1">
              <a:lnSpc>
                <a:spcPts val="2800"/>
              </a:lnSpc>
              <a:spcBef>
                <a:spcPts val="0"/>
              </a:spcBef>
            </a:pPr>
            <a:r>
              <a:rPr lang="ja-JP" altLang="en-US" dirty="0" smtClean="0">
                <a:latin typeface="HG丸ｺﾞｼｯｸM-PRO" pitchFamily="50" charset="-128"/>
                <a:ea typeface="HG丸ｺﾞｼｯｸM-PRO" pitchFamily="50" charset="-128"/>
              </a:rPr>
              <a:t>要ある。消防署等が実施する救急講習では、心肺</a:t>
            </a:r>
            <a:r>
              <a:rPr lang="ja-JP" altLang="en-US" dirty="0">
                <a:latin typeface="HG丸ｺﾞｼｯｸM-PRO" pitchFamily="50" charset="-128"/>
                <a:ea typeface="HG丸ｺﾞｼｯｸM-PRO" pitchFamily="50" charset="-128"/>
              </a:rPr>
              <a:t>蘇生や</a:t>
            </a:r>
            <a:r>
              <a:rPr lang="en-US" altLang="ja-JP" dirty="0" smtClean="0">
                <a:latin typeface="HG丸ｺﾞｼｯｸM-PRO" pitchFamily="50" charset="-128"/>
                <a:ea typeface="HG丸ｺﾞｼｯｸM-PRO" pitchFamily="50" charset="-128"/>
              </a:rPr>
              <a:t>AED</a:t>
            </a:r>
            <a:r>
              <a:rPr lang="ja-JP" altLang="en-US" dirty="0" smtClean="0">
                <a:latin typeface="HG丸ｺﾞｼｯｸM-PRO" pitchFamily="50" charset="-128"/>
                <a:ea typeface="HG丸ｺﾞｼｯｸM-PRO" pitchFamily="50" charset="-128"/>
              </a:rPr>
              <a:t>（自動体</a:t>
            </a:r>
            <a:endParaRPr lang="en-US" altLang="ja-JP" dirty="0" smtClean="0">
              <a:latin typeface="HG丸ｺﾞｼｯｸM-PRO" pitchFamily="50" charset="-128"/>
              <a:ea typeface="HG丸ｺﾞｼｯｸM-PRO" pitchFamily="50" charset="-128"/>
            </a:endParaRPr>
          </a:p>
          <a:p>
            <a:pPr eaLnBrk="1" hangingPunct="1">
              <a:lnSpc>
                <a:spcPts val="3000"/>
              </a:lnSpc>
              <a:spcBef>
                <a:spcPts val="0"/>
              </a:spcBef>
            </a:pPr>
            <a:r>
              <a:rPr lang="ja-JP" altLang="en-US" dirty="0" smtClean="0">
                <a:latin typeface="HG丸ｺﾞｼｯｸM-PRO" pitchFamily="50" charset="-128"/>
                <a:ea typeface="HG丸ｺﾞｼｯｸM-PRO" pitchFamily="50" charset="-128"/>
              </a:rPr>
              <a:t>外式除細動装置）使用など救急処置の実技も実施しているので、受講</a:t>
            </a:r>
            <a:endParaRPr lang="en-US" altLang="ja-JP" dirty="0" smtClean="0">
              <a:latin typeface="HG丸ｺﾞｼｯｸM-PRO" pitchFamily="50" charset="-128"/>
              <a:ea typeface="HG丸ｺﾞｼｯｸM-PRO" pitchFamily="50" charset="-128"/>
            </a:endParaRPr>
          </a:p>
          <a:p>
            <a:pPr eaLnBrk="1" hangingPunct="1">
              <a:lnSpc>
                <a:spcPts val="3000"/>
              </a:lnSpc>
              <a:spcBef>
                <a:spcPts val="0"/>
              </a:spcBef>
            </a:pPr>
            <a:r>
              <a:rPr lang="ja-JP" altLang="en-US" dirty="0" smtClean="0">
                <a:latin typeface="HG丸ｺﾞｼｯｸM-PRO" pitchFamily="50" charset="-128"/>
                <a:ea typeface="HG丸ｺﾞｼｯｸM-PRO" pitchFamily="50" charset="-128"/>
              </a:rPr>
              <a:t>するようにしましょう。</a:t>
            </a:r>
            <a:endParaRPr lang="en-US" altLang="ja-JP" dirty="0" smtClean="0">
              <a:latin typeface="HG丸ｺﾞｼｯｸM-PRO" pitchFamily="50" charset="-128"/>
              <a:ea typeface="HG丸ｺﾞｼｯｸM-PRO" pitchFamily="50" charset="-128"/>
            </a:endParaRPr>
          </a:p>
          <a:p>
            <a:pPr eaLnBrk="1" hangingPunct="1">
              <a:lnSpc>
                <a:spcPts val="3000"/>
              </a:lnSpc>
              <a:spcBef>
                <a:spcPts val="0"/>
              </a:spcBef>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　　　　　　　　　　　　の図は次ページに記載します。</a:t>
            </a:r>
            <a:endParaRPr lang="en-US" altLang="ja-JP" dirty="0" smtClean="0">
              <a:latin typeface="HG丸ｺﾞｼｯｸM-PRO" pitchFamily="50" charset="-128"/>
              <a:ea typeface="HG丸ｺﾞｼｯｸM-PRO" pitchFamily="50" charset="-128"/>
            </a:endParaRPr>
          </a:p>
          <a:p>
            <a:pPr eaLnBrk="1" hangingPunct="1">
              <a:lnSpc>
                <a:spcPts val="3200"/>
              </a:lnSpc>
              <a:spcBef>
                <a:spcPts val="0"/>
              </a:spcBef>
            </a:pPr>
            <a:r>
              <a:rPr lang="ja-JP" altLang="en-US" dirty="0" smtClean="0">
                <a:latin typeface="HG丸ｺﾞｼｯｸM-PRO" pitchFamily="50" charset="-128"/>
                <a:ea typeface="HG丸ｺﾞｼｯｸM-PRO" pitchFamily="50" charset="-128"/>
              </a:rPr>
              <a:t>（</a:t>
            </a:r>
            <a:r>
              <a:rPr lang="ja-JP" altLang="en-US" dirty="0">
                <a:latin typeface="HG丸ｺﾞｼｯｸM-PRO" pitchFamily="50" charset="-128"/>
                <a:ea typeface="HG丸ｺﾞｼｯｸM-PRO" pitchFamily="50" charset="-128"/>
              </a:rPr>
              <a:t>テキストでは</a:t>
            </a:r>
            <a:r>
              <a:rPr lang="en-US" altLang="ja-JP" dirty="0" smtClean="0">
                <a:latin typeface="HG丸ｺﾞｼｯｸM-PRO" pitchFamily="50" charset="-128"/>
                <a:ea typeface="HG丸ｺﾞｼｯｸM-PRO" pitchFamily="50" charset="-128"/>
              </a:rPr>
              <a:t>P144</a:t>
            </a:r>
            <a:r>
              <a:rPr lang="ja-JP" altLang="en-US" dirty="0" smtClean="0">
                <a:latin typeface="HG丸ｺﾞｼｯｸM-PRO" pitchFamily="50" charset="-128"/>
                <a:ea typeface="HG丸ｺﾞｼｯｸM-PRO" pitchFamily="50" charset="-128"/>
              </a:rPr>
              <a:t>）</a:t>
            </a:r>
            <a:endParaRPr lang="en-US" altLang="ja-JP" dirty="0" smtClean="0">
              <a:latin typeface="HG丸ｺﾞｼｯｸM-PRO" pitchFamily="50" charset="-128"/>
              <a:ea typeface="HG丸ｺﾞｼｯｸM-PRO" pitchFamily="50" charset="-128"/>
            </a:endParaRPr>
          </a:p>
          <a:p>
            <a:pPr eaLnBrk="1" hangingPunct="1">
              <a:lnSpc>
                <a:spcPts val="3200"/>
              </a:lnSpc>
              <a:spcBef>
                <a:spcPts val="0"/>
              </a:spcBef>
            </a:pPr>
            <a:endParaRPr lang="ja-JP" altLang="en-US" dirty="0">
              <a:latin typeface="HG丸ｺﾞｼｯｸM-PRO" pitchFamily="50" charset="-128"/>
              <a:ea typeface="HG丸ｺﾞｼｯｸM-PRO" pitchFamily="50" charset="-128"/>
            </a:endParaRPr>
          </a:p>
        </p:txBody>
      </p:sp>
      <p:sp>
        <p:nvSpPr>
          <p:cNvPr id="6" name="Rectangle 2"/>
          <p:cNvSpPr txBox="1">
            <a:spLocks noChangeArrowheads="1"/>
          </p:cNvSpPr>
          <p:nvPr/>
        </p:nvSpPr>
        <p:spPr bwMode="auto">
          <a:xfrm>
            <a:off x="536811" y="3429000"/>
            <a:ext cx="3129655" cy="430323"/>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900"/>
              </a:lnSpc>
              <a:spcBef>
                <a:spcPct val="0"/>
              </a:spcBef>
            </a:pPr>
            <a:r>
              <a:rPr lang="ja-JP" altLang="en-US" sz="2000" b="1" dirty="0" smtClean="0">
                <a:solidFill>
                  <a:schemeClr val="bg1"/>
                </a:solidFill>
                <a:latin typeface="HG丸ｺﾞｼｯｸM-PRO" pitchFamily="50" charset="-128"/>
                <a:ea typeface="HG丸ｺﾞｼｯｸM-PRO" pitchFamily="50" charset="-128"/>
              </a:rPr>
              <a:t>ア　救急処置の主な手順</a:t>
            </a:r>
            <a:endParaRPr lang="ja-JP" altLang="en-US" sz="2000" b="1" dirty="0">
              <a:solidFill>
                <a:schemeClr val="bg1"/>
              </a:solidFill>
              <a:latin typeface="HG丸ｺﾞｼｯｸM-PRO" pitchFamily="50" charset="-128"/>
              <a:ea typeface="HG丸ｺﾞｼｯｸM-PRO" pitchFamily="50" charset="-128"/>
            </a:endParaRPr>
          </a:p>
        </p:txBody>
      </p:sp>
      <p:sp>
        <p:nvSpPr>
          <p:cNvPr id="7" name="AutoShape 4"/>
          <p:cNvSpPr>
            <a:spLocks noChangeArrowheads="1"/>
          </p:cNvSpPr>
          <p:nvPr/>
        </p:nvSpPr>
        <p:spPr bwMode="auto">
          <a:xfrm>
            <a:off x="536811" y="4672251"/>
            <a:ext cx="8078012" cy="1804749"/>
          </a:xfrm>
          <a:prstGeom prst="roundRect">
            <a:avLst>
              <a:gd name="adj" fmla="val 16667"/>
            </a:avLst>
          </a:prstGeom>
          <a:noFill/>
          <a:ln w="9525">
            <a:noFill/>
            <a:round/>
            <a:headEnd/>
            <a:tailEnd/>
          </a:ln>
          <a:effectLst/>
          <a:extLst/>
        </p:spPr>
        <p:txBody>
          <a:bodyPr wrap="square"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ts val="3000"/>
              </a:lnSpc>
            </a:pPr>
            <a:r>
              <a:rPr lang="ja-JP" altLang="en-US" sz="2800" dirty="0" smtClean="0">
                <a:latin typeface="HG丸ｺﾞｼｯｸM-PRO" pitchFamily="50" charset="-128"/>
                <a:ea typeface="HG丸ｺﾞｼｯｸM-PRO" pitchFamily="50" charset="-128"/>
              </a:rPr>
              <a:t>ＡＥＤ（自動体外式除細動装置）</a:t>
            </a:r>
            <a:endParaRPr lang="en-US" altLang="ja-JP" sz="2800" dirty="0" smtClean="0">
              <a:latin typeface="HG丸ｺﾞｼｯｸM-PRO" pitchFamily="50" charset="-128"/>
              <a:ea typeface="HG丸ｺﾞｼｯｸM-PRO" pitchFamily="50" charset="-128"/>
            </a:endParaRPr>
          </a:p>
          <a:p>
            <a:pPr eaLnBrk="1" hangingPunct="1">
              <a:lnSpc>
                <a:spcPts val="3000"/>
              </a:lnSpc>
            </a:pPr>
            <a:r>
              <a:rPr lang="ja-JP" altLang="en-US" sz="2800" dirty="0" smtClean="0">
                <a:latin typeface="HG丸ｺﾞｼｯｸM-PRO" pitchFamily="50" charset="-128"/>
                <a:ea typeface="HG丸ｺﾞｼｯｸM-PRO" pitchFamily="50" charset="-128"/>
              </a:rPr>
              <a:t>Ａｕｔｏｍａｔｅｄ</a:t>
            </a:r>
            <a:endParaRPr lang="en-US" altLang="ja-JP" sz="2800" dirty="0" smtClean="0">
              <a:latin typeface="HG丸ｺﾞｼｯｸM-PRO" pitchFamily="50" charset="-128"/>
              <a:ea typeface="HG丸ｺﾞｼｯｸM-PRO" pitchFamily="50" charset="-128"/>
            </a:endParaRPr>
          </a:p>
          <a:p>
            <a:pPr eaLnBrk="1" hangingPunct="1">
              <a:lnSpc>
                <a:spcPts val="3000"/>
              </a:lnSpc>
            </a:pPr>
            <a:r>
              <a:rPr lang="ja-JP" altLang="en-US" sz="2800" dirty="0" smtClean="0">
                <a:latin typeface="HG丸ｺﾞｼｯｸM-PRO" pitchFamily="50" charset="-128"/>
                <a:ea typeface="HG丸ｺﾞｼｯｸM-PRO" pitchFamily="50" charset="-128"/>
              </a:rPr>
              <a:t>Ｅｘｔｅｒｎａｌ</a:t>
            </a:r>
            <a:endParaRPr lang="en-US" altLang="ja-JP" sz="2800" dirty="0" smtClean="0">
              <a:latin typeface="HG丸ｺﾞｼｯｸM-PRO" pitchFamily="50" charset="-128"/>
              <a:ea typeface="HG丸ｺﾞｼｯｸM-PRO" pitchFamily="50" charset="-128"/>
            </a:endParaRPr>
          </a:p>
          <a:p>
            <a:pPr eaLnBrk="1" hangingPunct="1">
              <a:lnSpc>
                <a:spcPts val="3000"/>
              </a:lnSpc>
            </a:pPr>
            <a:r>
              <a:rPr lang="ja-JP" altLang="en-US" sz="2800" dirty="0" smtClean="0">
                <a:latin typeface="HG丸ｺﾞｼｯｸM-PRO" pitchFamily="50" charset="-128"/>
                <a:ea typeface="HG丸ｺﾞｼｯｸM-PRO" pitchFamily="50" charset="-128"/>
              </a:rPr>
              <a:t>Ｄｅｆｉｂｒｉｌｌａｔｅ</a:t>
            </a:r>
            <a:r>
              <a:rPr lang="ja-JP" altLang="en-US" sz="2800" dirty="0">
                <a:latin typeface="HG丸ｺﾞｼｯｸM-PRO" pitchFamily="50" charset="-128"/>
                <a:ea typeface="HG丸ｺﾞｼｯｸM-PRO" pitchFamily="50" charset="-128"/>
              </a:rPr>
              <a:t>ｒ</a:t>
            </a:r>
            <a:endParaRPr lang="en-US" altLang="ja-JP" sz="2800" dirty="0" err="1" smtClean="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42311509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68C8F162-1C9A-4F2B-9897-6973E71D1B94}" type="slidenum">
              <a:rPr lang="en-US" altLang="ja-JP" sz="1400"/>
              <a:pPr/>
              <a:t>45</a:t>
            </a:fld>
            <a:endParaRPr lang="en-US" altLang="ja-JP" sz="1400"/>
          </a:p>
        </p:txBody>
      </p:sp>
      <p:sp>
        <p:nvSpPr>
          <p:cNvPr id="61443" name="Rectangle 1151"/>
          <p:cNvSpPr>
            <a:spLocks noChangeArrowheads="1"/>
          </p:cNvSpPr>
          <p:nvPr/>
        </p:nvSpPr>
        <p:spPr bwMode="auto">
          <a:xfrm>
            <a:off x="1588" y="3216275"/>
            <a:ext cx="9144000" cy="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44" name="Rectangle 1152"/>
          <p:cNvSpPr>
            <a:spLocks noChangeArrowheads="1"/>
          </p:cNvSpPr>
          <p:nvPr/>
        </p:nvSpPr>
        <p:spPr bwMode="auto">
          <a:xfrm>
            <a:off x="1674813" y="3216275"/>
            <a:ext cx="5795962" cy="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45" name="Rectangle 1154"/>
          <p:cNvSpPr>
            <a:spLocks noChangeArrowheads="1"/>
          </p:cNvSpPr>
          <p:nvPr/>
        </p:nvSpPr>
        <p:spPr bwMode="auto">
          <a:xfrm>
            <a:off x="0" y="3201988"/>
            <a:ext cx="9144000" cy="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46" name="Rectangle 1155"/>
          <p:cNvSpPr>
            <a:spLocks noChangeArrowheads="1"/>
          </p:cNvSpPr>
          <p:nvPr/>
        </p:nvSpPr>
        <p:spPr bwMode="auto">
          <a:xfrm>
            <a:off x="1673225" y="3201988"/>
            <a:ext cx="5795963" cy="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47" name="Rectangle 1165"/>
          <p:cNvSpPr>
            <a:spLocks noChangeArrowheads="1"/>
          </p:cNvSpPr>
          <p:nvPr/>
        </p:nvSpPr>
        <p:spPr bwMode="auto">
          <a:xfrm>
            <a:off x="0" y="3292475"/>
            <a:ext cx="9144000" cy="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48" name="Rectangle 1166"/>
          <p:cNvSpPr>
            <a:spLocks noChangeArrowheads="1"/>
          </p:cNvSpPr>
          <p:nvPr/>
        </p:nvSpPr>
        <p:spPr bwMode="auto">
          <a:xfrm>
            <a:off x="1673225" y="3292475"/>
            <a:ext cx="5795963" cy="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49" name="Rectangle 1168"/>
          <p:cNvSpPr>
            <a:spLocks noChangeArrowheads="1"/>
          </p:cNvSpPr>
          <p:nvPr/>
        </p:nvSpPr>
        <p:spPr bwMode="auto">
          <a:xfrm>
            <a:off x="2514600" y="1295400"/>
            <a:ext cx="13874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r>
              <a:rPr lang="ja-JP" altLang="en-US">
                <a:solidFill>
                  <a:srgbClr val="FF0000"/>
                </a:solidFill>
                <a:latin typeface="HG丸ｺﾞｼｯｸM-PRO" pitchFamily="50" charset="-128"/>
                <a:ea typeface="HG丸ｺﾞｼｯｸM-PRO" pitchFamily="50" charset="-128"/>
              </a:rPr>
              <a:t>反応なし</a:t>
            </a:r>
          </a:p>
        </p:txBody>
      </p:sp>
      <p:sp>
        <p:nvSpPr>
          <p:cNvPr id="61450" name="Rectangle 1169"/>
          <p:cNvSpPr>
            <a:spLocks noChangeArrowheads="1"/>
          </p:cNvSpPr>
          <p:nvPr/>
        </p:nvSpPr>
        <p:spPr bwMode="auto">
          <a:xfrm>
            <a:off x="1588" y="3200400"/>
            <a:ext cx="9144000" cy="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51" name="Rectangle 1170"/>
          <p:cNvSpPr>
            <a:spLocks noChangeArrowheads="1"/>
          </p:cNvSpPr>
          <p:nvPr/>
        </p:nvSpPr>
        <p:spPr bwMode="auto">
          <a:xfrm>
            <a:off x="1674813" y="3200400"/>
            <a:ext cx="5795962" cy="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52" name="Rectangle 1175"/>
          <p:cNvSpPr>
            <a:spLocks noChangeArrowheads="1"/>
          </p:cNvSpPr>
          <p:nvPr/>
        </p:nvSpPr>
        <p:spPr bwMode="auto">
          <a:xfrm>
            <a:off x="1588" y="3154363"/>
            <a:ext cx="9144000" cy="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53" name="Rectangle 1176"/>
          <p:cNvSpPr>
            <a:spLocks noChangeArrowheads="1"/>
          </p:cNvSpPr>
          <p:nvPr/>
        </p:nvSpPr>
        <p:spPr bwMode="auto">
          <a:xfrm>
            <a:off x="1674813" y="3154363"/>
            <a:ext cx="5795962" cy="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54" name="Rectangle 1194"/>
          <p:cNvSpPr>
            <a:spLocks noChangeArrowheads="1"/>
          </p:cNvSpPr>
          <p:nvPr/>
        </p:nvSpPr>
        <p:spPr bwMode="auto">
          <a:xfrm>
            <a:off x="1674813" y="7975600"/>
            <a:ext cx="5795962" cy="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55" name="AutoShape 1214"/>
          <p:cNvSpPr>
            <a:spLocks noChangeArrowheads="1"/>
          </p:cNvSpPr>
          <p:nvPr/>
        </p:nvSpPr>
        <p:spPr bwMode="auto">
          <a:xfrm>
            <a:off x="228600" y="761325"/>
            <a:ext cx="4038600" cy="442674"/>
          </a:xfrm>
          <a:prstGeom prst="roundRect">
            <a:avLst>
              <a:gd name="adj" fmla="val 16667"/>
            </a:avLst>
          </a:prstGeom>
          <a:gradFill rotWithShape="0">
            <a:gsLst>
              <a:gs pos="0">
                <a:srgbClr val="FF7C80"/>
              </a:gs>
              <a:gs pos="100000">
                <a:srgbClr val="FFFFFF"/>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fontAlgn="ctr" hangingPunct="1">
              <a:lnSpc>
                <a:spcPts val="2400"/>
              </a:lnSpc>
            </a:pPr>
            <a:r>
              <a:rPr lang="ja-JP" altLang="en-US" dirty="0">
                <a:solidFill>
                  <a:srgbClr val="000000"/>
                </a:solidFill>
                <a:latin typeface="HG丸ｺﾞｼｯｸM-PRO" pitchFamily="50" charset="-128"/>
                <a:ea typeface="HG丸ｺﾞｼｯｸM-PRO" pitchFamily="50" charset="-128"/>
              </a:rPr>
              <a:t>１</a:t>
            </a:r>
            <a:r>
              <a:rPr lang="ja-JP" altLang="en-US" dirty="0" smtClean="0">
                <a:solidFill>
                  <a:srgbClr val="000000"/>
                </a:solidFill>
                <a:latin typeface="HG丸ｺﾞｼｯｸM-PRO" pitchFamily="50" charset="-128"/>
                <a:ea typeface="HG丸ｺﾞｼｯｸM-PRO" pitchFamily="50" charset="-128"/>
              </a:rPr>
              <a:t>．大声などで反応</a:t>
            </a:r>
            <a:r>
              <a:rPr lang="ja-JP" altLang="en-US" dirty="0">
                <a:solidFill>
                  <a:srgbClr val="000000"/>
                </a:solidFill>
                <a:latin typeface="HG丸ｺﾞｼｯｸM-PRO" pitchFamily="50" charset="-128"/>
                <a:ea typeface="HG丸ｺﾞｼｯｸM-PRO" pitchFamily="50" charset="-128"/>
              </a:rPr>
              <a:t>を確認する</a:t>
            </a:r>
            <a:endParaRPr lang="ja-JP" altLang="en-US" dirty="0">
              <a:latin typeface="HG丸ｺﾞｼｯｸM-PRO" pitchFamily="50" charset="-128"/>
              <a:ea typeface="HG丸ｺﾞｼｯｸM-PRO" pitchFamily="50" charset="-128"/>
            </a:endParaRPr>
          </a:p>
        </p:txBody>
      </p:sp>
      <p:sp>
        <p:nvSpPr>
          <p:cNvPr id="61456" name="AutoShape 1215"/>
          <p:cNvSpPr>
            <a:spLocks noChangeArrowheads="1"/>
          </p:cNvSpPr>
          <p:nvPr/>
        </p:nvSpPr>
        <p:spPr bwMode="auto">
          <a:xfrm>
            <a:off x="228600" y="1733273"/>
            <a:ext cx="3657600" cy="783193"/>
          </a:xfrm>
          <a:prstGeom prst="roundRect">
            <a:avLst>
              <a:gd name="adj" fmla="val 16667"/>
            </a:avLst>
          </a:prstGeom>
          <a:gradFill rotWithShape="0">
            <a:gsLst>
              <a:gs pos="0">
                <a:srgbClr val="FF7C80"/>
              </a:gs>
              <a:gs pos="100000">
                <a:srgbClr val="FFFFFF"/>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fontAlgn="ctr" hangingPunct="1">
              <a:lnSpc>
                <a:spcPts val="2400"/>
              </a:lnSpc>
            </a:pPr>
            <a:r>
              <a:rPr lang="ja-JP" altLang="en-US" dirty="0">
                <a:solidFill>
                  <a:srgbClr val="000000"/>
                </a:solidFill>
                <a:latin typeface="HG丸ｺﾞｼｯｸM-PRO" pitchFamily="50" charset="-128"/>
                <a:ea typeface="HG丸ｺﾞｼｯｸM-PRO" pitchFamily="50" charset="-128"/>
              </a:rPr>
              <a:t>２．助けを呼ぶ</a:t>
            </a:r>
          </a:p>
          <a:p>
            <a:pPr eaLnBrk="1" fontAlgn="ctr" hangingPunct="1">
              <a:lnSpc>
                <a:spcPts val="2400"/>
              </a:lnSpc>
            </a:pPr>
            <a:r>
              <a:rPr lang="ja-JP" altLang="en-US" sz="1800" dirty="0">
                <a:solidFill>
                  <a:srgbClr val="000000"/>
                </a:solidFill>
                <a:latin typeface="HG丸ｺﾞｼｯｸM-PRO" pitchFamily="50" charset="-128"/>
                <a:ea typeface="HG丸ｺﾞｼｯｸM-PRO" pitchFamily="50" charset="-128"/>
              </a:rPr>
              <a:t>（１１９通報とＡＥＤの手配）</a:t>
            </a:r>
            <a:endParaRPr lang="ja-JP" altLang="en-US" sz="1800" dirty="0">
              <a:latin typeface="HG丸ｺﾞｼｯｸM-PRO" pitchFamily="50" charset="-128"/>
              <a:ea typeface="HG丸ｺﾞｼｯｸM-PRO" pitchFamily="50" charset="-128"/>
            </a:endParaRPr>
          </a:p>
        </p:txBody>
      </p:sp>
      <p:sp>
        <p:nvSpPr>
          <p:cNvPr id="61457" name="AutoShape 1216"/>
          <p:cNvSpPr>
            <a:spLocks noChangeArrowheads="1"/>
          </p:cNvSpPr>
          <p:nvPr/>
        </p:nvSpPr>
        <p:spPr bwMode="auto">
          <a:xfrm>
            <a:off x="228600" y="2971800"/>
            <a:ext cx="3673475" cy="441325"/>
          </a:xfrm>
          <a:prstGeom prst="roundRect">
            <a:avLst>
              <a:gd name="adj" fmla="val 16667"/>
            </a:avLst>
          </a:prstGeom>
          <a:gradFill rotWithShape="0">
            <a:gsLst>
              <a:gs pos="0">
                <a:srgbClr val="FF7C80"/>
              </a:gs>
              <a:gs pos="100000">
                <a:srgbClr val="FFFFFF"/>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fontAlgn="ctr" hangingPunct="1">
              <a:lnSpc>
                <a:spcPts val="2400"/>
              </a:lnSpc>
            </a:pPr>
            <a:r>
              <a:rPr lang="ja-JP" altLang="en-US" dirty="0">
                <a:solidFill>
                  <a:srgbClr val="000000"/>
                </a:solidFill>
                <a:latin typeface="HG丸ｺﾞｼｯｸM-PRO" pitchFamily="50" charset="-128"/>
                <a:ea typeface="HG丸ｺﾞｼｯｸM-PRO" pitchFamily="50" charset="-128"/>
              </a:rPr>
              <a:t>３．気道を確保し呼吸を確認</a:t>
            </a:r>
            <a:endParaRPr lang="ja-JP" altLang="en-US" dirty="0">
              <a:latin typeface="HG丸ｺﾞｼｯｸM-PRO" pitchFamily="50" charset="-128"/>
              <a:ea typeface="HG丸ｺﾞｼｯｸM-PRO" pitchFamily="50" charset="-128"/>
            </a:endParaRPr>
          </a:p>
        </p:txBody>
      </p:sp>
      <p:sp>
        <p:nvSpPr>
          <p:cNvPr id="61458" name="AutoShape 1217"/>
          <p:cNvSpPr>
            <a:spLocks noChangeArrowheads="1"/>
          </p:cNvSpPr>
          <p:nvPr/>
        </p:nvSpPr>
        <p:spPr bwMode="auto">
          <a:xfrm>
            <a:off x="1752600" y="1295400"/>
            <a:ext cx="609600" cy="381000"/>
          </a:xfrm>
          <a:prstGeom prst="downArrow">
            <a:avLst>
              <a:gd name="adj1" fmla="val 50000"/>
              <a:gd name="adj2" fmla="val 25000"/>
            </a:avLst>
          </a:prstGeom>
          <a:gradFill rotWithShape="0">
            <a:gsLst>
              <a:gs pos="0">
                <a:srgbClr val="FFFFFF"/>
              </a:gs>
              <a:gs pos="100000">
                <a:srgbClr val="FF000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59" name="AutoShape 1218"/>
          <p:cNvSpPr>
            <a:spLocks noChangeArrowheads="1"/>
          </p:cNvSpPr>
          <p:nvPr/>
        </p:nvSpPr>
        <p:spPr bwMode="auto">
          <a:xfrm>
            <a:off x="1752600" y="2590800"/>
            <a:ext cx="609600" cy="304800"/>
          </a:xfrm>
          <a:prstGeom prst="downArrow">
            <a:avLst>
              <a:gd name="adj1" fmla="val 50000"/>
              <a:gd name="adj2" fmla="val 25000"/>
            </a:avLst>
          </a:prstGeom>
          <a:gradFill rotWithShape="0">
            <a:gsLst>
              <a:gs pos="0">
                <a:srgbClr val="FFFFFF"/>
              </a:gs>
              <a:gs pos="100000">
                <a:srgbClr val="FF000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60" name="AutoShape 1219"/>
          <p:cNvSpPr>
            <a:spLocks noChangeArrowheads="1"/>
          </p:cNvSpPr>
          <p:nvPr/>
        </p:nvSpPr>
        <p:spPr bwMode="auto">
          <a:xfrm>
            <a:off x="228600" y="3886200"/>
            <a:ext cx="3657600" cy="777875"/>
          </a:xfrm>
          <a:prstGeom prst="roundRect">
            <a:avLst>
              <a:gd name="adj" fmla="val 16667"/>
            </a:avLst>
          </a:prstGeom>
          <a:gradFill rotWithShape="0">
            <a:gsLst>
              <a:gs pos="0">
                <a:srgbClr val="FF7C80"/>
              </a:gs>
              <a:gs pos="100000">
                <a:srgbClr val="FFFFFF"/>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fontAlgn="ctr" hangingPunct="1">
              <a:lnSpc>
                <a:spcPts val="2400"/>
              </a:lnSpc>
            </a:pPr>
            <a:r>
              <a:rPr lang="ja-JP" altLang="en-US" dirty="0">
                <a:latin typeface="HG丸ｺﾞｼｯｸM-PRO" pitchFamily="50" charset="-128"/>
                <a:ea typeface="HG丸ｺﾞｼｯｸM-PRO" pitchFamily="50" charset="-128"/>
              </a:rPr>
              <a:t>４．正常な呼吸（普段どおり</a:t>
            </a:r>
          </a:p>
          <a:p>
            <a:pPr eaLnBrk="1" fontAlgn="ctr" hangingPunct="1">
              <a:lnSpc>
                <a:spcPts val="2400"/>
              </a:lnSpc>
            </a:pPr>
            <a:r>
              <a:rPr lang="ja-JP" altLang="en-US" dirty="0">
                <a:latin typeface="HG丸ｺﾞｼｯｸM-PRO" pitchFamily="50" charset="-128"/>
                <a:ea typeface="HG丸ｺﾞｼｯｸM-PRO" pitchFamily="50" charset="-128"/>
              </a:rPr>
              <a:t>　　の息）をしているか</a:t>
            </a:r>
          </a:p>
        </p:txBody>
      </p:sp>
      <p:sp>
        <p:nvSpPr>
          <p:cNvPr id="61461" name="AutoShape 1220"/>
          <p:cNvSpPr>
            <a:spLocks noChangeArrowheads="1"/>
          </p:cNvSpPr>
          <p:nvPr/>
        </p:nvSpPr>
        <p:spPr bwMode="auto">
          <a:xfrm>
            <a:off x="1752600" y="3505200"/>
            <a:ext cx="609600" cy="304800"/>
          </a:xfrm>
          <a:prstGeom prst="downArrow">
            <a:avLst>
              <a:gd name="adj1" fmla="val 50000"/>
              <a:gd name="adj2" fmla="val 25000"/>
            </a:avLst>
          </a:prstGeom>
          <a:gradFill rotWithShape="0">
            <a:gsLst>
              <a:gs pos="0">
                <a:srgbClr val="FFFFFF"/>
              </a:gs>
              <a:gs pos="100000">
                <a:srgbClr val="FF000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62" name="AutoShape 1221"/>
          <p:cNvSpPr>
            <a:spLocks noChangeArrowheads="1"/>
          </p:cNvSpPr>
          <p:nvPr/>
        </p:nvSpPr>
        <p:spPr bwMode="auto">
          <a:xfrm>
            <a:off x="5562600" y="4038600"/>
            <a:ext cx="376238" cy="331788"/>
          </a:xfrm>
          <a:prstGeom prst="downArrow">
            <a:avLst>
              <a:gd name="adj1" fmla="val 50000"/>
              <a:gd name="adj2" fmla="val 25000"/>
            </a:avLst>
          </a:prstGeom>
          <a:gradFill rotWithShape="0">
            <a:gsLst>
              <a:gs pos="0">
                <a:srgbClr val="FFFFFF"/>
              </a:gs>
              <a:gs pos="100000">
                <a:srgbClr val="FF000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63" name="Rectangle 1222"/>
          <p:cNvSpPr>
            <a:spLocks noChangeArrowheads="1"/>
          </p:cNvSpPr>
          <p:nvPr/>
        </p:nvSpPr>
        <p:spPr bwMode="auto">
          <a:xfrm>
            <a:off x="259111" y="141638"/>
            <a:ext cx="2098328" cy="361637"/>
          </a:xfrm>
          <a:prstGeom prst="rect">
            <a:avLst/>
          </a:prstGeom>
          <a:solidFill>
            <a:srgbClr val="FFFF99"/>
          </a:solidFill>
          <a:ln w="9525">
            <a:solidFill>
              <a:schemeClr val="tx1"/>
            </a:solidFill>
            <a:miter lim="800000"/>
            <a:headEnd/>
            <a:tailEnd/>
          </a:ln>
          <a:effectLs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ts val="2000"/>
              </a:lnSpc>
            </a:pPr>
            <a:r>
              <a:rPr lang="ja-JP" altLang="en-US" sz="1800" dirty="0" smtClean="0">
                <a:latin typeface="HG丸ｺﾞｼｯｸM-PRO" pitchFamily="50" charset="-128"/>
                <a:ea typeface="HG丸ｺﾞｼｯｸM-PRO" pitchFamily="50" charset="-128"/>
              </a:rPr>
              <a:t>周囲の安全確認後</a:t>
            </a:r>
            <a:endParaRPr lang="ja-JP" altLang="en-US" sz="1800" dirty="0">
              <a:latin typeface="HG丸ｺﾞｼｯｸM-PRO" pitchFamily="50" charset="-128"/>
              <a:ea typeface="HG丸ｺﾞｼｯｸM-PRO" pitchFamily="50" charset="-128"/>
            </a:endParaRPr>
          </a:p>
        </p:txBody>
      </p:sp>
      <p:sp>
        <p:nvSpPr>
          <p:cNvPr id="61464" name="AutoShape 1223"/>
          <p:cNvSpPr>
            <a:spLocks noChangeArrowheads="1"/>
          </p:cNvSpPr>
          <p:nvPr/>
        </p:nvSpPr>
        <p:spPr bwMode="auto">
          <a:xfrm>
            <a:off x="2668588" y="4724400"/>
            <a:ext cx="606425" cy="415925"/>
          </a:xfrm>
          <a:prstGeom prst="downArrow">
            <a:avLst>
              <a:gd name="adj1" fmla="val 50000"/>
              <a:gd name="adj2" fmla="val 25000"/>
            </a:avLst>
          </a:prstGeom>
          <a:gradFill rotWithShape="0">
            <a:gsLst>
              <a:gs pos="0">
                <a:srgbClr val="339933"/>
              </a:gs>
              <a:gs pos="100000">
                <a:srgbClr val="FFFFFF"/>
              </a:gs>
            </a:gsLst>
            <a:lin ang="5400000" scaled="1"/>
          </a:gradFill>
          <a:ln w="9525">
            <a:solidFill>
              <a:srgbClr val="33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90000"/>
              </a:lnSpc>
              <a:spcBef>
                <a:spcPct val="15000"/>
              </a:spcBef>
            </a:pPr>
            <a:endParaRPr lang="ja-JP" altLang="ja-JP">
              <a:solidFill>
                <a:srgbClr val="339933"/>
              </a:solidFill>
            </a:endParaRPr>
          </a:p>
        </p:txBody>
      </p:sp>
      <p:sp>
        <p:nvSpPr>
          <p:cNvPr id="61465" name="Rectangle 1224"/>
          <p:cNvSpPr>
            <a:spLocks noChangeArrowheads="1"/>
          </p:cNvSpPr>
          <p:nvPr/>
        </p:nvSpPr>
        <p:spPr bwMode="auto">
          <a:xfrm>
            <a:off x="3154363" y="4764088"/>
            <a:ext cx="1143000" cy="34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ts val="2200"/>
              </a:lnSpc>
            </a:pPr>
            <a:r>
              <a:rPr lang="ja-JP" altLang="en-US" sz="1800" dirty="0">
                <a:solidFill>
                  <a:srgbClr val="339933"/>
                </a:solidFill>
                <a:latin typeface="HG丸ｺﾞｼｯｸM-PRO" pitchFamily="50" charset="-128"/>
                <a:ea typeface="HG丸ｺﾞｼｯｸM-PRO" pitchFamily="50" charset="-128"/>
              </a:rPr>
              <a:t>している</a:t>
            </a:r>
          </a:p>
        </p:txBody>
      </p:sp>
      <p:sp>
        <p:nvSpPr>
          <p:cNvPr id="61466" name="AutoShape 1225"/>
          <p:cNvSpPr>
            <a:spLocks noChangeArrowheads="1"/>
          </p:cNvSpPr>
          <p:nvPr/>
        </p:nvSpPr>
        <p:spPr bwMode="auto">
          <a:xfrm>
            <a:off x="223838" y="5224780"/>
            <a:ext cx="2133600" cy="707390"/>
          </a:xfrm>
          <a:prstGeom prst="roundRect">
            <a:avLst>
              <a:gd name="adj" fmla="val 13171"/>
            </a:avLst>
          </a:prstGeom>
          <a:gradFill rotWithShape="0">
            <a:gsLst>
              <a:gs pos="0">
                <a:srgbClr val="FF7C80"/>
              </a:gs>
              <a:gs pos="100000">
                <a:srgbClr val="FFFFFF"/>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fontAlgn="ctr" hangingPunct="1">
              <a:lnSpc>
                <a:spcPts val="2200"/>
              </a:lnSpc>
            </a:pPr>
            <a:r>
              <a:rPr lang="ja-JP" altLang="en-US" sz="1800" u="sng" dirty="0">
                <a:latin typeface="HG丸ｺﾞｼｯｸM-PRO" pitchFamily="50" charset="-128"/>
                <a:ea typeface="HG丸ｺﾞｼｯｸM-PRO" pitchFamily="50" charset="-128"/>
              </a:rPr>
              <a:t>５</a:t>
            </a:r>
            <a:r>
              <a:rPr lang="ja-JP" altLang="en-US" sz="1800" dirty="0">
                <a:latin typeface="HG丸ｺﾞｼｯｸM-PRO" pitchFamily="50" charset="-128"/>
                <a:ea typeface="HG丸ｺﾞｼｯｸM-PRO" pitchFamily="50" charset="-128"/>
              </a:rPr>
              <a:t>．人口呼吸２回</a:t>
            </a:r>
          </a:p>
          <a:p>
            <a:pPr eaLnBrk="1" fontAlgn="ctr" hangingPunct="1">
              <a:lnSpc>
                <a:spcPts val="2200"/>
              </a:lnSpc>
            </a:pPr>
            <a:r>
              <a:rPr lang="ja-JP" altLang="en-US" sz="1800" dirty="0">
                <a:latin typeface="HG丸ｺﾞｼｯｸM-PRO" pitchFamily="50" charset="-128"/>
                <a:ea typeface="HG丸ｺﾞｼｯｸM-PRO" pitchFamily="50" charset="-128"/>
              </a:rPr>
              <a:t>　　（省略可能）</a:t>
            </a:r>
          </a:p>
        </p:txBody>
      </p:sp>
      <p:sp>
        <p:nvSpPr>
          <p:cNvPr id="61467" name="AutoShape 1226"/>
          <p:cNvSpPr>
            <a:spLocks noChangeArrowheads="1"/>
          </p:cNvSpPr>
          <p:nvPr/>
        </p:nvSpPr>
        <p:spPr bwMode="auto">
          <a:xfrm>
            <a:off x="2438400" y="5174625"/>
            <a:ext cx="1828800" cy="1268075"/>
          </a:xfrm>
          <a:prstGeom prst="roundRect">
            <a:avLst>
              <a:gd name="adj" fmla="val 7574"/>
            </a:avLst>
          </a:prstGeom>
          <a:gradFill rotWithShape="0">
            <a:gsLst>
              <a:gs pos="0">
                <a:srgbClr val="339933"/>
              </a:gs>
              <a:gs pos="100000">
                <a:srgbClr val="FFFFFF"/>
              </a:gs>
            </a:gsLst>
            <a:lin ang="5400000" scaled="1"/>
          </a:gradFill>
          <a:ln w="9525">
            <a:solidFill>
              <a:srgbClr val="33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fontAlgn="ctr" hangingPunct="1">
              <a:lnSpc>
                <a:spcPts val="2200"/>
              </a:lnSpc>
            </a:pPr>
            <a:r>
              <a:rPr lang="ja-JP" altLang="en-US" sz="1800" u="sng" dirty="0">
                <a:latin typeface="HG丸ｺﾞｼｯｸM-PRO" pitchFamily="50" charset="-128"/>
                <a:ea typeface="HG丸ｺﾞｼｯｸM-PRO" pitchFamily="50" charset="-128"/>
              </a:rPr>
              <a:t>５</a:t>
            </a:r>
            <a:r>
              <a:rPr lang="ja-JP" altLang="en-US" sz="1800" dirty="0">
                <a:latin typeface="HG丸ｺﾞｼｯｸM-PRO" pitchFamily="50" charset="-128"/>
                <a:ea typeface="HG丸ｺﾞｼｯｸM-PRO" pitchFamily="50" charset="-128"/>
              </a:rPr>
              <a:t>．回復体位</a:t>
            </a:r>
          </a:p>
          <a:p>
            <a:pPr eaLnBrk="1" fontAlgn="ctr" hangingPunct="1">
              <a:lnSpc>
                <a:spcPts val="2200"/>
              </a:lnSpc>
            </a:pPr>
            <a:r>
              <a:rPr lang="ja-JP" altLang="en-US" sz="1800" dirty="0">
                <a:latin typeface="HG丸ｺﾞｼｯｸM-PRO" pitchFamily="50" charset="-128"/>
                <a:ea typeface="HG丸ｺﾞｼｯｸM-PRO" pitchFamily="50" charset="-128"/>
              </a:rPr>
              <a:t>　　にして様</a:t>
            </a:r>
          </a:p>
          <a:p>
            <a:pPr eaLnBrk="1" fontAlgn="ctr" hangingPunct="1">
              <a:lnSpc>
                <a:spcPts val="2200"/>
              </a:lnSpc>
            </a:pPr>
            <a:r>
              <a:rPr lang="ja-JP" altLang="en-US" sz="1800" dirty="0">
                <a:latin typeface="HG丸ｺﾞｼｯｸM-PRO" pitchFamily="50" charset="-128"/>
                <a:ea typeface="HG丸ｺﾞｼｯｸM-PRO" pitchFamily="50" charset="-128"/>
              </a:rPr>
              <a:t>　　子を見守</a:t>
            </a:r>
          </a:p>
          <a:p>
            <a:pPr eaLnBrk="1" fontAlgn="ctr" hangingPunct="1">
              <a:lnSpc>
                <a:spcPts val="2200"/>
              </a:lnSpc>
            </a:pPr>
            <a:r>
              <a:rPr lang="ja-JP" altLang="en-US" sz="1800" dirty="0">
                <a:latin typeface="HG丸ｺﾞｼｯｸM-PRO" pitchFamily="50" charset="-128"/>
                <a:ea typeface="HG丸ｺﾞｼｯｸM-PRO" pitchFamily="50" charset="-128"/>
              </a:rPr>
              <a:t>　　る</a:t>
            </a:r>
          </a:p>
        </p:txBody>
      </p:sp>
      <p:sp>
        <p:nvSpPr>
          <p:cNvPr id="61468" name="Rectangle 1227"/>
          <p:cNvSpPr>
            <a:spLocks noChangeArrowheads="1"/>
          </p:cNvSpPr>
          <p:nvPr/>
        </p:nvSpPr>
        <p:spPr bwMode="auto">
          <a:xfrm>
            <a:off x="381000" y="6019800"/>
            <a:ext cx="1066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ts val="2400"/>
              </a:lnSpc>
            </a:pPr>
            <a:r>
              <a:rPr lang="ja-JP" altLang="en-US" b="1" dirty="0">
                <a:solidFill>
                  <a:srgbClr val="FF0000"/>
                </a:solidFill>
                <a:latin typeface="HG丸ｺﾞｼｯｸM-PRO" pitchFamily="50" charset="-128"/>
                <a:ea typeface="HG丸ｺﾞｼｯｸM-PRO" pitchFamily="50" charset="-128"/>
              </a:rPr>
              <a:t>６．へ</a:t>
            </a:r>
          </a:p>
        </p:txBody>
      </p:sp>
      <p:sp>
        <p:nvSpPr>
          <p:cNvPr id="61469" name="AutoShape 1228"/>
          <p:cNvSpPr>
            <a:spLocks noChangeArrowheads="1"/>
          </p:cNvSpPr>
          <p:nvPr/>
        </p:nvSpPr>
        <p:spPr bwMode="auto">
          <a:xfrm>
            <a:off x="4724400" y="762000"/>
            <a:ext cx="4100513" cy="1012825"/>
          </a:xfrm>
          <a:prstGeom prst="roundRect">
            <a:avLst>
              <a:gd name="adj" fmla="val 10231"/>
            </a:avLst>
          </a:prstGeom>
          <a:gradFill rotWithShape="0">
            <a:gsLst>
              <a:gs pos="0">
                <a:srgbClr val="FF7C80"/>
              </a:gs>
              <a:gs pos="100000">
                <a:srgbClr val="FFFFFF"/>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fontAlgn="ctr" hangingPunct="1">
              <a:lnSpc>
                <a:spcPts val="2200"/>
              </a:lnSpc>
            </a:pPr>
            <a:r>
              <a:rPr lang="ja-JP" altLang="en-US" sz="1800" dirty="0">
                <a:solidFill>
                  <a:srgbClr val="000000"/>
                </a:solidFill>
                <a:latin typeface="HG丸ｺﾞｼｯｸM-PRO" pitchFamily="50" charset="-128"/>
                <a:ea typeface="HG丸ｺﾞｼｯｸM-PRO" pitchFamily="50" charset="-128"/>
              </a:rPr>
              <a:t>６．胸骨圧迫３０回と人口呼吸２</a:t>
            </a:r>
            <a:endParaRPr lang="en-US" altLang="ja-JP" sz="1800" dirty="0">
              <a:solidFill>
                <a:srgbClr val="000000"/>
              </a:solidFill>
              <a:latin typeface="HG丸ｺﾞｼｯｸM-PRO" pitchFamily="50" charset="-128"/>
              <a:ea typeface="HG丸ｺﾞｼｯｸM-PRO" pitchFamily="50" charset="-128"/>
            </a:endParaRPr>
          </a:p>
          <a:p>
            <a:pPr eaLnBrk="1" fontAlgn="ctr" hangingPunct="1">
              <a:lnSpc>
                <a:spcPts val="2200"/>
              </a:lnSpc>
            </a:pPr>
            <a:r>
              <a:rPr lang="ja-JP" altLang="en-US" sz="1800" dirty="0">
                <a:solidFill>
                  <a:srgbClr val="000000"/>
                </a:solidFill>
                <a:latin typeface="HG丸ｺﾞｼｯｸM-PRO" pitchFamily="50" charset="-128"/>
                <a:ea typeface="HG丸ｺﾞｼｯｸM-PRO" pitchFamily="50" charset="-128"/>
              </a:rPr>
              <a:t>　　回。圧迫は強く速く</a:t>
            </a:r>
            <a:r>
              <a:rPr lang="en-US" altLang="ja-JP" sz="1800" dirty="0">
                <a:solidFill>
                  <a:srgbClr val="000000"/>
                </a:solidFill>
                <a:latin typeface="HG丸ｺﾞｼｯｸM-PRO" pitchFamily="50" charset="-128"/>
                <a:ea typeface="HG丸ｺﾞｼｯｸM-PRO" pitchFamily="50" charset="-128"/>
              </a:rPr>
              <a:t>(100/</a:t>
            </a:r>
            <a:r>
              <a:rPr lang="ja-JP" altLang="en-US" sz="1800" dirty="0">
                <a:solidFill>
                  <a:srgbClr val="000000"/>
                </a:solidFill>
                <a:latin typeface="HG丸ｺﾞｼｯｸM-PRO" pitchFamily="50" charset="-128"/>
                <a:ea typeface="HG丸ｺﾞｼｯｸM-PRO" pitchFamily="50" charset="-128"/>
              </a:rPr>
              <a:t>分）</a:t>
            </a:r>
            <a:endParaRPr lang="en-US" altLang="ja-JP" sz="1800" dirty="0">
              <a:solidFill>
                <a:srgbClr val="000000"/>
              </a:solidFill>
              <a:latin typeface="HG丸ｺﾞｼｯｸM-PRO" pitchFamily="50" charset="-128"/>
              <a:ea typeface="HG丸ｺﾞｼｯｸM-PRO" pitchFamily="50" charset="-128"/>
            </a:endParaRPr>
          </a:p>
          <a:p>
            <a:pPr eaLnBrk="1" fontAlgn="ctr" hangingPunct="1">
              <a:lnSpc>
                <a:spcPts val="2200"/>
              </a:lnSpc>
            </a:pPr>
            <a:r>
              <a:rPr lang="ja-JP" altLang="en-US" sz="1800" dirty="0">
                <a:solidFill>
                  <a:srgbClr val="000000"/>
                </a:solidFill>
                <a:latin typeface="HG丸ｺﾞｼｯｸM-PRO" pitchFamily="50" charset="-128"/>
                <a:ea typeface="HG丸ｺﾞｼｯｸM-PRO" pitchFamily="50" charset="-128"/>
              </a:rPr>
              <a:t>　　絶え間なく</a:t>
            </a:r>
            <a:endParaRPr lang="ja-JP" altLang="en-US" sz="1800" dirty="0">
              <a:latin typeface="HG丸ｺﾞｼｯｸM-PRO" pitchFamily="50" charset="-128"/>
              <a:ea typeface="HG丸ｺﾞｼｯｸM-PRO" pitchFamily="50" charset="-128"/>
            </a:endParaRPr>
          </a:p>
        </p:txBody>
      </p:sp>
      <p:sp>
        <p:nvSpPr>
          <p:cNvPr id="61470" name="AutoShape 1229"/>
          <p:cNvSpPr>
            <a:spLocks noChangeArrowheads="1"/>
          </p:cNvSpPr>
          <p:nvPr/>
        </p:nvSpPr>
        <p:spPr bwMode="auto">
          <a:xfrm>
            <a:off x="6477000" y="1822450"/>
            <a:ext cx="457200" cy="282575"/>
          </a:xfrm>
          <a:prstGeom prst="downArrow">
            <a:avLst>
              <a:gd name="adj1" fmla="val 50000"/>
              <a:gd name="adj2" fmla="val 25000"/>
            </a:avLst>
          </a:prstGeom>
          <a:gradFill rotWithShape="0">
            <a:gsLst>
              <a:gs pos="0">
                <a:srgbClr val="FFFFFF"/>
              </a:gs>
              <a:gs pos="100000">
                <a:srgbClr val="FF000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71" name="AutoShape 1230"/>
          <p:cNvSpPr>
            <a:spLocks noChangeArrowheads="1"/>
          </p:cNvSpPr>
          <p:nvPr/>
        </p:nvSpPr>
        <p:spPr bwMode="auto">
          <a:xfrm>
            <a:off x="4724400" y="2125981"/>
            <a:ext cx="4038600" cy="726440"/>
          </a:xfrm>
          <a:prstGeom prst="roundRect">
            <a:avLst>
              <a:gd name="adj" fmla="val 16667"/>
            </a:avLst>
          </a:prstGeom>
          <a:gradFill rotWithShape="0">
            <a:gsLst>
              <a:gs pos="0">
                <a:srgbClr val="FF7C80"/>
              </a:gs>
              <a:gs pos="100000">
                <a:srgbClr val="FFFFFF"/>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fontAlgn="ctr" hangingPunct="1">
              <a:lnSpc>
                <a:spcPts val="2200"/>
              </a:lnSpc>
            </a:pPr>
            <a:r>
              <a:rPr lang="ja-JP" altLang="en-US" sz="1800" dirty="0">
                <a:solidFill>
                  <a:srgbClr val="000000"/>
                </a:solidFill>
                <a:latin typeface="HG丸ｺﾞｼｯｸM-PRO" pitchFamily="50" charset="-128"/>
                <a:ea typeface="HG丸ｺﾞｼｯｸM-PRO" pitchFamily="50" charset="-128"/>
              </a:rPr>
              <a:t>７．ＡＥＤ到着（電源を入れ、</a:t>
            </a:r>
          </a:p>
          <a:p>
            <a:pPr eaLnBrk="1" fontAlgn="ctr" hangingPunct="1">
              <a:lnSpc>
                <a:spcPts val="2200"/>
              </a:lnSpc>
            </a:pPr>
            <a:r>
              <a:rPr lang="ja-JP" altLang="en-US" sz="1800" dirty="0">
                <a:solidFill>
                  <a:srgbClr val="000000"/>
                </a:solidFill>
                <a:latin typeface="HG丸ｺﾞｼｯｸM-PRO" pitchFamily="50" charset="-128"/>
                <a:ea typeface="HG丸ｺﾞｼｯｸM-PRO" pitchFamily="50" charset="-128"/>
              </a:rPr>
              <a:t>　　電極パッド装着）</a:t>
            </a:r>
          </a:p>
        </p:txBody>
      </p:sp>
      <p:sp>
        <p:nvSpPr>
          <p:cNvPr id="61472" name="AutoShape 1231"/>
          <p:cNvSpPr>
            <a:spLocks noChangeArrowheads="1"/>
          </p:cNvSpPr>
          <p:nvPr/>
        </p:nvSpPr>
        <p:spPr bwMode="auto">
          <a:xfrm>
            <a:off x="6440488" y="2895600"/>
            <a:ext cx="493712" cy="228600"/>
          </a:xfrm>
          <a:prstGeom prst="downArrow">
            <a:avLst>
              <a:gd name="adj1" fmla="val 50000"/>
              <a:gd name="adj2" fmla="val 25000"/>
            </a:avLst>
          </a:prstGeom>
          <a:gradFill rotWithShape="0">
            <a:gsLst>
              <a:gs pos="0">
                <a:srgbClr val="FFFFFF"/>
              </a:gs>
              <a:gs pos="100000">
                <a:srgbClr val="FF000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73" name="AutoShape 1232"/>
          <p:cNvSpPr>
            <a:spLocks noChangeArrowheads="1"/>
          </p:cNvSpPr>
          <p:nvPr/>
        </p:nvSpPr>
        <p:spPr bwMode="auto">
          <a:xfrm>
            <a:off x="4724400" y="3201988"/>
            <a:ext cx="4038600" cy="782637"/>
          </a:xfrm>
          <a:prstGeom prst="roundRect">
            <a:avLst>
              <a:gd name="adj" fmla="val 16667"/>
            </a:avLst>
          </a:prstGeom>
          <a:gradFill rotWithShape="0">
            <a:gsLst>
              <a:gs pos="0">
                <a:srgbClr val="FF7C80"/>
              </a:gs>
              <a:gs pos="100000">
                <a:srgbClr val="FFFFFF"/>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fontAlgn="ctr" hangingPunct="1">
              <a:lnSpc>
                <a:spcPts val="2300"/>
              </a:lnSpc>
            </a:pPr>
            <a:r>
              <a:rPr lang="ja-JP" altLang="en-US" dirty="0">
                <a:solidFill>
                  <a:srgbClr val="000000"/>
                </a:solidFill>
                <a:latin typeface="HG丸ｺﾞｼｯｸM-PRO" pitchFamily="50" charset="-128"/>
                <a:ea typeface="HG丸ｺﾞｼｯｸM-PRO" pitchFamily="50" charset="-128"/>
              </a:rPr>
              <a:t>８．心電図の解析</a:t>
            </a:r>
          </a:p>
          <a:p>
            <a:pPr eaLnBrk="1" fontAlgn="ctr" hangingPunct="1">
              <a:lnSpc>
                <a:spcPts val="2300"/>
              </a:lnSpc>
            </a:pPr>
            <a:r>
              <a:rPr lang="ja-JP" altLang="en-US" dirty="0">
                <a:solidFill>
                  <a:srgbClr val="000000"/>
                </a:solidFill>
                <a:latin typeface="HG丸ｺﾞｼｯｸM-PRO" pitchFamily="50" charset="-128"/>
                <a:ea typeface="HG丸ｺﾞｼｯｸM-PRO" pitchFamily="50" charset="-128"/>
              </a:rPr>
              <a:t>　　電気ショックは必要か</a:t>
            </a:r>
          </a:p>
        </p:txBody>
      </p:sp>
      <p:sp>
        <p:nvSpPr>
          <p:cNvPr id="61474" name="AutoShape 1233"/>
          <p:cNvSpPr>
            <a:spLocks noChangeArrowheads="1"/>
          </p:cNvSpPr>
          <p:nvPr/>
        </p:nvSpPr>
        <p:spPr bwMode="auto">
          <a:xfrm>
            <a:off x="7419975" y="4025900"/>
            <a:ext cx="384175" cy="342900"/>
          </a:xfrm>
          <a:prstGeom prst="downArrow">
            <a:avLst>
              <a:gd name="adj1" fmla="val 50000"/>
              <a:gd name="adj2" fmla="val 25000"/>
            </a:avLst>
          </a:prstGeom>
          <a:gradFill rotWithShape="0">
            <a:gsLst>
              <a:gs pos="0">
                <a:srgbClr val="FFFFFF"/>
              </a:gs>
              <a:gs pos="100000">
                <a:srgbClr val="FF000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75" name="AutoShape 1234"/>
          <p:cNvSpPr>
            <a:spLocks noChangeArrowheads="1"/>
          </p:cNvSpPr>
          <p:nvPr/>
        </p:nvSpPr>
        <p:spPr bwMode="auto">
          <a:xfrm>
            <a:off x="457200" y="4724400"/>
            <a:ext cx="609600" cy="381000"/>
          </a:xfrm>
          <a:prstGeom prst="downArrow">
            <a:avLst>
              <a:gd name="adj1" fmla="val 50000"/>
              <a:gd name="adj2" fmla="val 25000"/>
            </a:avLst>
          </a:prstGeom>
          <a:gradFill rotWithShape="0">
            <a:gsLst>
              <a:gs pos="0">
                <a:srgbClr val="FFFFFF"/>
              </a:gs>
              <a:gs pos="100000">
                <a:srgbClr val="FF000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76" name="AutoShape 1235"/>
          <p:cNvSpPr>
            <a:spLocks noChangeArrowheads="1"/>
          </p:cNvSpPr>
          <p:nvPr/>
        </p:nvSpPr>
        <p:spPr bwMode="auto">
          <a:xfrm>
            <a:off x="4572000" y="4367728"/>
            <a:ext cx="2205038" cy="1780143"/>
          </a:xfrm>
          <a:prstGeom prst="roundRect">
            <a:avLst>
              <a:gd name="adj" fmla="val 10764"/>
            </a:avLst>
          </a:prstGeom>
          <a:gradFill rotWithShape="0">
            <a:gsLst>
              <a:gs pos="0">
                <a:srgbClr val="FF7C80"/>
              </a:gs>
              <a:gs pos="100000">
                <a:srgbClr val="FFFFFF"/>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fontAlgn="ctr" hangingPunct="1">
              <a:lnSpc>
                <a:spcPts val="2200"/>
              </a:lnSpc>
            </a:pPr>
            <a:r>
              <a:rPr lang="ja-JP" altLang="en-US" sz="1800" dirty="0">
                <a:latin typeface="HG丸ｺﾞｼｯｸM-PRO" pitchFamily="50" charset="-128"/>
                <a:ea typeface="HG丸ｺﾞｼｯｸM-PRO" pitchFamily="50" charset="-128"/>
              </a:rPr>
              <a:t>９．必要</a:t>
            </a:r>
          </a:p>
          <a:p>
            <a:pPr eaLnBrk="1" fontAlgn="ctr" hangingPunct="1">
              <a:lnSpc>
                <a:spcPts val="2200"/>
              </a:lnSpc>
            </a:pPr>
            <a:r>
              <a:rPr lang="ja-JP" altLang="en-US" sz="1800" dirty="0">
                <a:latin typeface="HG丸ｺﾞｼｯｸM-PRO" pitchFamily="50" charset="-128"/>
                <a:ea typeface="HG丸ｺﾞｼｯｸM-PRO" pitchFamily="50" charset="-128"/>
              </a:rPr>
              <a:t>電気ショック１回</a:t>
            </a:r>
          </a:p>
          <a:p>
            <a:pPr eaLnBrk="1" fontAlgn="ctr" hangingPunct="1">
              <a:lnSpc>
                <a:spcPts val="2000"/>
              </a:lnSpc>
            </a:pPr>
            <a:r>
              <a:rPr lang="ja-JP" altLang="en-US" sz="1600" dirty="0">
                <a:latin typeface="HG丸ｺﾞｼｯｸM-PRO" pitchFamily="50" charset="-128"/>
                <a:ea typeface="HG丸ｺﾞｼｯｸM-PRO" pitchFamily="50" charset="-128"/>
              </a:rPr>
              <a:t>その後直ちに胸骨圧</a:t>
            </a:r>
          </a:p>
          <a:p>
            <a:pPr eaLnBrk="1" fontAlgn="ctr" hangingPunct="1">
              <a:lnSpc>
                <a:spcPts val="2000"/>
              </a:lnSpc>
            </a:pPr>
            <a:r>
              <a:rPr lang="ja-JP" altLang="en-US" sz="1600" dirty="0">
                <a:latin typeface="HG丸ｺﾞｼｯｸM-PRO" pitchFamily="50" charset="-128"/>
                <a:ea typeface="HG丸ｺﾞｼｯｸM-PRO" pitchFamily="50" charset="-128"/>
              </a:rPr>
              <a:t>迫３０回、人口呼吸</a:t>
            </a:r>
          </a:p>
          <a:p>
            <a:pPr eaLnBrk="1" fontAlgn="ctr" hangingPunct="1">
              <a:lnSpc>
                <a:spcPts val="2000"/>
              </a:lnSpc>
            </a:pPr>
            <a:r>
              <a:rPr lang="ja-JP" altLang="en-US" sz="1600" dirty="0">
                <a:latin typeface="HG丸ｺﾞｼｯｸM-PRO" pitchFamily="50" charset="-128"/>
                <a:ea typeface="HG丸ｺﾞｼｯｸM-PRO" pitchFamily="50" charset="-128"/>
              </a:rPr>
              <a:t>２回を再開５サイク</a:t>
            </a:r>
          </a:p>
          <a:p>
            <a:pPr eaLnBrk="1" fontAlgn="ctr" hangingPunct="1">
              <a:lnSpc>
                <a:spcPts val="2000"/>
              </a:lnSpc>
            </a:pPr>
            <a:r>
              <a:rPr lang="ja-JP" altLang="en-US" sz="1600" dirty="0">
                <a:latin typeface="HG丸ｺﾞｼｯｸM-PRO" pitchFamily="50" charset="-128"/>
                <a:ea typeface="HG丸ｺﾞｼｯｸM-PRO" pitchFamily="50" charset="-128"/>
              </a:rPr>
              <a:t>ル（２分間）</a:t>
            </a:r>
            <a:endParaRPr lang="ja-JP" altLang="en-US" sz="1800" dirty="0">
              <a:latin typeface="HG丸ｺﾞｼｯｸM-PRO" pitchFamily="50" charset="-128"/>
              <a:ea typeface="HG丸ｺﾞｼｯｸM-PRO" pitchFamily="50" charset="-128"/>
            </a:endParaRPr>
          </a:p>
        </p:txBody>
      </p:sp>
      <p:sp>
        <p:nvSpPr>
          <p:cNvPr id="61477" name="AutoShape 1236"/>
          <p:cNvSpPr>
            <a:spLocks noChangeArrowheads="1"/>
          </p:cNvSpPr>
          <p:nvPr/>
        </p:nvSpPr>
        <p:spPr bwMode="auto">
          <a:xfrm>
            <a:off x="6858000" y="4442927"/>
            <a:ext cx="1966913" cy="1199217"/>
          </a:xfrm>
          <a:prstGeom prst="roundRect">
            <a:avLst>
              <a:gd name="adj" fmla="val 8954"/>
            </a:avLst>
          </a:prstGeom>
          <a:gradFill rotWithShape="0">
            <a:gsLst>
              <a:gs pos="0">
                <a:srgbClr val="FF7C80"/>
              </a:gs>
              <a:gs pos="100000">
                <a:srgbClr val="FFFFFF"/>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fontAlgn="ctr" hangingPunct="1">
              <a:lnSpc>
                <a:spcPts val="2200"/>
              </a:lnSpc>
            </a:pPr>
            <a:r>
              <a:rPr lang="ja-JP" altLang="en-US" sz="1800" dirty="0">
                <a:latin typeface="HG丸ｺﾞｼｯｸM-PRO" pitchFamily="50" charset="-128"/>
                <a:ea typeface="HG丸ｺﾞｼｯｸM-PRO" pitchFamily="50" charset="-128"/>
              </a:rPr>
              <a:t>９．必要なし</a:t>
            </a:r>
          </a:p>
          <a:p>
            <a:pPr eaLnBrk="1" fontAlgn="ctr" hangingPunct="1">
              <a:lnSpc>
                <a:spcPts val="2000"/>
              </a:lnSpc>
            </a:pPr>
            <a:r>
              <a:rPr lang="ja-JP" altLang="en-US" sz="1600" dirty="0">
                <a:latin typeface="HG丸ｺﾞｼｯｸM-PRO" pitchFamily="50" charset="-128"/>
                <a:ea typeface="HG丸ｺﾞｼｯｸM-PRO" pitchFamily="50" charset="-128"/>
              </a:rPr>
              <a:t>その後直ちに胸骨</a:t>
            </a:r>
          </a:p>
          <a:p>
            <a:pPr eaLnBrk="1" fontAlgn="ctr" hangingPunct="1">
              <a:lnSpc>
                <a:spcPts val="2000"/>
              </a:lnSpc>
            </a:pPr>
            <a:r>
              <a:rPr lang="ja-JP" altLang="en-US" sz="1600" dirty="0">
                <a:latin typeface="HG丸ｺﾞｼｯｸM-PRO" pitchFamily="50" charset="-128"/>
                <a:ea typeface="HG丸ｺﾞｼｯｸM-PRO" pitchFamily="50" charset="-128"/>
              </a:rPr>
              <a:t>圧迫３０回、人口</a:t>
            </a:r>
          </a:p>
          <a:p>
            <a:pPr eaLnBrk="1" fontAlgn="ctr" hangingPunct="1">
              <a:lnSpc>
                <a:spcPts val="2000"/>
              </a:lnSpc>
            </a:pPr>
            <a:r>
              <a:rPr lang="ja-JP" altLang="en-US" sz="1600" dirty="0">
                <a:latin typeface="HG丸ｺﾞｼｯｸM-PRO" pitchFamily="50" charset="-128"/>
                <a:ea typeface="HG丸ｺﾞｼｯｸM-PRO" pitchFamily="50" charset="-128"/>
              </a:rPr>
              <a:t>呼吸２回を</a:t>
            </a:r>
            <a:r>
              <a:rPr lang="ja-JP" altLang="en-US" sz="1600" dirty="0" smtClean="0">
                <a:latin typeface="HG丸ｺﾞｼｯｸM-PRO" pitchFamily="50" charset="-128"/>
                <a:ea typeface="HG丸ｺﾞｼｯｸM-PRO" pitchFamily="50" charset="-128"/>
              </a:rPr>
              <a:t>再開</a:t>
            </a:r>
            <a:endParaRPr lang="ja-JP" altLang="en-US" sz="1600" dirty="0">
              <a:latin typeface="HG丸ｺﾞｼｯｸM-PRO" pitchFamily="50" charset="-128"/>
              <a:ea typeface="HG丸ｺﾞｼｯｸM-PRO" pitchFamily="50" charset="-128"/>
            </a:endParaRPr>
          </a:p>
        </p:txBody>
      </p:sp>
      <p:sp>
        <p:nvSpPr>
          <p:cNvPr id="61478" name="AutoShape 1238"/>
          <p:cNvSpPr>
            <a:spLocks noChangeArrowheads="1"/>
          </p:cNvSpPr>
          <p:nvPr/>
        </p:nvSpPr>
        <p:spPr bwMode="auto">
          <a:xfrm flipH="1" flipV="1">
            <a:off x="8459788" y="3429000"/>
            <a:ext cx="531812" cy="1295400"/>
          </a:xfrm>
          <a:prstGeom prst="curvedRightArrow">
            <a:avLst>
              <a:gd name="adj1" fmla="val 42740"/>
              <a:gd name="adj2" fmla="val 84893"/>
              <a:gd name="adj3" fmla="val 33333"/>
            </a:avLst>
          </a:prstGeom>
          <a:gradFill rotWithShape="0">
            <a:gsLst>
              <a:gs pos="0">
                <a:srgbClr val="FFFFFF"/>
              </a:gs>
              <a:gs pos="100000">
                <a:srgbClr val="0000FF"/>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79" name="AutoShape 1239"/>
          <p:cNvSpPr>
            <a:spLocks noChangeArrowheads="1"/>
          </p:cNvSpPr>
          <p:nvPr/>
        </p:nvSpPr>
        <p:spPr bwMode="auto">
          <a:xfrm flipV="1">
            <a:off x="4038600" y="3505200"/>
            <a:ext cx="609600" cy="1295400"/>
          </a:xfrm>
          <a:prstGeom prst="curvedRightArrow">
            <a:avLst>
              <a:gd name="adj1" fmla="val 42795"/>
              <a:gd name="adj2" fmla="val 85000"/>
              <a:gd name="adj3" fmla="val 33333"/>
            </a:avLst>
          </a:prstGeom>
          <a:gradFill rotWithShape="0">
            <a:gsLst>
              <a:gs pos="0">
                <a:srgbClr val="FFFFFF"/>
              </a:gs>
              <a:gs pos="100000">
                <a:srgbClr val="0000FF"/>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80" name="AutoShape 1241"/>
          <p:cNvSpPr>
            <a:spLocks noChangeArrowheads="1"/>
          </p:cNvSpPr>
          <p:nvPr/>
        </p:nvSpPr>
        <p:spPr bwMode="auto">
          <a:xfrm>
            <a:off x="4724400" y="4114800"/>
            <a:ext cx="838200" cy="381000"/>
          </a:xfrm>
          <a:prstGeom prst="lightningBol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1481" name="AutoShape 1242"/>
          <p:cNvSpPr>
            <a:spLocks noChangeArrowheads="1"/>
          </p:cNvSpPr>
          <p:nvPr/>
        </p:nvSpPr>
        <p:spPr bwMode="auto">
          <a:xfrm>
            <a:off x="5165725" y="6064250"/>
            <a:ext cx="2882900" cy="538163"/>
          </a:xfrm>
          <a:prstGeom prst="roundRect">
            <a:avLst>
              <a:gd name="adj" fmla="val 45000"/>
            </a:avLst>
          </a:prstGeom>
          <a:gradFill rotWithShape="0">
            <a:gsLst>
              <a:gs pos="0">
                <a:srgbClr val="FFFF00"/>
              </a:gs>
              <a:gs pos="50000">
                <a:srgbClr val="FFFFFF"/>
              </a:gs>
              <a:gs pos="100000">
                <a:srgbClr val="FFFF00"/>
              </a:gs>
            </a:gsLst>
            <a:lin ang="5400000" scaled="1"/>
          </a:gradFill>
          <a:ln w="2857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a:latin typeface="HG丸ｺﾞｼｯｸM-PRO" pitchFamily="50" charset="-128"/>
                <a:ea typeface="HG丸ｺﾞｼｯｸM-PRO" pitchFamily="50" charset="-128"/>
              </a:rPr>
              <a:t>救急隊到着まで続ける</a:t>
            </a:r>
          </a:p>
        </p:txBody>
      </p:sp>
      <p:sp>
        <p:nvSpPr>
          <p:cNvPr id="61482" name="AutoShape 1244"/>
          <p:cNvSpPr>
            <a:spLocks noChangeArrowheads="1"/>
          </p:cNvSpPr>
          <p:nvPr/>
        </p:nvSpPr>
        <p:spPr bwMode="auto">
          <a:xfrm>
            <a:off x="3154846" y="141638"/>
            <a:ext cx="3977308" cy="541638"/>
          </a:xfrm>
          <a:prstGeom prst="roundRect">
            <a:avLst>
              <a:gd name="adj" fmla="val 16667"/>
            </a:avLst>
          </a:prstGeom>
          <a:gradFill rotWithShape="0">
            <a:gsLst>
              <a:gs pos="0">
                <a:srgbClr val="FF0000"/>
              </a:gs>
              <a:gs pos="50000">
                <a:srgbClr val="FFFFFF"/>
              </a:gs>
              <a:gs pos="100000">
                <a:srgbClr val="FF0000"/>
              </a:gs>
            </a:gsLst>
            <a:lin ang="5400000" scaled="1"/>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ts val="3500"/>
              </a:lnSpc>
            </a:pPr>
            <a:r>
              <a:rPr lang="ja-JP" altLang="en-US" sz="2800" dirty="0">
                <a:latin typeface="HG丸ｺﾞｼｯｸM-PRO" pitchFamily="50" charset="-128"/>
                <a:ea typeface="HG丸ｺﾞｼｯｸM-PRO" pitchFamily="50" charset="-128"/>
              </a:rPr>
              <a:t>心肺蘇生の手順</a:t>
            </a:r>
          </a:p>
        </p:txBody>
      </p:sp>
      <p:sp>
        <p:nvSpPr>
          <p:cNvPr id="43" name="Rectangle 1222"/>
          <p:cNvSpPr>
            <a:spLocks noChangeArrowheads="1"/>
          </p:cNvSpPr>
          <p:nvPr/>
        </p:nvSpPr>
        <p:spPr bwMode="auto">
          <a:xfrm>
            <a:off x="1267522" y="4908550"/>
            <a:ext cx="139947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ts val="2100"/>
              </a:lnSpc>
            </a:pPr>
            <a:r>
              <a:rPr lang="ja-JP" altLang="en-US" sz="1800" dirty="0">
                <a:solidFill>
                  <a:srgbClr val="FF0000"/>
                </a:solidFill>
                <a:latin typeface="HG丸ｺﾞｼｯｸM-PRO" pitchFamily="50" charset="-128"/>
                <a:ea typeface="HG丸ｺﾞｼｯｸM-PRO" pitchFamily="50" charset="-128"/>
              </a:rPr>
              <a:t>していない</a:t>
            </a:r>
          </a:p>
        </p:txBody>
      </p:sp>
      <p:sp>
        <p:nvSpPr>
          <p:cNvPr id="44" name="AutoShape 1229"/>
          <p:cNvSpPr>
            <a:spLocks noChangeArrowheads="1"/>
          </p:cNvSpPr>
          <p:nvPr/>
        </p:nvSpPr>
        <p:spPr bwMode="auto">
          <a:xfrm>
            <a:off x="2128838" y="440512"/>
            <a:ext cx="457200" cy="282575"/>
          </a:xfrm>
          <a:prstGeom prst="downArrow">
            <a:avLst>
              <a:gd name="adj1" fmla="val 50000"/>
              <a:gd name="adj2" fmla="val 25000"/>
            </a:avLst>
          </a:prstGeom>
          <a:gradFill rotWithShape="0">
            <a:gsLst>
              <a:gs pos="0">
                <a:srgbClr val="FFFFFF"/>
              </a:gs>
              <a:gs pos="100000">
                <a:srgbClr val="FF000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Tree>
    <p:extLst>
      <p:ext uri="{BB962C8B-B14F-4D97-AF65-F5344CB8AC3E}">
        <p14:creationId xmlns:p14="http://schemas.microsoft.com/office/powerpoint/2010/main" val="14790326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subTitle" idx="1"/>
          </p:nvPr>
        </p:nvSpPr>
        <p:spPr bwMode="auto">
          <a:xfrm>
            <a:off x="223595" y="641609"/>
            <a:ext cx="8765476" cy="3255757"/>
          </a:xfrm>
          <a:solidFill>
            <a:srgbClr val="FFFF99"/>
          </a:solidFill>
          <a:extLst/>
        </p:spPr>
        <p:txBody>
          <a:bodyPr vert="horz" wrap="square" lIns="91440" tIns="45720" rIns="91440" bIns="45720" numCol="1" anchor="t" anchorCtr="0" compatLnSpc="1">
            <a:prstTxWarp prst="textNoShape">
              <a:avLst/>
            </a:prstTxWarp>
          </a:bodyPr>
          <a:lstStyle/>
          <a:p>
            <a:pPr algn="l" eaLnBrk="1" hangingPunct="1">
              <a:lnSpc>
                <a:spcPts val="2700"/>
              </a:lnSpc>
              <a:spcBef>
                <a:spcPts val="0"/>
              </a:spcBef>
            </a:pPr>
            <a:r>
              <a:rPr lang="en-US" altLang="ja-JP" sz="2000" dirty="0" smtClean="0">
                <a:solidFill>
                  <a:srgbClr val="FF0000"/>
                </a:solidFill>
                <a:latin typeface="HG丸ｺﾞｼｯｸM-PRO" pitchFamily="50" charset="-128"/>
                <a:ea typeface="HG丸ｺﾞｼｯｸM-PRO" pitchFamily="50" charset="-128"/>
              </a:rPr>
              <a:t>※</a:t>
            </a:r>
            <a:r>
              <a:rPr lang="ja-JP" altLang="en-US" sz="2000" dirty="0" smtClean="0">
                <a:solidFill>
                  <a:srgbClr val="FF0000"/>
                </a:solidFill>
                <a:latin typeface="HG丸ｺﾞｼｯｸM-PRO" pitchFamily="50" charset="-128"/>
                <a:ea typeface="HG丸ｺﾞｼｯｸM-PRO" pitchFamily="50" charset="-128"/>
              </a:rPr>
              <a:t>日頃から注意すること。</a:t>
            </a:r>
          </a:p>
          <a:p>
            <a:pPr algn="l" eaLnBrk="1" hangingPunct="1">
              <a:lnSpc>
                <a:spcPts val="2700"/>
              </a:lnSpc>
              <a:spcBef>
                <a:spcPts val="0"/>
              </a:spcBef>
            </a:pPr>
            <a:r>
              <a:rPr lang="ja-JP" altLang="en-US" sz="2000" dirty="0" smtClean="0">
                <a:latin typeface="HG丸ｺﾞｼｯｸM-PRO" pitchFamily="50" charset="-128"/>
                <a:ea typeface="HG丸ｺﾞｼｯｸM-PRO" pitchFamily="50" charset="-128"/>
              </a:rPr>
              <a:t>　①救急用具のある場所を明示しておくこと。</a:t>
            </a:r>
          </a:p>
          <a:p>
            <a:pPr algn="l" eaLnBrk="1" hangingPunct="1">
              <a:lnSpc>
                <a:spcPts val="2700"/>
              </a:lnSpc>
              <a:spcBef>
                <a:spcPts val="0"/>
              </a:spcBef>
            </a:pPr>
            <a:r>
              <a:rPr lang="ja-JP" altLang="en-US" sz="2000" dirty="0" smtClean="0">
                <a:latin typeface="HG丸ｺﾞｼｯｸM-PRO" pitchFamily="50" charset="-128"/>
                <a:ea typeface="HG丸ｺﾞｼｯｸM-PRO" pitchFamily="50" charset="-128"/>
              </a:rPr>
              <a:t>　②定期的に救急用具の内容を点検し、常に整備しておくこと。</a:t>
            </a:r>
          </a:p>
          <a:p>
            <a:pPr algn="l" eaLnBrk="1" hangingPunct="1">
              <a:lnSpc>
                <a:spcPts val="2700"/>
              </a:lnSpc>
              <a:spcBef>
                <a:spcPts val="0"/>
              </a:spcBef>
            </a:pPr>
            <a:r>
              <a:rPr lang="ja-JP" altLang="en-US" sz="2000" dirty="0" smtClean="0">
                <a:latin typeface="HG丸ｺﾞｼｯｸM-PRO" pitchFamily="50" charset="-128"/>
                <a:ea typeface="HG丸ｺﾞｼｯｸM-PRO" pitchFamily="50" charset="-128"/>
              </a:rPr>
              <a:t>　③有害物による中毒や酸素欠乏症が発生するおそれのある事業場では、</a:t>
            </a:r>
            <a:endParaRPr lang="en-US" altLang="ja-JP" sz="2000" dirty="0" smtClean="0">
              <a:latin typeface="HG丸ｺﾞｼｯｸM-PRO" pitchFamily="50" charset="-128"/>
              <a:ea typeface="HG丸ｺﾞｼｯｸM-PRO" pitchFamily="50" charset="-128"/>
            </a:endParaRPr>
          </a:p>
          <a:p>
            <a:pPr algn="l" eaLnBrk="1" hangingPunct="1">
              <a:lnSpc>
                <a:spcPts val="2700"/>
              </a:lnSpc>
              <a:spcBef>
                <a:spcPts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救護用の空気呼吸器や防毒マスク等を備えておくとともに、使用方</a:t>
            </a:r>
            <a:endParaRPr lang="en-US" altLang="ja-JP" sz="2000" dirty="0" smtClean="0">
              <a:latin typeface="HG丸ｺﾞｼｯｸM-PRO" pitchFamily="50" charset="-128"/>
              <a:ea typeface="HG丸ｺﾞｼｯｸM-PRO" pitchFamily="50" charset="-128"/>
            </a:endParaRPr>
          </a:p>
          <a:p>
            <a:pPr algn="l" eaLnBrk="1" hangingPunct="1">
              <a:lnSpc>
                <a:spcPts val="2700"/>
              </a:lnSpc>
              <a:spcBef>
                <a:spcPts val="0"/>
              </a:spcBef>
            </a:pPr>
            <a:r>
              <a:rPr lang="ja-JP" altLang="en-US" sz="2000" dirty="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　法について教育・訓練を行うこと。</a:t>
            </a:r>
          </a:p>
          <a:p>
            <a:pPr algn="l" eaLnBrk="1" hangingPunct="1">
              <a:lnSpc>
                <a:spcPts val="2700"/>
              </a:lnSpc>
              <a:spcBef>
                <a:spcPts val="0"/>
              </a:spcBef>
            </a:pPr>
            <a:r>
              <a:rPr lang="ja-JP" altLang="en-US" sz="2000" dirty="0" smtClean="0">
                <a:latin typeface="HG丸ｺﾞｼｯｸM-PRO" pitchFamily="50" charset="-128"/>
                <a:ea typeface="HG丸ｺﾞｼｯｸM-PRO" pitchFamily="50" charset="-128"/>
              </a:rPr>
              <a:t>　④</a:t>
            </a:r>
            <a:r>
              <a:rPr lang="en-US" altLang="ja-JP" sz="2000" dirty="0" smtClean="0">
                <a:latin typeface="HG丸ｺﾞｼｯｸM-PRO" pitchFamily="50" charset="-128"/>
                <a:ea typeface="HG丸ｺﾞｼｯｸM-PRO" pitchFamily="50" charset="-128"/>
              </a:rPr>
              <a:t>SDS</a:t>
            </a:r>
            <a:r>
              <a:rPr lang="ja-JP" altLang="en-US" sz="2000" dirty="0" smtClean="0">
                <a:latin typeface="HG丸ｺﾞｼｯｸM-PRO" pitchFamily="50" charset="-128"/>
                <a:ea typeface="HG丸ｺﾞｼｯｸM-PRO" pitchFamily="50" charset="-128"/>
              </a:rPr>
              <a:t>を備えるとともに、事故の際には医療機関に情報を伝える。</a:t>
            </a:r>
            <a:endParaRPr lang="en-US" altLang="ja-JP" sz="2000" dirty="0" smtClean="0">
              <a:latin typeface="HG丸ｺﾞｼｯｸM-PRO" pitchFamily="50" charset="-128"/>
              <a:ea typeface="HG丸ｺﾞｼｯｸM-PRO" pitchFamily="50" charset="-128"/>
            </a:endParaRPr>
          </a:p>
          <a:p>
            <a:pPr algn="l" eaLnBrk="1" hangingPunct="1">
              <a:lnSpc>
                <a:spcPts val="2700"/>
              </a:lnSpc>
              <a:spcBef>
                <a:spcPts val="0"/>
              </a:spcBef>
            </a:pPr>
            <a:r>
              <a:rPr lang="ja-JP" altLang="en-US" sz="2000" dirty="0" smtClean="0">
                <a:latin typeface="HG丸ｺﾞｼｯｸM-PRO" pitchFamily="50" charset="-128"/>
                <a:ea typeface="HG丸ｺﾞｼｯｸM-PRO" pitchFamily="50" charset="-128"/>
              </a:rPr>
              <a:t>　⑤被災者を搬送する医療機関との連絡は、日頃から心掛けておくこと。</a:t>
            </a:r>
            <a:endParaRPr lang="en-US" altLang="ja-JP" sz="2000" dirty="0" smtClean="0">
              <a:latin typeface="HG丸ｺﾞｼｯｸM-PRO" pitchFamily="50" charset="-128"/>
              <a:ea typeface="HG丸ｺﾞｼｯｸM-PRO" pitchFamily="50" charset="-128"/>
            </a:endParaRPr>
          </a:p>
          <a:p>
            <a:pPr algn="l" eaLnBrk="1" hangingPunct="1">
              <a:lnSpc>
                <a:spcPts val="2700"/>
              </a:lnSpc>
              <a:spcBef>
                <a:spcPts val="0"/>
              </a:spcBef>
            </a:pPr>
            <a:r>
              <a:rPr lang="ja-JP" altLang="en-US" sz="2000" dirty="0">
                <a:latin typeface="HG丸ｺﾞｼｯｸM-PRO" pitchFamily="50" charset="-128"/>
                <a:ea typeface="HG丸ｺﾞｼｯｸM-PRO" pitchFamily="50" charset="-128"/>
              </a:rPr>
              <a:t>　</a:t>
            </a:r>
            <a:r>
              <a:rPr lang="ja-JP" altLang="en-US" sz="2000" u="sng" dirty="0" smtClean="0">
                <a:solidFill>
                  <a:srgbClr val="FF0000"/>
                </a:solidFill>
                <a:latin typeface="HG丸ｺﾞｼｯｸM-PRO" pitchFamily="50" charset="-128"/>
                <a:ea typeface="HG丸ｺﾞｼｯｸM-PRO" pitchFamily="50" charset="-128"/>
              </a:rPr>
              <a:t>⑥心肺蘇生や</a:t>
            </a:r>
            <a:r>
              <a:rPr lang="en-US" altLang="ja-JP" sz="2000" u="sng" dirty="0" smtClean="0">
                <a:solidFill>
                  <a:srgbClr val="FF0000"/>
                </a:solidFill>
                <a:latin typeface="HG丸ｺﾞｼｯｸM-PRO" pitchFamily="50" charset="-128"/>
                <a:ea typeface="HG丸ｺﾞｼｯｸM-PRO" pitchFamily="50" charset="-128"/>
              </a:rPr>
              <a:t>AED</a:t>
            </a:r>
            <a:r>
              <a:rPr lang="ja-JP" altLang="en-US" sz="2000" u="sng" dirty="0" smtClean="0">
                <a:solidFill>
                  <a:srgbClr val="FF0000"/>
                </a:solidFill>
                <a:latin typeface="HG丸ｺﾞｼｯｸM-PRO" pitchFamily="50" charset="-128"/>
                <a:ea typeface="HG丸ｺﾞｼｯｸM-PRO" pitchFamily="50" charset="-128"/>
              </a:rPr>
              <a:t>の使い方などの救命講習に参加すること。</a:t>
            </a:r>
          </a:p>
        </p:txBody>
      </p:sp>
      <p:sp>
        <p:nvSpPr>
          <p:cNvPr id="59396" name="Rectangle 3"/>
          <p:cNvSpPr>
            <a:spLocks noChangeArrowheads="1"/>
          </p:cNvSpPr>
          <p:nvPr/>
        </p:nvSpPr>
        <p:spPr bwMode="auto">
          <a:xfrm>
            <a:off x="223595" y="3938385"/>
            <a:ext cx="4126616" cy="2708354"/>
          </a:xfrm>
          <a:prstGeom prst="rect">
            <a:avLst/>
          </a:prstGeom>
          <a:solidFill>
            <a:srgbClr val="FFFF99"/>
          </a:solidFill>
          <a:ln>
            <a:noFill/>
          </a:ln>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ts val="2600"/>
              </a:lnSpc>
              <a:spcBef>
                <a:spcPts val="0"/>
              </a:spcBef>
            </a:pPr>
            <a:r>
              <a:rPr lang="en-US" altLang="ja-JP" dirty="0" smtClean="0">
                <a:latin typeface="HG丸ｺﾞｼｯｸM-PRO" pitchFamily="50" charset="-128"/>
                <a:ea typeface="HG丸ｺﾞｼｯｸM-PRO" pitchFamily="50" charset="-128"/>
              </a:rPr>
              <a:t>※</a:t>
            </a:r>
            <a:r>
              <a:rPr lang="ja-JP" altLang="en-US" dirty="0" smtClean="0">
                <a:latin typeface="HG丸ｺﾞｼｯｸM-PRO" pitchFamily="50" charset="-128"/>
                <a:ea typeface="HG丸ｺﾞｼｯｸM-PRO" pitchFamily="50" charset="-128"/>
              </a:rPr>
              <a:t>　医師</a:t>
            </a:r>
            <a:r>
              <a:rPr lang="ja-JP" altLang="en-US" dirty="0">
                <a:latin typeface="HG丸ｺﾞｼｯｸM-PRO" pitchFamily="50" charset="-128"/>
                <a:ea typeface="HG丸ｺﾞｼｯｸM-PRO" pitchFamily="50" charset="-128"/>
              </a:rPr>
              <a:t>による手当てを</a:t>
            </a:r>
            <a:r>
              <a:rPr lang="ja-JP" altLang="en-US" dirty="0" smtClean="0">
                <a:latin typeface="HG丸ｺﾞｼｯｸM-PRO" pitchFamily="50" charset="-128"/>
                <a:ea typeface="HG丸ｺﾞｼｯｸM-PRO" pitchFamily="50" charset="-128"/>
              </a:rPr>
              <a:t>受ける</a:t>
            </a:r>
            <a:endParaRPr lang="en-US" altLang="ja-JP" dirty="0" smtClean="0">
              <a:latin typeface="HG丸ｺﾞｼｯｸM-PRO" pitchFamily="50" charset="-128"/>
              <a:ea typeface="HG丸ｺﾞｼｯｸM-PRO" pitchFamily="50" charset="-128"/>
            </a:endParaRPr>
          </a:p>
          <a:p>
            <a:pPr eaLnBrk="1" hangingPunct="1">
              <a:lnSpc>
                <a:spcPts val="2600"/>
              </a:lnSpc>
              <a:spcBef>
                <a:spcPts val="0"/>
              </a:spcBef>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必要が</a:t>
            </a:r>
            <a:r>
              <a:rPr lang="ja-JP" altLang="en-US" dirty="0">
                <a:latin typeface="HG丸ｺﾞｼｯｸM-PRO" pitchFamily="50" charset="-128"/>
                <a:ea typeface="HG丸ｺﾞｼｯｸM-PRO" pitchFamily="50" charset="-128"/>
              </a:rPr>
              <a:t>あるときは、</a:t>
            </a:r>
            <a:r>
              <a:rPr lang="ja-JP" altLang="en-US" dirty="0" smtClean="0">
                <a:latin typeface="HG丸ｺﾞｼｯｸM-PRO" pitchFamily="50" charset="-128"/>
                <a:ea typeface="HG丸ｺﾞｼｯｸM-PRO" pitchFamily="50" charset="-128"/>
              </a:rPr>
              <a:t>救急車へ</a:t>
            </a:r>
            <a:endParaRPr lang="en-US" altLang="ja-JP" dirty="0" smtClean="0">
              <a:latin typeface="HG丸ｺﾞｼｯｸM-PRO" pitchFamily="50" charset="-128"/>
              <a:ea typeface="HG丸ｺﾞｼｯｸM-PRO" pitchFamily="50" charset="-128"/>
            </a:endParaRPr>
          </a:p>
          <a:p>
            <a:pPr eaLnBrk="1" hangingPunct="1">
              <a:lnSpc>
                <a:spcPts val="2600"/>
              </a:lnSpc>
              <a:spcBef>
                <a:spcPts val="0"/>
              </a:spcBef>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の連絡を</a:t>
            </a:r>
            <a:r>
              <a:rPr lang="ja-JP" altLang="en-US" dirty="0">
                <a:latin typeface="HG丸ｺﾞｼｯｸM-PRO" pitchFamily="50" charset="-128"/>
                <a:ea typeface="HG丸ｺﾞｼｯｸM-PRO" pitchFamily="50" charset="-128"/>
              </a:rPr>
              <a:t>速やかに</a:t>
            </a:r>
            <a:r>
              <a:rPr lang="ja-JP" altLang="en-US" dirty="0" smtClean="0">
                <a:latin typeface="HG丸ｺﾞｼｯｸM-PRO" pitchFamily="50" charset="-128"/>
                <a:ea typeface="HG丸ｺﾞｼｯｸM-PRO" pitchFamily="50" charset="-128"/>
              </a:rPr>
              <a:t>行い下記の</a:t>
            </a:r>
            <a:endParaRPr lang="en-US" altLang="ja-JP" dirty="0" smtClean="0">
              <a:latin typeface="HG丸ｺﾞｼｯｸM-PRO" pitchFamily="50" charset="-128"/>
              <a:ea typeface="HG丸ｺﾞｼｯｸM-PRO" pitchFamily="50" charset="-128"/>
            </a:endParaRPr>
          </a:p>
          <a:p>
            <a:pPr eaLnBrk="1" hangingPunct="1">
              <a:lnSpc>
                <a:spcPts val="2600"/>
              </a:lnSpc>
              <a:spcBef>
                <a:spcPts val="0"/>
              </a:spcBef>
            </a:pPr>
            <a:r>
              <a:rPr lang="ja-JP" altLang="en-US" dirty="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こと</a:t>
            </a:r>
            <a:r>
              <a:rPr lang="ja-JP" altLang="en-US" dirty="0">
                <a:latin typeface="HG丸ｺﾞｼｯｸM-PRO" pitchFamily="50" charset="-128"/>
                <a:ea typeface="HG丸ｺﾞｼｯｸM-PRO" pitchFamily="50" charset="-128"/>
              </a:rPr>
              <a:t>を</a:t>
            </a:r>
            <a:r>
              <a:rPr lang="ja-JP" altLang="en-US" dirty="0" smtClean="0">
                <a:latin typeface="HG丸ｺﾞｼｯｸM-PRO" pitchFamily="50" charset="-128"/>
                <a:ea typeface="HG丸ｺﾞｼｯｸM-PRO" pitchFamily="50" charset="-128"/>
              </a:rPr>
              <a:t>はっきり知らせる</a:t>
            </a:r>
            <a:r>
              <a:rPr lang="ja-JP" altLang="en-US" sz="2400" dirty="0" smtClean="0">
                <a:latin typeface="HG丸ｺﾞｼｯｸM-PRO" pitchFamily="50" charset="-128"/>
                <a:ea typeface="HG丸ｺﾞｼｯｸM-PRO" pitchFamily="50" charset="-128"/>
              </a:rPr>
              <a:t>。</a:t>
            </a:r>
            <a:endParaRPr lang="en-US" altLang="ja-JP" sz="2400" dirty="0" smtClean="0">
              <a:latin typeface="HG丸ｺﾞｼｯｸM-PRO" pitchFamily="50" charset="-128"/>
              <a:ea typeface="HG丸ｺﾞｼｯｸM-PRO" pitchFamily="50" charset="-128"/>
            </a:endParaRPr>
          </a:p>
          <a:p>
            <a:pPr eaLnBrk="1" hangingPunct="1">
              <a:lnSpc>
                <a:spcPts val="2600"/>
              </a:lnSpc>
              <a:spcBef>
                <a:spcPts val="0"/>
              </a:spcBef>
            </a:pPr>
            <a:r>
              <a:rPr lang="ja-JP" altLang="en-US" dirty="0">
                <a:latin typeface="HG丸ｺﾞｼｯｸM-PRO" pitchFamily="50" charset="-128"/>
                <a:ea typeface="HG丸ｺﾞｼｯｸM-PRO" pitchFamily="50" charset="-128"/>
              </a:rPr>
              <a:t>　①現在地、道順、目標物</a:t>
            </a:r>
          </a:p>
          <a:p>
            <a:pPr eaLnBrk="1" hangingPunct="1">
              <a:lnSpc>
                <a:spcPts val="2600"/>
              </a:lnSpc>
              <a:spcBef>
                <a:spcPts val="0"/>
              </a:spcBef>
            </a:pPr>
            <a:r>
              <a:rPr lang="ja-JP" altLang="en-US" dirty="0">
                <a:latin typeface="HG丸ｺﾞｼｯｸM-PRO" pitchFamily="50" charset="-128"/>
                <a:ea typeface="HG丸ｺﾞｼｯｸM-PRO" pitchFamily="50" charset="-128"/>
              </a:rPr>
              <a:t>　②事故の種類、程度　</a:t>
            </a:r>
          </a:p>
          <a:p>
            <a:pPr eaLnBrk="1" hangingPunct="1">
              <a:lnSpc>
                <a:spcPts val="2600"/>
              </a:lnSpc>
              <a:spcBef>
                <a:spcPts val="0"/>
              </a:spcBef>
            </a:pPr>
            <a:r>
              <a:rPr lang="ja-JP" altLang="en-US" dirty="0">
                <a:latin typeface="HG丸ｺﾞｼｯｸM-PRO" pitchFamily="50" charset="-128"/>
                <a:ea typeface="HG丸ｺﾞｼｯｸM-PRO" pitchFamily="50" charset="-128"/>
              </a:rPr>
              <a:t>　③現地で間に合う衛生材料等</a:t>
            </a:r>
          </a:p>
          <a:p>
            <a:pPr eaLnBrk="1" hangingPunct="1">
              <a:lnSpc>
                <a:spcPts val="2600"/>
              </a:lnSpc>
              <a:spcBef>
                <a:spcPts val="0"/>
              </a:spcBef>
            </a:pPr>
            <a:r>
              <a:rPr lang="ja-JP" altLang="en-US" dirty="0">
                <a:latin typeface="HG丸ｺﾞｼｯｸM-PRO" pitchFamily="50" charset="-128"/>
                <a:ea typeface="HG丸ｺﾞｼｯｸM-PRO" pitchFamily="50" charset="-128"/>
              </a:rPr>
              <a:t>　④現在実施している手当</a:t>
            </a:r>
          </a:p>
        </p:txBody>
      </p:sp>
      <p:pic>
        <p:nvPicPr>
          <p:cNvPr id="2" name="図 1"/>
          <p:cNvPicPr>
            <a:picLocks noChangeAspect="1"/>
          </p:cNvPicPr>
          <p:nvPr/>
        </p:nvPicPr>
        <p:blipFill>
          <a:blip r:embed="rId3"/>
          <a:stretch>
            <a:fillRect/>
          </a:stretch>
        </p:blipFill>
        <p:spPr>
          <a:xfrm>
            <a:off x="4497005" y="3984063"/>
            <a:ext cx="4182438" cy="2541282"/>
          </a:xfrm>
          <a:prstGeom prst="rect">
            <a:avLst/>
          </a:prstGeom>
        </p:spPr>
      </p:pic>
      <p:sp>
        <p:nvSpPr>
          <p:cNvPr id="6" name="Rectangle 2"/>
          <p:cNvSpPr txBox="1">
            <a:spLocks noChangeArrowheads="1"/>
          </p:cNvSpPr>
          <p:nvPr/>
        </p:nvSpPr>
        <p:spPr bwMode="auto">
          <a:xfrm>
            <a:off x="301368" y="170268"/>
            <a:ext cx="5760640" cy="430323"/>
          </a:xfrm>
          <a:prstGeom prst="rect">
            <a:avLst/>
          </a:prstGeom>
          <a:solidFill>
            <a:srgbClr val="FF0000"/>
          </a:solidFill>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eaLnBrk="1" hangingPunct="1">
              <a:lnSpc>
                <a:spcPts val="2900"/>
              </a:lnSpc>
              <a:spcBef>
                <a:spcPct val="0"/>
              </a:spcBef>
            </a:pPr>
            <a:r>
              <a:rPr lang="ja-JP" altLang="en-US" sz="2000" b="1" dirty="0" smtClean="0">
                <a:solidFill>
                  <a:schemeClr val="bg1"/>
                </a:solidFill>
                <a:latin typeface="HG丸ｺﾞｼｯｸM-PRO" pitchFamily="50" charset="-128"/>
                <a:ea typeface="HG丸ｺﾞｼｯｸM-PRO" pitchFamily="50" charset="-128"/>
              </a:rPr>
              <a:t>イ　救急処置の効果的実施のために</a:t>
            </a:r>
            <a:endParaRPr lang="ja-JP" altLang="en-US" sz="2000" b="1" dirty="0">
              <a:solidFill>
                <a:schemeClr val="bg1"/>
              </a:solidFill>
              <a:latin typeface="HG丸ｺﾞｼｯｸM-PRO" pitchFamily="50" charset="-128"/>
              <a:ea typeface="HG丸ｺﾞｼｯｸM-PRO" pitchFamily="50" charset="-128"/>
            </a:endParaRPr>
          </a:p>
        </p:txBody>
      </p:sp>
      <p:sp>
        <p:nvSpPr>
          <p:cNvPr id="59394" name="スライド番号プレースホルダー 3"/>
          <p:cNvSpPr>
            <a:spLocks noGrp="1"/>
          </p:cNvSpPr>
          <p:nvPr>
            <p:ph type="sldNum" sz="quarter" idx="10"/>
          </p:nvPr>
        </p:nvSpPr>
        <p:spPr>
          <a:xfrm>
            <a:off x="8153400" y="6248400"/>
            <a:ext cx="762000" cy="276945"/>
          </a:xfrm>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31718B3F-2590-4955-9949-1AD68BF110F6}" type="slidenum">
              <a:rPr lang="en-US" altLang="ja-JP" sz="1400"/>
              <a:pPr/>
              <a:t>46</a:t>
            </a:fld>
            <a:endParaRPr lang="en-US" altLang="ja-JP" sz="1400" dirty="0"/>
          </a:p>
        </p:txBody>
      </p:sp>
      <p:sp>
        <p:nvSpPr>
          <p:cNvPr id="7" name="Text Box 7"/>
          <p:cNvSpPr txBox="1">
            <a:spLocks noChangeArrowheads="1"/>
          </p:cNvSpPr>
          <p:nvPr/>
        </p:nvSpPr>
        <p:spPr bwMode="auto">
          <a:xfrm>
            <a:off x="6588224" y="297968"/>
            <a:ext cx="1656184" cy="286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400" dirty="0" smtClean="0">
                <a:latin typeface="HG丸ｺﾞｼｯｸM-PRO" pitchFamily="50" charset="-128"/>
                <a:ea typeface="HG丸ｺﾞｼｯｸM-PRO" pitchFamily="50" charset="-128"/>
              </a:rPr>
              <a:t>テキスト</a:t>
            </a:r>
            <a:r>
              <a:rPr lang="en-US" altLang="ja-JP" sz="1400" dirty="0" smtClean="0">
                <a:latin typeface="HG丸ｺﾞｼｯｸM-PRO" pitchFamily="50" charset="-128"/>
                <a:ea typeface="HG丸ｺﾞｼｯｸM-PRO" pitchFamily="50" charset="-128"/>
              </a:rPr>
              <a:t>P143</a:t>
            </a:r>
            <a:endParaRPr lang="en-US" altLang="ja-JP" sz="14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9248808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39E377F6-9968-4B2A-9C3A-BE3273DD4629}" type="slidenum">
              <a:rPr lang="en-US" altLang="ja-JP" sz="1400"/>
              <a:pPr/>
              <a:t>47</a:t>
            </a:fld>
            <a:endParaRPr lang="en-US" altLang="ja-JP" sz="1400"/>
          </a:p>
        </p:txBody>
      </p:sp>
      <p:sp>
        <p:nvSpPr>
          <p:cNvPr id="60419" name="Rectangle 4"/>
          <p:cNvSpPr>
            <a:spLocks noChangeArrowheads="1"/>
          </p:cNvSpPr>
          <p:nvPr/>
        </p:nvSpPr>
        <p:spPr bwMode="auto">
          <a:xfrm>
            <a:off x="3421063" y="1373188"/>
            <a:ext cx="3008312" cy="3095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60420" name="Text Box 5"/>
          <p:cNvSpPr txBox="1">
            <a:spLocks noChangeArrowheads="1"/>
          </p:cNvSpPr>
          <p:nvPr/>
        </p:nvSpPr>
        <p:spPr bwMode="auto">
          <a:xfrm>
            <a:off x="457200" y="228600"/>
            <a:ext cx="769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sz="1800" b="1">
                <a:latin typeface="Arial" charset="0"/>
                <a:ea typeface="ＭＳ Ｐゴシック" pitchFamily="50" charset="-128"/>
              </a:rPr>
              <a:t>　　　</a:t>
            </a:r>
            <a:r>
              <a:rPr lang="ja-JP" altLang="en-US" sz="2800" b="1">
                <a:solidFill>
                  <a:srgbClr val="FF0000"/>
                </a:solidFill>
                <a:latin typeface="HG丸ｺﾞｼｯｸM-PRO" pitchFamily="50" charset="-128"/>
                <a:ea typeface="HG丸ｺﾞｼｯｸM-PRO" pitchFamily="50" charset="-128"/>
              </a:rPr>
              <a:t>緊急事態における経過時間と死亡率の関係</a:t>
            </a:r>
          </a:p>
        </p:txBody>
      </p:sp>
      <p:sp>
        <p:nvSpPr>
          <p:cNvPr id="60421" name="Text Box 6"/>
          <p:cNvSpPr txBox="1">
            <a:spLocks noChangeArrowheads="1"/>
          </p:cNvSpPr>
          <p:nvPr/>
        </p:nvSpPr>
        <p:spPr bwMode="auto">
          <a:xfrm>
            <a:off x="179388" y="5013325"/>
            <a:ext cx="8812212"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sz="1800" b="1">
                <a:latin typeface="HG丸ｺﾞｼｯｸM-PRO" pitchFamily="50" charset="-128"/>
                <a:ea typeface="HG丸ｺﾞｼｯｸM-PRO" pitchFamily="50" charset="-128"/>
              </a:rPr>
              <a:t>　この図は、</a:t>
            </a:r>
            <a:r>
              <a:rPr lang="ja-JP" altLang="en-US" sz="1800" b="1">
                <a:solidFill>
                  <a:srgbClr val="0000FF"/>
                </a:solidFill>
                <a:latin typeface="HG丸ｺﾞｼｯｸM-PRO" pitchFamily="50" charset="-128"/>
                <a:ea typeface="HG丸ｺﾞｼｯｸM-PRO" pitchFamily="50" charset="-128"/>
              </a:rPr>
              <a:t>心臓停止、呼吸停止、出血などの緊急事態における経過時間と死亡</a:t>
            </a:r>
          </a:p>
          <a:p>
            <a:pPr eaLnBrk="1" hangingPunct="1"/>
            <a:r>
              <a:rPr lang="ja-JP" altLang="en-US" sz="1800" b="1">
                <a:solidFill>
                  <a:srgbClr val="0000FF"/>
                </a:solidFill>
                <a:latin typeface="HG丸ｺﾞｼｯｸM-PRO" pitchFamily="50" charset="-128"/>
                <a:ea typeface="HG丸ｺﾞｼｯｸM-PRO" pitchFamily="50" charset="-128"/>
              </a:rPr>
              <a:t>率の関係を示したものです</a:t>
            </a:r>
            <a:r>
              <a:rPr lang="ja-JP" altLang="en-US" sz="1800" b="1">
                <a:latin typeface="HG丸ｺﾞｼｯｸM-PRO" pitchFamily="50" charset="-128"/>
                <a:ea typeface="HG丸ｺﾞｼｯｸM-PRO" pitchFamily="50" charset="-128"/>
              </a:rPr>
              <a:t>。例えば</a:t>
            </a:r>
            <a:r>
              <a:rPr lang="ja-JP" altLang="en-US" sz="1800" b="1" u="sng">
                <a:latin typeface="HG丸ｺﾞｼｯｸM-PRO" pitchFamily="50" charset="-128"/>
                <a:ea typeface="HG丸ｺﾞｼｯｸM-PRO" pitchFamily="50" charset="-128"/>
              </a:rPr>
              <a:t>心臓停止では、３分間放置されると死亡率が</a:t>
            </a:r>
          </a:p>
          <a:p>
            <a:pPr eaLnBrk="1" hangingPunct="1"/>
            <a:r>
              <a:rPr lang="ja-JP" altLang="en-US" sz="1800" b="1" u="sng">
                <a:latin typeface="HG丸ｺﾞｼｯｸM-PRO" pitchFamily="50" charset="-128"/>
                <a:ea typeface="HG丸ｺﾞｼｯｸM-PRO" pitchFamily="50" charset="-128"/>
              </a:rPr>
              <a:t>約５０％</a:t>
            </a:r>
            <a:r>
              <a:rPr lang="ja-JP" altLang="en-US" sz="1800" b="1">
                <a:latin typeface="HG丸ｺﾞｼｯｸM-PRO" pitchFamily="50" charset="-128"/>
                <a:ea typeface="HG丸ｺﾞｼｯｸM-PRO" pitchFamily="50" charset="-128"/>
              </a:rPr>
              <a:t>に、</a:t>
            </a:r>
            <a:r>
              <a:rPr lang="ja-JP" altLang="en-US" sz="1800" b="1" u="sng">
                <a:latin typeface="HG丸ｺﾞｼｯｸM-PRO" pitchFamily="50" charset="-128"/>
                <a:ea typeface="HG丸ｺﾞｼｯｸM-PRO" pitchFamily="50" charset="-128"/>
              </a:rPr>
              <a:t>呼吸停止では、１０分間放置されると死亡率が５０％</a:t>
            </a:r>
            <a:r>
              <a:rPr lang="ja-JP" altLang="en-US" sz="1800" b="1">
                <a:latin typeface="HG丸ｺﾞｼｯｸM-PRO" pitchFamily="50" charset="-128"/>
                <a:ea typeface="HG丸ｺﾞｼｯｸM-PRO" pitchFamily="50" charset="-128"/>
              </a:rPr>
              <a:t>になります。</a:t>
            </a:r>
          </a:p>
          <a:p>
            <a:pPr eaLnBrk="1" hangingPunct="1"/>
            <a:r>
              <a:rPr lang="ja-JP" altLang="en-US" sz="1800" b="1">
                <a:latin typeface="HG丸ｺﾞｼｯｸM-PRO" pitchFamily="50" charset="-128"/>
                <a:ea typeface="HG丸ｺﾞｼｯｸM-PRO" pitchFamily="50" charset="-128"/>
              </a:rPr>
              <a:t>このことは緊急事態が重大であるほど、早く適切な処置をしなければ死亡率が上</a:t>
            </a:r>
          </a:p>
          <a:p>
            <a:pPr eaLnBrk="1" hangingPunct="1"/>
            <a:r>
              <a:rPr lang="ja-JP" altLang="en-US" sz="1800" b="1">
                <a:latin typeface="HG丸ｺﾞｼｯｸM-PRO" pitchFamily="50" charset="-128"/>
                <a:ea typeface="HG丸ｺﾞｼｯｸM-PRO" pitchFamily="50" charset="-128"/>
              </a:rPr>
              <a:t>昇することを意味して</a:t>
            </a:r>
            <a:r>
              <a:rPr lang="ja-JP" altLang="en-US" sz="1800">
                <a:latin typeface="HG丸ｺﾞｼｯｸM-PRO" pitchFamily="50" charset="-128"/>
                <a:ea typeface="HG丸ｺﾞｼｯｸM-PRO" pitchFamily="50" charset="-128"/>
              </a:rPr>
              <a:t>います。</a:t>
            </a:r>
          </a:p>
        </p:txBody>
      </p:sp>
      <p:graphicFrame>
        <p:nvGraphicFramePr>
          <p:cNvPr id="60422" name="Object 9"/>
          <p:cNvGraphicFramePr>
            <a:graphicFrameLocks noChangeAspect="1"/>
          </p:cNvGraphicFramePr>
          <p:nvPr/>
        </p:nvGraphicFramePr>
        <p:xfrm>
          <a:off x="1476375" y="931863"/>
          <a:ext cx="5961063" cy="4010025"/>
        </p:xfrm>
        <a:graphic>
          <a:graphicData uri="http://schemas.openxmlformats.org/presentationml/2006/ole">
            <mc:AlternateContent xmlns:mc="http://schemas.openxmlformats.org/markup-compatibility/2006">
              <mc:Choice xmlns:v="urn:schemas-microsoft-com:vml" Requires="v">
                <p:oleObj spid="_x0000_s60630" name="ビットマップ イメージ" r:id="rId3" imgW="4715533" imgH="2991268" progId="Paint.Picture">
                  <p:embed/>
                </p:oleObj>
              </mc:Choice>
              <mc:Fallback>
                <p:oleObj name="ビットマップ イメージ" r:id="rId3" imgW="4715533" imgH="2991268" progId="Paint.Picture">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931863"/>
                        <a:ext cx="5961063"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3" name="Text Box 7"/>
          <p:cNvSpPr txBox="1">
            <a:spLocks noChangeArrowheads="1"/>
          </p:cNvSpPr>
          <p:nvPr/>
        </p:nvSpPr>
        <p:spPr bwMode="auto">
          <a:xfrm>
            <a:off x="3962400" y="838200"/>
            <a:ext cx="4281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1800">
                <a:latin typeface="HG丸ｺﾞｼｯｸM-PRO" pitchFamily="50" charset="-128"/>
                <a:ea typeface="HG丸ｺﾞｼｯｸM-PRO" pitchFamily="50" charset="-128"/>
              </a:rPr>
              <a:t>＜参考＞カーラーの救命曲線</a:t>
            </a:r>
          </a:p>
        </p:txBody>
      </p:sp>
      <p:sp>
        <p:nvSpPr>
          <p:cNvPr id="60424" name="Line 10"/>
          <p:cNvSpPr>
            <a:spLocks noChangeShapeType="1"/>
          </p:cNvSpPr>
          <p:nvPr/>
        </p:nvSpPr>
        <p:spPr bwMode="auto">
          <a:xfrm>
            <a:off x="3563938" y="2760663"/>
            <a:ext cx="0" cy="1295400"/>
          </a:xfrm>
          <a:prstGeom prst="line">
            <a:avLst/>
          </a:prstGeom>
          <a:noFill/>
          <a:ln w="444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60425" name="Line 11"/>
          <p:cNvSpPr>
            <a:spLocks noChangeShapeType="1"/>
          </p:cNvSpPr>
          <p:nvPr/>
        </p:nvSpPr>
        <p:spPr bwMode="auto">
          <a:xfrm>
            <a:off x="4743450" y="2760663"/>
            <a:ext cx="0" cy="1295400"/>
          </a:xfrm>
          <a:prstGeom prst="line">
            <a:avLst/>
          </a:prstGeom>
          <a:noFill/>
          <a:ln w="444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60426" name="Line 12"/>
          <p:cNvSpPr>
            <a:spLocks noChangeShapeType="1"/>
          </p:cNvSpPr>
          <p:nvPr/>
        </p:nvSpPr>
        <p:spPr bwMode="auto">
          <a:xfrm>
            <a:off x="5940425" y="2760663"/>
            <a:ext cx="0" cy="1295400"/>
          </a:xfrm>
          <a:prstGeom prst="line">
            <a:avLst/>
          </a:prstGeom>
          <a:noFill/>
          <a:ln w="444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番号プレースホルダー 1"/>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FB2B6D26-05A2-44C4-9B7A-99EDDADF66C9}" type="slidenum">
              <a:rPr lang="en-US" altLang="ja-JP" sz="1400"/>
              <a:pPr/>
              <a:t>48</a:t>
            </a:fld>
            <a:endParaRPr lang="en-US" altLang="ja-JP" sz="1400"/>
          </a:p>
        </p:txBody>
      </p:sp>
      <p:pic>
        <p:nvPicPr>
          <p:cNvPr id="62467" name="Picture 2"/>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228600" y="152400"/>
            <a:ext cx="8382000" cy="61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20"/>
          <p:cNvSpPr txBox="1">
            <a:spLocks noChangeArrowheads="1"/>
          </p:cNvSpPr>
          <p:nvPr/>
        </p:nvSpPr>
        <p:spPr bwMode="auto">
          <a:xfrm>
            <a:off x="762000" y="5029200"/>
            <a:ext cx="7848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r>
              <a:rPr lang="ja-JP" altLang="en-US" sz="3600" b="1">
                <a:latin typeface="HG丸ｺﾞｼｯｸM-PRO" pitchFamily="50" charset="-128"/>
                <a:ea typeface="HG丸ｺﾞｼｯｸM-PRO" pitchFamily="50" charset="-128"/>
              </a:rPr>
              <a:t>安全衛生推進者として、これからの</a:t>
            </a:r>
          </a:p>
          <a:p>
            <a:pPr eaLnBrk="1" hangingPunct="1"/>
            <a:r>
              <a:rPr lang="ja-JP" altLang="en-US" sz="3600" b="1">
                <a:latin typeface="HG丸ｺﾞｼｯｸM-PRO" pitchFamily="50" charset="-128"/>
                <a:ea typeface="HG丸ｺﾞｼｯｸM-PRO" pitchFamily="50" charset="-128"/>
              </a:rPr>
              <a:t>ご活躍をお祈りいたします。</a:t>
            </a:r>
          </a:p>
        </p:txBody>
      </p:sp>
      <p:sp>
        <p:nvSpPr>
          <p:cNvPr id="62470" name="Text Box 18"/>
          <p:cNvSpPr txBox="1">
            <a:spLocks noChangeArrowheads="1"/>
          </p:cNvSpPr>
          <p:nvPr/>
        </p:nvSpPr>
        <p:spPr bwMode="auto">
          <a:xfrm>
            <a:off x="457200" y="1371600"/>
            <a:ext cx="84582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r>
              <a:rPr kumimoji="0" lang="ja-JP" altLang="en-US" sz="3600">
                <a:solidFill>
                  <a:srgbClr val="000066"/>
                </a:solidFill>
                <a:latin typeface="HG丸ｺﾞｼｯｸM-PRO" pitchFamily="50" charset="-128"/>
                <a:ea typeface="HG丸ｺﾞｼｯｸM-PRO" pitchFamily="50" charset="-128"/>
              </a:rPr>
              <a:t>以上で</a:t>
            </a:r>
          </a:p>
          <a:p>
            <a:r>
              <a:rPr kumimoji="0" lang="ja-JP" altLang="en-US" sz="3600">
                <a:solidFill>
                  <a:srgbClr val="000066"/>
                </a:solidFill>
                <a:latin typeface="HG丸ｺﾞｼｯｸM-PRO" pitchFamily="50" charset="-128"/>
                <a:ea typeface="HG丸ｺﾞｼｯｸM-PRO" pitchFamily="50" charset="-128"/>
              </a:rPr>
              <a:t>第４章の講習は終了です。</a:t>
            </a:r>
          </a:p>
          <a:p>
            <a:endParaRPr kumimoji="0" lang="ja-JP" altLang="en-US" sz="3600">
              <a:solidFill>
                <a:srgbClr val="000066"/>
              </a:solidFill>
              <a:latin typeface="HG丸ｺﾞｼｯｸM-PRO" pitchFamily="50" charset="-128"/>
              <a:ea typeface="HG丸ｺﾞｼｯｸM-PRO" pitchFamily="50" charset="-128"/>
            </a:endParaRPr>
          </a:p>
          <a:p>
            <a:r>
              <a:rPr kumimoji="0" lang="ja-JP" altLang="en-US" sz="3600">
                <a:solidFill>
                  <a:srgbClr val="000066"/>
                </a:solidFill>
                <a:latin typeface="HG丸ｺﾞｼｯｸM-PRO" pitchFamily="50" charset="-128"/>
                <a:ea typeface="HG丸ｺﾞｼｯｸM-PRO" pitchFamily="50" charset="-128"/>
              </a:rPr>
              <a:t>長時間お疲れさまでした。</a:t>
            </a:r>
          </a:p>
        </p:txBody>
      </p:sp>
      <p:pic>
        <p:nvPicPr>
          <p:cNvPr id="2" name="図 1"/>
          <p:cNvPicPr>
            <a:picLocks noChangeAspect="1"/>
          </p:cNvPicPr>
          <p:nvPr/>
        </p:nvPicPr>
        <p:blipFill>
          <a:blip r:embed="rId3"/>
          <a:stretch>
            <a:fillRect/>
          </a:stretch>
        </p:blipFill>
        <p:spPr>
          <a:xfrm>
            <a:off x="457200" y="165063"/>
            <a:ext cx="1810544" cy="1219100"/>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番号プレースホルダー 1"/>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05D992DB-B365-428F-A7B6-1851807841BC}" type="slidenum">
              <a:rPr lang="en-US" altLang="ja-JP" sz="1400"/>
              <a:pPr/>
              <a:t>5</a:t>
            </a:fld>
            <a:endParaRPr lang="en-US" altLang="ja-JP" sz="1400"/>
          </a:p>
        </p:txBody>
      </p:sp>
      <p:sp>
        <p:nvSpPr>
          <p:cNvPr id="55299" name="AutoShape 2"/>
          <p:cNvSpPr>
            <a:spLocks noChangeArrowheads="1"/>
          </p:cNvSpPr>
          <p:nvPr/>
        </p:nvSpPr>
        <p:spPr bwMode="auto">
          <a:xfrm>
            <a:off x="2362200" y="228600"/>
            <a:ext cx="1828800" cy="635000"/>
          </a:xfrm>
          <a:prstGeom prst="roundRect">
            <a:avLst>
              <a:gd name="adj" fmla="val 16667"/>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80000"/>
              </a:lnSpc>
            </a:pPr>
            <a:endParaRPr lang="en-US" altLang="ja-JP">
              <a:solidFill>
                <a:schemeClr val="bg1"/>
              </a:solidFill>
            </a:endParaRPr>
          </a:p>
          <a:p>
            <a:pPr algn="ctr" eaLnBrk="1" hangingPunct="1">
              <a:lnSpc>
                <a:spcPct val="80000"/>
              </a:lnSpc>
            </a:pPr>
            <a:endParaRPr lang="en-US" altLang="ja-JP">
              <a:solidFill>
                <a:schemeClr val="bg1"/>
              </a:solidFill>
            </a:endParaRPr>
          </a:p>
        </p:txBody>
      </p:sp>
      <p:graphicFrame>
        <p:nvGraphicFramePr>
          <p:cNvPr id="55300" name="Object 3"/>
          <p:cNvGraphicFramePr>
            <a:graphicFrameLocks noChangeAspect="1"/>
          </p:cNvGraphicFramePr>
          <p:nvPr/>
        </p:nvGraphicFramePr>
        <p:xfrm>
          <a:off x="1828800" y="0"/>
          <a:ext cx="6781800" cy="6705600"/>
        </p:xfrm>
        <a:graphic>
          <a:graphicData uri="http://schemas.openxmlformats.org/presentationml/2006/ole">
            <mc:AlternateContent xmlns:mc="http://schemas.openxmlformats.org/markup-compatibility/2006">
              <mc:Choice xmlns:v="urn:schemas-microsoft-com:vml" Requires="v">
                <p:oleObj spid="_x0000_s64540" name="Photo Editor ｲﾒｰｼﾞ" r:id="rId3" imgW="10031225" imgH="10980952" progId="MSPhotoEd.3">
                  <p:embed/>
                </p:oleObj>
              </mc:Choice>
              <mc:Fallback>
                <p:oleObj name="Photo Editor ｲﾒｰｼﾞ" r:id="rId3" imgW="10031225" imgH="1098095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0"/>
                        <a:ext cx="67818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1" name="AutoShape 4"/>
          <p:cNvSpPr>
            <a:spLocks noChangeArrowheads="1"/>
          </p:cNvSpPr>
          <p:nvPr/>
        </p:nvSpPr>
        <p:spPr bwMode="auto">
          <a:xfrm>
            <a:off x="381000" y="280988"/>
            <a:ext cx="1749425" cy="715962"/>
          </a:xfrm>
          <a:prstGeom prst="roundRect">
            <a:avLst>
              <a:gd name="adj" fmla="val 16667"/>
            </a:avLst>
          </a:prstGeom>
          <a:gradFill rotWithShape="0">
            <a:gsLst>
              <a:gs pos="0">
                <a:srgbClr val="FFFFFF"/>
              </a:gs>
              <a:gs pos="50000">
                <a:srgbClr val="00FF00"/>
              </a:gs>
              <a:gs pos="100000">
                <a:srgbClr val="FFFFFF"/>
              </a:gs>
            </a:gsLst>
            <a:lin ang="5400000" scaled="1"/>
          </a:gradFill>
          <a:ln w="2857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3600">
                <a:latin typeface="HG丸ｺﾞｼｯｸM-PRO" pitchFamily="50" charset="-128"/>
                <a:ea typeface="HG丸ｺﾞｼｯｸM-PRO" pitchFamily="50" charset="-128"/>
              </a:rPr>
              <a:t>運動</a:t>
            </a:r>
          </a:p>
        </p:txBody>
      </p:sp>
      <p:sp>
        <p:nvSpPr>
          <p:cNvPr id="55302" name="AutoShape 6"/>
          <p:cNvSpPr>
            <a:spLocks noChangeArrowheads="1"/>
          </p:cNvSpPr>
          <p:nvPr/>
        </p:nvSpPr>
        <p:spPr bwMode="auto">
          <a:xfrm>
            <a:off x="381000" y="1371600"/>
            <a:ext cx="1784350" cy="487363"/>
          </a:xfrm>
          <a:prstGeom prst="roundRect">
            <a:avLst>
              <a:gd name="adj" fmla="val 16667"/>
            </a:avLst>
          </a:prstGeom>
          <a:gradFill rotWithShape="0">
            <a:gsLst>
              <a:gs pos="0">
                <a:srgbClr val="FFFFFF"/>
              </a:gs>
              <a:gs pos="50000">
                <a:srgbClr val="00FF00"/>
              </a:gs>
              <a:gs pos="100000">
                <a:srgbClr val="FFFFFF"/>
              </a:gs>
            </a:gsLst>
            <a:lin ang="5400000" scaled="1"/>
          </a:gradFill>
          <a:ln w="2857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90000"/>
              </a:lnSpc>
              <a:spcBef>
                <a:spcPct val="50000"/>
              </a:spcBef>
            </a:pPr>
            <a:r>
              <a:rPr lang="ja-JP" altLang="en-US" sz="2400">
                <a:latin typeface="HG丸ｺﾞｼｯｸM-PRO" pitchFamily="50" charset="-128"/>
                <a:ea typeface="HG丸ｺﾞｼｯｸM-PRO" pitchFamily="50" charset="-128"/>
              </a:rPr>
              <a:t>疲労予防</a:t>
            </a:r>
          </a:p>
        </p:txBody>
      </p:sp>
    </p:spTree>
    <p:extLst>
      <p:ext uri="{BB962C8B-B14F-4D97-AF65-F5344CB8AC3E}">
        <p14:creationId xmlns:p14="http://schemas.microsoft.com/office/powerpoint/2010/main" val="1147289266"/>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番号プレースホルダー 1"/>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E73986DD-7DB1-4A68-8A04-55E694A2ED95}" type="slidenum">
              <a:rPr lang="en-US" altLang="ja-JP" sz="1400"/>
              <a:pPr/>
              <a:t>6</a:t>
            </a:fld>
            <a:endParaRPr lang="en-US" altLang="ja-JP" sz="1400"/>
          </a:p>
        </p:txBody>
      </p:sp>
      <p:sp>
        <p:nvSpPr>
          <p:cNvPr id="53251" name="AutoShape 2"/>
          <p:cNvSpPr>
            <a:spLocks noChangeArrowheads="1"/>
          </p:cNvSpPr>
          <p:nvPr/>
        </p:nvSpPr>
        <p:spPr bwMode="auto">
          <a:xfrm>
            <a:off x="1295400" y="228600"/>
            <a:ext cx="1295400" cy="533400"/>
          </a:xfrm>
          <a:prstGeom prst="roundRect">
            <a:avLst>
              <a:gd name="adj" fmla="val 1666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endParaRPr lang="ja-JP" altLang="en-US"/>
          </a:p>
        </p:txBody>
      </p:sp>
      <p:sp>
        <p:nvSpPr>
          <p:cNvPr id="53252" name="AutoShape 3"/>
          <p:cNvSpPr>
            <a:spLocks noChangeArrowheads="1"/>
          </p:cNvSpPr>
          <p:nvPr/>
        </p:nvSpPr>
        <p:spPr bwMode="auto">
          <a:xfrm>
            <a:off x="2133600" y="228600"/>
            <a:ext cx="1828800" cy="635000"/>
          </a:xfrm>
          <a:prstGeom prst="roundRect">
            <a:avLst>
              <a:gd name="adj" fmla="val 16667"/>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80000"/>
              </a:lnSpc>
            </a:pPr>
            <a:endParaRPr lang="en-US" altLang="ja-JP">
              <a:solidFill>
                <a:schemeClr val="bg1"/>
              </a:solidFill>
            </a:endParaRPr>
          </a:p>
          <a:p>
            <a:pPr algn="ctr" eaLnBrk="1" hangingPunct="1">
              <a:lnSpc>
                <a:spcPct val="80000"/>
              </a:lnSpc>
            </a:pPr>
            <a:endParaRPr lang="en-US" altLang="ja-JP">
              <a:solidFill>
                <a:schemeClr val="bg1"/>
              </a:solidFill>
            </a:endParaRPr>
          </a:p>
        </p:txBody>
      </p:sp>
      <p:sp>
        <p:nvSpPr>
          <p:cNvPr id="53253" name="AutoShape 4"/>
          <p:cNvSpPr>
            <a:spLocks noChangeArrowheads="1"/>
          </p:cNvSpPr>
          <p:nvPr/>
        </p:nvSpPr>
        <p:spPr bwMode="auto">
          <a:xfrm>
            <a:off x="228600" y="250825"/>
            <a:ext cx="1752600" cy="715963"/>
          </a:xfrm>
          <a:prstGeom prst="roundRect">
            <a:avLst>
              <a:gd name="adj" fmla="val 16667"/>
            </a:avLst>
          </a:prstGeom>
          <a:gradFill rotWithShape="0">
            <a:gsLst>
              <a:gs pos="0">
                <a:srgbClr val="FFFFFF"/>
              </a:gs>
              <a:gs pos="50000">
                <a:srgbClr val="00FF00"/>
              </a:gs>
              <a:gs pos="100000">
                <a:srgbClr val="FFFFFF"/>
              </a:gs>
            </a:gsLst>
            <a:lin ang="5400000" scaled="1"/>
          </a:gradFill>
          <a:ln w="2857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3600">
                <a:latin typeface="HG丸ｺﾞｼｯｸM-PRO" pitchFamily="50" charset="-128"/>
                <a:ea typeface="HG丸ｺﾞｼｯｸM-PRO" pitchFamily="50" charset="-128"/>
              </a:rPr>
              <a:t>食事</a:t>
            </a:r>
          </a:p>
        </p:txBody>
      </p:sp>
      <p:graphicFrame>
        <p:nvGraphicFramePr>
          <p:cNvPr id="53254" name="Object 5"/>
          <p:cNvGraphicFramePr>
            <a:graphicFrameLocks noChangeAspect="1"/>
          </p:cNvGraphicFramePr>
          <p:nvPr/>
        </p:nvGraphicFramePr>
        <p:xfrm>
          <a:off x="2057400" y="0"/>
          <a:ext cx="6400800" cy="6858000"/>
        </p:xfrm>
        <a:graphic>
          <a:graphicData uri="http://schemas.openxmlformats.org/presentationml/2006/ole">
            <mc:AlternateContent xmlns:mc="http://schemas.openxmlformats.org/markup-compatibility/2006">
              <mc:Choice xmlns:v="urn:schemas-microsoft-com:vml" Requires="v">
                <p:oleObj spid="_x0000_s65564" name="Photo Editor ｲﾒｰｼﾞ" r:id="rId3" imgW="10333333" imgH="12161905" progId="MSPhotoEd.3">
                  <p:embed/>
                </p:oleObj>
              </mc:Choice>
              <mc:Fallback>
                <p:oleObj name="Photo Editor ｲﾒｰｼﾞ" r:id="rId3" imgW="10333333" imgH="1216190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0"/>
                        <a:ext cx="6400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5" name="AutoShape 7"/>
          <p:cNvSpPr>
            <a:spLocks noChangeArrowheads="1"/>
          </p:cNvSpPr>
          <p:nvPr/>
        </p:nvSpPr>
        <p:spPr bwMode="auto">
          <a:xfrm>
            <a:off x="457200" y="1371600"/>
            <a:ext cx="1371600" cy="606425"/>
          </a:xfrm>
          <a:prstGeom prst="roundRect">
            <a:avLst>
              <a:gd name="adj" fmla="val 16667"/>
            </a:avLst>
          </a:prstGeom>
          <a:gradFill rotWithShape="0">
            <a:gsLst>
              <a:gs pos="0">
                <a:srgbClr val="FFFFFF"/>
              </a:gs>
              <a:gs pos="50000">
                <a:srgbClr val="00FF00"/>
              </a:gs>
              <a:gs pos="100000">
                <a:srgbClr val="FFFFFF"/>
              </a:gs>
            </a:gsLst>
            <a:lin ang="5400000" scaled="1"/>
          </a:gradFill>
          <a:ln w="2857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90000"/>
              </a:lnSpc>
              <a:spcBef>
                <a:spcPct val="50000"/>
              </a:spcBef>
            </a:pPr>
            <a:r>
              <a:rPr lang="ja-JP" altLang="en-US" sz="3200">
                <a:latin typeface="HG丸ｺﾞｼｯｸM-PRO" pitchFamily="50" charset="-128"/>
                <a:ea typeface="HG丸ｺﾞｼｯｸM-PRO" pitchFamily="50" charset="-128"/>
              </a:rPr>
              <a:t>栄養</a:t>
            </a:r>
          </a:p>
        </p:txBody>
      </p:sp>
    </p:spTree>
    <p:extLst>
      <p:ext uri="{BB962C8B-B14F-4D97-AF65-F5344CB8AC3E}">
        <p14:creationId xmlns:p14="http://schemas.microsoft.com/office/powerpoint/2010/main" val="1468008897"/>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番号プレースホルダー 1"/>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F8ACDA46-D664-4D25-9E1B-C740C7C7C6B5}" type="slidenum">
              <a:rPr lang="en-US" altLang="ja-JP" sz="1400"/>
              <a:pPr/>
              <a:t>7</a:t>
            </a:fld>
            <a:endParaRPr lang="en-US" altLang="ja-JP" sz="1400"/>
          </a:p>
        </p:txBody>
      </p:sp>
      <p:sp>
        <p:nvSpPr>
          <p:cNvPr id="54275" name="AutoShape 2"/>
          <p:cNvSpPr>
            <a:spLocks noChangeArrowheads="1"/>
          </p:cNvSpPr>
          <p:nvPr/>
        </p:nvSpPr>
        <p:spPr bwMode="auto">
          <a:xfrm>
            <a:off x="1447800" y="304800"/>
            <a:ext cx="2971800" cy="635000"/>
          </a:xfrm>
          <a:prstGeom prst="roundRect">
            <a:avLst>
              <a:gd name="adj" fmla="val 16667"/>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80000"/>
              </a:lnSpc>
            </a:pPr>
            <a:endParaRPr lang="en-US" altLang="ja-JP">
              <a:solidFill>
                <a:schemeClr val="bg1"/>
              </a:solidFill>
            </a:endParaRPr>
          </a:p>
          <a:p>
            <a:pPr algn="ctr" eaLnBrk="1" hangingPunct="1">
              <a:lnSpc>
                <a:spcPct val="80000"/>
              </a:lnSpc>
            </a:pPr>
            <a:endParaRPr lang="en-US" altLang="ja-JP">
              <a:solidFill>
                <a:schemeClr val="bg1"/>
              </a:solidFill>
            </a:endParaRPr>
          </a:p>
        </p:txBody>
      </p:sp>
      <p:graphicFrame>
        <p:nvGraphicFramePr>
          <p:cNvPr id="54276" name="Object 3"/>
          <p:cNvGraphicFramePr>
            <a:graphicFrameLocks noChangeAspect="1"/>
          </p:cNvGraphicFramePr>
          <p:nvPr/>
        </p:nvGraphicFramePr>
        <p:xfrm>
          <a:off x="1600200" y="152400"/>
          <a:ext cx="7010400" cy="6621463"/>
        </p:xfrm>
        <a:graphic>
          <a:graphicData uri="http://schemas.openxmlformats.org/presentationml/2006/ole">
            <mc:AlternateContent xmlns:mc="http://schemas.openxmlformats.org/markup-compatibility/2006">
              <mc:Choice xmlns:v="urn:schemas-microsoft-com:vml" Requires="v">
                <p:oleObj spid="_x0000_s66588" name="Photo Editor ｲﾒｰｼﾞ" r:id="rId3" imgW="10104762" imgH="11780952" progId="MSPhotoEd.3">
                  <p:embed/>
                </p:oleObj>
              </mc:Choice>
              <mc:Fallback>
                <p:oleObj name="Photo Editor ｲﾒｰｼﾞ" r:id="rId3" imgW="10104762" imgH="1178095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2400"/>
                        <a:ext cx="7010400" cy="662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77" name="AutoShape 4"/>
          <p:cNvSpPr>
            <a:spLocks noChangeArrowheads="1"/>
          </p:cNvSpPr>
          <p:nvPr/>
        </p:nvSpPr>
        <p:spPr bwMode="auto">
          <a:xfrm>
            <a:off x="228600" y="247650"/>
            <a:ext cx="1749425" cy="715963"/>
          </a:xfrm>
          <a:prstGeom prst="roundRect">
            <a:avLst>
              <a:gd name="adj" fmla="val 16667"/>
            </a:avLst>
          </a:prstGeom>
          <a:gradFill rotWithShape="0">
            <a:gsLst>
              <a:gs pos="0">
                <a:srgbClr val="FFFFFF"/>
              </a:gs>
              <a:gs pos="50000">
                <a:srgbClr val="00FF00"/>
              </a:gs>
              <a:gs pos="100000">
                <a:srgbClr val="FFFFFF"/>
              </a:gs>
            </a:gsLst>
            <a:lin ang="5400000" scaled="1"/>
          </a:gradFill>
          <a:ln w="2857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r>
              <a:rPr lang="ja-JP" altLang="en-US" sz="3600">
                <a:latin typeface="HG丸ｺﾞｼｯｸM-PRO" pitchFamily="50" charset="-128"/>
                <a:ea typeface="HG丸ｺﾞｼｯｸM-PRO" pitchFamily="50" charset="-128"/>
              </a:rPr>
              <a:t>睡眠</a:t>
            </a:r>
          </a:p>
        </p:txBody>
      </p:sp>
      <p:sp>
        <p:nvSpPr>
          <p:cNvPr id="54278" name="AutoShape 6"/>
          <p:cNvSpPr>
            <a:spLocks noChangeArrowheads="1"/>
          </p:cNvSpPr>
          <p:nvPr/>
        </p:nvSpPr>
        <p:spPr bwMode="auto">
          <a:xfrm>
            <a:off x="152400" y="1381125"/>
            <a:ext cx="1755775" cy="407988"/>
          </a:xfrm>
          <a:prstGeom prst="roundRect">
            <a:avLst>
              <a:gd name="adj" fmla="val 16667"/>
            </a:avLst>
          </a:prstGeom>
          <a:gradFill rotWithShape="0">
            <a:gsLst>
              <a:gs pos="0">
                <a:srgbClr val="FFFFFF"/>
              </a:gs>
              <a:gs pos="50000">
                <a:srgbClr val="00FF00"/>
              </a:gs>
              <a:gs pos="100000">
                <a:srgbClr val="FFFFFF"/>
              </a:gs>
            </a:gsLst>
            <a:lin ang="5400000" scaled="1"/>
          </a:gradFill>
          <a:ln w="2857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ctr" eaLnBrk="1" hangingPunct="1">
              <a:lnSpc>
                <a:spcPct val="90000"/>
              </a:lnSpc>
              <a:spcBef>
                <a:spcPct val="5000"/>
              </a:spcBef>
            </a:pPr>
            <a:r>
              <a:rPr lang="ja-JP" altLang="en-US">
                <a:latin typeface="HG丸ｺﾞｼｯｸM-PRO" pitchFamily="50" charset="-128"/>
                <a:ea typeface="HG丸ｺﾞｼｯｸM-PRO" pitchFamily="50" charset="-128"/>
              </a:rPr>
              <a:t>休息・休憩</a:t>
            </a:r>
          </a:p>
        </p:txBody>
      </p:sp>
    </p:spTree>
    <p:extLst>
      <p:ext uri="{BB962C8B-B14F-4D97-AF65-F5344CB8AC3E}">
        <p14:creationId xmlns:p14="http://schemas.microsoft.com/office/powerpoint/2010/main" val="3377763222"/>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番号プレースホルダー 1"/>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D6D8FF75-F3EC-4474-B7AA-71831AE55530}" type="slidenum">
              <a:rPr lang="en-US" altLang="ja-JP" sz="1400"/>
              <a:pPr/>
              <a:t>8</a:t>
            </a:fld>
            <a:endParaRPr lang="en-US" altLang="ja-JP" sz="1400"/>
          </a:p>
        </p:txBody>
      </p:sp>
      <p:sp>
        <p:nvSpPr>
          <p:cNvPr id="8195" name="Rectangle 3"/>
          <p:cNvSpPr>
            <a:spLocks noGrp="1" noChangeArrowheads="1"/>
          </p:cNvSpPr>
          <p:nvPr>
            <p:ph type="subTitle" idx="4294967295"/>
          </p:nvPr>
        </p:nvSpPr>
        <p:spPr bwMode="auto">
          <a:xfrm>
            <a:off x="381000" y="990600"/>
            <a:ext cx="8610600" cy="2133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eaLnBrk="1" hangingPunct="1">
              <a:spcBef>
                <a:spcPts val="600"/>
              </a:spcBef>
              <a:buFontTx/>
              <a:buNone/>
            </a:pPr>
            <a:r>
              <a:rPr lang="ja-JP" altLang="en-US" sz="3600" b="1" u="sng" dirty="0" smtClean="0">
                <a:solidFill>
                  <a:srgbClr val="FF0000"/>
                </a:solidFill>
                <a:latin typeface="HG丸ｺﾞｼｯｸM-PRO" pitchFamily="50" charset="-128"/>
                <a:ea typeface="HG丸ｺﾞｼｯｸM-PRO" pitchFamily="50" charset="-128"/>
              </a:rPr>
              <a:t>健康とは</a:t>
            </a:r>
            <a:r>
              <a:rPr lang="ja-JP" altLang="en-US" b="1" dirty="0" smtClean="0">
                <a:solidFill>
                  <a:srgbClr val="FF0000"/>
                </a:solidFill>
                <a:latin typeface="HG丸ｺﾞｼｯｸM-PRO" pitchFamily="50" charset="-128"/>
                <a:ea typeface="HG丸ｺﾞｼｯｸM-PRO" pitchFamily="50" charset="-128"/>
              </a:rPr>
              <a:t>（世界保健機関：</a:t>
            </a:r>
            <a:r>
              <a:rPr lang="en-US" altLang="ja-JP" b="1" dirty="0" smtClean="0">
                <a:solidFill>
                  <a:srgbClr val="FF0000"/>
                </a:solidFill>
                <a:latin typeface="HG丸ｺﾞｼｯｸM-PRO" pitchFamily="50" charset="-128"/>
                <a:ea typeface="HG丸ｺﾞｼｯｸM-PRO" pitchFamily="50" charset="-128"/>
              </a:rPr>
              <a:t>WHO</a:t>
            </a:r>
            <a:r>
              <a:rPr lang="ja-JP" altLang="en-US" b="1" dirty="0" smtClean="0">
                <a:solidFill>
                  <a:srgbClr val="FF0000"/>
                </a:solidFill>
                <a:latin typeface="HG丸ｺﾞｼｯｸM-PRO" pitchFamily="50" charset="-128"/>
                <a:ea typeface="HG丸ｺﾞｼｯｸM-PRO" pitchFamily="50" charset="-128"/>
              </a:rPr>
              <a:t>の定義）</a:t>
            </a:r>
            <a:endParaRPr lang="ja-JP" altLang="en-US" dirty="0" smtClean="0">
              <a:solidFill>
                <a:srgbClr val="FF0000"/>
              </a:solidFill>
              <a:latin typeface="HG丸ｺﾞｼｯｸM-PRO" pitchFamily="50" charset="-128"/>
              <a:ea typeface="HG丸ｺﾞｼｯｸM-PRO" pitchFamily="50" charset="-128"/>
            </a:endParaRPr>
          </a:p>
          <a:p>
            <a:pPr marL="0" indent="0" algn="just" eaLnBrk="1" hangingPunct="1">
              <a:spcBef>
                <a:spcPts val="600"/>
              </a:spcBef>
              <a:buFontTx/>
              <a:buNone/>
            </a:pPr>
            <a:r>
              <a:rPr lang="ja-JP" altLang="en-US" sz="2800" dirty="0" smtClean="0">
                <a:latin typeface="HG丸ｺﾞｼｯｸM-PRO" pitchFamily="50" charset="-128"/>
                <a:ea typeface="HG丸ｺﾞｼｯｸM-PRO" pitchFamily="50" charset="-128"/>
              </a:rPr>
              <a:t>　「健康とは、単に病気がないということでなく、</a:t>
            </a:r>
          </a:p>
          <a:p>
            <a:pPr marL="0" indent="0" algn="just" eaLnBrk="1" hangingPunct="1">
              <a:spcBef>
                <a:spcPts val="600"/>
              </a:spcBef>
              <a:buFontTx/>
              <a:buNone/>
            </a:pPr>
            <a:r>
              <a:rPr lang="ja-JP" altLang="en-US" sz="2800" dirty="0" smtClean="0">
                <a:latin typeface="HG丸ｺﾞｼｯｸM-PRO" pitchFamily="50" charset="-128"/>
                <a:ea typeface="HG丸ｺﾞｼｯｸM-PRO" pitchFamily="50" charset="-128"/>
              </a:rPr>
              <a:t>　　肉体的にも精神的にも、また社会的にも良好な</a:t>
            </a:r>
          </a:p>
          <a:p>
            <a:pPr marL="0" indent="0" algn="just" eaLnBrk="1" hangingPunct="1">
              <a:spcBef>
                <a:spcPts val="600"/>
              </a:spcBef>
              <a:buFontTx/>
              <a:buNone/>
            </a:pPr>
            <a:r>
              <a:rPr lang="ja-JP" altLang="en-US" sz="2800" dirty="0" smtClean="0">
                <a:latin typeface="HG丸ｺﾞｼｯｸM-PRO" pitchFamily="50" charset="-128"/>
                <a:ea typeface="HG丸ｺﾞｼｯｸM-PRO" pitchFamily="50" charset="-128"/>
              </a:rPr>
              <a:t>　　状態を言う」。</a:t>
            </a:r>
          </a:p>
        </p:txBody>
      </p:sp>
      <p:sp>
        <p:nvSpPr>
          <p:cNvPr id="8196" name="Rectangle 4"/>
          <p:cNvSpPr>
            <a:spLocks noChangeArrowheads="1"/>
          </p:cNvSpPr>
          <p:nvPr/>
        </p:nvSpPr>
        <p:spPr bwMode="auto">
          <a:xfrm>
            <a:off x="228600" y="3581400"/>
            <a:ext cx="86645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spcBef>
                <a:spcPts val="600"/>
              </a:spcBef>
            </a:pPr>
            <a:r>
              <a:rPr lang="ja-JP" altLang="en-US" sz="3600" dirty="0">
                <a:latin typeface="HG丸ｺﾞｼｯｸM-PRO" pitchFamily="50" charset="-128"/>
                <a:ea typeface="HG丸ｺﾞｼｯｸM-PRO" pitchFamily="50" charset="-128"/>
              </a:rPr>
              <a:t>＊健康診断には、</a:t>
            </a:r>
          </a:p>
          <a:p>
            <a:pPr algn="just" eaLnBrk="1" hangingPunct="1">
              <a:spcBef>
                <a:spcPts val="600"/>
              </a:spcBef>
            </a:pPr>
            <a:r>
              <a:rPr lang="ja-JP" altLang="en-US" sz="3200" dirty="0">
                <a:latin typeface="HG丸ｺﾞｼｯｸM-PRO" pitchFamily="50" charset="-128"/>
                <a:ea typeface="HG丸ｺﾞｼｯｸM-PRO" pitchFamily="50" charset="-128"/>
              </a:rPr>
              <a:t>　労働者全員を対象とした</a:t>
            </a:r>
            <a:r>
              <a:rPr lang="ja-JP" altLang="en-US" sz="3200" u="sng" dirty="0">
                <a:solidFill>
                  <a:srgbClr val="FF0000"/>
                </a:solidFill>
                <a:latin typeface="HG丸ｺﾞｼｯｸM-PRO" pitchFamily="50" charset="-128"/>
                <a:ea typeface="HG丸ｺﾞｼｯｸM-PRO" pitchFamily="50" charset="-128"/>
              </a:rPr>
              <a:t>一般健康診断</a:t>
            </a:r>
            <a:r>
              <a:rPr lang="ja-JP" altLang="en-US" sz="3200" dirty="0">
                <a:latin typeface="HG丸ｺﾞｼｯｸM-PRO" pitchFamily="50" charset="-128"/>
                <a:ea typeface="HG丸ｺﾞｼｯｸM-PRO" pitchFamily="50" charset="-128"/>
              </a:rPr>
              <a:t>と、</a:t>
            </a:r>
          </a:p>
          <a:p>
            <a:pPr algn="just" eaLnBrk="1" hangingPunct="1">
              <a:spcBef>
                <a:spcPts val="600"/>
              </a:spcBef>
            </a:pPr>
            <a:r>
              <a:rPr lang="ja-JP" altLang="en-US" sz="3200" dirty="0">
                <a:latin typeface="HG丸ｺﾞｼｯｸM-PRO" pitchFamily="50" charset="-128"/>
                <a:ea typeface="HG丸ｺﾞｼｯｸM-PRO" pitchFamily="50" charset="-128"/>
              </a:rPr>
              <a:t>　法令で定められた有害な物質を取り扱う</a:t>
            </a:r>
          </a:p>
          <a:p>
            <a:pPr algn="just" eaLnBrk="1" hangingPunct="1">
              <a:spcBef>
                <a:spcPts val="600"/>
              </a:spcBef>
            </a:pPr>
            <a:r>
              <a:rPr lang="ja-JP" altLang="en-US" sz="3200" dirty="0">
                <a:latin typeface="HG丸ｺﾞｼｯｸM-PRO" pitchFamily="50" charset="-128"/>
                <a:ea typeface="HG丸ｺﾞｼｯｸM-PRO" pitchFamily="50" charset="-128"/>
              </a:rPr>
              <a:t>　労働者のみを対象とした</a:t>
            </a:r>
            <a:r>
              <a:rPr lang="ja-JP" altLang="en-US" sz="3200" u="sng" dirty="0">
                <a:solidFill>
                  <a:srgbClr val="FF0000"/>
                </a:solidFill>
                <a:latin typeface="HG丸ｺﾞｼｯｸM-PRO" pitchFamily="50" charset="-128"/>
                <a:ea typeface="HG丸ｺﾞｼｯｸM-PRO" pitchFamily="50" charset="-128"/>
              </a:rPr>
              <a:t>特殊健康診断</a:t>
            </a:r>
            <a:r>
              <a:rPr lang="ja-JP" altLang="en-US" sz="3200" dirty="0">
                <a:latin typeface="HG丸ｺﾞｼｯｸM-PRO" pitchFamily="50" charset="-128"/>
                <a:ea typeface="HG丸ｺﾞｼｯｸM-PRO" pitchFamily="50" charset="-128"/>
              </a:rPr>
              <a:t>が</a:t>
            </a:r>
          </a:p>
          <a:p>
            <a:pPr algn="just" eaLnBrk="1" hangingPunct="1">
              <a:spcBef>
                <a:spcPts val="600"/>
              </a:spcBef>
            </a:pPr>
            <a:r>
              <a:rPr lang="ja-JP" altLang="en-US" sz="3200" dirty="0">
                <a:latin typeface="HG丸ｺﾞｼｯｸM-PRO" pitchFamily="50" charset="-128"/>
                <a:ea typeface="HG丸ｺﾞｼｯｸM-PRO" pitchFamily="50" charset="-128"/>
              </a:rPr>
              <a:t>　ある。</a:t>
            </a:r>
          </a:p>
        </p:txBody>
      </p:sp>
      <p:sp>
        <p:nvSpPr>
          <p:cNvPr id="8197" name="Text Box 6"/>
          <p:cNvSpPr txBox="1">
            <a:spLocks noChangeArrowheads="1"/>
          </p:cNvSpPr>
          <p:nvPr/>
        </p:nvSpPr>
        <p:spPr bwMode="auto">
          <a:xfrm>
            <a:off x="6372225" y="3819525"/>
            <a:ext cx="2035175" cy="313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just" eaLnBrk="1" hangingPunct="1">
              <a:lnSpc>
                <a:spcPct val="90000"/>
              </a:lnSpc>
              <a:spcBef>
                <a:spcPct val="50000"/>
              </a:spcBef>
            </a:pPr>
            <a:r>
              <a:rPr lang="ja-JP" altLang="en-US" sz="1600" dirty="0" smtClean="0">
                <a:latin typeface="HG丸ｺﾞｼｯｸM-PRO" pitchFamily="50" charset="-128"/>
                <a:ea typeface="HG丸ｺﾞｼｯｸM-PRO" pitchFamily="50" charset="-128"/>
              </a:rPr>
              <a:t>テキスト</a:t>
            </a:r>
            <a:r>
              <a:rPr lang="en-US" altLang="ja-JP" sz="1600" dirty="0" smtClean="0">
                <a:latin typeface="HG丸ｺﾞｼｯｸM-PRO" pitchFamily="50" charset="-128"/>
                <a:ea typeface="HG丸ｺﾞｼｯｸM-PRO" pitchFamily="50" charset="-128"/>
              </a:rPr>
              <a:t>P117</a:t>
            </a:r>
            <a:endParaRPr lang="en-US" altLang="ja-JP" sz="1600" dirty="0">
              <a:latin typeface="HG丸ｺﾞｼｯｸM-PRO" pitchFamily="50" charset="-128"/>
              <a:ea typeface="HG丸ｺﾞｼｯｸM-PRO" pitchFamily="50" charset="-128"/>
            </a:endParaRPr>
          </a:p>
        </p:txBody>
      </p:sp>
      <p:sp>
        <p:nvSpPr>
          <p:cNvPr id="8198" name="AutoShape 8"/>
          <p:cNvSpPr>
            <a:spLocks noChangeArrowheads="1"/>
          </p:cNvSpPr>
          <p:nvPr/>
        </p:nvSpPr>
        <p:spPr bwMode="auto">
          <a:xfrm>
            <a:off x="381000" y="249356"/>
            <a:ext cx="3733800" cy="669687"/>
          </a:xfrm>
          <a:prstGeom prst="roundRect">
            <a:avLst>
              <a:gd name="adj" fmla="val 16667"/>
            </a:avLst>
          </a:prstGeom>
          <a:gradFill rotWithShape="0">
            <a:gsLst>
              <a:gs pos="0">
                <a:srgbClr val="FFFF00"/>
              </a:gs>
              <a:gs pos="50000">
                <a:srgbClr val="FFFFFF"/>
              </a:gs>
              <a:gs pos="100000">
                <a:srgbClr val="FFFF00"/>
              </a:gs>
            </a:gsLst>
            <a:lin ang="5400000" scaled="1"/>
          </a:gra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eaLnBrk="1" hangingPunct="1">
              <a:lnSpc>
                <a:spcPts val="4000"/>
              </a:lnSpc>
              <a:spcBef>
                <a:spcPts val="0"/>
              </a:spcBef>
            </a:pPr>
            <a:r>
              <a:rPr lang="ja-JP" altLang="en-US" sz="4000" b="1" dirty="0">
                <a:latin typeface="HG丸ｺﾞｼｯｸM-PRO" pitchFamily="50" charset="-128"/>
                <a:ea typeface="HG丸ｺﾞｼｯｸM-PRO" pitchFamily="50" charset="-128"/>
              </a:rPr>
              <a:t>１．健康診断</a:t>
            </a:r>
          </a:p>
        </p:txBody>
      </p:sp>
    </p:spTree>
    <p:extLst>
      <p:ext uri="{BB962C8B-B14F-4D97-AF65-F5344CB8AC3E}">
        <p14:creationId xmlns:p14="http://schemas.microsoft.com/office/powerpoint/2010/main" val="11979111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番号プレースホルダー 3"/>
          <p:cNvSpPr>
            <a:spLocks noGrp="1"/>
          </p:cNvSpPr>
          <p:nvPr>
            <p:ph type="sldNum" sz="quarter" idx="10"/>
          </p:nvPr>
        </p:nvSpPr>
        <p:spPr>
          <a:noFill/>
        </p:spPr>
        <p:txBody>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fld id="{9E3E7FEC-DFF4-4C3A-8CF2-77B12B359E1D}" type="slidenum">
              <a:rPr lang="en-US" altLang="ja-JP" sz="1400"/>
              <a:pPr/>
              <a:t>9</a:t>
            </a:fld>
            <a:endParaRPr lang="en-US" altLang="ja-JP" sz="1400"/>
          </a:p>
        </p:txBody>
      </p:sp>
      <p:sp>
        <p:nvSpPr>
          <p:cNvPr id="9219" name="Rectangle 2"/>
          <p:cNvSpPr>
            <a:spLocks noGrp="1" noChangeArrowheads="1"/>
          </p:cNvSpPr>
          <p:nvPr>
            <p:ph type="ctrTitle"/>
          </p:nvPr>
        </p:nvSpPr>
        <p:spPr bwMode="auto">
          <a:xfrm>
            <a:off x="2209800" y="152400"/>
            <a:ext cx="4724400" cy="609600"/>
          </a:xfr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sz="3200" smtClean="0">
                <a:solidFill>
                  <a:schemeClr val="accent2"/>
                </a:solidFill>
                <a:latin typeface="HG丸ｺﾞｼｯｸM-PRO" pitchFamily="50" charset="-128"/>
                <a:ea typeface="HG丸ｺﾞｼｯｸM-PRO" pitchFamily="50" charset="-128"/>
              </a:rPr>
              <a:t>定期健康診断の役割</a:t>
            </a:r>
          </a:p>
        </p:txBody>
      </p:sp>
      <p:sp>
        <p:nvSpPr>
          <p:cNvPr id="9220" name="Rectangle 3"/>
          <p:cNvSpPr>
            <a:spLocks noGrp="1" noChangeArrowheads="1"/>
          </p:cNvSpPr>
          <p:nvPr>
            <p:ph type="subTitle" idx="1"/>
          </p:nvPr>
        </p:nvSpPr>
        <p:spPr bwMode="auto">
          <a:xfrm>
            <a:off x="152400" y="838200"/>
            <a:ext cx="8839200" cy="5653088"/>
          </a:xfr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spcBef>
                <a:spcPts val="600"/>
              </a:spcBef>
            </a:pPr>
            <a:r>
              <a:rPr lang="en-US" altLang="ja-JP" sz="2400" smtClean="0">
                <a:solidFill>
                  <a:srgbClr val="FF0000"/>
                </a:solidFill>
                <a:latin typeface="HG丸ｺﾞｼｯｸM-PRO" pitchFamily="50" charset="-128"/>
                <a:ea typeface="HG丸ｺﾞｼｯｸM-PRO" pitchFamily="50" charset="-128"/>
              </a:rPr>
              <a:t>※</a:t>
            </a:r>
            <a:r>
              <a:rPr lang="ja-JP" altLang="en-US" sz="2400" smtClean="0">
                <a:solidFill>
                  <a:srgbClr val="FF0000"/>
                </a:solidFill>
                <a:latin typeface="HG丸ｺﾞｼｯｸM-PRO" pitchFamily="50" charset="-128"/>
                <a:ea typeface="HG丸ｺﾞｼｯｸM-PRO" pitchFamily="50" charset="-128"/>
              </a:rPr>
              <a:t>　定期健康診断について</a:t>
            </a:r>
          </a:p>
          <a:p>
            <a:pPr algn="l" eaLnBrk="1" hangingPunct="1">
              <a:spcBef>
                <a:spcPts val="600"/>
              </a:spcBef>
            </a:pPr>
            <a:r>
              <a:rPr lang="ja-JP" altLang="en-US" sz="2000" smtClean="0">
                <a:latin typeface="HG丸ｺﾞｼｯｸM-PRO" pitchFamily="50" charset="-128"/>
                <a:ea typeface="HG丸ｺﾞｼｯｸM-PRO" pitchFamily="50" charset="-128"/>
              </a:rPr>
              <a:t>　　　会社が実施する健康診断は、法律</a:t>
            </a:r>
            <a:r>
              <a:rPr lang="ja-JP" altLang="en-US" sz="2000" smtClean="0">
                <a:solidFill>
                  <a:srgbClr val="FF0000"/>
                </a:solidFill>
                <a:latin typeface="HG丸ｺﾞｼｯｸM-PRO" pitchFamily="50" charset="-128"/>
                <a:ea typeface="HG丸ｺﾞｼｯｸM-PRO" pitchFamily="50" charset="-128"/>
              </a:rPr>
              <a:t>（労働安全衛生法第６６条）</a:t>
            </a:r>
            <a:r>
              <a:rPr lang="ja-JP" altLang="en-US" sz="2000" smtClean="0">
                <a:latin typeface="HG丸ｺﾞｼｯｸM-PRO" pitchFamily="50" charset="-128"/>
                <a:ea typeface="HG丸ｺﾞｼｯｸM-PRO" pitchFamily="50" charset="-128"/>
              </a:rPr>
              <a:t>に</a:t>
            </a:r>
          </a:p>
          <a:p>
            <a:pPr algn="l" eaLnBrk="1" hangingPunct="1">
              <a:spcBef>
                <a:spcPts val="600"/>
              </a:spcBef>
            </a:pPr>
            <a:r>
              <a:rPr lang="ja-JP" altLang="en-US" sz="2000" smtClean="0">
                <a:latin typeface="HG丸ｺﾞｼｯｸM-PRO" pitchFamily="50" charset="-128"/>
                <a:ea typeface="HG丸ｺﾞｼｯｸM-PRO" pitchFamily="50" charset="-128"/>
              </a:rPr>
              <a:t>　　　基づくもので、事業者（会社）には実施の義務、労働者（従業員）</a:t>
            </a:r>
          </a:p>
          <a:p>
            <a:pPr algn="l" eaLnBrk="1" hangingPunct="1">
              <a:spcBef>
                <a:spcPts val="600"/>
              </a:spcBef>
            </a:pPr>
            <a:r>
              <a:rPr lang="ja-JP" altLang="en-US" sz="2000" smtClean="0">
                <a:latin typeface="HG丸ｺﾞｼｯｸM-PRO" pitchFamily="50" charset="-128"/>
                <a:ea typeface="HG丸ｺﾞｼｯｸM-PRO" pitchFamily="50" charset="-128"/>
              </a:rPr>
              <a:t>　　　には受診の義務が課せられている。</a:t>
            </a:r>
            <a:endParaRPr lang="en-US" altLang="ja-JP" sz="2000" smtClean="0">
              <a:latin typeface="HG丸ｺﾞｼｯｸM-PRO" pitchFamily="50" charset="-128"/>
              <a:ea typeface="HG丸ｺﾞｼｯｸM-PRO" pitchFamily="50" charset="-128"/>
            </a:endParaRPr>
          </a:p>
          <a:p>
            <a:pPr algn="l" eaLnBrk="1" hangingPunct="1">
              <a:spcBef>
                <a:spcPts val="600"/>
              </a:spcBef>
            </a:pPr>
            <a:r>
              <a:rPr lang="en-US" altLang="ja-JP" sz="2400" smtClean="0">
                <a:solidFill>
                  <a:srgbClr val="FF0000"/>
                </a:solidFill>
                <a:latin typeface="HG丸ｺﾞｼｯｸM-PRO" pitchFamily="50" charset="-128"/>
                <a:ea typeface="HG丸ｺﾞｼｯｸM-PRO" pitchFamily="50" charset="-128"/>
              </a:rPr>
              <a:t>※</a:t>
            </a:r>
            <a:r>
              <a:rPr lang="ja-JP" altLang="en-US" sz="2400" smtClean="0">
                <a:solidFill>
                  <a:srgbClr val="FF0000"/>
                </a:solidFill>
                <a:latin typeface="HG丸ｺﾞｼｯｸM-PRO" pitchFamily="50" charset="-128"/>
                <a:ea typeface="HG丸ｺﾞｼｯｸM-PRO" pitchFamily="50" charset="-128"/>
              </a:rPr>
              <a:t>　定期健康診断の受診義務と業務命令の関係について</a:t>
            </a:r>
          </a:p>
          <a:p>
            <a:pPr algn="l" eaLnBrk="1" hangingPunct="1">
              <a:spcBef>
                <a:spcPts val="600"/>
              </a:spcBef>
            </a:pPr>
            <a:r>
              <a:rPr lang="ja-JP" altLang="en-US" sz="2000" smtClean="0">
                <a:latin typeface="HG丸ｺﾞｼｯｸM-PRO" pitchFamily="50" charset="-128"/>
                <a:ea typeface="HG丸ｺﾞｼｯｸM-PRO" pitchFamily="50" charset="-128"/>
              </a:rPr>
              <a:t>　　　会社が実施する健康診断は、単に労働者保護の目的のみが義務付</a:t>
            </a:r>
          </a:p>
          <a:p>
            <a:pPr algn="l" eaLnBrk="1" hangingPunct="1">
              <a:spcBef>
                <a:spcPts val="600"/>
              </a:spcBef>
            </a:pPr>
            <a:r>
              <a:rPr lang="ja-JP" altLang="en-US" sz="2000" smtClean="0">
                <a:latin typeface="HG丸ｺﾞｼｯｸM-PRO" pitchFamily="50" charset="-128"/>
                <a:ea typeface="HG丸ｺﾞｼｯｸM-PRO" pitchFamily="50" charset="-128"/>
              </a:rPr>
              <a:t>　　　けられているのではなく、使用者（管理監督者）の行なう業務命</a:t>
            </a:r>
          </a:p>
          <a:p>
            <a:pPr algn="l" eaLnBrk="1" hangingPunct="1">
              <a:spcBef>
                <a:spcPts val="600"/>
              </a:spcBef>
            </a:pPr>
            <a:r>
              <a:rPr lang="ja-JP" altLang="en-US" sz="2000" smtClean="0">
                <a:latin typeface="HG丸ｺﾞｼｯｸM-PRO" pitchFamily="50" charset="-128"/>
                <a:ea typeface="HG丸ｺﾞｼｯｸM-PRO" pitchFamily="50" charset="-128"/>
              </a:rPr>
              <a:t>　　　令と密接な関係をもち、この業務命令の有効性の前提要件（業務</a:t>
            </a:r>
          </a:p>
          <a:p>
            <a:pPr algn="l" eaLnBrk="1" hangingPunct="1">
              <a:spcBef>
                <a:spcPts val="600"/>
              </a:spcBef>
            </a:pPr>
            <a:r>
              <a:rPr lang="ja-JP" altLang="en-US" sz="2000" smtClean="0">
                <a:latin typeface="HG丸ｺﾞｼｯｸM-PRO" pitchFamily="50" charset="-128"/>
                <a:ea typeface="HG丸ｺﾞｼｯｸM-PRO" pitchFamily="50" charset="-128"/>
              </a:rPr>
              <a:t>　　　命令を遂行するに足りる健康状態にあること）とされている。</a:t>
            </a:r>
            <a:endParaRPr lang="en-US" altLang="ja-JP" sz="2000" smtClean="0">
              <a:latin typeface="HG丸ｺﾞｼｯｸM-PRO" pitchFamily="50" charset="-128"/>
              <a:ea typeface="HG丸ｺﾞｼｯｸM-PRO" pitchFamily="50" charset="-128"/>
            </a:endParaRPr>
          </a:p>
          <a:p>
            <a:pPr algn="l" eaLnBrk="1" hangingPunct="1">
              <a:spcBef>
                <a:spcPts val="600"/>
              </a:spcBef>
            </a:pPr>
            <a:r>
              <a:rPr lang="en-US" altLang="ja-JP" sz="2400" smtClean="0">
                <a:solidFill>
                  <a:srgbClr val="FF0000"/>
                </a:solidFill>
                <a:latin typeface="HG丸ｺﾞｼｯｸM-PRO" pitchFamily="50" charset="-128"/>
                <a:ea typeface="HG丸ｺﾞｼｯｸM-PRO" pitchFamily="50" charset="-128"/>
              </a:rPr>
              <a:t>※</a:t>
            </a:r>
            <a:r>
              <a:rPr lang="ja-JP" altLang="en-US" sz="2400" smtClean="0">
                <a:solidFill>
                  <a:srgbClr val="FF0000"/>
                </a:solidFill>
                <a:latin typeface="HG丸ｺﾞｼｯｸM-PRO" pitchFamily="50" charset="-128"/>
                <a:ea typeface="HG丸ｺﾞｼｯｸM-PRO" pitchFamily="50" charset="-128"/>
              </a:rPr>
              <a:t>　従業員が受診しなかった場合の責任について</a:t>
            </a:r>
          </a:p>
          <a:p>
            <a:pPr algn="l" eaLnBrk="1" hangingPunct="1">
              <a:spcBef>
                <a:spcPts val="600"/>
              </a:spcBef>
            </a:pPr>
            <a:r>
              <a:rPr lang="ja-JP" altLang="en-US" sz="2000" smtClean="0">
                <a:solidFill>
                  <a:srgbClr val="FF0000"/>
                </a:solidFill>
                <a:latin typeface="HG丸ｺﾞｼｯｸM-PRO" pitchFamily="50" charset="-128"/>
                <a:ea typeface="HG丸ｺﾞｼｯｸM-PRO" pitchFamily="50" charset="-128"/>
              </a:rPr>
              <a:t>　　　</a:t>
            </a:r>
            <a:r>
              <a:rPr lang="ja-JP" altLang="en-US" sz="2000" smtClean="0">
                <a:latin typeface="HG丸ｺﾞｼｯｸM-PRO" pitchFamily="50" charset="-128"/>
                <a:ea typeface="HG丸ｺﾞｼｯｸM-PRO" pitchFamily="50" charset="-128"/>
              </a:rPr>
              <a:t>健康診断の実施責任は安全健康管理部署にありますが、実施の通</a:t>
            </a:r>
          </a:p>
          <a:p>
            <a:pPr algn="l" eaLnBrk="1" hangingPunct="1">
              <a:spcBef>
                <a:spcPts val="600"/>
              </a:spcBef>
            </a:pPr>
            <a:r>
              <a:rPr lang="ja-JP" altLang="en-US" sz="2000" smtClean="0">
                <a:latin typeface="HG丸ｺﾞｼｯｸM-PRO" pitchFamily="50" charset="-128"/>
                <a:ea typeface="HG丸ｺﾞｼｯｸM-PRO" pitchFamily="50" charset="-128"/>
              </a:rPr>
              <a:t>　　　知を受けて受診するよう部下に指示し、その為の措置を講ずるの</a:t>
            </a:r>
          </a:p>
          <a:p>
            <a:pPr algn="l" eaLnBrk="1" hangingPunct="1">
              <a:spcBef>
                <a:spcPts val="600"/>
              </a:spcBef>
            </a:pPr>
            <a:r>
              <a:rPr lang="ja-JP" altLang="en-US" sz="2000" smtClean="0">
                <a:latin typeface="HG丸ｺﾞｼｯｸM-PRO" pitchFamily="50" charset="-128"/>
                <a:ea typeface="HG丸ｺﾞｼｯｸM-PRO" pitchFamily="50" charset="-128"/>
              </a:rPr>
              <a:t>　　　は職場の管理監督者の責任でもある。</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
      <a:dk1>
        <a:srgbClr val="000000"/>
      </a:dk1>
      <a:lt1>
        <a:srgbClr val="FFFFFF"/>
      </a:lt1>
      <a:dk2>
        <a:srgbClr val="000000"/>
      </a:dk2>
      <a:lt2>
        <a:srgbClr val="808080"/>
      </a:lt2>
      <a:accent1>
        <a:srgbClr val="FFFFFF"/>
      </a:accent1>
      <a:accent2>
        <a:srgbClr val="3333CC"/>
      </a:accent2>
      <a:accent3>
        <a:srgbClr val="FFFFFF"/>
      </a:accent3>
      <a:accent4>
        <a:srgbClr val="000000"/>
      </a:accent4>
      <a:accent5>
        <a:srgbClr val="FFFFFF"/>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90000"/>
          </a:lnSpc>
          <a:spcBef>
            <a:spcPct val="50000"/>
          </a:spcBef>
          <a:spcAft>
            <a:spcPct val="0"/>
          </a:spcAft>
          <a:buClrTx/>
          <a:buSzTx/>
          <a:buFontTx/>
          <a:buNone/>
          <a:tabLst/>
          <a:defRPr kumimoji="1" lang="ja-JP" altLang="en-US" sz="2000" b="0" i="0" u="none" strike="noStrike" cap="none" normalizeH="0" baseline="0" smtClean="0">
            <a:ln>
              <a:noFill/>
            </a:ln>
            <a:solidFill>
              <a:schemeClr val="tx1"/>
            </a:solidFill>
            <a:effectLst/>
            <a:latin typeface="Times New Roman" charset="0"/>
            <a:ea typeface="ＭＳ ゴシック" pitchFamily="49"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90000"/>
          </a:lnSpc>
          <a:spcBef>
            <a:spcPct val="50000"/>
          </a:spcBef>
          <a:spcAft>
            <a:spcPct val="0"/>
          </a:spcAft>
          <a:buClrTx/>
          <a:buSzTx/>
          <a:buFontTx/>
          <a:buNone/>
          <a:tabLst/>
          <a:defRPr kumimoji="1" lang="ja-JP" altLang="en-US" sz="2000" b="0" i="0" u="none" strike="noStrike" cap="none" normalizeH="0" baseline="0" smtClean="0">
            <a:ln>
              <a:noFill/>
            </a:ln>
            <a:solidFill>
              <a:schemeClr val="tx1"/>
            </a:solidFill>
            <a:effectLst/>
            <a:latin typeface="Times New Roman" charset="0"/>
            <a:ea typeface="ＭＳ ゴシック" pitchFamily="49"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Designs\Artsy.pot</Template>
  <TotalTime>9598</TotalTime>
  <Words>1622</Words>
  <Application>Microsoft Office PowerPoint</Application>
  <PresentationFormat>画面に合わせる (4:3)</PresentationFormat>
  <Paragraphs>905</Paragraphs>
  <Slides>48</Slides>
  <Notes>35</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3</vt:i4>
      </vt:variant>
      <vt:variant>
        <vt:lpstr>スライド タイトル</vt:lpstr>
      </vt:variant>
      <vt:variant>
        <vt:i4>48</vt:i4>
      </vt:variant>
    </vt:vector>
  </HeadingPairs>
  <TitlesOfParts>
    <vt:vector size="59" baseType="lpstr">
      <vt:lpstr>HGP創英角ｺﾞｼｯｸUB</vt:lpstr>
      <vt:lpstr>HG丸ｺﾞｼｯｸM-PRO</vt:lpstr>
      <vt:lpstr>ＭＳ Ｐゴシック</vt:lpstr>
      <vt:lpstr>ＭＳ Ｐ明朝</vt:lpstr>
      <vt:lpstr>ＭＳ ゴシック</vt:lpstr>
      <vt:lpstr>Arial</vt:lpstr>
      <vt:lpstr>Times New Roman</vt:lpstr>
      <vt:lpstr>標準デザイン</vt:lpstr>
      <vt:lpstr>Photo Editor ｲﾒｰｼﾞ</vt:lpstr>
      <vt:lpstr>ワークシート</vt:lpstr>
      <vt:lpstr>ビットマップ イメージ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定期健康診断の役割</vt:lpstr>
      <vt:lpstr>（１）一般健康診断</vt:lpstr>
      <vt:lpstr>PowerPoint プレゼンテーション</vt:lpstr>
      <vt:lpstr>PowerPoint プレゼンテーション</vt:lpstr>
      <vt:lpstr>（２）特殊健康診断</vt:lpstr>
      <vt:lpstr>PowerPoint プレゼンテーション</vt:lpstr>
      <vt:lpstr>PowerPoint プレゼンテーション</vt:lpstr>
      <vt:lpstr>（３）健康診断結果に基づく措置</vt:lpstr>
      <vt:lpstr>（４）ストレスチェック制度（定期健診と同時に実施することが可能）</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（３）メンタルヘルスケア</vt:lpstr>
      <vt:lpstr>PowerPoint プレゼンテーション</vt:lpstr>
      <vt:lpstr>PowerPoint プレゼンテーション</vt:lpstr>
      <vt:lpstr>PowerPoint プレゼンテーション</vt:lpstr>
      <vt:lpstr>PowerPoint プレゼンテーション</vt:lpstr>
      <vt:lpstr>（４）過重労働による健康障害の防止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（５）健康教育</vt:lpstr>
      <vt:lpstr>PowerPoint プレゼンテーション</vt:lpstr>
      <vt:lpstr>PowerPoint プレゼンテーション</vt:lpstr>
      <vt:lpstr>（２）職場の受動喫煙防止対策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NISSAN MOTOR CO.,LTD.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安全衛生推進者養成講習</dc:title>
  <dc:subject>第４章　健康保持増進</dc:subject>
  <dc:creator>今泉吉男</dc:creator>
  <cp:lastModifiedBy>今泉 吉男</cp:lastModifiedBy>
  <cp:revision>653</cp:revision>
  <cp:lastPrinted>2010-06-10T02:26:19Z</cp:lastPrinted>
  <dcterms:created xsi:type="dcterms:W3CDTF">2004-04-15T10:11:41Z</dcterms:created>
  <dcterms:modified xsi:type="dcterms:W3CDTF">2021-05-22T14:45:04Z</dcterms:modified>
</cp:coreProperties>
</file>