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handoutMasterIdLst>
    <p:handoutMasterId r:id="rId99"/>
  </p:handoutMasterIdLst>
  <p:sldIdLst>
    <p:sldId id="634" r:id="rId2"/>
    <p:sldId id="757" r:id="rId3"/>
    <p:sldId id="636" r:id="rId4"/>
    <p:sldId id="637" r:id="rId5"/>
    <p:sldId id="607" r:id="rId6"/>
    <p:sldId id="606" r:id="rId7"/>
    <p:sldId id="605" r:id="rId8"/>
    <p:sldId id="603" r:id="rId9"/>
    <p:sldId id="638" r:id="rId10"/>
    <p:sldId id="747" r:id="rId11"/>
    <p:sldId id="756" r:id="rId12"/>
    <p:sldId id="640" r:id="rId13"/>
    <p:sldId id="833" r:id="rId14"/>
    <p:sldId id="834" r:id="rId15"/>
    <p:sldId id="835" r:id="rId16"/>
    <p:sldId id="758" r:id="rId17"/>
    <p:sldId id="760" r:id="rId18"/>
    <p:sldId id="761" r:id="rId19"/>
    <p:sldId id="762" r:id="rId20"/>
    <p:sldId id="763" r:id="rId21"/>
    <p:sldId id="764" r:id="rId22"/>
    <p:sldId id="765" r:id="rId23"/>
    <p:sldId id="721" r:id="rId24"/>
    <p:sldId id="749" r:id="rId25"/>
    <p:sldId id="767" r:id="rId26"/>
    <p:sldId id="768" r:id="rId27"/>
    <p:sldId id="769" r:id="rId28"/>
    <p:sldId id="770" r:id="rId29"/>
    <p:sldId id="771" r:id="rId30"/>
    <p:sldId id="772" r:id="rId31"/>
    <p:sldId id="773" r:id="rId32"/>
    <p:sldId id="774" r:id="rId33"/>
    <p:sldId id="775" r:id="rId34"/>
    <p:sldId id="776" r:id="rId35"/>
    <p:sldId id="777" r:id="rId36"/>
    <p:sldId id="778" r:id="rId37"/>
    <p:sldId id="723" r:id="rId38"/>
    <p:sldId id="779" r:id="rId39"/>
    <p:sldId id="780" r:id="rId40"/>
    <p:sldId id="781" r:id="rId41"/>
    <p:sldId id="782" r:id="rId42"/>
    <p:sldId id="659" r:id="rId43"/>
    <p:sldId id="660" r:id="rId44"/>
    <p:sldId id="655" r:id="rId45"/>
    <p:sldId id="783" r:id="rId46"/>
    <p:sldId id="784" r:id="rId47"/>
    <p:sldId id="785" r:id="rId48"/>
    <p:sldId id="786" r:id="rId49"/>
    <p:sldId id="705" r:id="rId50"/>
    <p:sldId id="787" r:id="rId51"/>
    <p:sldId id="788" r:id="rId52"/>
    <p:sldId id="789" r:id="rId53"/>
    <p:sldId id="790" r:id="rId54"/>
    <p:sldId id="791" r:id="rId55"/>
    <p:sldId id="792" r:id="rId56"/>
    <p:sldId id="793" r:id="rId57"/>
    <p:sldId id="794" r:id="rId58"/>
    <p:sldId id="795" r:id="rId59"/>
    <p:sldId id="796" r:id="rId60"/>
    <p:sldId id="797" r:id="rId61"/>
    <p:sldId id="798" r:id="rId62"/>
    <p:sldId id="836" r:id="rId63"/>
    <p:sldId id="800" r:id="rId64"/>
    <p:sldId id="801" r:id="rId65"/>
    <p:sldId id="802" r:id="rId66"/>
    <p:sldId id="803" r:id="rId67"/>
    <p:sldId id="804" r:id="rId68"/>
    <p:sldId id="805" r:id="rId69"/>
    <p:sldId id="806" r:id="rId70"/>
    <p:sldId id="807" r:id="rId71"/>
    <p:sldId id="808" r:id="rId72"/>
    <p:sldId id="809" r:id="rId73"/>
    <p:sldId id="810" r:id="rId74"/>
    <p:sldId id="811" r:id="rId75"/>
    <p:sldId id="812" r:id="rId76"/>
    <p:sldId id="813" r:id="rId77"/>
    <p:sldId id="814" r:id="rId78"/>
    <p:sldId id="815" r:id="rId79"/>
    <p:sldId id="690" r:id="rId80"/>
    <p:sldId id="816" r:id="rId81"/>
    <p:sldId id="817" r:id="rId82"/>
    <p:sldId id="818" r:id="rId83"/>
    <p:sldId id="819" r:id="rId84"/>
    <p:sldId id="820" r:id="rId85"/>
    <p:sldId id="821" r:id="rId86"/>
    <p:sldId id="822" r:id="rId87"/>
    <p:sldId id="823" r:id="rId88"/>
    <p:sldId id="824" r:id="rId89"/>
    <p:sldId id="825" r:id="rId90"/>
    <p:sldId id="826" r:id="rId91"/>
    <p:sldId id="827" r:id="rId92"/>
    <p:sldId id="829" r:id="rId93"/>
    <p:sldId id="830" r:id="rId94"/>
    <p:sldId id="831" r:id="rId95"/>
    <p:sldId id="832" r:id="rId96"/>
    <p:sldId id="703" r:id="rId97"/>
  </p:sldIdLst>
  <p:sldSz cx="9144000" cy="6858000" type="screen4x3"/>
  <p:notesSz cx="6807200" cy="9939338"/>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FF99"/>
    <a:srgbClr val="CC3300"/>
    <a:srgbClr val="FF3300"/>
    <a:srgbClr val="FF0000"/>
    <a:srgbClr val="FFFFFF"/>
    <a:srgbClr val="66FF66"/>
    <a:srgbClr val="FF6600"/>
    <a:srgbClr val="00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279" autoAdjust="0"/>
    <p:restoredTop sz="83515" autoAdjust="0"/>
  </p:normalViewPr>
  <p:slideViewPr>
    <p:cSldViewPr>
      <p:cViewPr varScale="1">
        <p:scale>
          <a:sx n="86" d="100"/>
          <a:sy n="86" d="100"/>
        </p:scale>
        <p:origin x="1068" y="84"/>
      </p:cViewPr>
      <p:guideLst>
        <p:guide orient="horz" pos="2160"/>
        <p:guide pos="2880"/>
      </p:guideLst>
    </p:cSldViewPr>
  </p:slideViewPr>
  <p:outlineViewPr>
    <p:cViewPr>
      <p:scale>
        <a:sx n="33" d="100"/>
        <a:sy n="33" d="100"/>
      </p:scale>
      <p:origin x="0" y="-1993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70" d="100"/>
        <a:sy n="170" d="100"/>
      </p:scale>
      <p:origin x="0" y="-651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_rels/viewProps.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16.xml"/><Relationship Id="rId5" Type="http://schemas.openxmlformats.org/officeDocument/2006/relationships/slide" Target="slides/slide77.xml"/><Relationship Id="rId4"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i="0" u="none" strike="noStrike" baseline="0">
                <a:solidFill>
                  <a:srgbClr val="000000"/>
                </a:solidFill>
                <a:latin typeface="HG丸ｺﾞｼｯｸM-PRO"/>
                <a:ea typeface="HG丸ｺﾞｼｯｸM-PRO"/>
                <a:cs typeface="HG丸ｺﾞｼｯｸM-PRO"/>
              </a:defRPr>
            </a:pPr>
            <a:r>
              <a:rPr lang="ja-JP" altLang="en-US" dirty="0">
                <a:solidFill>
                  <a:srgbClr val="FF0000"/>
                </a:solidFill>
              </a:rPr>
              <a:t>労働災害による死亡者数の推移</a:t>
            </a:r>
          </a:p>
        </c:rich>
      </c:tx>
      <c:layout>
        <c:manualLayout>
          <c:xMode val="edge"/>
          <c:yMode val="edge"/>
          <c:x val="0.2264676164034409"/>
          <c:y val="2.5982057031380373E-2"/>
        </c:manualLayout>
      </c:layout>
      <c:overlay val="0"/>
      <c:spPr>
        <a:noFill/>
        <a:ln w="25400">
          <a:noFill/>
        </a:ln>
      </c:spPr>
    </c:title>
    <c:autoTitleDeleted val="0"/>
    <c:plotArea>
      <c:layout>
        <c:manualLayout>
          <c:layoutTarget val="inner"/>
          <c:xMode val="edge"/>
          <c:yMode val="edge"/>
          <c:x val="0.10566581969377366"/>
          <c:y val="0.12509661838601696"/>
          <c:w val="0.80517761125592269"/>
          <c:h val="0.71125102861355294"/>
        </c:manualLayout>
      </c:layout>
      <c:barChart>
        <c:barDir val="col"/>
        <c:grouping val="clustered"/>
        <c:varyColors val="0"/>
        <c:ser>
          <c:idx val="1"/>
          <c:order val="0"/>
          <c:tx>
            <c:strRef>
              <c:f>労働災害による死亡者数の推移!$A$4</c:f>
              <c:strCache>
                <c:ptCount val="1"/>
                <c:pt idx="0">
                  <c:v>神奈川県</c:v>
                </c:pt>
              </c:strCache>
            </c:strRef>
          </c:tx>
          <c:spPr>
            <a:solidFill>
              <a:srgbClr val="0000FF"/>
            </a:solidFill>
            <a:ln w="12700">
              <a:solidFill>
                <a:srgbClr val="0000FF"/>
              </a:solidFill>
              <a:prstDash val="solid"/>
            </a:ln>
          </c:spPr>
          <c:invertIfNegative val="0"/>
          <c:dLbls>
            <c:dLbl>
              <c:idx val="0"/>
              <c:layout>
                <c:manualLayout>
                  <c:x val="7.3544428362901024E-3"/>
                  <c:y val="0.50811112456282648"/>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4515231121247289E-3"/>
                  <c:y val="0.46377469687454714"/>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0.19466595031952444"/>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688271975427854E-3"/>
                  <c:y val="0.1329224334689295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0.1319769154708640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2.4515231121247289E-3"/>
                  <c:y val="0.1519381672382976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0"/>
                  <c:y val="0.1847676816592096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1.8237080320984101E-3"/>
                  <c:y val="0.1998208782184436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8"/>
              <c:layout>
                <c:manualLayout>
                  <c:x val="0"/>
                  <c:y val="0.1468655620501425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9"/>
              <c:layout>
                <c:manualLayout>
                  <c:x val="-3.3931123442782927E-4"/>
                  <c:y val="0.1058138579407279"/>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3.5017316795017794E-2"/>
                      <c:h val="3.7821426444239234E-2"/>
                    </c:manualLayout>
                  </c15:layout>
                </c:ext>
              </c:extLst>
            </c:dLbl>
            <c:dLbl>
              <c:idx val="10"/>
              <c:layout>
                <c:manualLayout>
                  <c:x val="0"/>
                  <c:y val="0.1070253610936670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1"/>
              <c:layout>
                <c:manualLayout>
                  <c:x val="-1.8237248331992491E-3"/>
                  <c:y val="7.712581118527496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2"/>
              <c:layout>
                <c:manualLayout>
                  <c:x val="-1.4844135987715286E-3"/>
                  <c:y val="7.94265984574464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3"/>
              <c:layout>
                <c:manualLayout>
                  <c:x val="-2.9688271975428396E-3"/>
                  <c:y val="5.95177694309466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4"/>
              <c:layout>
                <c:manualLayout>
                  <c:x val="-3.486151180862815E-3"/>
                  <c:y val="6.082811806366040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5"/>
              <c:layout>
                <c:manualLayout>
                  <c:x val="0"/>
                  <c:y val="4.537710655921785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6"/>
              <c:layout>
                <c:manualLayout>
                  <c:x val="-1.0885573973244304E-16"/>
                  <c:y val="5.841968175367369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7"/>
              <c:layout>
                <c:manualLayout>
                  <c:x val="5.1487411868348446E-3"/>
                  <c:y val="0.10151881544307718"/>
                </c:manualLayout>
              </c:layout>
              <c:dLblPos val="outEnd"/>
              <c:showLegendKey val="0"/>
              <c:showVal val="1"/>
              <c:showCatName val="0"/>
              <c:showSerName val="0"/>
              <c:showPercent val="0"/>
              <c:showBubbleSize val="0"/>
              <c:extLst>
                <c:ext xmlns:c15="http://schemas.microsoft.com/office/drawing/2012/chart" uri="{CE6537A1-D6FC-4f65-9D91-7224C49458BB}"/>
              </c:extLst>
            </c:dLbl>
            <c:spPr>
              <a:solidFill>
                <a:schemeClr val="bg1"/>
              </a:solidFill>
            </c:spPr>
            <c:txPr>
              <a:bodyPr/>
              <a:lstStyle/>
              <a:p>
                <a:pPr>
                  <a:defRPr sz="1050" b="0" i="0" baseline="0">
                    <a:latin typeface="HG丸ｺﾞｼｯｸM-PRO" pitchFamily="50" charset="-128"/>
                    <a:ea typeface="HG丸ｺﾞｼｯｸM-PRO"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労働災害による死亡者数の推移!$B$3:$R$3</c:f>
              <c:strCache>
                <c:ptCount val="17"/>
                <c:pt idx="0">
                  <c:v>昭和４４年</c:v>
                </c:pt>
                <c:pt idx="1">
                  <c:v>４７年</c:v>
                </c:pt>
                <c:pt idx="2">
                  <c:v>５３年</c:v>
                </c:pt>
                <c:pt idx="3">
                  <c:v>５６年</c:v>
                </c:pt>
                <c:pt idx="4">
                  <c:v>５９年</c:v>
                </c:pt>
                <c:pt idx="5">
                  <c:v>６２年</c:v>
                </c:pt>
                <c:pt idx="6">
                  <c:v>平成２年</c:v>
                </c:pt>
                <c:pt idx="7">
                  <c:v>５年</c:v>
                </c:pt>
                <c:pt idx="8">
                  <c:v>８年</c:v>
                </c:pt>
                <c:pt idx="9">
                  <c:v>１１年</c:v>
                </c:pt>
                <c:pt idx="10">
                  <c:v>１７年</c:v>
                </c:pt>
                <c:pt idx="11">
                  <c:v>２０年</c:v>
                </c:pt>
                <c:pt idx="12">
                  <c:v>２３年</c:v>
                </c:pt>
                <c:pt idx="13">
                  <c:v>２９年</c:v>
                </c:pt>
                <c:pt idx="14">
                  <c:v>30年</c:v>
                </c:pt>
                <c:pt idx="15">
                  <c:v>令和元年</c:v>
                </c:pt>
                <c:pt idx="16">
                  <c:v>令和２年</c:v>
                </c:pt>
              </c:strCache>
            </c:strRef>
          </c:cat>
          <c:val>
            <c:numRef>
              <c:f>労働災害による死亡者数の推移!$B$4:$R$4</c:f>
              <c:numCache>
                <c:formatCode>General</c:formatCode>
                <c:ptCount val="17"/>
                <c:pt idx="0">
                  <c:v>295</c:v>
                </c:pt>
                <c:pt idx="1">
                  <c:v>251</c:v>
                </c:pt>
                <c:pt idx="2">
                  <c:v>145</c:v>
                </c:pt>
                <c:pt idx="3">
                  <c:v>107</c:v>
                </c:pt>
                <c:pt idx="4">
                  <c:v>94</c:v>
                </c:pt>
                <c:pt idx="5">
                  <c:v>133</c:v>
                </c:pt>
                <c:pt idx="6">
                  <c:v>117</c:v>
                </c:pt>
                <c:pt idx="7">
                  <c:v>112</c:v>
                </c:pt>
                <c:pt idx="8">
                  <c:v>94</c:v>
                </c:pt>
                <c:pt idx="9">
                  <c:v>65</c:v>
                </c:pt>
                <c:pt idx="10">
                  <c:v>70</c:v>
                </c:pt>
                <c:pt idx="11">
                  <c:v>44</c:v>
                </c:pt>
                <c:pt idx="12">
                  <c:v>54</c:v>
                </c:pt>
                <c:pt idx="13">
                  <c:v>30</c:v>
                </c:pt>
                <c:pt idx="14">
                  <c:v>34</c:v>
                </c:pt>
                <c:pt idx="15">
                  <c:v>24</c:v>
                </c:pt>
                <c:pt idx="16">
                  <c:v>37</c:v>
                </c:pt>
              </c:numCache>
            </c:numRef>
          </c:val>
        </c:ser>
        <c:dLbls>
          <c:showLegendKey val="0"/>
          <c:showVal val="0"/>
          <c:showCatName val="0"/>
          <c:showSerName val="0"/>
          <c:showPercent val="0"/>
          <c:showBubbleSize val="0"/>
        </c:dLbls>
        <c:gapWidth val="150"/>
        <c:axId val="408461312"/>
        <c:axId val="408459352"/>
      </c:barChart>
      <c:lineChart>
        <c:grouping val="standard"/>
        <c:varyColors val="0"/>
        <c:ser>
          <c:idx val="0"/>
          <c:order val="1"/>
          <c:tx>
            <c:strRef>
              <c:f>労働災害による死亡者数の推移!$A$5</c:f>
              <c:strCache>
                <c:ptCount val="1"/>
                <c:pt idx="0">
                  <c:v>全国</c:v>
                </c:pt>
              </c:strCache>
            </c:strRef>
          </c:tx>
          <c:spPr>
            <a:ln w="25400" cap="sq">
              <a:solidFill>
                <a:srgbClr val="FF0000"/>
              </a:solidFill>
              <a:prstDash val="solid"/>
              <a:miter lim="800000"/>
            </a:ln>
          </c:spPr>
          <c:marker>
            <c:symbol val="diamond"/>
            <c:size val="5"/>
            <c:spPr>
              <a:solidFill>
                <a:srgbClr val="FF0000"/>
              </a:solidFill>
              <a:ln>
                <a:solidFill>
                  <a:srgbClr val="FF0000"/>
                </a:solidFill>
                <a:prstDash val="solid"/>
              </a:ln>
            </c:spPr>
          </c:marker>
          <c:dLbls>
            <c:dLbl>
              <c:idx val="0"/>
              <c:layout>
                <c:manualLayout>
                  <c:x val="-2.3772593524688652E-2"/>
                  <c:y val="-1.635343019130989E-2"/>
                </c:manualLayout>
              </c:layout>
              <c:tx>
                <c:rich>
                  <a:bodyPr/>
                  <a:lstStyle/>
                  <a:p>
                    <a:r>
                      <a:rPr lang="en-US" altLang="en-US" sz="1000" b="1" i="0" baseline="0">
                        <a:latin typeface="HG丸ｺﾞｼｯｸM-PRO" pitchFamily="50" charset="-128"/>
                        <a:ea typeface="HG丸ｺﾞｼｯｸM-PRO" pitchFamily="50" charset="-128"/>
                      </a:rPr>
                      <a:t>6,,208</a:t>
                    </a:r>
                    <a:endParaRPr lang="en-US" altLang="en-US"/>
                  </a:p>
                </c:rich>
              </c:tx>
              <c:dLblPos val="r"/>
              <c:showLegendKey val="0"/>
              <c:showVal val="0"/>
              <c:showCatName val="0"/>
              <c:showSerName val="0"/>
              <c:showPercent val="0"/>
              <c:showBubbleSize val="0"/>
              <c:extLst>
                <c:ext xmlns:c15="http://schemas.microsoft.com/office/drawing/2012/chart" uri="{CE6537A1-D6FC-4f65-9D91-7224C49458BB}">
                  <c15:layout>
                    <c:manualLayout>
                      <c:w val="6.0950022365554482E-2"/>
                      <c:h val="3.6428569379720506E-2"/>
                    </c:manualLayout>
                  </c15:layout>
                </c:ext>
              </c:extLst>
            </c:dLbl>
            <c:dLbl>
              <c:idx val="1"/>
              <c:layout>
                <c:manualLayout>
                  <c:x val="-2.2063277211949624E-2"/>
                  <c:y val="-1.742485870247814E-2"/>
                </c:manualLayout>
              </c:layout>
              <c:tx>
                <c:rich>
                  <a:bodyPr/>
                  <a:lstStyle/>
                  <a:p>
                    <a:r>
                      <a:rPr lang="en-US" altLang="en-US" sz="1000" b="1" i="0" baseline="0">
                        <a:latin typeface="HG丸ｺﾞｼｯｸM-PRO" pitchFamily="50" charset="-128"/>
                        <a:ea typeface="HG丸ｺﾞｼｯｸM-PRO" pitchFamily="50" charset="-128"/>
                      </a:rPr>
                      <a:t>5631</a:t>
                    </a:r>
                    <a:endParaRPr lang="en-US" altLang="en-US"/>
                  </a:p>
                </c:rich>
              </c:tx>
              <c:dLblPos val="r"/>
              <c:showLegendKey val="0"/>
              <c:showVal val="0"/>
              <c:showCatName val="0"/>
              <c:showSerName val="0"/>
              <c:showPercent val="0"/>
              <c:showBubbleSize val="0"/>
              <c:extLst>
                <c:ext xmlns:c15="http://schemas.microsoft.com/office/drawing/2012/chart" uri="{CE6537A1-D6FC-4f65-9D91-7224C49458BB}"/>
              </c:extLst>
            </c:dLbl>
            <c:dLbl>
              <c:idx val="2"/>
              <c:layout>
                <c:manualLayout>
                  <c:x val="-2.7466794427534726E-2"/>
                  <c:y val="-7.2094484134168496E-2"/>
                </c:manualLayout>
              </c:layout>
              <c:tx>
                <c:rich>
                  <a:bodyPr/>
                  <a:lstStyle/>
                  <a:p>
                    <a:r>
                      <a:rPr lang="en-US" altLang="en-US" sz="1000" b="1" i="0" baseline="0">
                        <a:latin typeface="HG丸ｺﾞｼｯｸM-PRO" pitchFamily="50" charset="-128"/>
                        <a:ea typeface="HG丸ｺﾞｼｯｸM-PRO" pitchFamily="50" charset="-128"/>
                      </a:rPr>
                      <a:t>3,326</a:t>
                    </a:r>
                    <a:endParaRPr lang="en-US" altLang="ja-JP"/>
                  </a:p>
                </c:rich>
              </c:tx>
              <c:dLblPos val="r"/>
              <c:showLegendKey val="0"/>
              <c:showVal val="0"/>
              <c:showCatName val="0"/>
              <c:showSerName val="0"/>
              <c:showPercent val="0"/>
              <c:showBubbleSize val="0"/>
              <c:extLst>
                <c:ext xmlns:c15="http://schemas.microsoft.com/office/drawing/2012/chart" uri="{CE6537A1-D6FC-4f65-9D91-7224C49458BB}"/>
              </c:extLst>
            </c:dLbl>
            <c:dLbl>
              <c:idx val="3"/>
              <c:layout>
                <c:manualLayout>
                  <c:x val="-3.1301139947825782E-2"/>
                  <c:y val="-4.9339704761546414E-2"/>
                </c:manualLayout>
              </c:layout>
              <c:tx>
                <c:rich>
                  <a:bodyPr/>
                  <a:lstStyle/>
                  <a:p>
                    <a:r>
                      <a:rPr lang="en-US" altLang="en-US" sz="1000" b="1" i="0" baseline="0">
                        <a:latin typeface="HG丸ｺﾞｼｯｸM-PRO" pitchFamily="50" charset="-128"/>
                        <a:ea typeface="HG丸ｺﾞｼｯｸM-PRO" pitchFamily="50" charset="-128"/>
                      </a:rPr>
                      <a:t>3,009</a:t>
                    </a:r>
                    <a:endParaRPr lang="en-US" altLang="en-US"/>
                  </a:p>
                </c:rich>
              </c:tx>
              <c:dLblPos val="r"/>
              <c:showLegendKey val="0"/>
              <c:showVal val="0"/>
              <c:showCatName val="0"/>
              <c:showSerName val="0"/>
              <c:showPercent val="0"/>
              <c:showBubbleSize val="0"/>
              <c:extLst>
                <c:ext xmlns:c15="http://schemas.microsoft.com/office/drawing/2012/chart" uri="{CE6537A1-D6FC-4f65-9D91-7224C49458BB}"/>
              </c:extLst>
            </c:dLbl>
            <c:dLbl>
              <c:idx val="4"/>
              <c:layout>
                <c:manualLayout>
                  <c:x val="-2.9477415114626534E-2"/>
                  <c:y val="-5.0918332344300765E-2"/>
                </c:manualLayout>
              </c:layout>
              <c:tx>
                <c:rich>
                  <a:bodyPr/>
                  <a:lstStyle/>
                  <a:p>
                    <a:r>
                      <a:rPr lang="en-US" altLang="en-US"/>
                      <a:t>2,635</a:t>
                    </a:r>
                  </a:p>
                </c:rich>
              </c:tx>
              <c:dLblPos val="r"/>
              <c:showLegendKey val="0"/>
              <c:showVal val="0"/>
              <c:showCatName val="0"/>
              <c:showSerName val="0"/>
              <c:showPercent val="0"/>
              <c:showBubbleSize val="0"/>
              <c:extLst>
                <c:ext xmlns:c15="http://schemas.microsoft.com/office/drawing/2012/chart" uri="{CE6537A1-D6FC-4f65-9D91-7224C49458BB}"/>
              </c:extLst>
            </c:dLbl>
            <c:dLbl>
              <c:idx val="5"/>
              <c:layout>
                <c:manualLayout>
                  <c:x val="-4.0199556616177516E-2"/>
                  <c:y val="-4.9337680014753652E-2"/>
                </c:manualLayout>
              </c:layout>
              <c:tx>
                <c:rich>
                  <a:bodyPr/>
                  <a:lstStyle/>
                  <a:p>
                    <a:r>
                      <a:rPr lang="en-US" altLang="en-US" sz="1000" b="1" i="0" baseline="0">
                        <a:latin typeface="HG丸ｺﾞｼｯｸM-PRO" pitchFamily="50" charset="-128"/>
                        <a:ea typeface="HG丸ｺﾞｼｯｸM-PRO" pitchFamily="50" charset="-128"/>
                      </a:rPr>
                      <a:t>2,342</a:t>
                    </a:r>
                    <a:endParaRPr lang="en-US" altLang="en-US"/>
                  </a:p>
                </c:rich>
              </c:tx>
              <c:dLblPos val="r"/>
              <c:showLegendKey val="0"/>
              <c:showVal val="0"/>
              <c:showCatName val="0"/>
              <c:showSerName val="0"/>
              <c:showPercent val="0"/>
              <c:showBubbleSize val="0"/>
              <c:extLst>
                <c:ext xmlns:c15="http://schemas.microsoft.com/office/drawing/2012/chart" uri="{CE6537A1-D6FC-4f65-9D91-7224C49458BB}"/>
              </c:extLst>
            </c:dLbl>
            <c:dLbl>
              <c:idx val="6"/>
              <c:layout>
                <c:manualLayout>
                  <c:x val="-3.3303637048212237E-2"/>
                  <c:y val="-4.720197091927926E-2"/>
                </c:manualLayout>
              </c:layout>
              <c:tx>
                <c:rich>
                  <a:bodyPr/>
                  <a:lstStyle/>
                  <a:p>
                    <a:r>
                      <a:rPr lang="en-US" altLang="en-US"/>
                      <a:t>2,550</a:t>
                    </a:r>
                  </a:p>
                </c:rich>
              </c:tx>
              <c:dLblPos val="r"/>
              <c:showLegendKey val="0"/>
              <c:showVal val="0"/>
              <c:showCatName val="0"/>
              <c:showSerName val="0"/>
              <c:showPercent val="0"/>
              <c:showBubbleSize val="0"/>
              <c:extLst>
                <c:ext xmlns:c15="http://schemas.microsoft.com/office/drawing/2012/chart" uri="{CE6537A1-D6FC-4f65-9D91-7224C49458BB}"/>
              </c:extLst>
            </c:dLbl>
            <c:dLbl>
              <c:idx val="7"/>
              <c:layout>
                <c:manualLayout>
                  <c:x val="-3.5576235734510617E-2"/>
                  <c:y val="-5.4893193565528235E-2"/>
                </c:manualLayout>
              </c:layout>
              <c:tx>
                <c:rich>
                  <a:bodyPr/>
                  <a:lstStyle/>
                  <a:p>
                    <a:r>
                      <a:rPr lang="en-US" altLang="en-US" sz="1000" b="1" i="0" baseline="0">
                        <a:latin typeface="HG丸ｺﾞｼｯｸM-PRO" pitchFamily="50" charset="-128"/>
                        <a:ea typeface="HG丸ｺﾞｼｯｸM-PRO" pitchFamily="50" charset="-128"/>
                      </a:rPr>
                      <a:t>2,245</a:t>
                    </a:r>
                    <a:endParaRPr lang="en-US" altLang="en-US"/>
                  </a:p>
                </c:rich>
              </c:tx>
              <c:dLblPos val="r"/>
              <c:showLegendKey val="0"/>
              <c:showVal val="0"/>
              <c:showCatName val="0"/>
              <c:showSerName val="0"/>
              <c:showPercent val="0"/>
              <c:showBubbleSize val="0"/>
              <c:extLst>
                <c:ext xmlns:c15="http://schemas.microsoft.com/office/drawing/2012/chart" uri="{CE6537A1-D6FC-4f65-9D91-7224C49458BB}"/>
              </c:extLst>
            </c:dLbl>
            <c:dLbl>
              <c:idx val="8"/>
              <c:layout>
                <c:manualLayout>
                  <c:x val="-3.1360741798268026E-2"/>
                  <c:y val="-2.6971643881938071E-2"/>
                </c:manualLayout>
              </c:layout>
              <c:tx>
                <c:rich>
                  <a:bodyPr/>
                  <a:lstStyle/>
                  <a:p>
                    <a:r>
                      <a:rPr lang="en-US" altLang="en-US" sz="1000" b="1" i="0" baseline="0">
                        <a:latin typeface="HG丸ｺﾞｼｯｸM-PRO" pitchFamily="50" charset="-128"/>
                        <a:ea typeface="HG丸ｺﾞｼｯｸM-PRO" pitchFamily="50" charset="-128"/>
                      </a:rPr>
                      <a:t>2,363</a:t>
                    </a:r>
                    <a:endParaRPr lang="en-US" altLang="en-US"/>
                  </a:p>
                </c:rich>
              </c:tx>
              <c:dLblPos val="r"/>
              <c:showLegendKey val="0"/>
              <c:showVal val="0"/>
              <c:showCatName val="0"/>
              <c:showSerName val="0"/>
              <c:showPercent val="0"/>
              <c:showBubbleSize val="0"/>
              <c:extLst>
                <c:ext xmlns:c15="http://schemas.microsoft.com/office/drawing/2012/chart" uri="{CE6537A1-D6FC-4f65-9D91-7224C49458BB}"/>
              </c:extLst>
            </c:dLbl>
            <c:dLbl>
              <c:idx val="9"/>
              <c:layout>
                <c:manualLayout>
                  <c:x val="-3.0164705247138286E-2"/>
                  <c:y val="-4.5346408386068307E-2"/>
                </c:manualLayout>
              </c:layout>
              <c:tx>
                <c:rich>
                  <a:bodyPr/>
                  <a:lstStyle/>
                  <a:p>
                    <a:r>
                      <a:rPr lang="en-US" altLang="en-US"/>
                      <a:t>1,992</a:t>
                    </a:r>
                  </a:p>
                </c:rich>
              </c:tx>
              <c:dLblPos val="r"/>
              <c:showLegendKey val="0"/>
              <c:showVal val="0"/>
              <c:showCatName val="0"/>
              <c:showSerName val="0"/>
              <c:showPercent val="0"/>
              <c:showBubbleSize val="0"/>
              <c:extLst>
                <c:ext xmlns:c15="http://schemas.microsoft.com/office/drawing/2012/chart" uri="{CE6537A1-D6FC-4f65-9D91-7224C49458BB}"/>
              </c:extLst>
            </c:dLbl>
            <c:dLbl>
              <c:idx val="10"/>
              <c:layout>
                <c:manualLayout>
                  <c:x val="-3.9223651798707439E-2"/>
                  <c:y val="-4.0333896913192599E-2"/>
                </c:manualLayout>
              </c:layout>
              <c:tx>
                <c:rich>
                  <a:bodyPr/>
                  <a:lstStyle/>
                  <a:p>
                    <a:r>
                      <a:rPr lang="en-US" altLang="en-US" sz="1000" b="1" i="0" baseline="0">
                        <a:latin typeface="HG丸ｺﾞｼｯｸM-PRO" pitchFamily="50" charset="-128"/>
                        <a:ea typeface="HG丸ｺﾞｼｯｸM-PRO" pitchFamily="50" charset="-128"/>
                      </a:rPr>
                      <a:t>1,514</a:t>
                    </a:r>
                    <a:endParaRPr lang="en-US" altLang="en-US"/>
                  </a:p>
                </c:rich>
              </c:tx>
              <c:dLblPos val="r"/>
              <c:showLegendKey val="0"/>
              <c:showVal val="0"/>
              <c:showCatName val="0"/>
              <c:showSerName val="0"/>
              <c:showPercent val="0"/>
              <c:showBubbleSize val="0"/>
              <c:extLst>
                <c:ext xmlns:c15="http://schemas.microsoft.com/office/drawing/2012/chart" uri="{CE6537A1-D6FC-4f65-9D91-7224C49458BB}"/>
              </c:extLst>
            </c:dLbl>
            <c:dLbl>
              <c:idx val="11"/>
              <c:layout>
                <c:manualLayout>
                  <c:x val="-4.7222703065734971E-2"/>
                  <c:y val="-3.4674463741593796E-2"/>
                </c:manualLayout>
              </c:layout>
              <c:tx>
                <c:rich>
                  <a:bodyPr/>
                  <a:lstStyle/>
                  <a:p>
                    <a:r>
                      <a:rPr lang="en-US" altLang="en-US" sz="1000" b="1" i="0" baseline="0">
                        <a:latin typeface="HG丸ｺﾞｼｯｸM-PRO" pitchFamily="50" charset="-128"/>
                        <a:ea typeface="HG丸ｺﾞｼｯｸM-PRO" pitchFamily="50" charset="-128"/>
                      </a:rPr>
                      <a:t>1,268</a:t>
                    </a:r>
                    <a:endParaRPr lang="en-US" altLang="en-US"/>
                  </a:p>
                </c:rich>
              </c:tx>
              <c:dLblPos val="r"/>
              <c:showLegendKey val="0"/>
              <c:showVal val="0"/>
              <c:showCatName val="0"/>
              <c:showSerName val="0"/>
              <c:showPercent val="0"/>
              <c:showBubbleSize val="0"/>
              <c:extLst>
                <c:ext xmlns:c15="http://schemas.microsoft.com/office/drawing/2012/chart" uri="{CE6537A1-D6FC-4f65-9D91-7224C49458BB}"/>
              </c:extLst>
            </c:dLbl>
            <c:dLbl>
              <c:idx val="12"/>
              <c:layout>
                <c:manualLayout>
                  <c:x val="-6.2117683141281105E-2"/>
                  <c:y val="-1.7478120501792999E-2"/>
                </c:manualLayout>
              </c:layout>
              <c:tx>
                <c:rich>
                  <a:bodyPr/>
                  <a:lstStyle/>
                  <a:p>
                    <a:r>
                      <a:rPr lang="en-US" altLang="en-US"/>
                      <a:t>2,338</a:t>
                    </a:r>
                  </a:p>
                </c:rich>
              </c:tx>
              <c:dLblPos val="r"/>
              <c:showLegendKey val="0"/>
              <c:showVal val="0"/>
              <c:showCatName val="0"/>
              <c:showSerName val="0"/>
              <c:showPercent val="0"/>
              <c:showBubbleSize val="0"/>
              <c:extLst>
                <c:ext xmlns:c15="http://schemas.microsoft.com/office/drawing/2012/chart" uri="{CE6537A1-D6FC-4f65-9D91-7224C49458BB}"/>
              </c:extLst>
            </c:dLbl>
            <c:dLbl>
              <c:idx val="13"/>
              <c:layout>
                <c:manualLayout>
                  <c:x val="-3.678108066946352E-2"/>
                  <c:y val="-5.9126487113245946E-2"/>
                </c:manualLayout>
              </c:layout>
              <c:tx>
                <c:rich>
                  <a:bodyPr/>
                  <a:lstStyle/>
                  <a:p>
                    <a:r>
                      <a:rPr lang="en-US" altLang="en-US" sz="1000" b="1" i="0" baseline="0">
                        <a:latin typeface="HG丸ｺﾞｼｯｸM-PRO" pitchFamily="50" charset="-128"/>
                        <a:ea typeface="HG丸ｺﾞｼｯｸM-PRO" pitchFamily="50" charset="-128"/>
                      </a:rPr>
                      <a:t>978</a:t>
                    </a:r>
                    <a:endParaRPr lang="en-US" altLang="en-US"/>
                  </a:p>
                </c:rich>
              </c:tx>
              <c:dLblPos val="r"/>
              <c:showLegendKey val="0"/>
              <c:showVal val="0"/>
              <c:showCatName val="0"/>
              <c:showSerName val="0"/>
              <c:showPercent val="0"/>
              <c:showBubbleSize val="0"/>
              <c:extLst>
                <c:ext xmlns:c15="http://schemas.microsoft.com/office/drawing/2012/chart" uri="{CE6537A1-D6FC-4f65-9D91-7224C49458BB}"/>
              </c:extLst>
            </c:dLbl>
            <c:dLbl>
              <c:idx val="14"/>
              <c:layout>
                <c:manualLayout>
                  <c:x val="-5.1760216476593547E-2"/>
                  <c:y val="-4.778714579374891E-2"/>
                </c:manualLayout>
              </c:layout>
              <c:tx>
                <c:rich>
                  <a:bodyPr/>
                  <a:lstStyle/>
                  <a:p>
                    <a:r>
                      <a:rPr lang="en-US" altLang="ja-JP"/>
                      <a:t>909</a:t>
                    </a:r>
                  </a:p>
                </c:rich>
              </c:tx>
              <c:dLblPos val="r"/>
              <c:showLegendKey val="0"/>
              <c:showVal val="0"/>
              <c:showCatName val="0"/>
              <c:showSerName val="0"/>
              <c:showPercent val="0"/>
              <c:showBubbleSize val="0"/>
              <c:extLst>
                <c:ext xmlns:c15="http://schemas.microsoft.com/office/drawing/2012/chart" uri="{CE6537A1-D6FC-4f65-9D91-7224C49458BB}">
                  <c15:layout>
                    <c:manualLayout>
                      <c:w val="6.7117702426969475E-2"/>
                      <c:h val="3.8858602988829975E-2"/>
                    </c:manualLayout>
                  </c15:layout>
                </c:ext>
              </c:extLst>
            </c:dLbl>
            <c:dLbl>
              <c:idx val="15"/>
              <c:layout>
                <c:manualLayout>
                  <c:x val="-4.8258578303460191E-2"/>
                  <c:y val="-4.0979862712043715E-2"/>
                </c:manualLayout>
              </c:layout>
              <c:tx>
                <c:rich>
                  <a:bodyPr/>
                  <a:lstStyle/>
                  <a:p>
                    <a:r>
                      <a:rPr lang="en-US" altLang="en-US"/>
                      <a:t>845</a:t>
                    </a:r>
                  </a:p>
                </c:rich>
              </c:tx>
              <c:dLblPos val="r"/>
              <c:showLegendKey val="0"/>
              <c:showVal val="0"/>
              <c:showCatName val="0"/>
              <c:showSerName val="0"/>
              <c:showPercent val="0"/>
              <c:showBubbleSize val="0"/>
              <c:extLst>
                <c:ext xmlns:c15="http://schemas.microsoft.com/office/drawing/2012/chart" uri="{CE6537A1-D6FC-4f65-9D91-7224C49458BB}">
                  <c15:layout>
                    <c:manualLayout>
                      <c:w val="5.5487380322075661E-2"/>
                      <c:h val="2.9999998312711006E-2"/>
                    </c:manualLayout>
                  </c15:layout>
                </c:ext>
              </c:extLst>
            </c:dLbl>
            <c:dLbl>
              <c:idx val="16"/>
              <c:layout>
                <c:manualLayout>
                  <c:x val="-5.1978729171310328E-2"/>
                  <c:y val="-3.1658350300430245E-2"/>
                </c:manualLayout>
              </c:layout>
              <c:tx>
                <c:rich>
                  <a:bodyPr/>
                  <a:lstStyle/>
                  <a:p>
                    <a:r>
                      <a:rPr lang="en-US" altLang="ja-JP" sz="1000" b="1" i="0" baseline="0">
                        <a:latin typeface="HG丸ｺﾞｼｯｸM-PRO" pitchFamily="50" charset="-128"/>
                        <a:ea typeface="HG丸ｺﾞｼｯｸM-PRO" pitchFamily="50" charset="-128"/>
                      </a:rPr>
                      <a:t>802</a:t>
                    </a:r>
                  </a:p>
                  <a:p>
                    <a:endParaRPr lang="en-US" altLang="ja-JP" sz="1000" b="1" i="0" baseline="0">
                      <a:latin typeface="HG丸ｺﾞｼｯｸM-PRO" pitchFamily="50" charset="-128"/>
                      <a:ea typeface="HG丸ｺﾞｼｯｸM-PRO" pitchFamily="50" charset="-128"/>
                    </a:endParaRPr>
                  </a:p>
                </c:rich>
              </c:tx>
              <c:dLblPos val="r"/>
              <c:showLegendKey val="0"/>
              <c:showVal val="0"/>
              <c:showCatName val="0"/>
              <c:showSerName val="0"/>
              <c:showPercent val="0"/>
              <c:showBubbleSize val="0"/>
              <c:extLst>
                <c:ext xmlns:c15="http://schemas.microsoft.com/office/drawing/2012/chart" uri="{CE6537A1-D6FC-4f65-9D91-7224C49458BB}">
                  <c15:layout>
                    <c:manualLayout>
                      <c:w val="6.4393861914704184E-2"/>
                      <c:h val="3.8571426402057005E-2"/>
                    </c:manualLayout>
                  </c15:layout>
                </c:ext>
              </c:extLst>
            </c:dLbl>
            <c:dLbl>
              <c:idx val="17"/>
              <c:layout>
                <c:manualLayout>
                  <c:x val="-4.795289491392242E-2"/>
                  <c:y val="-2.4517656151876722E-2"/>
                </c:manualLayout>
              </c:layout>
              <c:tx>
                <c:rich>
                  <a:bodyPr/>
                  <a:lstStyle/>
                  <a:p>
                    <a:r>
                      <a:rPr lang="en-US" altLang="en-US" sz="1000" baseline="0">
                        <a:latin typeface="HG丸ｺﾞｼｯｸM-PRO" pitchFamily="50" charset="-128"/>
                        <a:ea typeface="HG丸ｺﾞｼｯｸM-PRO" pitchFamily="50" charset="-128"/>
                      </a:rPr>
                      <a:t>2,338</a:t>
                    </a:r>
                    <a:endParaRPr lang="en-US" altLang="en-US" baseline="0"/>
                  </a:p>
                </c:rich>
              </c:tx>
              <c:dLblPos val="r"/>
              <c:showLegendKey val="0"/>
              <c:showVal val="0"/>
              <c:showCatName val="0"/>
              <c:showSerName val="0"/>
              <c:showPercent val="0"/>
              <c:showBubbleSize val="0"/>
              <c:extLst>
                <c:ext xmlns:c15="http://schemas.microsoft.com/office/drawing/2012/chart" uri="{CE6537A1-D6FC-4f65-9D91-7224C49458BB}"/>
              </c:extLst>
            </c:dLbl>
            <c:spPr>
              <a:noFill/>
            </c:spPr>
            <c:txPr>
              <a:bodyPr/>
              <a:lstStyle/>
              <a:p>
                <a:pPr>
                  <a:defRPr sz="1000" b="1" i="0" baseline="0">
                    <a:latin typeface="HG丸ｺﾞｼｯｸM-PRO" pitchFamily="50" charset="-128"/>
                    <a:ea typeface="HG丸ｺﾞｼｯｸM-PRO"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労働災害による死亡者数の推移!$B$3:$R$3</c:f>
              <c:strCache>
                <c:ptCount val="17"/>
                <c:pt idx="0">
                  <c:v>昭和４４年</c:v>
                </c:pt>
                <c:pt idx="1">
                  <c:v>４７年</c:v>
                </c:pt>
                <c:pt idx="2">
                  <c:v>５３年</c:v>
                </c:pt>
                <c:pt idx="3">
                  <c:v>５６年</c:v>
                </c:pt>
                <c:pt idx="4">
                  <c:v>５９年</c:v>
                </c:pt>
                <c:pt idx="5">
                  <c:v>６２年</c:v>
                </c:pt>
                <c:pt idx="6">
                  <c:v>平成２年</c:v>
                </c:pt>
                <c:pt idx="7">
                  <c:v>５年</c:v>
                </c:pt>
                <c:pt idx="8">
                  <c:v>８年</c:v>
                </c:pt>
                <c:pt idx="9">
                  <c:v>１１年</c:v>
                </c:pt>
                <c:pt idx="10">
                  <c:v>１７年</c:v>
                </c:pt>
                <c:pt idx="11">
                  <c:v>２０年</c:v>
                </c:pt>
                <c:pt idx="12">
                  <c:v>２３年</c:v>
                </c:pt>
                <c:pt idx="13">
                  <c:v>２９年</c:v>
                </c:pt>
                <c:pt idx="14">
                  <c:v>30年</c:v>
                </c:pt>
                <c:pt idx="15">
                  <c:v>令和元年</c:v>
                </c:pt>
                <c:pt idx="16">
                  <c:v>令和２年</c:v>
                </c:pt>
              </c:strCache>
            </c:strRef>
          </c:cat>
          <c:val>
            <c:numRef>
              <c:f>労働災害による死亡者数の推移!$B$5:$R$5</c:f>
              <c:numCache>
                <c:formatCode>#,##0</c:formatCode>
                <c:ptCount val="17"/>
                <c:pt idx="0">
                  <c:v>6208</c:v>
                </c:pt>
                <c:pt idx="1">
                  <c:v>5631</c:v>
                </c:pt>
                <c:pt idx="2">
                  <c:v>3326</c:v>
                </c:pt>
                <c:pt idx="3">
                  <c:v>3009</c:v>
                </c:pt>
                <c:pt idx="4">
                  <c:v>2635</c:v>
                </c:pt>
                <c:pt idx="5">
                  <c:v>2342</c:v>
                </c:pt>
                <c:pt idx="6">
                  <c:v>2550</c:v>
                </c:pt>
                <c:pt idx="7">
                  <c:v>2245</c:v>
                </c:pt>
                <c:pt idx="8">
                  <c:v>2363</c:v>
                </c:pt>
                <c:pt idx="9">
                  <c:v>1992</c:v>
                </c:pt>
                <c:pt idx="10">
                  <c:v>1514</c:v>
                </c:pt>
                <c:pt idx="11">
                  <c:v>1268</c:v>
                </c:pt>
                <c:pt idx="12">
                  <c:v>2338</c:v>
                </c:pt>
                <c:pt idx="13">
                  <c:v>978</c:v>
                </c:pt>
                <c:pt idx="14">
                  <c:v>909</c:v>
                </c:pt>
                <c:pt idx="15">
                  <c:v>845</c:v>
                </c:pt>
                <c:pt idx="16">
                  <c:v>802</c:v>
                </c:pt>
              </c:numCache>
            </c:numRef>
          </c:val>
          <c:smooth val="0"/>
        </c:ser>
        <c:dLbls>
          <c:showLegendKey val="0"/>
          <c:showVal val="0"/>
          <c:showCatName val="0"/>
          <c:showSerName val="0"/>
          <c:showPercent val="0"/>
          <c:showBubbleSize val="0"/>
        </c:dLbls>
        <c:marker val="1"/>
        <c:smooth val="0"/>
        <c:axId val="405659080"/>
        <c:axId val="405657120"/>
      </c:lineChart>
      <c:catAx>
        <c:axId val="408461312"/>
        <c:scaling>
          <c:orientation val="minMax"/>
        </c:scaling>
        <c:delete val="0"/>
        <c:axPos val="b"/>
        <c:numFmt formatCode="General" sourceLinked="1"/>
        <c:majorTickMark val="in"/>
        <c:minorTickMark val="none"/>
        <c:tickLblPos val="nextTo"/>
        <c:spPr>
          <a:ln w="3175">
            <a:solidFill>
              <a:srgbClr val="000000"/>
            </a:solidFill>
            <a:prstDash val="solid"/>
          </a:ln>
        </c:spPr>
        <c:txPr>
          <a:bodyPr rot="-4500000" vert="horz"/>
          <a:lstStyle/>
          <a:p>
            <a:pPr>
              <a:defRPr sz="1200" b="0" i="0" u="none" strike="noStrike" baseline="0">
                <a:solidFill>
                  <a:srgbClr val="000000"/>
                </a:solidFill>
                <a:latin typeface="HG丸ｺﾞｼｯｸM-PRO" pitchFamily="50" charset="-128"/>
                <a:ea typeface="HG丸ｺﾞｼｯｸM-PRO" pitchFamily="50" charset="-128"/>
                <a:cs typeface="ＭＳ Ｐゴシック"/>
              </a:defRPr>
            </a:pPr>
            <a:endParaRPr lang="ja-JP"/>
          </a:p>
        </c:txPr>
        <c:crossAx val="408459352"/>
        <c:crosses val="autoZero"/>
        <c:auto val="0"/>
        <c:lblAlgn val="ctr"/>
        <c:lblOffset val="100"/>
        <c:tickLblSkip val="1"/>
        <c:tickMarkSkip val="1"/>
        <c:noMultiLvlLbl val="0"/>
      </c:catAx>
      <c:valAx>
        <c:axId val="408459352"/>
        <c:scaling>
          <c:orientation val="minMax"/>
        </c:scaling>
        <c:delete val="0"/>
        <c:axPos val="l"/>
        <c:title>
          <c:tx>
            <c:rich>
              <a:bodyPr rot="0" vert="horz"/>
              <a:lstStyle/>
              <a:p>
                <a:pPr algn="ctr">
                  <a:defRPr sz="1200" b="0" i="0" u="none" strike="noStrike" baseline="0">
                    <a:solidFill>
                      <a:srgbClr val="000000"/>
                    </a:solidFill>
                    <a:latin typeface="HG丸ｺﾞｼｯｸM-PRO" pitchFamily="50" charset="-128"/>
                    <a:ea typeface="HG丸ｺﾞｼｯｸM-PRO" pitchFamily="50" charset="-128"/>
                    <a:cs typeface="ＭＳ Ｐゴシック"/>
                  </a:defRPr>
                </a:pPr>
                <a:r>
                  <a:rPr lang="ja-JP" altLang="en-US" sz="1200">
                    <a:latin typeface="HG丸ｺﾞｼｯｸM-PRO" pitchFamily="50" charset="-128"/>
                    <a:ea typeface="HG丸ｺﾞｼｯｸM-PRO" pitchFamily="50" charset="-128"/>
                  </a:rPr>
                  <a:t>（人）</a:t>
                </a:r>
              </a:p>
            </c:rich>
          </c:tx>
          <c:layout>
            <c:manualLayout>
              <c:xMode val="edge"/>
              <c:yMode val="edge"/>
              <c:x val="3.1247175184183056E-2"/>
              <c:y val="5.151329119299225E-2"/>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HG丸ｺﾞｼｯｸM-PRO" pitchFamily="50" charset="-128"/>
                <a:ea typeface="HG丸ｺﾞｼｯｸM-PRO" pitchFamily="50" charset="-128"/>
                <a:cs typeface="ＭＳ Ｐゴシック"/>
              </a:defRPr>
            </a:pPr>
            <a:endParaRPr lang="ja-JP"/>
          </a:p>
        </c:txPr>
        <c:crossAx val="408461312"/>
        <c:crosses val="autoZero"/>
        <c:crossBetween val="between"/>
      </c:valAx>
      <c:catAx>
        <c:axId val="405659080"/>
        <c:scaling>
          <c:orientation val="minMax"/>
        </c:scaling>
        <c:delete val="1"/>
        <c:axPos val="b"/>
        <c:numFmt formatCode="General" sourceLinked="1"/>
        <c:majorTickMark val="out"/>
        <c:minorTickMark val="none"/>
        <c:tickLblPos val="nextTo"/>
        <c:crossAx val="405657120"/>
        <c:crosses val="autoZero"/>
        <c:auto val="0"/>
        <c:lblAlgn val="ctr"/>
        <c:lblOffset val="100"/>
        <c:noMultiLvlLbl val="0"/>
      </c:catAx>
      <c:valAx>
        <c:axId val="405657120"/>
        <c:scaling>
          <c:orientation val="minMax"/>
          <c:max val="7000"/>
        </c:scaling>
        <c:delete val="0"/>
        <c:axPos val="r"/>
        <c:title>
          <c:tx>
            <c:rich>
              <a:bodyPr rot="0" vert="horz"/>
              <a:lstStyle/>
              <a:p>
                <a:pPr algn="ctr">
                  <a:defRPr sz="1200" b="0" i="0" u="none" strike="noStrike" baseline="0">
                    <a:solidFill>
                      <a:srgbClr val="000000"/>
                    </a:solidFill>
                    <a:latin typeface="HG丸ｺﾞｼｯｸM-PRO" pitchFamily="50" charset="-128"/>
                    <a:ea typeface="HG丸ｺﾞｼｯｸM-PRO" pitchFamily="50" charset="-128"/>
                    <a:cs typeface="ＭＳ Ｐゴシック"/>
                  </a:defRPr>
                </a:pPr>
                <a:r>
                  <a:rPr lang="ja-JP" altLang="en-US" sz="1200" b="0" i="0" u="none" strike="noStrike" baseline="0">
                    <a:solidFill>
                      <a:srgbClr val="000000"/>
                    </a:solidFill>
                    <a:latin typeface="HG丸ｺﾞｼｯｸM-PRO" pitchFamily="50" charset="-128"/>
                    <a:ea typeface="HG丸ｺﾞｼｯｸM-PRO" pitchFamily="50" charset="-128"/>
                  </a:rPr>
                  <a:t>（人）</a:t>
                </a:r>
                <a:endParaRPr lang="ja-JP" altLang="en-US" sz="1200">
                  <a:latin typeface="HG丸ｺﾞｼｯｸM-PRO" pitchFamily="50" charset="-128"/>
                  <a:ea typeface="HG丸ｺﾞｼｯｸM-PRO" pitchFamily="50" charset="-128"/>
                </a:endParaRPr>
              </a:p>
            </c:rich>
          </c:tx>
          <c:layout>
            <c:manualLayout>
              <c:xMode val="edge"/>
              <c:yMode val="edge"/>
              <c:x val="0.91911835344906223"/>
              <c:y val="5.6550881833145279E-2"/>
            </c:manualLayout>
          </c:layout>
          <c:overlay val="0"/>
          <c:spPr>
            <a:noFill/>
            <a:ln w="25400">
              <a:noFill/>
            </a:ln>
          </c:spPr>
        </c:title>
        <c:numFmt formatCode="#,##0_ " sourceLinked="0"/>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HG丸ｺﾞｼｯｸM-PRO" pitchFamily="50" charset="-128"/>
                <a:ea typeface="HG丸ｺﾞｼｯｸM-PRO" pitchFamily="50" charset="-128"/>
                <a:cs typeface="ＭＳ Ｐゴシック"/>
              </a:defRPr>
            </a:pPr>
            <a:endParaRPr lang="ja-JP"/>
          </a:p>
        </c:txPr>
        <c:crossAx val="405659080"/>
        <c:crosses val="max"/>
        <c:crossBetween val="between"/>
        <c:majorUnit val="1000"/>
      </c:valAx>
      <c:spPr>
        <a:solidFill>
          <a:srgbClr val="CCFF99"/>
        </a:solidFill>
        <a:ln w="12700">
          <a:solidFill>
            <a:srgbClr val="808080"/>
          </a:solidFill>
          <a:prstDash val="solid"/>
        </a:ln>
      </c:spPr>
    </c:plotArea>
    <c:legend>
      <c:legendPos val="r"/>
      <c:legendEntry>
        <c:idx val="0"/>
        <c:txPr>
          <a:bodyPr/>
          <a:lstStyle/>
          <a:p>
            <a:pPr>
              <a:defRPr sz="1600" b="0" i="0" u="none" strike="noStrike" baseline="0">
                <a:solidFill>
                  <a:srgbClr val="000000"/>
                </a:solidFill>
                <a:latin typeface="HG丸ｺﾞｼｯｸM-PRO" pitchFamily="50" charset="-128"/>
                <a:ea typeface="HG丸ｺﾞｼｯｸM-PRO" pitchFamily="50" charset="-128"/>
                <a:cs typeface="ＭＳ Ｐゴシック"/>
              </a:defRPr>
            </a:pPr>
            <a:endParaRPr lang="ja-JP"/>
          </a:p>
        </c:txPr>
      </c:legendEntry>
      <c:legendEntry>
        <c:idx val="1"/>
        <c:txPr>
          <a:bodyPr/>
          <a:lstStyle/>
          <a:p>
            <a:pPr>
              <a:defRPr sz="1600" b="0" i="0" u="none" strike="noStrike" baseline="0">
                <a:solidFill>
                  <a:srgbClr val="000000"/>
                </a:solidFill>
                <a:latin typeface="HG丸ｺﾞｼｯｸM-PRO" pitchFamily="50" charset="-128"/>
                <a:ea typeface="HG丸ｺﾞｼｯｸM-PRO" pitchFamily="50" charset="-128"/>
                <a:cs typeface="ＭＳ Ｐゴシック"/>
              </a:defRPr>
            </a:pPr>
            <a:endParaRPr lang="ja-JP"/>
          </a:p>
        </c:txPr>
      </c:legendEntry>
      <c:layout>
        <c:manualLayout>
          <c:xMode val="edge"/>
          <c:yMode val="edge"/>
          <c:x val="0.52221526363258652"/>
          <c:y val="0.34514217309893275"/>
          <c:w val="0.30894219303668125"/>
          <c:h val="0.10327473318531638"/>
        </c:manualLayout>
      </c:layout>
      <c:overlay val="0"/>
      <c:spPr>
        <a:solidFill>
          <a:srgbClr val="FFFFFF"/>
        </a:solidFill>
        <a:ln w="3175">
          <a:solidFill>
            <a:srgbClr val="000000"/>
          </a:solidFill>
          <a:prstDash val="solid"/>
        </a:ln>
      </c:spPr>
      <c:txPr>
        <a:bodyPr/>
        <a:lstStyle/>
        <a:p>
          <a:pPr>
            <a:defRPr sz="180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9525">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340794898892007"/>
          <c:y val="0.16959112753314468"/>
          <c:w val="0.53549748777562411"/>
          <c:h val="0.77193202877155509"/>
        </c:manualLayout>
      </c:layout>
      <c:doughnutChart>
        <c:varyColors val="1"/>
        <c:dLbls>
          <c:showLegendKey val="0"/>
          <c:showVal val="0"/>
          <c:showCatName val="0"/>
          <c:showSerName val="0"/>
          <c:showPercent val="0"/>
          <c:showBubbleSize val="0"/>
          <c:showLeaderLines val="0"/>
        </c:dLbls>
        <c:firstSliceAng val="0"/>
        <c:holeSize val="50"/>
      </c:doughnutChart>
      <c:spPr>
        <a:noFill/>
        <a:ln w="25400">
          <a:noFill/>
        </a:ln>
      </c:spPr>
    </c:plotArea>
    <c:plotVisOnly val="1"/>
    <c:dispBlanksAs val="zero"/>
    <c:showDLblsOverMax val="0"/>
  </c:chart>
  <c:spPr>
    <a:solidFill>
      <a:srgbClr val="FFFFFF"/>
    </a:solidFill>
    <a:ln w="9525">
      <a:noFill/>
    </a:ln>
  </c:spPr>
  <c:txPr>
    <a:bodyPr/>
    <a:lstStyle/>
    <a:p>
      <a:pPr>
        <a:defRPr sz="11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340794898892007"/>
          <c:y val="0.16959112753314468"/>
          <c:w val="0.53549748777562411"/>
          <c:h val="0.77193202877155509"/>
        </c:manualLayout>
      </c:layout>
      <c:doughnutChart>
        <c:varyColors val="1"/>
        <c:ser>
          <c:idx val="0"/>
          <c:order val="0"/>
          <c:spPr>
            <a:solidFill>
              <a:srgbClr val="8080FF"/>
            </a:solidFill>
            <a:ln w="12700">
              <a:solidFill>
                <a:srgbClr val="000000"/>
              </a:solidFill>
              <a:prstDash val="solid"/>
            </a:ln>
          </c:spPr>
          <c:dPt>
            <c:idx val="0"/>
            <c:bubble3D val="0"/>
          </c:dPt>
          <c:dPt>
            <c:idx val="1"/>
            <c:bubble3D val="0"/>
            <c:spPr>
              <a:solidFill>
                <a:srgbClr val="802060"/>
              </a:solidFill>
              <a:ln w="12700">
                <a:solidFill>
                  <a:srgbClr val="000000"/>
                </a:solidFill>
                <a:prstDash val="solid"/>
              </a:ln>
            </c:spPr>
          </c:dPt>
          <c:dPt>
            <c:idx val="2"/>
            <c:bubble3D val="0"/>
            <c:spPr>
              <a:solidFill>
                <a:srgbClr val="FFFFC0"/>
              </a:solidFill>
              <a:ln w="12700">
                <a:solidFill>
                  <a:srgbClr val="000000"/>
                </a:solidFill>
                <a:prstDash val="solid"/>
              </a:ln>
            </c:spPr>
          </c:dPt>
          <c:dPt>
            <c:idx val="3"/>
            <c:bubble3D val="0"/>
            <c:spPr>
              <a:solidFill>
                <a:srgbClr val="A0E0E0"/>
              </a:solidFill>
              <a:ln w="12700">
                <a:solidFill>
                  <a:srgbClr val="000000"/>
                </a:solidFill>
                <a:prstDash val="solid"/>
              </a:ln>
            </c:spPr>
          </c:dPt>
          <c:dPt>
            <c:idx val="4"/>
            <c:bubble3D val="0"/>
            <c:spPr>
              <a:solidFill>
                <a:srgbClr val="600080"/>
              </a:solidFill>
              <a:ln w="12700">
                <a:solidFill>
                  <a:srgbClr val="000000"/>
                </a:solidFill>
                <a:prstDash val="solid"/>
              </a:ln>
            </c:spPr>
          </c:dPt>
          <c:dPt>
            <c:idx val="5"/>
            <c:bubble3D val="0"/>
            <c:spPr>
              <a:solidFill>
                <a:srgbClr val="FF8080"/>
              </a:solidFill>
              <a:ln w="12700">
                <a:solidFill>
                  <a:srgbClr val="000000"/>
                </a:solidFill>
                <a:prstDash val="solid"/>
              </a:ln>
            </c:spPr>
          </c:dPt>
          <c:dLbls>
            <c:dLbl>
              <c:idx val="0"/>
              <c:layout>
                <c:manualLayout>
                  <c:x val="7.2119759068577968E-2"/>
                  <c:y val="-0.15334803149606299"/>
                </c:manualLayout>
              </c:layout>
              <c:showLegendKey val="1"/>
              <c:showVal val="0"/>
              <c:showCatName val="1"/>
              <c:showSerName val="0"/>
              <c:showPercent val="1"/>
              <c:showBubbleSize val="0"/>
              <c:extLst>
                <c:ext xmlns:c15="http://schemas.microsoft.com/office/drawing/2012/chart" uri="{CE6537A1-D6FC-4f65-9D91-7224C49458BB}"/>
              </c:extLst>
            </c:dLbl>
            <c:dLbl>
              <c:idx val="1"/>
              <c:layout>
                <c:manualLayout>
                  <c:x val="0.11927701735051881"/>
                  <c:y val="-0.10605516415711194"/>
                </c:manualLayout>
              </c:layout>
              <c:tx>
                <c:rich>
                  <a:bodyPr/>
                  <a:lstStyle/>
                  <a:p>
                    <a:r>
                      <a:rPr lang="en-US" altLang="ja-JP" sz="1200">
                        <a:latin typeface="HG丸ｺﾞｼｯｸM-PRO" pitchFamily="50" charset="-128"/>
                        <a:ea typeface="HG丸ｺﾞｼｯｸM-PRO" pitchFamily="50" charset="-128"/>
                      </a:rPr>
                      <a:t>100</a:t>
                    </a:r>
                    <a:r>
                      <a:rPr lang="ja-JP" altLang="en-US" sz="1200">
                        <a:latin typeface="HG丸ｺﾞｼｯｸM-PRO" pitchFamily="50" charset="-128"/>
                        <a:ea typeface="HG丸ｺﾞｼｯｸM-PRO" pitchFamily="50" charset="-128"/>
                      </a:rPr>
                      <a:t>～</a:t>
                    </a:r>
                    <a:r>
                      <a:rPr lang="en-US" altLang="ja-JP" sz="1200">
                        <a:latin typeface="HG丸ｺﾞｼｯｸM-PRO" pitchFamily="50" charset="-128"/>
                        <a:ea typeface="HG丸ｺﾞｼｯｸM-PRO" pitchFamily="50" charset="-128"/>
                      </a:rPr>
                      <a:t>299</a:t>
                    </a:r>
                    <a:r>
                      <a:rPr lang="ja-JP" altLang="en-US" sz="1200">
                        <a:latin typeface="HG丸ｺﾞｼｯｸM-PRO" pitchFamily="50" charset="-128"/>
                        <a:ea typeface="HG丸ｺﾞｼｯｸM-PRO" pitchFamily="50" charset="-128"/>
                      </a:rPr>
                      <a:t>人   
</a:t>
                    </a:r>
                    <a:r>
                      <a:rPr lang="en-US" altLang="ja-JP" sz="1200">
                        <a:latin typeface="HG丸ｺﾞｼｯｸM-PRO" pitchFamily="50" charset="-128"/>
                        <a:ea typeface="HG丸ｺﾞｼｯｸM-PRO" pitchFamily="50" charset="-128"/>
                      </a:rPr>
                      <a:t>1</a:t>
                    </a:r>
                    <a:r>
                      <a:rPr lang="ja-JP" altLang="en-US" sz="1200">
                        <a:latin typeface="HG丸ｺﾞｼｯｸM-PRO" pitchFamily="50" charset="-128"/>
                        <a:ea typeface="HG丸ｺﾞｼｯｸM-PRO" pitchFamily="50" charset="-128"/>
                      </a:rPr>
                      <a:t>６</a:t>
                    </a:r>
                    <a:r>
                      <a:rPr lang="en-US" altLang="ja-JP" sz="1200">
                        <a:latin typeface="HG丸ｺﾞｼｯｸM-PRO" pitchFamily="50" charset="-128"/>
                        <a:ea typeface="HG丸ｺﾞｼｯｸM-PRO" pitchFamily="50" charset="-128"/>
                      </a:rPr>
                      <a:t>.</a:t>
                    </a:r>
                    <a:r>
                      <a:rPr lang="ja-JP" altLang="en-US" sz="1200">
                        <a:latin typeface="HG丸ｺﾞｼｯｸM-PRO" pitchFamily="50" charset="-128"/>
                        <a:ea typeface="HG丸ｺﾞｼｯｸM-PRO" pitchFamily="50" charset="-128"/>
                      </a:rPr>
                      <a:t>１</a:t>
                    </a:r>
                    <a:r>
                      <a:rPr lang="en-US" altLang="ja-JP" sz="1200">
                        <a:latin typeface="HG丸ｺﾞｼｯｸM-PRO" pitchFamily="50" charset="-128"/>
                        <a:ea typeface="HG丸ｺﾞｼｯｸM-PRO" pitchFamily="50" charset="-128"/>
                      </a:rPr>
                      <a:t>%</a:t>
                    </a:r>
                    <a:endParaRPr lang="ja-JP" altLang="en-US"/>
                  </a:p>
                </c:rich>
              </c:tx>
              <c:showLegendKey val="1"/>
              <c:showVal val="0"/>
              <c:showCatName val="0"/>
              <c:showSerName val="0"/>
              <c:showPercent val="0"/>
              <c:showBubbleSize val="0"/>
              <c:extLst>
                <c:ext xmlns:c15="http://schemas.microsoft.com/office/drawing/2012/chart" uri="{CE6537A1-D6FC-4f65-9D91-7224C49458BB}"/>
              </c:extLst>
            </c:dLbl>
            <c:dLbl>
              <c:idx val="2"/>
              <c:layout>
                <c:manualLayout>
                  <c:x val="0.16131259711916748"/>
                  <c:y val="-4.9214907746439558E-2"/>
                </c:manualLayout>
              </c:layout>
              <c:showLegendKey val="1"/>
              <c:showVal val="0"/>
              <c:showCatName val="1"/>
              <c:showSerName val="0"/>
              <c:showPercent val="1"/>
              <c:showBubbleSize val="0"/>
              <c:extLst>
                <c:ext xmlns:c15="http://schemas.microsoft.com/office/drawing/2012/chart" uri="{CE6537A1-D6FC-4f65-9D91-7224C49458BB}"/>
              </c:extLst>
            </c:dLbl>
            <c:dLbl>
              <c:idx val="3"/>
              <c:layout>
                <c:manualLayout>
                  <c:x val="0.14517716117198029"/>
                  <c:y val="9.7027789742925585E-2"/>
                </c:manualLayout>
              </c:layout>
              <c:showLegendKey val="1"/>
              <c:showVal val="0"/>
              <c:showCatName val="1"/>
              <c:showSerName val="0"/>
              <c:showPercent val="1"/>
              <c:showBubbleSize val="0"/>
              <c:extLst>
                <c:ext xmlns:c15="http://schemas.microsoft.com/office/drawing/2012/chart" uri="{CE6537A1-D6FC-4f65-9D91-7224C49458BB}"/>
              </c:extLst>
            </c:dLbl>
            <c:dLbl>
              <c:idx val="4"/>
              <c:layout>
                <c:manualLayout>
                  <c:x val="-0.23043769068590306"/>
                  <c:y val="2.8858754539837863E-3"/>
                </c:manualLayout>
              </c:layout>
              <c:showLegendKey val="1"/>
              <c:showVal val="0"/>
              <c:showCatName val="1"/>
              <c:showSerName val="0"/>
              <c:showPercent val="1"/>
              <c:showBubbleSize val="0"/>
              <c:extLst>
                <c:ext xmlns:c15="http://schemas.microsoft.com/office/drawing/2012/chart" uri="{CE6537A1-D6FC-4f65-9D91-7224C49458BB}"/>
              </c:extLst>
            </c:dLbl>
            <c:dLbl>
              <c:idx val="5"/>
              <c:layout>
                <c:manualLayout>
                  <c:x val="-0.19097176747429898"/>
                  <c:y val="-4.8433024819266014E-2"/>
                </c:manualLayout>
              </c:layout>
              <c:showLegendKey val="1"/>
              <c:showVal val="0"/>
              <c:showCatName val="1"/>
              <c:showSerName val="0"/>
              <c:showPercent val="1"/>
              <c:showBubbleSize val="0"/>
              <c:extLst>
                <c:ext xmlns:c15="http://schemas.microsoft.com/office/drawing/2012/chart" uri="{CE6537A1-D6FC-4f65-9D91-7224C49458BB}"/>
              </c:extLst>
            </c:dLbl>
            <c:numFmt formatCode="0.0%" sourceLinked="0"/>
            <c:spPr>
              <a:noFill/>
              <a:ln w="25400">
                <a:noFill/>
              </a:ln>
            </c:spPr>
            <c:txPr>
              <a:bodyPr/>
              <a:lstStyle/>
              <a:p>
                <a:pPr>
                  <a:defRPr sz="1400" b="0" i="0" u="none" strike="noStrike" baseline="0">
                    <a:solidFill>
                      <a:srgbClr val="000000"/>
                    </a:solidFill>
                    <a:latin typeface="HG丸ｺﾞｼｯｸM-PRO" pitchFamily="50" charset="-128"/>
                    <a:ea typeface="HG丸ｺﾞｼｯｸM-PRO" pitchFamily="50" charset="-128"/>
                    <a:cs typeface="ＭＳ Ｐゴシック"/>
                  </a:defRPr>
                </a:pPr>
                <a:endParaRPr lang="ja-JP"/>
              </a:p>
            </c:txPr>
            <c:showLegendKey val="1"/>
            <c:showVal val="0"/>
            <c:showCatName val="1"/>
            <c:showSerName val="0"/>
            <c:showPercent val="1"/>
            <c:showBubbleSize val="0"/>
            <c:showLeaderLines val="0"/>
            <c:extLst>
              <c:ext xmlns:c15="http://schemas.microsoft.com/office/drawing/2012/chart" uri="{CE6537A1-D6FC-4f65-9D91-7224C49458BB}"/>
            </c:extLst>
          </c:dLbls>
          <c:cat>
            <c:strRef>
              <c:f>事業場規模別死傷病発生状況!$A$4:$F$4</c:f>
              <c:strCache>
                <c:ptCount val="6"/>
                <c:pt idx="0">
                  <c:v>300人以上</c:v>
                </c:pt>
                <c:pt idx="1">
                  <c:v>100～299人</c:v>
                </c:pt>
                <c:pt idx="2">
                  <c:v>50～99人</c:v>
                </c:pt>
                <c:pt idx="3">
                  <c:v>30～49人</c:v>
                </c:pt>
                <c:pt idx="4">
                  <c:v>10～29人</c:v>
                </c:pt>
                <c:pt idx="5">
                  <c:v>1～9人</c:v>
                </c:pt>
              </c:strCache>
            </c:strRef>
          </c:cat>
          <c:val>
            <c:numRef>
              <c:f>事業場規模別死傷病発生状況!$A$5:$F$5</c:f>
              <c:numCache>
                <c:formatCode>0.0_ </c:formatCode>
                <c:ptCount val="6"/>
                <c:pt idx="0">
                  <c:v>9.6</c:v>
                </c:pt>
                <c:pt idx="1">
                  <c:v>16.100000000000001</c:v>
                </c:pt>
                <c:pt idx="2">
                  <c:v>14.9</c:v>
                </c:pt>
                <c:pt idx="3">
                  <c:v>15.1</c:v>
                </c:pt>
                <c:pt idx="4">
                  <c:v>25.7</c:v>
                </c:pt>
                <c:pt idx="5">
                  <c:v>18.600000000000001</c:v>
                </c:pt>
              </c:numCache>
            </c:numRef>
          </c:val>
        </c:ser>
        <c:dLbls>
          <c:showLegendKey val="0"/>
          <c:showVal val="0"/>
          <c:showCatName val="0"/>
          <c:showSerName val="0"/>
          <c:showPercent val="0"/>
          <c:showBubbleSize val="0"/>
          <c:showLeaderLines val="0"/>
        </c:dLbls>
        <c:firstSliceAng val="0"/>
        <c:holeSize val="50"/>
      </c:doughnutChart>
      <c:spPr>
        <a:noFill/>
        <a:ln w="25400">
          <a:noFill/>
        </a:ln>
      </c:spPr>
    </c:plotArea>
    <c:plotVisOnly val="1"/>
    <c:dispBlanksAs val="zero"/>
    <c:showDLblsOverMax val="0"/>
  </c:chart>
  <c:spPr>
    <a:solidFill>
      <a:srgbClr val="FFFFFF"/>
    </a:solidFill>
    <a:ln w="9525">
      <a:noFill/>
    </a:ln>
  </c:spPr>
  <c:txPr>
    <a:bodyPr/>
    <a:lstStyle/>
    <a:p>
      <a:pPr>
        <a:defRPr sz="11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633152442816518"/>
          <c:y val="0.1949321449579392"/>
          <c:w val="0.56065129253774248"/>
          <c:h val="0.73879282939058954"/>
        </c:manualLayout>
      </c:layout>
      <c:doughnutChart>
        <c:varyColors val="1"/>
        <c:ser>
          <c:idx val="0"/>
          <c:order val="0"/>
          <c:spPr>
            <a:solidFill>
              <a:srgbClr val="8080FF"/>
            </a:solidFill>
            <a:ln w="12700">
              <a:solidFill>
                <a:srgbClr val="000000"/>
              </a:solidFill>
              <a:prstDash val="solid"/>
            </a:ln>
          </c:spPr>
          <c:dPt>
            <c:idx val="0"/>
            <c:bubble3D val="0"/>
          </c:dPt>
          <c:dPt>
            <c:idx val="1"/>
            <c:bubble3D val="0"/>
            <c:spPr>
              <a:solidFill>
                <a:srgbClr val="802060"/>
              </a:solidFill>
              <a:ln w="12700">
                <a:solidFill>
                  <a:srgbClr val="000000"/>
                </a:solidFill>
                <a:prstDash val="solid"/>
              </a:ln>
            </c:spPr>
          </c:dPt>
          <c:dPt>
            <c:idx val="2"/>
            <c:bubble3D val="0"/>
            <c:spPr>
              <a:solidFill>
                <a:srgbClr val="FFFFC0"/>
              </a:solidFill>
              <a:ln w="12700">
                <a:solidFill>
                  <a:srgbClr val="000000"/>
                </a:solidFill>
                <a:prstDash val="solid"/>
              </a:ln>
            </c:spPr>
          </c:dPt>
          <c:dPt>
            <c:idx val="3"/>
            <c:bubble3D val="0"/>
            <c:spPr>
              <a:solidFill>
                <a:srgbClr val="A0E0E0"/>
              </a:solidFill>
              <a:ln w="12700">
                <a:solidFill>
                  <a:srgbClr val="000000"/>
                </a:solidFill>
                <a:prstDash val="solid"/>
              </a:ln>
            </c:spPr>
          </c:dPt>
          <c:dPt>
            <c:idx val="4"/>
            <c:bubble3D val="0"/>
            <c:spPr>
              <a:solidFill>
                <a:srgbClr val="600080"/>
              </a:solidFill>
              <a:ln w="12700">
                <a:solidFill>
                  <a:srgbClr val="000000"/>
                </a:solidFill>
                <a:prstDash val="solid"/>
              </a:ln>
            </c:spPr>
          </c:dPt>
          <c:dPt>
            <c:idx val="5"/>
            <c:bubble3D val="0"/>
            <c:spPr>
              <a:solidFill>
                <a:srgbClr val="FF8080"/>
              </a:solidFill>
              <a:ln w="12700">
                <a:solidFill>
                  <a:srgbClr val="000000"/>
                </a:solidFill>
                <a:prstDash val="solid"/>
              </a:ln>
            </c:spPr>
          </c:dPt>
          <c:dPt>
            <c:idx val="6"/>
            <c:bubble3D val="0"/>
            <c:spPr>
              <a:solidFill>
                <a:srgbClr val="0080C0"/>
              </a:solidFill>
              <a:ln w="12700">
                <a:solidFill>
                  <a:srgbClr val="000000"/>
                </a:solidFill>
                <a:prstDash val="solid"/>
              </a:ln>
            </c:spPr>
          </c:dPt>
          <c:dPt>
            <c:idx val="7"/>
            <c:bubble3D val="0"/>
            <c:spPr>
              <a:solidFill>
                <a:srgbClr val="C0C0FF"/>
              </a:solidFill>
              <a:ln w="12700">
                <a:solidFill>
                  <a:srgbClr val="000000"/>
                </a:solidFill>
                <a:prstDash val="solid"/>
              </a:ln>
            </c:spPr>
          </c:dPt>
          <c:dPt>
            <c:idx val="8"/>
            <c:bubble3D val="0"/>
            <c:spPr>
              <a:solidFill>
                <a:srgbClr val="000080"/>
              </a:solidFill>
              <a:ln w="12700">
                <a:solidFill>
                  <a:srgbClr val="000000"/>
                </a:solidFill>
                <a:prstDash val="solid"/>
              </a:ln>
            </c:spPr>
          </c:dPt>
          <c:dPt>
            <c:idx val="9"/>
            <c:bubble3D val="0"/>
            <c:spPr>
              <a:solidFill>
                <a:srgbClr val="FF00FF"/>
              </a:solidFill>
              <a:ln w="12700">
                <a:solidFill>
                  <a:srgbClr val="000000"/>
                </a:solidFill>
                <a:prstDash val="solid"/>
              </a:ln>
            </c:spPr>
          </c:dPt>
          <c:dLbls>
            <c:dLbl>
              <c:idx val="0"/>
              <c:layout>
                <c:manualLayout>
                  <c:x val="0.16468815961313751"/>
                  <c:y val="-4.2829567651785708E-2"/>
                </c:manualLayout>
              </c:layout>
              <c:tx>
                <c:rich>
                  <a:bodyPr/>
                  <a:lstStyle/>
                  <a:p>
                    <a:pPr>
                      <a:defRPr sz="1200" b="0" i="0" u="none" strike="noStrike" baseline="0">
                        <a:solidFill>
                          <a:srgbClr val="000000"/>
                        </a:solidFill>
                        <a:latin typeface="HG丸ｺﾞｼｯｸM-PRO" pitchFamily="50" charset="-128"/>
                        <a:ea typeface="HG丸ｺﾞｼｯｸM-PRO" pitchFamily="50" charset="-128"/>
                        <a:cs typeface="ＭＳ Ｐゴシック"/>
                      </a:defRPr>
                    </a:pPr>
                    <a:r>
                      <a:rPr lang="ja-JP" altLang="en-US" sz="1200" b="0" i="0" u="none" strike="noStrike" baseline="0">
                        <a:solidFill>
                          <a:srgbClr val="000000"/>
                        </a:solidFill>
                        <a:latin typeface="HG丸ｺﾞｼｯｸM-PRO" pitchFamily="50" charset="-128"/>
                        <a:ea typeface="HG丸ｺﾞｼｯｸM-PRO" pitchFamily="50" charset="-128"/>
                      </a:rPr>
                      <a:t>転倒</a:t>
                    </a:r>
                  </a:p>
                  <a:p>
                    <a:pPr>
                      <a:defRPr sz="1200" b="0" i="0" u="none" strike="noStrike" baseline="0">
                        <a:solidFill>
                          <a:srgbClr val="000000"/>
                        </a:solidFill>
                        <a:latin typeface="HG丸ｺﾞｼｯｸM-PRO" pitchFamily="50" charset="-128"/>
                        <a:ea typeface="HG丸ｺﾞｼｯｸM-PRO" pitchFamily="50" charset="-128"/>
                        <a:cs typeface="ＭＳ Ｐゴシック"/>
                      </a:defRPr>
                    </a:pPr>
                    <a:r>
                      <a:rPr lang="en-US" altLang="ja-JP" sz="1200" b="0" i="0" u="none" strike="noStrike" baseline="0">
                        <a:solidFill>
                          <a:srgbClr val="000000"/>
                        </a:solidFill>
                        <a:latin typeface="HG丸ｺﾞｼｯｸM-PRO" pitchFamily="50" charset="-128"/>
                        <a:ea typeface="HG丸ｺﾞｼｯｸM-PRO" pitchFamily="50" charset="-128"/>
                      </a:rPr>
                      <a:t>23.6%</a:t>
                    </a:r>
                    <a:endParaRPr lang="ja-JP" altLang="en-US" sz="1200"/>
                  </a:p>
                </c:rich>
              </c:tx>
              <c:spPr>
                <a:noFill/>
                <a:ln w="25400">
                  <a:noFill/>
                </a:ln>
              </c:spPr>
              <c:showLegendKey val="0"/>
              <c:showVal val="0"/>
              <c:showCatName val="0"/>
              <c:showSerName val="0"/>
              <c:showPercent val="0"/>
              <c:showBubbleSize val="0"/>
              <c:extLst>
                <c:ext xmlns:c15="http://schemas.microsoft.com/office/drawing/2012/chart" uri="{CE6537A1-D6FC-4f65-9D91-7224C49458BB}">
                  <c15:layout>
                    <c:manualLayout>
                      <c:w val="0.12121850479250718"/>
                      <c:h val="0.10506054811982155"/>
                    </c:manualLayout>
                  </c15:layout>
                </c:ext>
              </c:extLst>
            </c:dLbl>
            <c:dLbl>
              <c:idx val="1"/>
              <c:layout>
                <c:manualLayout>
                  <c:x val="0.14160462190746867"/>
                  <c:y val="2.9061104204079754E-2"/>
                </c:manualLayout>
              </c:layout>
              <c:tx>
                <c:rich>
                  <a:bodyPr/>
                  <a:lstStyle/>
                  <a:p>
                    <a:pPr>
                      <a:defRPr sz="1200" b="0" i="0" u="none" strike="noStrike" baseline="0">
                        <a:solidFill>
                          <a:srgbClr val="000000"/>
                        </a:solidFill>
                        <a:latin typeface="HG丸ｺﾞｼｯｸM-PRO" pitchFamily="50" charset="-128"/>
                        <a:ea typeface="HG丸ｺﾞｼｯｸM-PRO" pitchFamily="50" charset="-128"/>
                        <a:cs typeface="ＭＳ Ｐゴシック"/>
                      </a:defRPr>
                    </a:pPr>
                    <a:r>
                      <a:rPr lang="ja-JP" altLang="en-US" sz="1200" b="0" i="0" u="none" strike="noStrike" baseline="0">
                        <a:solidFill>
                          <a:srgbClr val="000000"/>
                        </a:solidFill>
                        <a:latin typeface="HG丸ｺﾞｼｯｸM-PRO" pitchFamily="50" charset="-128"/>
                        <a:ea typeface="HG丸ｺﾞｼｯｸM-PRO" pitchFamily="50" charset="-128"/>
                      </a:rPr>
                      <a:t>墜落・転落</a:t>
                    </a:r>
                  </a:p>
                  <a:p>
                    <a:pPr>
                      <a:defRPr sz="1200" b="0" i="0" u="none" strike="noStrike" baseline="0">
                        <a:solidFill>
                          <a:srgbClr val="000000"/>
                        </a:solidFill>
                        <a:latin typeface="HG丸ｺﾞｼｯｸM-PRO" pitchFamily="50" charset="-128"/>
                        <a:ea typeface="HG丸ｺﾞｼｯｸM-PRO" pitchFamily="50" charset="-128"/>
                        <a:cs typeface="ＭＳ Ｐゴシック"/>
                      </a:defRPr>
                    </a:pPr>
                    <a:r>
                      <a:rPr lang="en-US" altLang="ja-JP" sz="1200" b="0" i="0" u="none" strike="noStrike" baseline="0">
                        <a:solidFill>
                          <a:srgbClr val="000000"/>
                        </a:solidFill>
                        <a:latin typeface="HG丸ｺﾞｼｯｸM-PRO" pitchFamily="50" charset="-128"/>
                        <a:ea typeface="HG丸ｺﾞｼｯｸM-PRO" pitchFamily="50" charset="-128"/>
                      </a:rPr>
                      <a:t>16.0%</a:t>
                    </a:r>
                    <a:endParaRPr lang="ja-JP" altLang="en-US" sz="1200"/>
                  </a:p>
                </c:rich>
              </c:tx>
              <c:spPr>
                <a:noFill/>
                <a:ln w="25400">
                  <a:noFill/>
                </a:ln>
              </c:spPr>
              <c:showLegendKey val="0"/>
              <c:showVal val="0"/>
              <c:showCatName val="0"/>
              <c:showSerName val="0"/>
              <c:showPercent val="0"/>
              <c:showBubbleSize val="0"/>
              <c:extLst>
                <c:ext xmlns:c15="http://schemas.microsoft.com/office/drawing/2012/chart" uri="{CE6537A1-D6FC-4f65-9D91-7224C49458BB}"/>
              </c:extLst>
            </c:dLbl>
            <c:dLbl>
              <c:idx val="2"/>
              <c:layout>
                <c:manualLayout>
                  <c:x val="0.19273388731989918"/>
                  <c:y val="0.1208051913824911"/>
                </c:manualLayout>
              </c:layout>
              <c:tx>
                <c:rich>
                  <a:bodyPr anchorCtr="0"/>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000000"/>
                        </a:solidFill>
                        <a:latin typeface="HG丸ｺﾞｼｯｸM-PRO" pitchFamily="50" charset="-128"/>
                        <a:ea typeface="HG丸ｺﾞｼｯｸM-PRO" pitchFamily="50" charset="-128"/>
                        <a:cs typeface="ＭＳ Ｐゴシック"/>
                      </a:defRPr>
                    </a:pPr>
                    <a:r>
                      <a:rPr lang="ja-JP" altLang="en-US" sz="1200" dirty="0">
                        <a:latin typeface="HG丸ｺﾞｼｯｸM-PRO" pitchFamily="50" charset="-128"/>
                        <a:ea typeface="HG丸ｺﾞｼｯｸM-PRO" pitchFamily="50" charset="-128"/>
                      </a:rPr>
                      <a:t>動作の反動・無理な動作１</a:t>
                    </a:r>
                    <a:r>
                      <a:rPr lang="en-US" altLang="ja-JP" sz="1200" dirty="0">
                        <a:latin typeface="HG丸ｺﾞｼｯｸM-PRO" pitchFamily="50" charset="-128"/>
                        <a:ea typeface="HG丸ｺﾞｼｯｸM-PRO" pitchFamily="50" charset="-128"/>
                      </a:rPr>
                      <a:t>4.6%</a:t>
                    </a:r>
                    <a:endParaRPr lang="ja-JP" altLang="en-US" sz="1200" dirty="0"/>
                  </a:p>
                </c:rich>
              </c:tx>
              <c:numFmt formatCode="0.0%" sourceLinked="0"/>
              <c:spPr>
                <a:noFill/>
                <a:ln w="25400">
                  <a:noFill/>
                </a:ln>
              </c:spPr>
              <c:showLegendKey val="0"/>
              <c:showVal val="0"/>
              <c:showCatName val="0"/>
              <c:showSerName val="0"/>
              <c:showPercent val="0"/>
              <c:showBubbleSize val="0"/>
              <c:extLst>
                <c:ext xmlns:c15="http://schemas.microsoft.com/office/drawing/2012/chart" uri="{CE6537A1-D6FC-4f65-9D91-7224C49458BB}">
                  <c15:layout>
                    <c:manualLayout>
                      <c:w val="0.36230528590318317"/>
                      <c:h val="7.3810286647408699E-2"/>
                    </c:manualLayout>
                  </c15:layout>
                </c:ext>
              </c:extLst>
            </c:dLbl>
            <c:dLbl>
              <c:idx val="3"/>
              <c:layout>
                <c:manualLayout>
                  <c:x val="-0.15345226258747452"/>
                  <c:y val="7.9987681706138611E-2"/>
                </c:manualLayout>
              </c:layout>
              <c:tx>
                <c:rich>
                  <a:bodyPr anchorCtr="0"/>
                  <a:lstStyle/>
                  <a:p>
                    <a:pPr algn="l">
                      <a:defRPr sz="1200" b="0" i="0" u="none" strike="noStrike" baseline="0">
                        <a:solidFill>
                          <a:srgbClr val="000000"/>
                        </a:solidFill>
                        <a:latin typeface="HG丸ｺﾞｼｯｸM-PRO" pitchFamily="50" charset="-128"/>
                        <a:ea typeface="HG丸ｺﾞｼｯｸM-PRO" pitchFamily="50" charset="-128"/>
                        <a:cs typeface="ＭＳ Ｐゴシック"/>
                      </a:defRPr>
                    </a:pPr>
                    <a:r>
                      <a:rPr lang="ja-JP" altLang="en-US" sz="1200" dirty="0">
                        <a:latin typeface="HG丸ｺﾞｼｯｸM-PRO" pitchFamily="50" charset="-128"/>
                        <a:ea typeface="HG丸ｺﾞｼｯｸM-PRO" pitchFamily="50" charset="-128"/>
                      </a:rPr>
                      <a:t>はさまれ・巻き込まれ </a:t>
                    </a:r>
                    <a:r>
                      <a:rPr lang="en-US" altLang="ja-JP" sz="1200" dirty="0">
                        <a:latin typeface="HG丸ｺﾞｼｯｸM-PRO" pitchFamily="50" charset="-128"/>
                        <a:ea typeface="HG丸ｺﾞｼｯｸM-PRO" pitchFamily="50" charset="-128"/>
                      </a:rPr>
                      <a:t>10.4%</a:t>
                    </a:r>
                    <a:endParaRPr lang="ja-JP" altLang="en-US" sz="1200" dirty="0"/>
                  </a:p>
                </c:rich>
              </c:tx>
              <c:numFmt formatCode="0.0%" sourceLinked="0"/>
              <c:spPr>
                <a:noFill/>
                <a:ln w="25400">
                  <a:noFill/>
                </a:ln>
              </c:spPr>
              <c:showLegendKey val="0"/>
              <c:showVal val="0"/>
              <c:showCatName val="0"/>
              <c:showSerName val="0"/>
              <c:showPercent val="0"/>
              <c:showBubbleSize val="0"/>
              <c:extLst>
                <c:ext xmlns:c15="http://schemas.microsoft.com/office/drawing/2012/chart" uri="{CE6537A1-D6FC-4f65-9D91-7224C49458BB}">
                  <c15:layout>
                    <c:manualLayout>
                      <c:w val="0.31746635321171557"/>
                      <c:h val="5.2517527087316759E-2"/>
                    </c:manualLayout>
                  </c15:layout>
                </c:ext>
              </c:extLst>
            </c:dLbl>
            <c:dLbl>
              <c:idx val="4"/>
              <c:layout>
                <c:manualLayout>
                  <c:x val="-0.17450721895972479"/>
                  <c:y val="3.245088360393554E-2"/>
                </c:manualLayout>
              </c:layout>
              <c:showLegendKey val="0"/>
              <c:showVal val="0"/>
              <c:showCatName val="1"/>
              <c:showSerName val="0"/>
              <c:showPercent val="1"/>
              <c:showBubbleSize val="0"/>
              <c:extLst>
                <c:ext xmlns:c15="http://schemas.microsoft.com/office/drawing/2012/chart" uri="{CE6537A1-D6FC-4f65-9D91-7224C49458BB}"/>
              </c:extLst>
            </c:dLbl>
            <c:dLbl>
              <c:idx val="5"/>
              <c:layout>
                <c:manualLayout>
                  <c:x val="-0.17718399105437263"/>
                  <c:y val="3.8106347817633908E-3"/>
                </c:manualLayout>
              </c:layout>
              <c:showLegendKey val="0"/>
              <c:showVal val="0"/>
              <c:showCatName val="1"/>
              <c:showSerName val="0"/>
              <c:showPercent val="1"/>
              <c:showBubbleSize val="0"/>
              <c:extLst>
                <c:ext xmlns:c15="http://schemas.microsoft.com/office/drawing/2012/chart" uri="{CE6537A1-D6FC-4f65-9D91-7224C49458BB}"/>
              </c:extLst>
            </c:dLbl>
            <c:dLbl>
              <c:idx val="6"/>
              <c:layout>
                <c:manualLayout>
                  <c:x val="-0.14758956492564446"/>
                  <c:y val="-5.8371786288002485E-2"/>
                </c:manualLayout>
              </c:layout>
              <c:showLegendKey val="0"/>
              <c:showVal val="0"/>
              <c:showCatName val="1"/>
              <c:showSerName val="0"/>
              <c:showPercent val="1"/>
              <c:showBubbleSize val="0"/>
              <c:extLst>
                <c:ext xmlns:c15="http://schemas.microsoft.com/office/drawing/2012/chart" uri="{CE6537A1-D6FC-4f65-9D91-7224C49458BB}"/>
              </c:extLst>
            </c:dLbl>
            <c:dLbl>
              <c:idx val="7"/>
              <c:layout>
                <c:manualLayout>
                  <c:x val="-9.2807008395473747E-2"/>
                  <c:y val="-8.7732293501553218E-2"/>
                </c:manualLayout>
              </c:layout>
              <c:showLegendKey val="0"/>
              <c:showVal val="0"/>
              <c:showCatName val="1"/>
              <c:showSerName val="0"/>
              <c:showPercent val="1"/>
              <c:showBubbleSize val="0"/>
              <c:extLst>
                <c:ext xmlns:c15="http://schemas.microsoft.com/office/drawing/2012/chart" uri="{CE6537A1-D6FC-4f65-9D91-7224C49458BB}"/>
              </c:extLst>
            </c:dLbl>
            <c:dLbl>
              <c:idx val="8"/>
              <c:layout>
                <c:manualLayout>
                  <c:x val="-6.2687203988155776E-2"/>
                  <c:y val="-0.1181514393425173"/>
                </c:manualLayout>
              </c:layout>
              <c:showLegendKey val="0"/>
              <c:showVal val="0"/>
              <c:showCatName val="1"/>
              <c:showSerName val="0"/>
              <c:showPercent val="1"/>
              <c:showBubbleSize val="0"/>
              <c:extLst>
                <c:ext xmlns:c15="http://schemas.microsoft.com/office/drawing/2012/chart" uri="{CE6537A1-D6FC-4f65-9D91-7224C49458BB}"/>
              </c:extLst>
            </c:dLbl>
            <c:dLbl>
              <c:idx val="9"/>
              <c:layout>
                <c:manualLayout>
                  <c:x val="-1.5846901251164742E-2"/>
                  <c:y val="-0.14715988417317816"/>
                </c:manualLayout>
              </c:layout>
              <c:showLegendKey val="0"/>
              <c:showVal val="0"/>
              <c:showCatName val="1"/>
              <c:showSerName val="0"/>
              <c:showPercent val="1"/>
              <c:showBubbleSize val="0"/>
              <c:extLst>
                <c:ext xmlns:c15="http://schemas.microsoft.com/office/drawing/2012/chart" uri="{CE6537A1-D6FC-4f65-9D91-7224C49458BB}"/>
              </c:extLst>
            </c:dLbl>
            <c:numFmt formatCode="0.0%" sourceLinked="0"/>
            <c:spPr>
              <a:noFill/>
              <a:ln w="25400">
                <a:noFill/>
              </a:ln>
            </c:spPr>
            <c:txPr>
              <a:bodyPr/>
              <a:lstStyle/>
              <a:p>
                <a:pPr>
                  <a:defRPr sz="1200" b="0" i="0" u="none" strike="noStrike" baseline="0">
                    <a:solidFill>
                      <a:srgbClr val="000000"/>
                    </a:solidFill>
                    <a:latin typeface="HG丸ｺﾞｼｯｸM-PRO" pitchFamily="50" charset="-128"/>
                    <a:ea typeface="HG丸ｺﾞｼｯｸM-PRO" pitchFamily="50" charset="-128"/>
                    <a:cs typeface="ＭＳ Ｐゴシック"/>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事故の型別労災!$A$4:$J$4</c:f>
              <c:strCache>
                <c:ptCount val="10"/>
                <c:pt idx="0">
                  <c:v>転倒</c:v>
                </c:pt>
                <c:pt idx="1">
                  <c:v>墜落・転落</c:v>
                </c:pt>
                <c:pt idx="2">
                  <c:v>動作の反動・無理な動作</c:v>
                </c:pt>
                <c:pt idx="3">
                  <c:v>はさまれ・巻き込まれ</c:v>
                </c:pt>
                <c:pt idx="4">
                  <c:v>切れ・こすれ</c:v>
                </c:pt>
                <c:pt idx="5">
                  <c:v>交通事故（道路）</c:v>
                </c:pt>
                <c:pt idx="6">
                  <c:v>激突</c:v>
                </c:pt>
                <c:pt idx="7">
                  <c:v>飛来・落下</c:v>
                </c:pt>
                <c:pt idx="8">
                  <c:v>激突され</c:v>
                </c:pt>
                <c:pt idx="9">
                  <c:v>その他</c:v>
                </c:pt>
              </c:strCache>
            </c:strRef>
          </c:cat>
          <c:val>
            <c:numRef>
              <c:f>事故の型別労災!$A$5:$J$5</c:f>
              <c:numCache>
                <c:formatCode>0.0_ </c:formatCode>
                <c:ptCount val="10"/>
                <c:pt idx="0">
                  <c:v>23.6</c:v>
                </c:pt>
                <c:pt idx="1">
                  <c:v>16</c:v>
                </c:pt>
                <c:pt idx="2">
                  <c:v>14.6</c:v>
                </c:pt>
                <c:pt idx="3">
                  <c:v>10.4</c:v>
                </c:pt>
                <c:pt idx="4">
                  <c:v>5.8</c:v>
                </c:pt>
                <c:pt idx="5">
                  <c:v>5.2</c:v>
                </c:pt>
                <c:pt idx="6">
                  <c:v>5.0999999999999996</c:v>
                </c:pt>
                <c:pt idx="7">
                  <c:v>4.5</c:v>
                </c:pt>
                <c:pt idx="8">
                  <c:v>4.0999999999999996</c:v>
                </c:pt>
                <c:pt idx="9">
                  <c:v>10.7</c:v>
                </c:pt>
              </c:numCache>
            </c:numRef>
          </c:val>
        </c:ser>
        <c:dLbls>
          <c:showLegendKey val="0"/>
          <c:showVal val="0"/>
          <c:showCatName val="0"/>
          <c:showSerName val="0"/>
          <c:showPercent val="0"/>
          <c:showBubbleSize val="0"/>
          <c:showLeaderLines val="0"/>
        </c:dLbls>
        <c:firstSliceAng val="0"/>
        <c:holeSize val="50"/>
      </c:doughnutChart>
      <c:spPr>
        <a:noFill/>
        <a:ln w="25400">
          <a:noFill/>
        </a:ln>
      </c:spPr>
    </c:plotArea>
    <c:plotVisOnly val="1"/>
    <c:dispBlanksAs val="zero"/>
    <c:showDLblsOverMax val="0"/>
  </c:chart>
  <c:spPr>
    <a:solidFill>
      <a:srgbClr val="FFFFFF"/>
    </a:solidFill>
    <a:ln w="9525">
      <a:noFill/>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1" y="1"/>
            <a:ext cx="2950375" cy="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3" tIns="45721" rIns="91443" bIns="45721" numCol="1" anchor="t" anchorCtr="0" compatLnSpc="1">
            <a:prstTxWarp prst="textNoShape">
              <a:avLst/>
            </a:prstTxWarp>
          </a:bodyPr>
          <a:lstStyle>
            <a:lvl1pPr defTabSz="914349" eaLnBrk="1" hangingPunct="1">
              <a:defRPr sz="1200">
                <a:latin typeface="Arial" charset="0"/>
              </a:defRPr>
            </a:lvl1pPr>
          </a:lstStyle>
          <a:p>
            <a:pPr>
              <a:defRPr/>
            </a:pPr>
            <a:endParaRPr lang="en-US" altLang="ja-JP"/>
          </a:p>
        </p:txBody>
      </p:sp>
      <p:sp>
        <p:nvSpPr>
          <p:cNvPr id="72707" name="Rectangle 3"/>
          <p:cNvSpPr>
            <a:spLocks noGrp="1" noChangeArrowheads="1"/>
          </p:cNvSpPr>
          <p:nvPr>
            <p:ph type="dt" sz="quarter" idx="1"/>
          </p:nvPr>
        </p:nvSpPr>
        <p:spPr bwMode="auto">
          <a:xfrm>
            <a:off x="3855221" y="1"/>
            <a:ext cx="2950374" cy="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3" tIns="45721" rIns="91443" bIns="45721" numCol="1" anchor="t" anchorCtr="0" compatLnSpc="1">
            <a:prstTxWarp prst="textNoShape">
              <a:avLst/>
            </a:prstTxWarp>
          </a:bodyPr>
          <a:lstStyle>
            <a:lvl1pPr algn="r" defTabSz="914349" eaLnBrk="1" hangingPunct="1">
              <a:defRPr sz="1200">
                <a:latin typeface="Arial" charset="0"/>
              </a:defRPr>
            </a:lvl1pPr>
          </a:lstStyle>
          <a:p>
            <a:pPr>
              <a:defRPr/>
            </a:pPr>
            <a:endParaRPr lang="en-US" altLang="ja-JP"/>
          </a:p>
        </p:txBody>
      </p:sp>
      <p:sp>
        <p:nvSpPr>
          <p:cNvPr id="72708" name="Rectangle 4"/>
          <p:cNvSpPr>
            <a:spLocks noGrp="1" noChangeArrowheads="1"/>
          </p:cNvSpPr>
          <p:nvPr>
            <p:ph type="ftr" sz="quarter" idx="2"/>
          </p:nvPr>
        </p:nvSpPr>
        <p:spPr bwMode="auto">
          <a:xfrm>
            <a:off x="1" y="9440372"/>
            <a:ext cx="2950375" cy="4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3" tIns="45721" rIns="91443" bIns="45721" numCol="1" anchor="b" anchorCtr="0" compatLnSpc="1">
            <a:prstTxWarp prst="textNoShape">
              <a:avLst/>
            </a:prstTxWarp>
          </a:bodyPr>
          <a:lstStyle>
            <a:lvl1pPr defTabSz="914349" eaLnBrk="1" hangingPunct="1">
              <a:defRPr sz="1200">
                <a:latin typeface="Arial" charset="0"/>
              </a:defRPr>
            </a:lvl1pPr>
          </a:lstStyle>
          <a:p>
            <a:pPr>
              <a:defRPr/>
            </a:pPr>
            <a:endParaRPr lang="en-US" altLang="ja-JP"/>
          </a:p>
        </p:txBody>
      </p:sp>
      <p:sp>
        <p:nvSpPr>
          <p:cNvPr id="72709" name="Rectangle 5"/>
          <p:cNvSpPr>
            <a:spLocks noGrp="1" noChangeArrowheads="1"/>
          </p:cNvSpPr>
          <p:nvPr>
            <p:ph type="sldNum" sz="quarter" idx="3"/>
          </p:nvPr>
        </p:nvSpPr>
        <p:spPr bwMode="auto">
          <a:xfrm>
            <a:off x="3855221" y="9440372"/>
            <a:ext cx="2950374" cy="4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3" tIns="45721" rIns="91443" bIns="45721" numCol="1" anchor="b" anchorCtr="0" compatLnSpc="1">
            <a:prstTxWarp prst="textNoShape">
              <a:avLst/>
            </a:prstTxWarp>
          </a:bodyPr>
          <a:lstStyle>
            <a:lvl1pPr algn="r" defTabSz="914349" eaLnBrk="1" hangingPunct="1">
              <a:defRPr sz="1200"/>
            </a:lvl1pPr>
          </a:lstStyle>
          <a:p>
            <a:pPr>
              <a:defRPr/>
            </a:pPr>
            <a:fld id="{D5D6A56A-7868-44FF-B8A4-1C465A40196B}" type="slidenum">
              <a:rPr lang="en-US" altLang="ja-JP"/>
              <a:pPr>
                <a:defRPr/>
              </a:pPr>
              <a:t>‹#›</a:t>
            </a:fld>
            <a:endParaRPr lang="en-US" altLang="ja-JP"/>
          </a:p>
        </p:txBody>
      </p:sp>
    </p:spTree>
    <p:extLst>
      <p:ext uri="{BB962C8B-B14F-4D97-AF65-F5344CB8AC3E}">
        <p14:creationId xmlns:p14="http://schemas.microsoft.com/office/powerpoint/2010/main" val="2816893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1026"/>
          <p:cNvSpPr>
            <a:spLocks noGrp="1" noChangeArrowheads="1"/>
          </p:cNvSpPr>
          <p:nvPr>
            <p:ph type="hdr" sz="quarter"/>
          </p:nvPr>
        </p:nvSpPr>
        <p:spPr bwMode="auto">
          <a:xfrm>
            <a:off x="0" y="1"/>
            <a:ext cx="2972836" cy="53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t" anchorCtr="0" compatLnSpc="1">
            <a:prstTxWarp prst="textNoShape">
              <a:avLst/>
            </a:prstTxWarp>
          </a:bodyPr>
          <a:lstStyle>
            <a:lvl1pPr defTabSz="914349">
              <a:defRPr sz="1200">
                <a:latin typeface="Arial" charset="0"/>
              </a:defRPr>
            </a:lvl1pPr>
          </a:lstStyle>
          <a:p>
            <a:pPr>
              <a:defRPr/>
            </a:pPr>
            <a:endParaRPr lang="ja-JP" altLang="en-US"/>
          </a:p>
        </p:txBody>
      </p:sp>
      <p:sp>
        <p:nvSpPr>
          <p:cNvPr id="458755" name="Rectangle 1027"/>
          <p:cNvSpPr>
            <a:spLocks noGrp="1" noChangeArrowheads="1"/>
          </p:cNvSpPr>
          <p:nvPr>
            <p:ph type="dt" idx="1"/>
          </p:nvPr>
        </p:nvSpPr>
        <p:spPr bwMode="auto">
          <a:xfrm>
            <a:off x="3887308" y="1"/>
            <a:ext cx="2895827" cy="53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t" anchorCtr="0" compatLnSpc="1">
            <a:prstTxWarp prst="textNoShape">
              <a:avLst/>
            </a:prstTxWarp>
          </a:bodyPr>
          <a:lstStyle>
            <a:lvl1pPr algn="r" defTabSz="914349">
              <a:defRPr sz="1200">
                <a:latin typeface="Arial" charset="0"/>
              </a:defRPr>
            </a:lvl1pPr>
          </a:lstStyle>
          <a:p>
            <a:pPr>
              <a:defRPr/>
            </a:pPr>
            <a:fld id="{3A4C7528-E4B2-4371-9CF0-E76F46DA8E9D}" type="datetimeFigureOut">
              <a:rPr lang="ja-JP" altLang="en-US"/>
              <a:pPr>
                <a:defRPr/>
              </a:pPr>
              <a:t>2021/5/22</a:t>
            </a:fld>
            <a:endParaRPr lang="ja-JP" altLang="en-US"/>
          </a:p>
        </p:txBody>
      </p:sp>
      <p:sp>
        <p:nvSpPr>
          <p:cNvPr id="92164" name="Rectangle 1028"/>
          <p:cNvSpPr>
            <a:spLocks noGrp="1" noRot="1" noChangeAspect="1" noChangeArrowheads="1" noTextEdit="1"/>
          </p:cNvSpPr>
          <p:nvPr>
            <p:ph type="sldImg" idx="2"/>
          </p:nvPr>
        </p:nvSpPr>
        <p:spPr bwMode="auto">
          <a:xfrm>
            <a:off x="901700" y="762000"/>
            <a:ext cx="4979988" cy="37338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8757" name="Rectangle 1029"/>
          <p:cNvSpPr>
            <a:spLocks noGrp="1" noChangeArrowheads="1"/>
          </p:cNvSpPr>
          <p:nvPr>
            <p:ph type="body" sz="quarter" idx="3"/>
          </p:nvPr>
        </p:nvSpPr>
        <p:spPr bwMode="auto">
          <a:xfrm>
            <a:off x="914472" y="4724184"/>
            <a:ext cx="4954191" cy="449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2 レベル</a:t>
            </a:r>
          </a:p>
          <a:p>
            <a:pPr lvl="2"/>
            <a:r>
              <a:rPr lang="ja-JP" altLang="en-US" noProof="0" smtClean="0"/>
              <a:t>第 3 レベル</a:t>
            </a:r>
          </a:p>
          <a:p>
            <a:pPr lvl="3"/>
            <a:r>
              <a:rPr lang="ja-JP" altLang="en-US" noProof="0" smtClean="0"/>
              <a:t>第 4 レベル</a:t>
            </a:r>
          </a:p>
          <a:p>
            <a:pPr lvl="4"/>
            <a:r>
              <a:rPr lang="ja-JP" altLang="en-US" noProof="0" smtClean="0"/>
              <a:t>第 5 レベル</a:t>
            </a:r>
          </a:p>
        </p:txBody>
      </p:sp>
      <p:sp>
        <p:nvSpPr>
          <p:cNvPr id="458758" name="Rectangle 1030"/>
          <p:cNvSpPr>
            <a:spLocks noGrp="1" noChangeArrowheads="1"/>
          </p:cNvSpPr>
          <p:nvPr>
            <p:ph type="ftr" sz="quarter" idx="4"/>
          </p:nvPr>
        </p:nvSpPr>
        <p:spPr bwMode="auto">
          <a:xfrm>
            <a:off x="0" y="9448369"/>
            <a:ext cx="2972836" cy="45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b" anchorCtr="0" compatLnSpc="1">
            <a:prstTxWarp prst="textNoShape">
              <a:avLst/>
            </a:prstTxWarp>
          </a:bodyPr>
          <a:lstStyle>
            <a:lvl1pPr defTabSz="914349">
              <a:defRPr sz="1200">
                <a:latin typeface="Arial" charset="0"/>
              </a:defRPr>
            </a:lvl1pPr>
          </a:lstStyle>
          <a:p>
            <a:pPr>
              <a:defRPr/>
            </a:pPr>
            <a:endParaRPr lang="ja-JP" altLang="en-US"/>
          </a:p>
        </p:txBody>
      </p:sp>
      <p:sp>
        <p:nvSpPr>
          <p:cNvPr id="458759" name="Rectangle 1031"/>
          <p:cNvSpPr>
            <a:spLocks noGrp="1" noChangeArrowheads="1"/>
          </p:cNvSpPr>
          <p:nvPr>
            <p:ph type="sldNum" sz="quarter" idx="5"/>
          </p:nvPr>
        </p:nvSpPr>
        <p:spPr bwMode="auto">
          <a:xfrm>
            <a:off x="3887308" y="9448369"/>
            <a:ext cx="2895827" cy="45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b" anchorCtr="0" compatLnSpc="1">
            <a:prstTxWarp prst="textNoShape">
              <a:avLst/>
            </a:prstTxWarp>
          </a:bodyPr>
          <a:lstStyle>
            <a:lvl1pPr algn="r" defTabSz="914349">
              <a:defRPr sz="1200"/>
            </a:lvl1pPr>
          </a:lstStyle>
          <a:p>
            <a:pPr>
              <a:defRPr/>
            </a:pPr>
            <a:fld id="{4AE5F6D8-63EA-4073-AFCB-7001CB437B10}" type="slidenum">
              <a:rPr lang="ja-JP" altLang="en-US"/>
              <a:pPr>
                <a:defRPr/>
              </a:pPr>
              <a:t>‹#›</a:t>
            </a:fld>
            <a:endParaRPr lang="ja-JP" altLang="en-US"/>
          </a:p>
        </p:txBody>
      </p:sp>
    </p:spTree>
    <p:extLst>
      <p:ext uri="{BB962C8B-B14F-4D97-AF65-F5344CB8AC3E}">
        <p14:creationId xmlns:p14="http://schemas.microsoft.com/office/powerpoint/2010/main" val="24877967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30000"/>
      </a:spcBef>
      <a:spcAft>
        <a:spcPct val="0"/>
      </a:spcAft>
      <a:defRPr kumimoji="1" sz="1200" kern="1200">
        <a:solidFill>
          <a:schemeClr val="tx1"/>
        </a:solidFill>
        <a:latin typeface="Calibri" pitchFamily="34" charset="0"/>
        <a:ea typeface="ＭＳ Ｐゴシック" pitchFamily="50" charset="-128"/>
        <a:cs typeface="+mn-cs"/>
      </a:defRPr>
    </a:lvl2pPr>
    <a:lvl3pPr marL="914400" algn="l" rtl="0" eaLnBrk="0" fontAlgn="base" hangingPunct="0">
      <a:spcBef>
        <a:spcPct val="30000"/>
      </a:spcBef>
      <a:spcAft>
        <a:spcPct val="0"/>
      </a:spcAft>
      <a:defRPr kumimoji="1" sz="1200" kern="1200">
        <a:solidFill>
          <a:schemeClr val="tx1"/>
        </a:solidFill>
        <a:latin typeface="Calibri" pitchFamily="34" charset="0"/>
        <a:ea typeface="ＭＳ Ｐゴシック" pitchFamily="50" charset="-128"/>
        <a:cs typeface="+mn-cs"/>
      </a:defRPr>
    </a:lvl3pPr>
    <a:lvl4pPr marL="1371600" algn="l" rtl="0" eaLnBrk="0" fontAlgn="base" hangingPunct="0">
      <a:spcBef>
        <a:spcPct val="30000"/>
      </a:spcBef>
      <a:spcAft>
        <a:spcPct val="0"/>
      </a:spcAft>
      <a:defRPr kumimoji="1" sz="1200" kern="1200">
        <a:solidFill>
          <a:schemeClr val="tx1"/>
        </a:solidFill>
        <a:latin typeface="Calibri" pitchFamily="34" charset="0"/>
        <a:ea typeface="ＭＳ Ｐゴシック" pitchFamily="50" charset="-128"/>
        <a:cs typeface="+mn-cs"/>
      </a:defRPr>
    </a:lvl4pPr>
    <a:lvl5pPr marL="1828800" algn="l" rtl="0" eaLnBrk="0" fontAlgn="base" hangingPunct="0">
      <a:spcBef>
        <a:spcPct val="30000"/>
      </a:spcBef>
      <a:spcAft>
        <a:spcPct val="0"/>
      </a:spcAft>
      <a:defRPr kumimoji="1" sz="1200"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1</a:t>
            </a:fld>
            <a:endParaRPr lang="ja-JP" altLang="en-US" dirty="0"/>
          </a:p>
        </p:txBody>
      </p:sp>
    </p:spTree>
    <p:extLst>
      <p:ext uri="{BB962C8B-B14F-4D97-AF65-F5344CB8AC3E}">
        <p14:creationId xmlns:p14="http://schemas.microsoft.com/office/powerpoint/2010/main" val="402442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25</a:t>
            </a:fld>
            <a:endParaRPr lang="ja-JP" altLang="en-US"/>
          </a:p>
        </p:txBody>
      </p:sp>
    </p:spTree>
    <p:extLst>
      <p:ext uri="{BB962C8B-B14F-4D97-AF65-F5344CB8AC3E}">
        <p14:creationId xmlns:p14="http://schemas.microsoft.com/office/powerpoint/2010/main" val="86149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27</a:t>
            </a:fld>
            <a:endParaRPr lang="ja-JP" altLang="en-US"/>
          </a:p>
        </p:txBody>
      </p:sp>
    </p:spTree>
    <p:extLst>
      <p:ext uri="{BB962C8B-B14F-4D97-AF65-F5344CB8AC3E}">
        <p14:creationId xmlns:p14="http://schemas.microsoft.com/office/powerpoint/2010/main" val="347995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33</a:t>
            </a:fld>
            <a:endParaRPr lang="ja-JP" altLang="en-US"/>
          </a:p>
        </p:txBody>
      </p:sp>
    </p:spTree>
    <p:extLst>
      <p:ext uri="{BB962C8B-B14F-4D97-AF65-F5344CB8AC3E}">
        <p14:creationId xmlns:p14="http://schemas.microsoft.com/office/powerpoint/2010/main" val="1774481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34</a:t>
            </a:fld>
            <a:endParaRPr lang="ja-JP" altLang="en-US"/>
          </a:p>
        </p:txBody>
      </p:sp>
    </p:spTree>
    <p:extLst>
      <p:ext uri="{BB962C8B-B14F-4D97-AF65-F5344CB8AC3E}">
        <p14:creationId xmlns:p14="http://schemas.microsoft.com/office/powerpoint/2010/main" val="662581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35</a:t>
            </a:fld>
            <a:endParaRPr lang="ja-JP" altLang="en-US"/>
          </a:p>
        </p:txBody>
      </p:sp>
    </p:spTree>
    <p:extLst>
      <p:ext uri="{BB962C8B-B14F-4D97-AF65-F5344CB8AC3E}">
        <p14:creationId xmlns:p14="http://schemas.microsoft.com/office/powerpoint/2010/main" val="1865152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36</a:t>
            </a:fld>
            <a:endParaRPr lang="ja-JP" altLang="en-US"/>
          </a:p>
        </p:txBody>
      </p:sp>
    </p:spTree>
    <p:extLst>
      <p:ext uri="{BB962C8B-B14F-4D97-AF65-F5344CB8AC3E}">
        <p14:creationId xmlns:p14="http://schemas.microsoft.com/office/powerpoint/2010/main" val="365520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38</a:t>
            </a:fld>
            <a:endParaRPr lang="ja-JP" altLang="en-US"/>
          </a:p>
        </p:txBody>
      </p:sp>
    </p:spTree>
    <p:extLst>
      <p:ext uri="{BB962C8B-B14F-4D97-AF65-F5344CB8AC3E}">
        <p14:creationId xmlns:p14="http://schemas.microsoft.com/office/powerpoint/2010/main" val="3178749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39</a:t>
            </a:fld>
            <a:endParaRPr lang="ja-JP" altLang="en-US"/>
          </a:p>
        </p:txBody>
      </p:sp>
    </p:spTree>
    <p:extLst>
      <p:ext uri="{BB962C8B-B14F-4D97-AF65-F5344CB8AC3E}">
        <p14:creationId xmlns:p14="http://schemas.microsoft.com/office/powerpoint/2010/main" val="2347695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40</a:t>
            </a:fld>
            <a:endParaRPr lang="ja-JP" altLang="en-US"/>
          </a:p>
        </p:txBody>
      </p:sp>
    </p:spTree>
    <p:extLst>
      <p:ext uri="{BB962C8B-B14F-4D97-AF65-F5344CB8AC3E}">
        <p14:creationId xmlns:p14="http://schemas.microsoft.com/office/powerpoint/2010/main" val="2024698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45</a:t>
            </a:fld>
            <a:endParaRPr lang="ja-JP" altLang="en-US"/>
          </a:p>
        </p:txBody>
      </p:sp>
    </p:spTree>
    <p:extLst>
      <p:ext uri="{BB962C8B-B14F-4D97-AF65-F5344CB8AC3E}">
        <p14:creationId xmlns:p14="http://schemas.microsoft.com/office/powerpoint/2010/main" val="411875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2</a:t>
            </a:fld>
            <a:endParaRPr lang="ja-JP" altLang="en-US" dirty="0"/>
          </a:p>
        </p:txBody>
      </p:sp>
    </p:spTree>
    <p:extLst>
      <p:ext uri="{BB962C8B-B14F-4D97-AF65-F5344CB8AC3E}">
        <p14:creationId xmlns:p14="http://schemas.microsoft.com/office/powerpoint/2010/main" val="1065007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46</a:t>
            </a:fld>
            <a:endParaRPr lang="ja-JP" altLang="en-US"/>
          </a:p>
        </p:txBody>
      </p:sp>
    </p:spTree>
    <p:extLst>
      <p:ext uri="{BB962C8B-B14F-4D97-AF65-F5344CB8AC3E}">
        <p14:creationId xmlns:p14="http://schemas.microsoft.com/office/powerpoint/2010/main" val="1212037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47</a:t>
            </a:fld>
            <a:endParaRPr lang="ja-JP" altLang="en-US"/>
          </a:p>
        </p:txBody>
      </p:sp>
    </p:spTree>
    <p:extLst>
      <p:ext uri="{BB962C8B-B14F-4D97-AF65-F5344CB8AC3E}">
        <p14:creationId xmlns:p14="http://schemas.microsoft.com/office/powerpoint/2010/main" val="700406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48</a:t>
            </a:fld>
            <a:endParaRPr lang="ja-JP" altLang="en-US"/>
          </a:p>
        </p:txBody>
      </p:sp>
    </p:spTree>
    <p:extLst>
      <p:ext uri="{BB962C8B-B14F-4D97-AF65-F5344CB8AC3E}">
        <p14:creationId xmlns:p14="http://schemas.microsoft.com/office/powerpoint/2010/main" val="2334992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50</a:t>
            </a:fld>
            <a:endParaRPr lang="ja-JP" altLang="en-US"/>
          </a:p>
        </p:txBody>
      </p:sp>
    </p:spTree>
    <p:extLst>
      <p:ext uri="{BB962C8B-B14F-4D97-AF65-F5344CB8AC3E}">
        <p14:creationId xmlns:p14="http://schemas.microsoft.com/office/powerpoint/2010/main" val="601852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62</a:t>
            </a:fld>
            <a:endParaRPr lang="ja-JP" altLang="en-US"/>
          </a:p>
        </p:txBody>
      </p:sp>
    </p:spTree>
    <p:extLst>
      <p:ext uri="{BB962C8B-B14F-4D97-AF65-F5344CB8AC3E}">
        <p14:creationId xmlns:p14="http://schemas.microsoft.com/office/powerpoint/2010/main" val="2781319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70</a:t>
            </a:fld>
            <a:endParaRPr lang="ja-JP" altLang="en-US"/>
          </a:p>
        </p:txBody>
      </p:sp>
    </p:spTree>
    <p:extLst>
      <p:ext uri="{BB962C8B-B14F-4D97-AF65-F5344CB8AC3E}">
        <p14:creationId xmlns:p14="http://schemas.microsoft.com/office/powerpoint/2010/main" val="4046881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72</a:t>
            </a:fld>
            <a:endParaRPr lang="ja-JP" altLang="en-US"/>
          </a:p>
        </p:txBody>
      </p:sp>
    </p:spTree>
    <p:extLst>
      <p:ext uri="{BB962C8B-B14F-4D97-AF65-F5344CB8AC3E}">
        <p14:creationId xmlns:p14="http://schemas.microsoft.com/office/powerpoint/2010/main" val="58904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73</a:t>
            </a:fld>
            <a:endParaRPr lang="ja-JP" altLang="en-US"/>
          </a:p>
        </p:txBody>
      </p:sp>
    </p:spTree>
    <p:extLst>
      <p:ext uri="{BB962C8B-B14F-4D97-AF65-F5344CB8AC3E}">
        <p14:creationId xmlns:p14="http://schemas.microsoft.com/office/powerpoint/2010/main" val="1158432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ー 1"/>
          <p:cNvSpPr>
            <a:spLocks noGrp="1" noRot="1" noChangeAspect="1" noTextEdit="1"/>
          </p:cNvSpPr>
          <p:nvPr>
            <p:ph type="sldImg"/>
          </p:nvPr>
        </p:nvSpPr>
        <p:spPr>
          <a:ln/>
        </p:spPr>
      </p:sp>
      <p:sp>
        <p:nvSpPr>
          <p:cNvPr id="95235" name="ノート プレースホルダー 2"/>
          <p:cNvSpPr>
            <a:spLocks noGrp="1"/>
          </p:cNvSpPr>
          <p:nvPr>
            <p:ph type="body" idx="1"/>
          </p:nvPr>
        </p:nvSpPr>
        <p:spPr>
          <a:noFill/>
        </p:spPr>
        <p:txBody>
          <a:bodyPr/>
          <a:lstStyle/>
          <a:p>
            <a:endParaRPr lang="ja-JP" altLang="en-US" smtClean="0"/>
          </a:p>
        </p:txBody>
      </p:sp>
      <p:sp>
        <p:nvSpPr>
          <p:cNvPr id="95236" name="スライド番号プレースホルダー 3"/>
          <p:cNvSpPr>
            <a:spLocks noGrp="1"/>
          </p:cNvSpPr>
          <p:nvPr>
            <p:ph type="sldNum" sz="quarter" idx="5"/>
          </p:nvPr>
        </p:nvSpPr>
        <p:spPr>
          <a:noFill/>
        </p:spPr>
        <p:txBody>
          <a:bodyPr/>
          <a:lstStyle>
            <a:lvl1pPr defTabSz="923127">
              <a:defRPr kumimoji="1">
                <a:solidFill>
                  <a:schemeClr val="tx1"/>
                </a:solidFill>
                <a:latin typeface="Arial" charset="0"/>
                <a:ea typeface="ＭＳ Ｐゴシック" pitchFamily="50" charset="-128"/>
              </a:defRPr>
            </a:lvl1pPr>
            <a:lvl2pPr marL="756608" indent="-291003" defTabSz="923127">
              <a:defRPr kumimoji="1">
                <a:solidFill>
                  <a:schemeClr val="tx1"/>
                </a:solidFill>
                <a:latin typeface="Arial" charset="0"/>
                <a:ea typeface="ＭＳ Ｐゴシック" pitchFamily="50" charset="-128"/>
              </a:defRPr>
            </a:lvl2pPr>
            <a:lvl3pPr marL="1164012" indent="-232803" defTabSz="923127">
              <a:defRPr kumimoji="1">
                <a:solidFill>
                  <a:schemeClr val="tx1"/>
                </a:solidFill>
                <a:latin typeface="Arial" charset="0"/>
                <a:ea typeface="ＭＳ Ｐゴシック" pitchFamily="50" charset="-128"/>
              </a:defRPr>
            </a:lvl3pPr>
            <a:lvl4pPr marL="1629618" indent="-232803" defTabSz="923127">
              <a:defRPr kumimoji="1">
                <a:solidFill>
                  <a:schemeClr val="tx1"/>
                </a:solidFill>
                <a:latin typeface="Arial" charset="0"/>
                <a:ea typeface="ＭＳ Ｐゴシック" pitchFamily="50" charset="-128"/>
              </a:defRPr>
            </a:lvl4pPr>
            <a:lvl5pPr marL="2095222" indent="-232803" defTabSz="923127">
              <a:defRPr kumimoji="1">
                <a:solidFill>
                  <a:schemeClr val="tx1"/>
                </a:solidFill>
                <a:latin typeface="Arial" charset="0"/>
                <a:ea typeface="ＭＳ Ｐゴシック" pitchFamily="50" charset="-128"/>
              </a:defRPr>
            </a:lvl5pPr>
            <a:lvl6pPr marL="2560827" indent="-232803" defTabSz="923127" eaLnBrk="0" fontAlgn="base" hangingPunct="0">
              <a:spcBef>
                <a:spcPct val="0"/>
              </a:spcBef>
              <a:spcAft>
                <a:spcPct val="0"/>
              </a:spcAft>
              <a:defRPr kumimoji="1">
                <a:solidFill>
                  <a:schemeClr val="tx1"/>
                </a:solidFill>
                <a:latin typeface="Arial" charset="0"/>
                <a:ea typeface="ＭＳ Ｐゴシック" pitchFamily="50" charset="-128"/>
              </a:defRPr>
            </a:lvl6pPr>
            <a:lvl7pPr marL="3026432" indent="-232803" defTabSz="923127" eaLnBrk="0" fontAlgn="base" hangingPunct="0">
              <a:spcBef>
                <a:spcPct val="0"/>
              </a:spcBef>
              <a:spcAft>
                <a:spcPct val="0"/>
              </a:spcAft>
              <a:defRPr kumimoji="1">
                <a:solidFill>
                  <a:schemeClr val="tx1"/>
                </a:solidFill>
                <a:latin typeface="Arial" charset="0"/>
                <a:ea typeface="ＭＳ Ｐゴシック" pitchFamily="50" charset="-128"/>
              </a:defRPr>
            </a:lvl7pPr>
            <a:lvl8pPr marL="3492037" indent="-232803" defTabSz="923127" eaLnBrk="0" fontAlgn="base" hangingPunct="0">
              <a:spcBef>
                <a:spcPct val="0"/>
              </a:spcBef>
              <a:spcAft>
                <a:spcPct val="0"/>
              </a:spcAft>
              <a:defRPr kumimoji="1">
                <a:solidFill>
                  <a:schemeClr val="tx1"/>
                </a:solidFill>
                <a:latin typeface="Arial" charset="0"/>
                <a:ea typeface="ＭＳ Ｐゴシック" pitchFamily="50" charset="-128"/>
              </a:defRPr>
            </a:lvl8pPr>
            <a:lvl9pPr marL="3957642" indent="-232803" defTabSz="923127" eaLnBrk="0" fontAlgn="base" hangingPunct="0">
              <a:spcBef>
                <a:spcPct val="0"/>
              </a:spcBef>
              <a:spcAft>
                <a:spcPct val="0"/>
              </a:spcAft>
              <a:defRPr kumimoji="1">
                <a:solidFill>
                  <a:schemeClr val="tx1"/>
                </a:solidFill>
                <a:latin typeface="Arial" charset="0"/>
                <a:ea typeface="ＭＳ Ｐゴシック" pitchFamily="50" charset="-128"/>
              </a:defRPr>
            </a:lvl9pPr>
          </a:lstStyle>
          <a:p>
            <a:fld id="{DF7F30D5-9E36-4E40-A6AF-ADFAA0E50DDC}" type="slidenum">
              <a:rPr lang="ja-JP" altLang="en-US" smtClean="0"/>
              <a:pPr/>
              <a:t>76</a:t>
            </a:fld>
            <a:endParaRPr lang="ja-JP" altLang="en-US" smtClean="0"/>
          </a:p>
        </p:txBody>
      </p:sp>
    </p:spTree>
    <p:extLst>
      <p:ext uri="{BB962C8B-B14F-4D97-AF65-F5344CB8AC3E}">
        <p14:creationId xmlns:p14="http://schemas.microsoft.com/office/powerpoint/2010/main" val="4252453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lgn="l" eaLnBrk="0" fontAlgn="base" hangingPunct="0">
              <a:spcBef>
                <a:spcPct val="30000"/>
              </a:spcBef>
              <a:defRPr kumimoji="1" sz="1200">
                <a:solidFill>
                  <a:schemeClr val="tx1"/>
                </a:solidFill>
                <a:latin typeface="Times New Roman" pitchFamily="18" charset="0"/>
                <a:ea typeface="ＭＳ Ｐ明朝" pitchFamily="18" charset="-128"/>
              </a:defRPr>
            </a:lvl1pPr>
            <a:lvl2pPr marL="756608" indent="-291003" algn="l" eaLnBrk="0" fontAlgn="base" hangingPunct="0">
              <a:spcBef>
                <a:spcPct val="30000"/>
              </a:spcBef>
              <a:defRPr kumimoji="1" sz="1200">
                <a:solidFill>
                  <a:schemeClr val="tx1"/>
                </a:solidFill>
                <a:latin typeface="Times New Roman" pitchFamily="18" charset="0"/>
                <a:ea typeface="ＭＳ Ｐ明朝" pitchFamily="18" charset="-128"/>
              </a:defRPr>
            </a:lvl2pPr>
            <a:lvl3pPr marL="1164012" indent="-232803" algn="l" eaLnBrk="0" fontAlgn="base" hangingPunct="0">
              <a:spcBef>
                <a:spcPct val="30000"/>
              </a:spcBef>
              <a:defRPr kumimoji="1" sz="1200">
                <a:solidFill>
                  <a:schemeClr val="tx1"/>
                </a:solidFill>
                <a:latin typeface="Times New Roman" pitchFamily="18" charset="0"/>
                <a:ea typeface="ＭＳ Ｐ明朝" pitchFamily="18" charset="-128"/>
              </a:defRPr>
            </a:lvl3pPr>
            <a:lvl4pPr marL="1629618" indent="-232803" algn="l" eaLnBrk="0" fontAlgn="base" hangingPunct="0">
              <a:spcBef>
                <a:spcPct val="30000"/>
              </a:spcBef>
              <a:defRPr kumimoji="1" sz="1200">
                <a:solidFill>
                  <a:schemeClr val="tx1"/>
                </a:solidFill>
                <a:latin typeface="Times New Roman" pitchFamily="18" charset="0"/>
                <a:ea typeface="ＭＳ Ｐ明朝" pitchFamily="18" charset="-128"/>
              </a:defRPr>
            </a:lvl4pPr>
            <a:lvl5pPr marL="2095222" indent="-232803" algn="l" eaLnBrk="0" fontAlgn="base" hangingPunct="0">
              <a:spcBef>
                <a:spcPct val="30000"/>
              </a:spcBef>
              <a:defRPr kumimoji="1" sz="1200">
                <a:solidFill>
                  <a:schemeClr val="tx1"/>
                </a:solidFill>
                <a:latin typeface="Times New Roman" pitchFamily="18" charset="0"/>
                <a:ea typeface="ＭＳ Ｐ明朝" pitchFamily="18" charset="-128"/>
              </a:defRPr>
            </a:lvl5pPr>
            <a:lvl6pPr marL="2560827" indent="-23280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32" indent="-23280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37" indent="-23280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642" indent="-23280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lgn="r" eaLnBrk="1" hangingPunct="1">
              <a:spcBef>
                <a:spcPct val="0"/>
              </a:spcBef>
            </a:pPr>
            <a:fld id="{D881CBC4-5B7B-4D74-8E5A-C51245B4A402}" type="slidenum">
              <a:rPr lang="en-US" altLang="ja-JP" smtClean="0">
                <a:solidFill>
                  <a:srgbClr val="000000"/>
                </a:solidFill>
                <a:ea typeface="ＭＳ Ｐゴシック" pitchFamily="50" charset="-128"/>
              </a:rPr>
              <a:pPr algn="r" eaLnBrk="1" hangingPunct="1">
                <a:spcBef>
                  <a:spcPct val="0"/>
                </a:spcBef>
              </a:pPr>
              <a:t>78</a:t>
            </a:fld>
            <a:endParaRPr lang="en-US" altLang="ja-JP" smtClean="0">
              <a:solidFill>
                <a:srgbClr val="000000"/>
              </a:solidFill>
              <a:ea typeface="ＭＳ Ｐゴシック" pitchFamily="50" charset="-128"/>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98928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Rot="1" noChangeAspect="1" noChangeArrowheads="1" noTextEdit="1"/>
          </p:cNvSpPr>
          <p:nvPr>
            <p:ph type="sldImg"/>
          </p:nvPr>
        </p:nvSpPr>
        <p:spPr>
          <a:xfrm>
            <a:off x="920750" y="746125"/>
            <a:ext cx="4968875" cy="3725863"/>
          </a:xfrm>
          <a:solidFill>
            <a:srgbClr val="FFFFFF"/>
          </a:solidFill>
          <a:ln/>
        </p:spPr>
      </p:sp>
    </p:spTree>
    <p:extLst>
      <p:ext uri="{BB962C8B-B14F-4D97-AF65-F5344CB8AC3E}">
        <p14:creationId xmlns:p14="http://schemas.microsoft.com/office/powerpoint/2010/main" val="263621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80</a:t>
            </a:fld>
            <a:endParaRPr lang="ja-JP" altLang="en-US"/>
          </a:p>
        </p:txBody>
      </p:sp>
    </p:spTree>
    <p:extLst>
      <p:ext uri="{BB962C8B-B14F-4D97-AF65-F5344CB8AC3E}">
        <p14:creationId xmlns:p14="http://schemas.microsoft.com/office/powerpoint/2010/main" val="1702089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ー 1"/>
          <p:cNvSpPr>
            <a:spLocks noGrp="1" noRot="1" noChangeAspect="1" noTextEdit="1"/>
          </p:cNvSpPr>
          <p:nvPr>
            <p:ph type="sldImg"/>
          </p:nvPr>
        </p:nvSpPr>
        <p:spPr>
          <a:ln/>
        </p:spPr>
      </p:sp>
      <p:sp>
        <p:nvSpPr>
          <p:cNvPr id="96259" name="ノート プレースホルダー 2"/>
          <p:cNvSpPr>
            <a:spLocks noGrp="1"/>
          </p:cNvSpPr>
          <p:nvPr>
            <p:ph type="body" idx="1"/>
          </p:nvPr>
        </p:nvSpPr>
        <p:spPr>
          <a:noFill/>
        </p:spPr>
        <p:txBody>
          <a:bodyPr/>
          <a:lstStyle/>
          <a:p>
            <a:endParaRPr lang="ja-JP" altLang="en-US" dirty="0" smtClean="0"/>
          </a:p>
        </p:txBody>
      </p:sp>
      <p:sp>
        <p:nvSpPr>
          <p:cNvPr id="96260" name="スライド番号プレースホルダー 3"/>
          <p:cNvSpPr>
            <a:spLocks noGrp="1"/>
          </p:cNvSpPr>
          <p:nvPr>
            <p:ph type="sldNum" sz="quarter" idx="5"/>
          </p:nvPr>
        </p:nvSpPr>
        <p:spPr>
          <a:noFill/>
        </p:spPr>
        <p:txBody>
          <a:bodyPr/>
          <a:lstStyle>
            <a:lvl1pPr defTabSz="923127">
              <a:defRPr kumimoji="1">
                <a:solidFill>
                  <a:schemeClr val="tx1"/>
                </a:solidFill>
                <a:latin typeface="Arial" charset="0"/>
                <a:ea typeface="ＭＳ Ｐゴシック" pitchFamily="50" charset="-128"/>
              </a:defRPr>
            </a:lvl1pPr>
            <a:lvl2pPr marL="756608" indent="-291003" defTabSz="923127">
              <a:defRPr kumimoji="1">
                <a:solidFill>
                  <a:schemeClr val="tx1"/>
                </a:solidFill>
                <a:latin typeface="Arial" charset="0"/>
                <a:ea typeface="ＭＳ Ｐゴシック" pitchFamily="50" charset="-128"/>
              </a:defRPr>
            </a:lvl2pPr>
            <a:lvl3pPr marL="1164012" indent="-232803" defTabSz="923127">
              <a:defRPr kumimoji="1">
                <a:solidFill>
                  <a:schemeClr val="tx1"/>
                </a:solidFill>
                <a:latin typeface="Arial" charset="0"/>
                <a:ea typeface="ＭＳ Ｐゴシック" pitchFamily="50" charset="-128"/>
              </a:defRPr>
            </a:lvl3pPr>
            <a:lvl4pPr marL="1629618" indent="-232803" defTabSz="923127">
              <a:defRPr kumimoji="1">
                <a:solidFill>
                  <a:schemeClr val="tx1"/>
                </a:solidFill>
                <a:latin typeface="Arial" charset="0"/>
                <a:ea typeface="ＭＳ Ｐゴシック" pitchFamily="50" charset="-128"/>
              </a:defRPr>
            </a:lvl4pPr>
            <a:lvl5pPr marL="2095222" indent="-232803" defTabSz="923127">
              <a:defRPr kumimoji="1">
                <a:solidFill>
                  <a:schemeClr val="tx1"/>
                </a:solidFill>
                <a:latin typeface="Arial" charset="0"/>
                <a:ea typeface="ＭＳ Ｐゴシック" pitchFamily="50" charset="-128"/>
              </a:defRPr>
            </a:lvl5pPr>
            <a:lvl6pPr marL="2560827" indent="-232803" defTabSz="923127" eaLnBrk="0" fontAlgn="base" hangingPunct="0">
              <a:spcBef>
                <a:spcPct val="0"/>
              </a:spcBef>
              <a:spcAft>
                <a:spcPct val="0"/>
              </a:spcAft>
              <a:defRPr kumimoji="1">
                <a:solidFill>
                  <a:schemeClr val="tx1"/>
                </a:solidFill>
                <a:latin typeface="Arial" charset="0"/>
                <a:ea typeface="ＭＳ Ｐゴシック" pitchFamily="50" charset="-128"/>
              </a:defRPr>
            </a:lvl6pPr>
            <a:lvl7pPr marL="3026432" indent="-232803" defTabSz="923127" eaLnBrk="0" fontAlgn="base" hangingPunct="0">
              <a:spcBef>
                <a:spcPct val="0"/>
              </a:spcBef>
              <a:spcAft>
                <a:spcPct val="0"/>
              </a:spcAft>
              <a:defRPr kumimoji="1">
                <a:solidFill>
                  <a:schemeClr val="tx1"/>
                </a:solidFill>
                <a:latin typeface="Arial" charset="0"/>
                <a:ea typeface="ＭＳ Ｐゴシック" pitchFamily="50" charset="-128"/>
              </a:defRPr>
            </a:lvl7pPr>
            <a:lvl8pPr marL="3492037" indent="-232803" defTabSz="923127" eaLnBrk="0" fontAlgn="base" hangingPunct="0">
              <a:spcBef>
                <a:spcPct val="0"/>
              </a:spcBef>
              <a:spcAft>
                <a:spcPct val="0"/>
              </a:spcAft>
              <a:defRPr kumimoji="1">
                <a:solidFill>
                  <a:schemeClr val="tx1"/>
                </a:solidFill>
                <a:latin typeface="Arial" charset="0"/>
                <a:ea typeface="ＭＳ Ｐゴシック" pitchFamily="50" charset="-128"/>
              </a:defRPr>
            </a:lvl8pPr>
            <a:lvl9pPr marL="3957642" indent="-232803" defTabSz="923127" eaLnBrk="0" fontAlgn="base" hangingPunct="0">
              <a:spcBef>
                <a:spcPct val="0"/>
              </a:spcBef>
              <a:spcAft>
                <a:spcPct val="0"/>
              </a:spcAft>
              <a:defRPr kumimoji="1">
                <a:solidFill>
                  <a:schemeClr val="tx1"/>
                </a:solidFill>
                <a:latin typeface="Arial" charset="0"/>
                <a:ea typeface="ＭＳ Ｐゴシック" pitchFamily="50" charset="-128"/>
              </a:defRPr>
            </a:lvl9pPr>
          </a:lstStyle>
          <a:p>
            <a:fld id="{686E738A-6279-40CE-8125-8A00330F58BA}" type="slidenum">
              <a:rPr lang="ja-JP" altLang="en-US" smtClean="0"/>
              <a:pPr/>
              <a:t>81</a:t>
            </a:fld>
            <a:endParaRPr lang="ja-JP" altLang="en-US" smtClean="0"/>
          </a:p>
        </p:txBody>
      </p:sp>
    </p:spTree>
    <p:extLst>
      <p:ext uri="{BB962C8B-B14F-4D97-AF65-F5344CB8AC3E}">
        <p14:creationId xmlns:p14="http://schemas.microsoft.com/office/powerpoint/2010/main" val="4270547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83</a:t>
            </a:fld>
            <a:endParaRPr lang="ja-JP" altLang="en-US"/>
          </a:p>
        </p:txBody>
      </p:sp>
    </p:spTree>
    <p:extLst>
      <p:ext uri="{BB962C8B-B14F-4D97-AF65-F5344CB8AC3E}">
        <p14:creationId xmlns:p14="http://schemas.microsoft.com/office/powerpoint/2010/main" val="3341566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84</a:t>
            </a:fld>
            <a:endParaRPr lang="ja-JP" altLang="en-US"/>
          </a:p>
        </p:txBody>
      </p:sp>
    </p:spTree>
    <p:extLst>
      <p:ext uri="{BB962C8B-B14F-4D97-AF65-F5344CB8AC3E}">
        <p14:creationId xmlns:p14="http://schemas.microsoft.com/office/powerpoint/2010/main" val="401238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13</a:t>
            </a:fld>
            <a:endParaRPr lang="ja-JP" altLang="en-US"/>
          </a:p>
        </p:txBody>
      </p:sp>
    </p:spTree>
    <p:extLst>
      <p:ext uri="{BB962C8B-B14F-4D97-AF65-F5344CB8AC3E}">
        <p14:creationId xmlns:p14="http://schemas.microsoft.com/office/powerpoint/2010/main" val="409244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14</a:t>
            </a:fld>
            <a:endParaRPr lang="ja-JP" altLang="en-US" dirty="0"/>
          </a:p>
        </p:txBody>
      </p:sp>
    </p:spTree>
    <p:extLst>
      <p:ext uri="{BB962C8B-B14F-4D97-AF65-F5344CB8AC3E}">
        <p14:creationId xmlns:p14="http://schemas.microsoft.com/office/powerpoint/2010/main" val="152813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25513" y="747713"/>
            <a:ext cx="4968875" cy="3727450"/>
          </a:xfrm>
          <a:solidFill>
            <a:srgbClr val="FFFFFF"/>
          </a:solidFill>
          <a:ln/>
        </p:spPr>
      </p:sp>
      <p:sp>
        <p:nvSpPr>
          <p:cNvPr id="30723" name="Rectangle 3"/>
          <p:cNvSpPr>
            <a:spLocks noGrp="1" noChangeArrowheads="1"/>
          </p:cNvSpPr>
          <p:nvPr>
            <p:ph type="body" idx="1"/>
          </p:nvPr>
        </p:nvSpPr>
        <p:spPr>
          <a:xfrm>
            <a:off x="909213" y="4724473"/>
            <a:ext cx="4997453" cy="4474806"/>
          </a:xfrm>
          <a:solidFill>
            <a:srgbClr val="FFFFFF"/>
          </a:solidFill>
          <a:ln>
            <a:solidFill>
              <a:srgbClr val="000000"/>
            </a:solidFill>
            <a:miter lim="800000"/>
            <a:headEnd/>
            <a:tailEnd/>
          </a:ln>
        </p:spPr>
        <p:txBody>
          <a:bodyPr/>
          <a:lstStyle/>
          <a:p>
            <a:pPr eaLnBrk="1" hangingPunct="1"/>
            <a:endParaRPr lang="ja-JP" altLang="en-US" dirty="0" smtClean="0"/>
          </a:p>
        </p:txBody>
      </p:sp>
    </p:spTree>
    <p:extLst>
      <p:ext uri="{BB962C8B-B14F-4D97-AF65-F5344CB8AC3E}">
        <p14:creationId xmlns:p14="http://schemas.microsoft.com/office/powerpoint/2010/main" val="132648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16</a:t>
            </a:fld>
            <a:endParaRPr lang="ja-JP" altLang="en-US"/>
          </a:p>
        </p:txBody>
      </p:sp>
    </p:spTree>
    <p:extLst>
      <p:ext uri="{BB962C8B-B14F-4D97-AF65-F5344CB8AC3E}">
        <p14:creationId xmlns:p14="http://schemas.microsoft.com/office/powerpoint/2010/main" val="147187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19</a:t>
            </a:fld>
            <a:endParaRPr lang="ja-JP" altLang="en-US"/>
          </a:p>
        </p:txBody>
      </p:sp>
    </p:spTree>
    <p:extLst>
      <p:ext uri="{BB962C8B-B14F-4D97-AF65-F5344CB8AC3E}">
        <p14:creationId xmlns:p14="http://schemas.microsoft.com/office/powerpoint/2010/main" val="101333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E5F6D8-63EA-4073-AFCB-7001CB437B10}" type="slidenum">
              <a:rPr lang="ja-JP" altLang="en-US" smtClean="0"/>
              <a:pPr>
                <a:defRPr/>
              </a:pPr>
              <a:t>20</a:t>
            </a:fld>
            <a:endParaRPr lang="ja-JP" altLang="en-US"/>
          </a:p>
        </p:txBody>
      </p:sp>
    </p:spTree>
    <p:extLst>
      <p:ext uri="{BB962C8B-B14F-4D97-AF65-F5344CB8AC3E}">
        <p14:creationId xmlns:p14="http://schemas.microsoft.com/office/powerpoint/2010/main" val="369501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0927149F-F35C-452E-BE6D-B629D146A3F6}" type="datetime1">
              <a:rPr lang="ja-JP" altLang="en-US"/>
              <a:pPr>
                <a:defRPr/>
              </a:pPr>
              <a:t>2021/5/22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98049D2B-7111-41EE-87CF-3607686ACC2F}" type="slidenum">
              <a:rPr lang="en-US" altLang="ja-JP"/>
              <a:pPr>
                <a:defRPr/>
              </a:pPr>
              <a:t>‹#›</a:t>
            </a:fld>
            <a:endParaRPr lang="en-US" altLang="ja-JP"/>
          </a:p>
        </p:txBody>
      </p:sp>
    </p:spTree>
    <p:extLst>
      <p:ext uri="{BB962C8B-B14F-4D97-AF65-F5344CB8AC3E}">
        <p14:creationId xmlns:p14="http://schemas.microsoft.com/office/powerpoint/2010/main" val="260899098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16A1EBF4-6D79-43B1-B8E1-9C983E4DAE65}" type="datetime1">
              <a:rPr lang="ja-JP" altLang="en-US"/>
              <a:pPr>
                <a:defRPr/>
              </a:pPr>
              <a:t>2021/5/22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947F17DD-794A-45A8-8AB0-65D90AC9D8E4}" type="slidenum">
              <a:rPr lang="en-US" altLang="ja-JP"/>
              <a:pPr>
                <a:defRPr/>
              </a:pPr>
              <a:t>‹#›</a:t>
            </a:fld>
            <a:endParaRPr lang="en-US" altLang="ja-JP"/>
          </a:p>
        </p:txBody>
      </p:sp>
    </p:spTree>
    <p:extLst>
      <p:ext uri="{BB962C8B-B14F-4D97-AF65-F5344CB8AC3E}">
        <p14:creationId xmlns:p14="http://schemas.microsoft.com/office/powerpoint/2010/main" val="4194730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76AAA5F1-6250-429A-9B6F-2B7D18A4B476}" type="datetime1">
              <a:rPr lang="ja-JP" altLang="en-US"/>
              <a:pPr>
                <a:defRPr/>
              </a:pPr>
              <a:t>2021/5/22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77CCB0-42EE-4594-9025-AF9A5E50DC31}" type="slidenum">
              <a:rPr lang="en-US" altLang="ja-JP"/>
              <a:pPr>
                <a:defRPr/>
              </a:pPr>
              <a:t>‹#›</a:t>
            </a:fld>
            <a:endParaRPr lang="en-US" altLang="ja-JP"/>
          </a:p>
        </p:txBody>
      </p:sp>
    </p:spTree>
    <p:extLst>
      <p:ext uri="{BB962C8B-B14F-4D97-AF65-F5344CB8AC3E}">
        <p14:creationId xmlns:p14="http://schemas.microsoft.com/office/powerpoint/2010/main" val="12726203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CB1C9624-C871-47B9-8253-DF7C6734A65C}" type="datetime1">
              <a:rPr lang="ja-JP" altLang="en-US"/>
              <a:pPr>
                <a:defRPr/>
              </a:pPr>
              <a:t>2021/5/22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6E76F4EC-2BC4-434A-AAD7-3930299D46BB}" type="slidenum">
              <a:rPr lang="en-US" altLang="ja-JP"/>
              <a:pPr>
                <a:defRPr/>
              </a:pPr>
              <a:t>‹#›</a:t>
            </a:fld>
            <a:endParaRPr lang="en-US" altLang="ja-JP"/>
          </a:p>
        </p:txBody>
      </p:sp>
    </p:spTree>
    <p:extLst>
      <p:ext uri="{BB962C8B-B14F-4D97-AF65-F5344CB8AC3E}">
        <p14:creationId xmlns:p14="http://schemas.microsoft.com/office/powerpoint/2010/main" val="37759392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1C4A44D2-08DF-4AA2-AD46-C072D6CB15F2}" type="datetime1">
              <a:rPr lang="ja-JP" altLang="en-US"/>
              <a:pPr>
                <a:defRPr/>
              </a:pPr>
              <a:t>2021/5/22</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0015762A-DC71-4C08-BC5A-44E44CE55D4A}" type="slidenum">
              <a:rPr lang="en-US" altLang="ja-JP"/>
              <a:pPr>
                <a:defRPr/>
              </a:pPr>
              <a:t>‹#›</a:t>
            </a:fld>
            <a:endParaRPr lang="en-US" altLang="ja-JP"/>
          </a:p>
        </p:txBody>
      </p:sp>
    </p:spTree>
    <p:extLst>
      <p:ext uri="{BB962C8B-B14F-4D97-AF65-F5344CB8AC3E}">
        <p14:creationId xmlns:p14="http://schemas.microsoft.com/office/powerpoint/2010/main" val="25966352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CA68C481-7688-4261-91F5-BEA4DCAFDB8A}" type="datetime1">
              <a:rPr lang="ja-JP" altLang="en-US"/>
              <a:pPr>
                <a:defRPr/>
              </a:pPr>
              <a:t>2021/5/22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328A53-4B4F-4C95-BC94-03C3E85A9D1B}" type="slidenum">
              <a:rPr lang="en-US" altLang="ja-JP"/>
              <a:pPr>
                <a:defRPr/>
              </a:pPr>
              <a:t>‹#›</a:t>
            </a:fld>
            <a:endParaRPr lang="en-US" altLang="ja-JP"/>
          </a:p>
        </p:txBody>
      </p:sp>
    </p:spTree>
    <p:extLst>
      <p:ext uri="{BB962C8B-B14F-4D97-AF65-F5344CB8AC3E}">
        <p14:creationId xmlns:p14="http://schemas.microsoft.com/office/powerpoint/2010/main" val="7904242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591E0495-318D-405F-AAB9-473C155A7850}" type="datetime1">
              <a:rPr lang="ja-JP" altLang="en-US"/>
              <a:pPr>
                <a:defRPr/>
              </a:pPr>
              <a:t>2021/5/22</a:t>
            </a:fld>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p:cNvSpPr>
            <a:spLocks noGrp="1" noChangeArrowheads="1"/>
          </p:cNvSpPr>
          <p:nvPr>
            <p:ph type="sldNum" sz="quarter" idx="12"/>
          </p:nvPr>
        </p:nvSpPr>
        <p:spPr>
          <a:ln/>
        </p:spPr>
        <p:txBody>
          <a:bodyPr/>
          <a:lstStyle>
            <a:lvl1pPr>
              <a:defRPr/>
            </a:lvl1pPr>
          </a:lstStyle>
          <a:p>
            <a:pPr>
              <a:defRPr/>
            </a:pPr>
            <a:fld id="{18E84F0C-62FB-40BE-88E8-09267F2D4FD2}" type="slidenum">
              <a:rPr lang="en-US" altLang="ja-JP"/>
              <a:pPr>
                <a:defRPr/>
              </a:pPr>
              <a:t>‹#›</a:t>
            </a:fld>
            <a:endParaRPr lang="en-US" altLang="ja-JP"/>
          </a:p>
        </p:txBody>
      </p:sp>
    </p:spTree>
    <p:extLst>
      <p:ext uri="{BB962C8B-B14F-4D97-AF65-F5344CB8AC3E}">
        <p14:creationId xmlns:p14="http://schemas.microsoft.com/office/powerpoint/2010/main" val="23885933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B37C88C9-5DB9-49B0-9244-7F49F19B3D4A}" type="datetime1">
              <a:rPr lang="ja-JP" altLang="en-US"/>
              <a:pPr>
                <a:defRPr/>
              </a:pPr>
              <a:t>2021/5/22</a:t>
            </a:fld>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FD9C0E67-4326-4310-817F-02682F61E1C1}" type="slidenum">
              <a:rPr lang="en-US" altLang="ja-JP"/>
              <a:pPr>
                <a:defRPr/>
              </a:pPr>
              <a:t>‹#›</a:t>
            </a:fld>
            <a:endParaRPr lang="en-US" altLang="ja-JP"/>
          </a:p>
        </p:txBody>
      </p:sp>
    </p:spTree>
    <p:extLst>
      <p:ext uri="{BB962C8B-B14F-4D97-AF65-F5344CB8AC3E}">
        <p14:creationId xmlns:p14="http://schemas.microsoft.com/office/powerpoint/2010/main" val="15999844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1373CF2-5F11-48EF-8955-EDD58CD80C63}" type="datetime1">
              <a:rPr lang="ja-JP" altLang="en-US"/>
              <a:pPr>
                <a:defRPr/>
              </a:pPr>
              <a:t>2021/5/22</a:t>
            </a:fld>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p:cNvSpPr>
            <a:spLocks noGrp="1" noChangeArrowheads="1"/>
          </p:cNvSpPr>
          <p:nvPr>
            <p:ph type="sldNum" sz="quarter" idx="12"/>
          </p:nvPr>
        </p:nvSpPr>
        <p:spPr>
          <a:ln/>
        </p:spPr>
        <p:txBody>
          <a:bodyPr/>
          <a:lstStyle>
            <a:lvl1pPr>
              <a:defRPr/>
            </a:lvl1pPr>
          </a:lstStyle>
          <a:p>
            <a:pPr>
              <a:defRPr/>
            </a:pPr>
            <a:fld id="{9B82D4C1-AAAE-4D60-9EA7-17359EDB72EE}" type="slidenum">
              <a:rPr lang="en-US" altLang="ja-JP"/>
              <a:pPr>
                <a:defRPr/>
              </a:pPr>
              <a:t>‹#›</a:t>
            </a:fld>
            <a:endParaRPr lang="en-US" altLang="ja-JP"/>
          </a:p>
        </p:txBody>
      </p:sp>
    </p:spTree>
    <p:extLst>
      <p:ext uri="{BB962C8B-B14F-4D97-AF65-F5344CB8AC3E}">
        <p14:creationId xmlns:p14="http://schemas.microsoft.com/office/powerpoint/2010/main" val="20703123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899BB99E-887A-43DC-AAEE-69400642D9D5}" type="datetime1">
              <a:rPr lang="ja-JP" altLang="en-US"/>
              <a:pPr>
                <a:defRPr/>
              </a:pPr>
              <a:t>2021/5/22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CDDDC678-7AFC-47D8-99AC-6AD861446C71}" type="slidenum">
              <a:rPr lang="en-US" altLang="ja-JP"/>
              <a:pPr>
                <a:defRPr/>
              </a:pPr>
              <a:t>‹#›</a:t>
            </a:fld>
            <a:endParaRPr lang="en-US" altLang="ja-JP"/>
          </a:p>
        </p:txBody>
      </p:sp>
    </p:spTree>
    <p:extLst>
      <p:ext uri="{BB962C8B-B14F-4D97-AF65-F5344CB8AC3E}">
        <p14:creationId xmlns:p14="http://schemas.microsoft.com/office/powerpoint/2010/main" val="42770519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AA1B5A06-C9C3-4ADF-BF30-314970B3CD6B}" type="datetime1">
              <a:rPr lang="ja-JP" altLang="en-US"/>
              <a:pPr>
                <a:defRPr/>
              </a:pPr>
              <a:t>2021/5/22</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CF46A8E2-FB2B-49DC-A3FA-F75A531D3C99}" type="slidenum">
              <a:rPr lang="en-US" altLang="ja-JP"/>
              <a:pPr>
                <a:defRPr/>
              </a:pPr>
              <a:t>‹#›</a:t>
            </a:fld>
            <a:endParaRPr lang="en-US" altLang="ja-JP"/>
          </a:p>
        </p:txBody>
      </p:sp>
    </p:spTree>
    <p:extLst>
      <p:ext uri="{BB962C8B-B14F-4D97-AF65-F5344CB8AC3E}">
        <p14:creationId xmlns:p14="http://schemas.microsoft.com/office/powerpoint/2010/main" val="15108251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AAE713D5-413E-48A6-BA0E-9ADC48EAFCEE}" type="datetime1">
              <a:rPr lang="ja-JP" altLang="en-US"/>
              <a:pPr>
                <a:defRPr/>
              </a:pPr>
              <a:t>2021/5/22</a:t>
            </a:fld>
            <a:endParaRPr lang="ja-JP"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ja-JP"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70A883E-D788-4439-BC88-269EB27DF60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eaLnBrk="0" fontAlgn="base" hangingPunct="0">
        <a:spcBef>
          <a:spcPct val="0"/>
        </a:spcBef>
        <a:spcAft>
          <a:spcPct val="0"/>
        </a:spcAft>
        <a:defRPr kumimoji="1" sz="4400">
          <a:solidFill>
            <a:schemeClr val="tx2"/>
          </a:solidFill>
          <a:latin typeface="Arial" charset="0"/>
          <a:ea typeface="ＭＳ Ｐゴシック" pitchFamily="50" charset="-128"/>
        </a:defRPr>
      </a:lvl6pPr>
      <a:lvl7pPr marL="914400" algn="ctr" rtl="0" eaLnBrk="0" fontAlgn="base" hangingPunct="0">
        <a:spcBef>
          <a:spcPct val="0"/>
        </a:spcBef>
        <a:spcAft>
          <a:spcPct val="0"/>
        </a:spcAft>
        <a:defRPr kumimoji="1" sz="4400">
          <a:solidFill>
            <a:schemeClr val="tx2"/>
          </a:solidFill>
          <a:latin typeface="Arial" charset="0"/>
          <a:ea typeface="ＭＳ Ｐゴシック" pitchFamily="50" charset="-128"/>
        </a:defRPr>
      </a:lvl7pPr>
      <a:lvl8pPr marL="1371600" algn="ctr" rtl="0" eaLnBrk="0" fontAlgn="base" hangingPunct="0">
        <a:spcBef>
          <a:spcPct val="0"/>
        </a:spcBef>
        <a:spcAft>
          <a:spcPct val="0"/>
        </a:spcAft>
        <a:defRPr kumimoji="1" sz="4400">
          <a:solidFill>
            <a:schemeClr val="tx2"/>
          </a:solidFill>
          <a:latin typeface="Arial" charset="0"/>
          <a:ea typeface="ＭＳ Ｐゴシック" pitchFamily="50" charset="-128"/>
        </a:defRPr>
      </a:lvl8pPr>
      <a:lvl9pPr marL="1828800" algn="ctr" rtl="0" eaLnBrk="0" fontAlgn="base" hangingPunct="0">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http://www.mhlw.go.jp/kinkyu/dl/170510-01.pdf"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oleObject" Target="../embeddings/oleObject6.bin"/><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6.png"/><Relationship Id="rId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oleObject" Target="../embeddings/oleObject3.bin"/><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4.png"/><Relationship Id="rId5" Type="http://schemas.openxmlformats.org/officeDocument/2006/relationships/oleObject" Target="../embeddings/oleObject10.bin"/><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64.png"/><Relationship Id="rId4" Type="http://schemas.openxmlformats.org/officeDocument/2006/relationships/oleObject" Target="../embeddings/oleObject11.bin"/></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0690F622-01DB-4636-AD5F-71199D55E57E}" type="slidenum">
              <a:rPr lang="en-US" altLang="ja-JP" sz="1400" smtClean="0"/>
              <a:pPr>
                <a:spcBef>
                  <a:spcPct val="0"/>
                </a:spcBef>
                <a:buFontTx/>
                <a:buNone/>
              </a:pPr>
              <a:t>1</a:t>
            </a:fld>
            <a:endParaRPr lang="en-US" altLang="ja-JP" sz="1400" dirty="0" smtClean="0"/>
          </a:p>
        </p:txBody>
      </p:sp>
      <p:sp>
        <p:nvSpPr>
          <p:cNvPr id="2070" name="Text Box 22"/>
          <p:cNvSpPr txBox="1">
            <a:spLocks noChangeArrowheads="1"/>
          </p:cNvSpPr>
          <p:nvPr/>
        </p:nvSpPr>
        <p:spPr bwMode="auto">
          <a:xfrm>
            <a:off x="762000" y="609600"/>
            <a:ext cx="73914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ts val="5300"/>
              </a:lnSpc>
              <a:spcBef>
                <a:spcPts val="0"/>
              </a:spcBef>
              <a:defRPr/>
            </a:pPr>
            <a:r>
              <a:rPr lang="ja-JP" altLang="en-US" sz="4400" i="1" u="sng" dirty="0">
                <a:effectLst>
                  <a:outerShdw blurRad="38100" dist="38100" dir="2700000" algn="tl">
                    <a:srgbClr val="C0C0C0"/>
                  </a:outerShdw>
                </a:effectLst>
                <a:latin typeface="HG丸ｺﾞｼｯｸM-PRO" pitchFamily="50" charset="-128"/>
                <a:ea typeface="HG丸ｺﾞｼｯｸM-PRO" pitchFamily="50" charset="-128"/>
              </a:rPr>
              <a:t>安全衛生推進者養成講習会</a:t>
            </a:r>
            <a:endParaRPr lang="ja-JP" altLang="en-US" sz="44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2053" name="Text Box 23"/>
          <p:cNvSpPr txBox="1">
            <a:spLocks noChangeArrowheads="1"/>
          </p:cNvSpPr>
          <p:nvPr/>
        </p:nvSpPr>
        <p:spPr bwMode="auto">
          <a:xfrm>
            <a:off x="3203848" y="1807140"/>
            <a:ext cx="4648200" cy="142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4000" dirty="0">
                <a:solidFill>
                  <a:srgbClr val="000066"/>
                </a:solidFill>
                <a:latin typeface="HG丸ｺﾞｼｯｸM-PRO" pitchFamily="50" charset="-128"/>
                <a:ea typeface="HG丸ｺﾞｼｯｸM-PRO" pitchFamily="50" charset="-128"/>
              </a:rPr>
              <a:t>第１章　安全</a:t>
            </a:r>
            <a:r>
              <a:rPr lang="ja-JP" altLang="en-US" sz="4000" dirty="0" smtClean="0">
                <a:solidFill>
                  <a:srgbClr val="000066"/>
                </a:solidFill>
                <a:latin typeface="HG丸ｺﾞｼｯｸM-PRO" pitchFamily="50" charset="-128"/>
                <a:ea typeface="HG丸ｺﾞｼｯｸM-PRO" pitchFamily="50" charset="-128"/>
              </a:rPr>
              <a:t>管理</a:t>
            </a:r>
            <a:endParaRPr lang="en-US" altLang="ja-JP" sz="4000" dirty="0" smtClean="0">
              <a:solidFill>
                <a:srgbClr val="000066"/>
              </a:solidFill>
              <a:latin typeface="HG丸ｺﾞｼｯｸM-PRO" pitchFamily="50" charset="-128"/>
              <a:ea typeface="HG丸ｺﾞｼｯｸM-PRO" pitchFamily="50" charset="-128"/>
            </a:endParaRPr>
          </a:p>
          <a:p>
            <a:pPr algn="ctr" eaLnBrk="1" hangingPunct="1">
              <a:lnSpc>
                <a:spcPts val="5600"/>
              </a:lnSpc>
              <a:spcBef>
                <a:spcPct val="0"/>
              </a:spcBef>
              <a:buFontTx/>
              <a:buNone/>
            </a:pPr>
            <a:r>
              <a:rPr lang="ja-JP" altLang="en-US" sz="2800" dirty="0" smtClean="0">
                <a:solidFill>
                  <a:srgbClr val="000066"/>
                </a:solidFill>
                <a:latin typeface="HG丸ｺﾞｼｯｸM-PRO" pitchFamily="50" charset="-128"/>
                <a:ea typeface="HG丸ｺﾞｼｯｸM-PRO" pitchFamily="50" charset="-128"/>
              </a:rPr>
              <a:t>（</a:t>
            </a:r>
            <a:r>
              <a:rPr lang="en-US" altLang="ja-JP" sz="2800" dirty="0" smtClean="0">
                <a:solidFill>
                  <a:srgbClr val="000066"/>
                </a:solidFill>
                <a:latin typeface="HG丸ｺﾞｼｯｸM-PRO" pitchFamily="50" charset="-128"/>
                <a:ea typeface="HG丸ｺﾞｼｯｸM-PRO" pitchFamily="50" charset="-128"/>
              </a:rPr>
              <a:t>P</a:t>
            </a:r>
            <a:r>
              <a:rPr lang="ja-JP" altLang="en-US" sz="2800" dirty="0" smtClean="0">
                <a:solidFill>
                  <a:srgbClr val="000066"/>
                </a:solidFill>
                <a:latin typeface="HG丸ｺﾞｼｯｸM-PRO" pitchFamily="50" charset="-128"/>
                <a:ea typeface="HG丸ｺﾞｼｯｸM-PRO" pitchFamily="50" charset="-128"/>
              </a:rPr>
              <a:t>９～</a:t>
            </a:r>
            <a:r>
              <a:rPr lang="en-US" altLang="ja-JP" sz="2800" dirty="0" smtClean="0">
                <a:solidFill>
                  <a:srgbClr val="000066"/>
                </a:solidFill>
                <a:latin typeface="HG丸ｺﾞｼｯｸM-PRO" pitchFamily="50" charset="-128"/>
                <a:ea typeface="HG丸ｺﾞｼｯｸM-PRO" pitchFamily="50" charset="-128"/>
              </a:rPr>
              <a:t>P</a:t>
            </a:r>
            <a:r>
              <a:rPr lang="ja-JP" altLang="en-US" sz="2800" dirty="0" smtClean="0">
                <a:solidFill>
                  <a:srgbClr val="000066"/>
                </a:solidFill>
                <a:latin typeface="HG丸ｺﾞｼｯｸM-PRO" pitchFamily="50" charset="-128"/>
                <a:ea typeface="HG丸ｺﾞｼｯｸM-PRO" pitchFamily="50" charset="-128"/>
              </a:rPr>
              <a:t>６０）</a:t>
            </a:r>
            <a:endParaRPr lang="en-US" altLang="ja-JP" sz="2800" dirty="0">
              <a:solidFill>
                <a:srgbClr val="000066"/>
              </a:solidFill>
              <a:latin typeface="HG丸ｺﾞｼｯｸM-PRO" pitchFamily="50" charset="-128"/>
              <a:ea typeface="HG丸ｺﾞｼｯｸM-PRO" pitchFamily="50" charset="-128"/>
            </a:endParaRPr>
          </a:p>
        </p:txBody>
      </p:sp>
      <p:sp>
        <p:nvSpPr>
          <p:cNvPr id="2072" name="Text Box 24"/>
          <p:cNvSpPr txBox="1">
            <a:spLocks noChangeArrowheads="1"/>
          </p:cNvSpPr>
          <p:nvPr/>
        </p:nvSpPr>
        <p:spPr bwMode="auto">
          <a:xfrm>
            <a:off x="228600" y="5029200"/>
            <a:ext cx="5410200" cy="8302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ts val="0"/>
              </a:spcBef>
              <a:defRPr/>
            </a:pPr>
            <a:r>
              <a:rPr lang="ja-JP" altLang="en-US" sz="2400" dirty="0" smtClean="0">
                <a:solidFill>
                  <a:srgbClr val="FF0000"/>
                </a:solidFill>
                <a:effectLst>
                  <a:outerShdw blurRad="38100" dist="38100" dir="2700000" algn="tl">
                    <a:srgbClr val="C0C0C0"/>
                  </a:outerShdw>
                </a:effectLst>
                <a:latin typeface="HG丸ｺﾞｼｯｸM-PRO" pitchFamily="50" charset="-128"/>
                <a:ea typeface="HG丸ｺﾞｼｯｸM-PRO" pitchFamily="50" charset="-128"/>
              </a:rPr>
              <a:t>令和３年　６月２５日</a:t>
            </a:r>
            <a:endParaRPr lang="ja-JP" altLang="en-US" sz="2400" dirty="0">
              <a:solidFill>
                <a:srgbClr val="FF0000"/>
              </a:solidFill>
              <a:effectLst>
                <a:outerShdw blurRad="38100" dist="38100" dir="2700000" algn="tl">
                  <a:srgbClr val="C0C0C0"/>
                </a:outerShdw>
              </a:effectLst>
              <a:latin typeface="HG丸ｺﾞｼｯｸM-PRO" pitchFamily="50" charset="-128"/>
              <a:ea typeface="HG丸ｺﾞｼｯｸM-PRO" pitchFamily="50" charset="-128"/>
            </a:endParaRPr>
          </a:p>
          <a:p>
            <a:pPr algn="ctr" eaLnBrk="1" hangingPunct="1">
              <a:spcBef>
                <a:spcPts val="0"/>
              </a:spcBef>
              <a:defRPr/>
            </a:pPr>
            <a:r>
              <a:rPr lang="ja-JP" altLang="en-US" sz="2400" dirty="0">
                <a:solidFill>
                  <a:srgbClr val="FF0000"/>
                </a:solidFill>
                <a:effectLst>
                  <a:outerShdw blurRad="38100" dist="38100" dir="2700000" algn="tl">
                    <a:srgbClr val="C0C0C0"/>
                  </a:outerShdw>
                </a:effectLst>
                <a:latin typeface="HG丸ｺﾞｼｯｸM-PRO" pitchFamily="50" charset="-128"/>
                <a:ea typeface="HG丸ｺﾞｼｯｸM-PRO" pitchFamily="50" charset="-128"/>
              </a:rPr>
              <a:t>神奈川労務安全衛生協会厚木支部</a:t>
            </a:r>
          </a:p>
        </p:txBody>
      </p:sp>
      <p:pic>
        <p:nvPicPr>
          <p:cNvPr id="3" name="図 2"/>
          <p:cNvPicPr>
            <a:picLocks noChangeAspect="1"/>
          </p:cNvPicPr>
          <p:nvPr/>
        </p:nvPicPr>
        <p:blipFill>
          <a:blip r:embed="rId3"/>
          <a:stretch>
            <a:fillRect/>
          </a:stretch>
        </p:blipFill>
        <p:spPr>
          <a:xfrm>
            <a:off x="5724525" y="3243986"/>
            <a:ext cx="2486821" cy="2805040"/>
          </a:xfrm>
          <a:prstGeom prst="rect">
            <a:avLst/>
          </a:prstGeom>
        </p:spPr>
      </p:pic>
      <p:pic>
        <p:nvPicPr>
          <p:cNvPr id="2" name="図 1"/>
          <p:cNvPicPr>
            <a:picLocks noChangeAspect="1"/>
          </p:cNvPicPr>
          <p:nvPr/>
        </p:nvPicPr>
        <p:blipFill>
          <a:blip r:embed="rId4"/>
          <a:stretch>
            <a:fillRect/>
          </a:stretch>
        </p:blipFill>
        <p:spPr>
          <a:xfrm>
            <a:off x="461165" y="1807140"/>
            <a:ext cx="2473684" cy="1665614"/>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457200" y="228600"/>
            <a:ext cx="4834880" cy="576263"/>
          </a:xfrm>
          <a:solidFill>
            <a:srgbClr val="FFCC00">
              <a:alpha val="70195"/>
            </a:srgbClr>
          </a:solidFill>
          <a:ln>
            <a:solidFill>
              <a:schemeClr val="tx1"/>
            </a:solidFill>
            <a:miter lim="800000"/>
            <a:headEnd/>
            <a:tailEnd/>
          </a:ln>
        </p:spPr>
        <p:txBody>
          <a:bodyPr/>
          <a:lstStyle/>
          <a:p>
            <a:pPr eaLnBrk="1" hangingPunct="1">
              <a:lnSpc>
                <a:spcPts val="4300"/>
              </a:lnSpc>
            </a:pPr>
            <a:r>
              <a:rPr lang="ja-JP" altLang="en-US" sz="3200" dirty="0" smtClean="0">
                <a:latin typeface="HG丸ｺﾞｼｯｸM-PRO" pitchFamily="50" charset="-128"/>
                <a:ea typeface="HG丸ｺﾞｼｯｸM-PRO" pitchFamily="50" charset="-128"/>
              </a:rPr>
              <a:t>災害発生の場合の責任</a:t>
            </a:r>
            <a:endParaRPr lang="en-US" altLang="ja-JP" sz="3200" dirty="0" smtClean="0">
              <a:latin typeface="HG丸ｺﾞｼｯｸM-PRO" pitchFamily="50" charset="-128"/>
              <a:ea typeface="HG丸ｺﾞｼｯｸM-PRO" pitchFamily="50" charset="-128"/>
            </a:endParaRPr>
          </a:p>
        </p:txBody>
      </p:sp>
      <p:sp>
        <p:nvSpPr>
          <p:cNvPr id="32771" name="AutoShape 5"/>
          <p:cNvSpPr>
            <a:spLocks noChangeArrowheads="1"/>
          </p:cNvSpPr>
          <p:nvPr/>
        </p:nvSpPr>
        <p:spPr bwMode="auto">
          <a:xfrm>
            <a:off x="250825" y="2565400"/>
            <a:ext cx="2187575" cy="3313113"/>
          </a:xfrm>
          <a:prstGeom prst="octagon">
            <a:avLst>
              <a:gd name="adj" fmla="val 29287"/>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solidFill>
                  <a:schemeClr val="bg1"/>
                </a:solidFill>
                <a:latin typeface="HG丸ｺﾞｼｯｸM-PRO" pitchFamily="50" charset="-128"/>
                <a:ea typeface="HG丸ｺﾞｼｯｸM-PRO" pitchFamily="50" charset="-128"/>
              </a:rPr>
              <a:t>監督署</a:t>
            </a:r>
          </a:p>
          <a:p>
            <a:pPr algn="ctr" eaLnBrk="1" hangingPunct="1">
              <a:lnSpc>
                <a:spcPts val="3000"/>
              </a:lnSpc>
              <a:spcBef>
                <a:spcPct val="0"/>
              </a:spcBef>
              <a:buFontTx/>
              <a:buNone/>
            </a:pPr>
            <a:r>
              <a:rPr lang="ja-JP" altLang="en-US" sz="1800">
                <a:solidFill>
                  <a:schemeClr val="bg1"/>
                </a:solidFill>
                <a:latin typeface="HG丸ｺﾞｼｯｸM-PRO" pitchFamily="50" charset="-128"/>
                <a:ea typeface="HG丸ｺﾞｼｯｸM-PRO" pitchFamily="50" charset="-128"/>
              </a:rPr>
              <a:t>労働安全衛生法</a:t>
            </a:r>
          </a:p>
          <a:p>
            <a:pPr algn="ctr" eaLnBrk="1" hangingPunct="1">
              <a:lnSpc>
                <a:spcPts val="3000"/>
              </a:lnSpc>
              <a:spcBef>
                <a:spcPct val="0"/>
              </a:spcBef>
              <a:buFontTx/>
              <a:buNone/>
            </a:pPr>
            <a:r>
              <a:rPr lang="ja-JP" altLang="en-US" sz="1800">
                <a:solidFill>
                  <a:schemeClr val="bg1"/>
                </a:solidFill>
                <a:latin typeface="HG丸ｺﾞｼｯｸM-PRO" pitchFamily="50" charset="-128"/>
                <a:ea typeface="HG丸ｺﾞｼｯｸM-PRO" pitchFamily="50" charset="-128"/>
              </a:rPr>
              <a:t>違反</a:t>
            </a:r>
          </a:p>
          <a:p>
            <a:pPr algn="ctr" eaLnBrk="1" hangingPunct="1">
              <a:lnSpc>
                <a:spcPts val="3000"/>
              </a:lnSpc>
              <a:spcBef>
                <a:spcPct val="0"/>
              </a:spcBef>
              <a:buFontTx/>
              <a:buNone/>
            </a:pPr>
            <a:endParaRPr lang="ja-JP" altLang="en-US" sz="1800">
              <a:solidFill>
                <a:schemeClr val="bg1"/>
              </a:solidFill>
              <a:latin typeface="HG丸ｺﾞｼｯｸM-PRO" pitchFamily="50" charset="-128"/>
              <a:ea typeface="HG丸ｺﾞｼｯｸM-PRO" pitchFamily="50" charset="-128"/>
            </a:endParaRPr>
          </a:p>
          <a:p>
            <a:pPr algn="ctr" eaLnBrk="1" hangingPunct="1">
              <a:lnSpc>
                <a:spcPts val="3000"/>
              </a:lnSpc>
              <a:spcBef>
                <a:spcPct val="0"/>
              </a:spcBef>
              <a:buFontTx/>
              <a:buNone/>
            </a:pPr>
            <a:r>
              <a:rPr lang="ja-JP" altLang="en-US" sz="2400">
                <a:solidFill>
                  <a:schemeClr val="bg1"/>
                </a:solidFill>
                <a:latin typeface="HG丸ｺﾞｼｯｸM-PRO" pitchFamily="50" charset="-128"/>
                <a:ea typeface="HG丸ｺﾞｼｯｸM-PRO" pitchFamily="50" charset="-128"/>
              </a:rPr>
              <a:t>警察署</a:t>
            </a:r>
          </a:p>
          <a:p>
            <a:pPr algn="ctr" eaLnBrk="1" hangingPunct="1">
              <a:lnSpc>
                <a:spcPts val="3000"/>
              </a:lnSpc>
              <a:spcBef>
                <a:spcPct val="0"/>
              </a:spcBef>
              <a:buFontTx/>
              <a:buNone/>
            </a:pPr>
            <a:r>
              <a:rPr lang="ja-JP" altLang="en-US" sz="1800">
                <a:solidFill>
                  <a:schemeClr val="bg1"/>
                </a:solidFill>
                <a:latin typeface="HG丸ｺﾞｼｯｸM-PRO" pitchFamily="50" charset="-128"/>
                <a:ea typeface="HG丸ｺﾞｼｯｸM-PRO" pitchFamily="50" charset="-128"/>
              </a:rPr>
              <a:t>業務上過失致死傷</a:t>
            </a:r>
          </a:p>
          <a:p>
            <a:pPr algn="ctr" eaLnBrk="1" hangingPunct="1">
              <a:lnSpc>
                <a:spcPts val="3000"/>
              </a:lnSpc>
              <a:spcBef>
                <a:spcPct val="0"/>
              </a:spcBef>
              <a:buFontTx/>
              <a:buNone/>
            </a:pPr>
            <a:r>
              <a:rPr lang="ja-JP" altLang="en-US" sz="1800">
                <a:solidFill>
                  <a:schemeClr val="bg1"/>
                </a:solidFill>
                <a:latin typeface="HG丸ｺﾞｼｯｸM-PRO" pitchFamily="50" charset="-128"/>
                <a:ea typeface="HG丸ｺﾞｼｯｸM-PRO" pitchFamily="50" charset="-128"/>
              </a:rPr>
              <a:t>違反</a:t>
            </a:r>
          </a:p>
        </p:txBody>
      </p:sp>
      <p:sp>
        <p:nvSpPr>
          <p:cNvPr id="32772" name="AutoShape 6"/>
          <p:cNvSpPr>
            <a:spLocks noChangeArrowheads="1"/>
          </p:cNvSpPr>
          <p:nvPr/>
        </p:nvSpPr>
        <p:spPr bwMode="auto">
          <a:xfrm>
            <a:off x="2514600" y="2636838"/>
            <a:ext cx="2128838" cy="3313112"/>
          </a:xfrm>
          <a:prstGeom prst="octagon">
            <a:avLst>
              <a:gd name="adj" fmla="val 29287"/>
            </a:avLst>
          </a:prstGeom>
          <a:solidFill>
            <a:srgbClr val="FF66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solidFill>
                  <a:schemeClr val="bg1"/>
                </a:solidFill>
                <a:latin typeface="HG丸ｺﾞｼｯｸM-PRO" pitchFamily="50" charset="-128"/>
                <a:ea typeface="HG丸ｺﾞｼｯｸM-PRO" pitchFamily="50" charset="-128"/>
              </a:rPr>
              <a:t>賠償請求</a:t>
            </a:r>
          </a:p>
          <a:p>
            <a:pPr algn="ctr" eaLnBrk="1" hangingPunct="1">
              <a:lnSpc>
                <a:spcPts val="3000"/>
              </a:lnSpc>
              <a:spcBef>
                <a:spcPct val="0"/>
              </a:spcBef>
              <a:buFontTx/>
              <a:buNone/>
            </a:pPr>
            <a:endParaRPr lang="ja-JP" altLang="en-US" sz="2400">
              <a:solidFill>
                <a:schemeClr val="bg1"/>
              </a:solidFill>
              <a:latin typeface="HG丸ｺﾞｼｯｸM-PRO" pitchFamily="50" charset="-128"/>
              <a:ea typeface="HG丸ｺﾞｼｯｸM-PRO" pitchFamily="50" charset="-128"/>
            </a:endParaRPr>
          </a:p>
          <a:p>
            <a:pPr algn="ctr" eaLnBrk="1" hangingPunct="1">
              <a:lnSpc>
                <a:spcPts val="3000"/>
              </a:lnSpc>
              <a:spcBef>
                <a:spcPct val="0"/>
              </a:spcBef>
              <a:buFontTx/>
              <a:buNone/>
            </a:pPr>
            <a:r>
              <a:rPr lang="ja-JP" altLang="en-US" sz="1800">
                <a:solidFill>
                  <a:schemeClr val="bg1"/>
                </a:solidFill>
                <a:latin typeface="HG丸ｺﾞｼｯｸM-PRO" pitchFamily="50" charset="-128"/>
                <a:ea typeface="HG丸ｺﾞｼｯｸM-PRO" pitchFamily="50" charset="-128"/>
              </a:rPr>
              <a:t>安全配慮義務</a:t>
            </a:r>
          </a:p>
          <a:p>
            <a:pPr algn="ctr" eaLnBrk="1" hangingPunct="1">
              <a:lnSpc>
                <a:spcPts val="3000"/>
              </a:lnSpc>
              <a:spcBef>
                <a:spcPct val="0"/>
              </a:spcBef>
              <a:buFontTx/>
              <a:buNone/>
            </a:pPr>
            <a:r>
              <a:rPr lang="ja-JP" altLang="en-US" sz="1800">
                <a:solidFill>
                  <a:schemeClr val="bg1"/>
                </a:solidFill>
                <a:latin typeface="HG丸ｺﾞｼｯｸM-PRO" pitchFamily="50" charset="-128"/>
                <a:ea typeface="HG丸ｺﾞｼｯｸM-PRO" pitchFamily="50" charset="-128"/>
              </a:rPr>
              <a:t>違反</a:t>
            </a:r>
          </a:p>
          <a:p>
            <a:pPr algn="ctr" eaLnBrk="1" hangingPunct="1">
              <a:lnSpc>
                <a:spcPts val="3000"/>
              </a:lnSpc>
              <a:spcBef>
                <a:spcPct val="0"/>
              </a:spcBef>
              <a:buFontTx/>
              <a:buNone/>
            </a:pPr>
            <a:endParaRPr lang="ja-JP" altLang="en-US" sz="1800">
              <a:solidFill>
                <a:schemeClr val="bg1"/>
              </a:solidFill>
              <a:latin typeface="HG丸ｺﾞｼｯｸM-PRO" pitchFamily="50" charset="-128"/>
              <a:ea typeface="HG丸ｺﾞｼｯｸM-PRO" pitchFamily="50" charset="-128"/>
            </a:endParaRPr>
          </a:p>
          <a:p>
            <a:pPr algn="ctr" eaLnBrk="1" hangingPunct="1">
              <a:lnSpc>
                <a:spcPts val="3000"/>
              </a:lnSpc>
              <a:spcBef>
                <a:spcPct val="0"/>
              </a:spcBef>
              <a:buFontTx/>
              <a:buNone/>
            </a:pPr>
            <a:r>
              <a:rPr lang="ja-JP" altLang="en-US" sz="2400">
                <a:solidFill>
                  <a:schemeClr val="bg1"/>
                </a:solidFill>
                <a:latin typeface="HG丸ｺﾞｼｯｸM-PRO" pitchFamily="50" charset="-128"/>
                <a:ea typeface="HG丸ｺﾞｼｯｸM-PRO" pitchFamily="50" charset="-128"/>
              </a:rPr>
              <a:t>損害賠償責任</a:t>
            </a:r>
          </a:p>
        </p:txBody>
      </p:sp>
      <p:sp>
        <p:nvSpPr>
          <p:cNvPr id="32773" name="AutoShape 7"/>
          <p:cNvSpPr>
            <a:spLocks noChangeArrowheads="1"/>
          </p:cNvSpPr>
          <p:nvPr/>
        </p:nvSpPr>
        <p:spPr bwMode="auto">
          <a:xfrm>
            <a:off x="4724400" y="2636838"/>
            <a:ext cx="2222500" cy="3313112"/>
          </a:xfrm>
          <a:prstGeom prst="octagon">
            <a:avLst>
              <a:gd name="adj" fmla="val 29287"/>
            </a:avLst>
          </a:prstGeom>
          <a:solidFill>
            <a:srgbClr val="FFCC00">
              <a:alpha val="50980"/>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500"/>
              </a:lnSpc>
              <a:spcBef>
                <a:spcPct val="0"/>
              </a:spcBef>
              <a:buFontTx/>
              <a:buNone/>
            </a:pPr>
            <a:r>
              <a:rPr lang="en-US" altLang="ja-JP" sz="2000" dirty="0">
                <a:latin typeface="HG丸ｺﾞｼｯｸM-PRO" pitchFamily="50" charset="-128"/>
                <a:ea typeface="HG丸ｺﾞｼｯｸM-PRO" pitchFamily="50" charset="-128"/>
              </a:rPr>
              <a:t>CSR</a:t>
            </a:r>
          </a:p>
          <a:p>
            <a:pPr algn="ctr"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企業の社会的責任</a:t>
            </a:r>
          </a:p>
          <a:p>
            <a:pPr algn="ctr" eaLnBrk="1" hangingPunct="1">
              <a:lnSpc>
                <a:spcPts val="2500"/>
              </a:lnSpc>
              <a:spcBef>
                <a:spcPct val="0"/>
              </a:spcBef>
              <a:buFontTx/>
              <a:buNone/>
            </a:pPr>
            <a:r>
              <a:rPr lang="ja-JP" altLang="en-US" sz="2000" dirty="0" smtClean="0">
                <a:latin typeface="HG丸ｺﾞｼｯｸM-PRO" pitchFamily="50" charset="-128"/>
                <a:ea typeface="HG丸ｺﾞｼｯｸM-PRO" pitchFamily="50" charset="-128"/>
              </a:rPr>
              <a:t>取引や入札</a:t>
            </a:r>
            <a:r>
              <a:rPr lang="ja-JP" altLang="en-US" sz="2000" dirty="0">
                <a:latin typeface="HG丸ｺﾞｼｯｸM-PRO" pitchFamily="50" charset="-128"/>
                <a:ea typeface="HG丸ｺﾞｼｯｸM-PRO" pitchFamily="50" charset="-128"/>
              </a:rPr>
              <a:t>停止</a:t>
            </a:r>
          </a:p>
          <a:p>
            <a:pPr algn="ctr" eaLnBrk="1" hangingPunct="1">
              <a:lnSpc>
                <a:spcPts val="2500"/>
              </a:lnSpc>
              <a:spcBef>
                <a:spcPct val="0"/>
              </a:spcBef>
              <a:buFontTx/>
              <a:buNone/>
            </a:pPr>
            <a:r>
              <a:rPr lang="ja-JP" altLang="en-US" sz="1800" dirty="0">
                <a:latin typeface="HG丸ｺﾞｼｯｸM-PRO" pitchFamily="50" charset="-128"/>
                <a:ea typeface="HG丸ｺﾞｼｯｸM-PRO" pitchFamily="50" charset="-128"/>
              </a:rPr>
              <a:t>（公共事業の場合等）</a:t>
            </a:r>
          </a:p>
          <a:p>
            <a:pPr algn="ctr" eaLnBrk="1" hangingPunct="1">
              <a:lnSpc>
                <a:spcPts val="1300"/>
              </a:lnSpc>
              <a:spcBef>
                <a:spcPct val="0"/>
              </a:spcBef>
              <a:buFontTx/>
              <a:buNone/>
            </a:pPr>
            <a:endParaRPr lang="ja-JP" altLang="en-US" sz="1200" dirty="0">
              <a:latin typeface="HG丸ｺﾞｼｯｸM-PRO" pitchFamily="50" charset="-128"/>
              <a:ea typeface="HG丸ｺﾞｼｯｸM-PRO" pitchFamily="50" charset="-128"/>
            </a:endParaRPr>
          </a:p>
          <a:p>
            <a:pPr algn="ctr" eaLnBrk="1" hangingPunct="1">
              <a:lnSpc>
                <a:spcPts val="2500"/>
              </a:lnSpc>
              <a:spcBef>
                <a:spcPct val="0"/>
              </a:spcBef>
              <a:buFontTx/>
              <a:buNone/>
            </a:pPr>
            <a:r>
              <a:rPr lang="ja-JP" altLang="en-US" sz="2400" dirty="0">
                <a:latin typeface="HG丸ｺﾞｼｯｸM-PRO" pitchFamily="50" charset="-128"/>
                <a:ea typeface="HG丸ｺﾞｼｯｸM-PRO" pitchFamily="50" charset="-128"/>
              </a:rPr>
              <a:t>地域住民への</a:t>
            </a:r>
          </a:p>
          <a:p>
            <a:pPr algn="ctr" eaLnBrk="1" hangingPunct="1">
              <a:lnSpc>
                <a:spcPts val="2500"/>
              </a:lnSpc>
              <a:spcBef>
                <a:spcPct val="0"/>
              </a:spcBef>
              <a:buFontTx/>
              <a:buNone/>
            </a:pPr>
            <a:r>
              <a:rPr lang="ja-JP" altLang="en-US" sz="2400" dirty="0">
                <a:latin typeface="HG丸ｺﾞｼｯｸM-PRO" pitchFamily="50" charset="-128"/>
                <a:ea typeface="HG丸ｺﾞｼｯｸM-PRO" pitchFamily="50" charset="-128"/>
              </a:rPr>
              <a:t>損害賠償</a:t>
            </a:r>
            <a:r>
              <a:rPr lang="ja-JP" altLang="en-US" sz="2400" dirty="0" smtClean="0">
                <a:latin typeface="HG丸ｺﾞｼｯｸM-PRO" pitchFamily="50" charset="-128"/>
                <a:ea typeface="HG丸ｺﾞｼｯｸM-PRO" pitchFamily="50" charset="-128"/>
              </a:rPr>
              <a:t>責任</a:t>
            </a:r>
            <a:endParaRPr lang="en-US" altLang="ja-JP" sz="2400" dirty="0" smtClean="0">
              <a:latin typeface="HG丸ｺﾞｼｯｸM-PRO" pitchFamily="50" charset="-128"/>
              <a:ea typeface="HG丸ｺﾞｼｯｸM-PRO" pitchFamily="50" charset="-128"/>
            </a:endParaRPr>
          </a:p>
          <a:p>
            <a:pPr algn="ctr" eaLnBrk="1" hangingPunct="1">
              <a:lnSpc>
                <a:spcPts val="1500"/>
              </a:lnSpc>
              <a:spcBef>
                <a:spcPct val="0"/>
              </a:spcBef>
              <a:buFontTx/>
              <a:buNone/>
            </a:pPr>
            <a:endParaRPr lang="en-US" altLang="ja-JP" sz="1400" dirty="0">
              <a:latin typeface="HG丸ｺﾞｼｯｸM-PRO" pitchFamily="50" charset="-128"/>
              <a:ea typeface="HG丸ｺﾞｼｯｸM-PRO" pitchFamily="50" charset="-128"/>
            </a:endParaRPr>
          </a:p>
          <a:p>
            <a:pPr algn="ctr" eaLnBrk="1" hangingPunct="1">
              <a:lnSpc>
                <a:spcPts val="2500"/>
              </a:lnSpc>
              <a:spcBef>
                <a:spcPct val="0"/>
              </a:spcBef>
              <a:buFontTx/>
              <a:buNone/>
            </a:pPr>
            <a:r>
              <a:rPr lang="ja-JP" altLang="en-US" sz="2000" b="1" dirty="0" smtClean="0">
                <a:solidFill>
                  <a:srgbClr val="FF0000"/>
                </a:solidFill>
                <a:latin typeface="HG丸ｺﾞｼｯｸM-PRO" pitchFamily="50" charset="-128"/>
                <a:ea typeface="HG丸ｺﾞｼｯｸM-PRO" pitchFamily="50" charset="-128"/>
              </a:rPr>
              <a:t>不買や採用</a:t>
            </a:r>
            <a:endParaRPr lang="en-US" altLang="ja-JP" sz="2000" b="1" dirty="0" smtClean="0">
              <a:solidFill>
                <a:srgbClr val="FF0000"/>
              </a:solidFill>
              <a:latin typeface="HG丸ｺﾞｼｯｸM-PRO" pitchFamily="50" charset="-128"/>
              <a:ea typeface="HG丸ｺﾞｼｯｸM-PRO" pitchFamily="50" charset="-128"/>
            </a:endParaRPr>
          </a:p>
          <a:p>
            <a:pPr algn="ctr" eaLnBrk="1" hangingPunct="1">
              <a:lnSpc>
                <a:spcPts val="2500"/>
              </a:lnSpc>
              <a:spcBef>
                <a:spcPct val="0"/>
              </a:spcBef>
              <a:buFontTx/>
              <a:buNone/>
            </a:pPr>
            <a:r>
              <a:rPr lang="ja-JP" altLang="en-US" sz="2000" b="1" dirty="0" err="1" smtClean="0">
                <a:solidFill>
                  <a:srgbClr val="FF0000"/>
                </a:solidFill>
                <a:latin typeface="HG丸ｺﾞｼｯｸM-PRO" pitchFamily="50" charset="-128"/>
                <a:ea typeface="HG丸ｺﾞｼｯｸM-PRO" pitchFamily="50" charset="-128"/>
              </a:rPr>
              <a:t>への</a:t>
            </a:r>
            <a:r>
              <a:rPr lang="ja-JP" altLang="en-US" sz="2000" b="1" dirty="0" smtClean="0">
                <a:solidFill>
                  <a:srgbClr val="FF0000"/>
                </a:solidFill>
                <a:latin typeface="HG丸ｺﾞｼｯｸM-PRO" pitchFamily="50" charset="-128"/>
                <a:ea typeface="HG丸ｺﾞｼｯｸM-PRO" pitchFamily="50" charset="-128"/>
              </a:rPr>
              <a:t>影響</a:t>
            </a:r>
            <a:endParaRPr lang="ja-JP" altLang="en-US" sz="2400" b="1" dirty="0">
              <a:solidFill>
                <a:srgbClr val="FF0000"/>
              </a:solidFill>
              <a:latin typeface="HG丸ｺﾞｼｯｸM-PRO" pitchFamily="50" charset="-128"/>
              <a:ea typeface="HG丸ｺﾞｼｯｸM-PRO" pitchFamily="50" charset="-128"/>
            </a:endParaRPr>
          </a:p>
        </p:txBody>
      </p:sp>
      <p:sp>
        <p:nvSpPr>
          <p:cNvPr id="32774" name="AutoShape 9"/>
          <p:cNvSpPr>
            <a:spLocks noChangeArrowheads="1"/>
          </p:cNvSpPr>
          <p:nvPr/>
        </p:nvSpPr>
        <p:spPr bwMode="auto">
          <a:xfrm>
            <a:off x="152400" y="1524000"/>
            <a:ext cx="2209800" cy="865188"/>
          </a:xfrm>
          <a:prstGeom prst="star16">
            <a:avLst>
              <a:gd name="adj" fmla="val 37500"/>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solidFill>
                  <a:schemeClr val="bg1"/>
                </a:solidFill>
                <a:latin typeface="HG丸ｺﾞｼｯｸM-PRO" pitchFamily="50" charset="-128"/>
                <a:ea typeface="HG丸ｺﾞｼｯｸM-PRO" pitchFamily="50" charset="-128"/>
              </a:rPr>
              <a:t>刑事責任</a:t>
            </a:r>
          </a:p>
        </p:txBody>
      </p:sp>
      <p:sp>
        <p:nvSpPr>
          <p:cNvPr id="32775" name="AutoShape 10"/>
          <p:cNvSpPr>
            <a:spLocks noChangeArrowheads="1"/>
          </p:cNvSpPr>
          <p:nvPr/>
        </p:nvSpPr>
        <p:spPr bwMode="auto">
          <a:xfrm>
            <a:off x="2362200" y="1600200"/>
            <a:ext cx="2133600" cy="865188"/>
          </a:xfrm>
          <a:prstGeom prst="star16">
            <a:avLst>
              <a:gd name="adj" fmla="val 37500"/>
            </a:avLst>
          </a:prstGeom>
          <a:solidFill>
            <a:srgbClr val="FF66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dirty="0">
                <a:solidFill>
                  <a:schemeClr val="bg1"/>
                </a:solidFill>
                <a:latin typeface="HG丸ｺﾞｼｯｸM-PRO" pitchFamily="50" charset="-128"/>
                <a:ea typeface="HG丸ｺﾞｼｯｸM-PRO" pitchFamily="50" charset="-128"/>
              </a:rPr>
              <a:t>民事責任</a:t>
            </a:r>
          </a:p>
        </p:txBody>
      </p:sp>
      <p:sp>
        <p:nvSpPr>
          <p:cNvPr id="32776" name="AutoShape 11"/>
          <p:cNvSpPr>
            <a:spLocks noChangeArrowheads="1"/>
          </p:cNvSpPr>
          <p:nvPr/>
        </p:nvSpPr>
        <p:spPr bwMode="auto">
          <a:xfrm>
            <a:off x="4495800" y="1600200"/>
            <a:ext cx="2362200" cy="865188"/>
          </a:xfrm>
          <a:prstGeom prst="star16">
            <a:avLst>
              <a:gd name="adj" fmla="val 37500"/>
            </a:avLst>
          </a:prstGeom>
          <a:solidFill>
            <a:srgbClr val="FFCC00">
              <a:alpha val="38823"/>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社会的責任</a:t>
            </a:r>
          </a:p>
        </p:txBody>
      </p:sp>
      <p:sp>
        <p:nvSpPr>
          <p:cNvPr id="32777" name="Text Box 13"/>
          <p:cNvSpPr txBox="1">
            <a:spLocks noChangeArrowheads="1"/>
          </p:cNvSpPr>
          <p:nvPr/>
        </p:nvSpPr>
        <p:spPr bwMode="auto">
          <a:xfrm>
            <a:off x="2124075" y="602138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endParaRPr lang="ja-JP" altLang="ja-JP" sz="1800"/>
          </a:p>
        </p:txBody>
      </p:sp>
      <p:grpSp>
        <p:nvGrpSpPr>
          <p:cNvPr id="32778" name="Group 16"/>
          <p:cNvGrpSpPr>
            <a:grpSpLocks/>
          </p:cNvGrpSpPr>
          <p:nvPr/>
        </p:nvGrpSpPr>
        <p:grpSpPr bwMode="auto">
          <a:xfrm>
            <a:off x="6792423" y="1504622"/>
            <a:ext cx="2286000" cy="4392613"/>
            <a:chOff x="4444" y="981"/>
            <a:chExt cx="1316" cy="2767"/>
          </a:xfrm>
        </p:grpSpPr>
        <p:sp>
          <p:nvSpPr>
            <p:cNvPr id="32786" name="AutoShape 8"/>
            <p:cNvSpPr>
              <a:spLocks noChangeArrowheads="1"/>
            </p:cNvSpPr>
            <p:nvPr/>
          </p:nvSpPr>
          <p:spPr bwMode="auto">
            <a:xfrm>
              <a:off x="4785" y="1661"/>
              <a:ext cx="862" cy="2087"/>
            </a:xfrm>
            <a:prstGeom prst="roundRect">
              <a:avLst>
                <a:gd name="adj" fmla="val 16667"/>
              </a:avLst>
            </a:prstGeom>
            <a:solidFill>
              <a:srgbClr val="FFFF00"/>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500"/>
                </a:lnSpc>
                <a:spcBef>
                  <a:spcPct val="0"/>
                </a:spcBef>
                <a:buFontTx/>
                <a:buNone/>
              </a:pPr>
              <a:r>
                <a:rPr lang="ja-JP" altLang="en-US" sz="2400" dirty="0">
                  <a:latin typeface="HG丸ｺﾞｼｯｸM-PRO" pitchFamily="50" charset="-128"/>
                  <a:ea typeface="HG丸ｺﾞｼｯｸM-PRO" pitchFamily="50" charset="-128"/>
                </a:rPr>
                <a:t>操業停止</a:t>
              </a:r>
            </a:p>
            <a:p>
              <a:pPr algn="ctr" eaLnBrk="1" hangingPunct="1">
                <a:lnSpc>
                  <a:spcPts val="2500"/>
                </a:lnSpc>
                <a:spcBef>
                  <a:spcPct val="0"/>
                </a:spcBef>
                <a:buFontTx/>
                <a:buNone/>
              </a:pPr>
              <a:endParaRPr lang="ja-JP" altLang="en-US" sz="2400" dirty="0">
                <a:latin typeface="HG丸ｺﾞｼｯｸM-PRO" pitchFamily="50" charset="-128"/>
                <a:ea typeface="HG丸ｺﾞｼｯｸM-PRO" pitchFamily="50" charset="-128"/>
              </a:endParaRPr>
            </a:p>
            <a:p>
              <a:pPr algn="ctr" eaLnBrk="1" hangingPunct="1">
                <a:lnSpc>
                  <a:spcPts val="2500"/>
                </a:lnSpc>
                <a:spcBef>
                  <a:spcPct val="0"/>
                </a:spcBef>
                <a:buFontTx/>
                <a:buNone/>
              </a:pPr>
              <a:r>
                <a:rPr lang="ja-JP" altLang="en-US" sz="2000" dirty="0" smtClean="0">
                  <a:latin typeface="HG丸ｺﾞｼｯｸM-PRO" pitchFamily="50" charset="-128"/>
                  <a:ea typeface="HG丸ｺﾞｼｯｸM-PRO" pitchFamily="50" charset="-128"/>
                </a:rPr>
                <a:t>機械</a:t>
              </a:r>
              <a:r>
                <a:rPr lang="ja-JP" altLang="en-US" sz="2000" dirty="0">
                  <a:latin typeface="HG丸ｺﾞｼｯｸM-PRO" pitchFamily="50" charset="-128"/>
                  <a:ea typeface="HG丸ｺﾞｼｯｸM-PRO" pitchFamily="50" charset="-128"/>
                </a:rPr>
                <a:t>・設備</a:t>
              </a:r>
            </a:p>
            <a:p>
              <a:pPr algn="ctr"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使用停止</a:t>
              </a:r>
            </a:p>
            <a:p>
              <a:pPr algn="ctr" eaLnBrk="1" hangingPunct="1">
                <a:lnSpc>
                  <a:spcPts val="2500"/>
                </a:lnSpc>
                <a:spcBef>
                  <a:spcPct val="0"/>
                </a:spcBef>
                <a:buFontTx/>
                <a:buNone/>
              </a:pPr>
              <a:r>
                <a:rPr lang="ja-JP" altLang="en-US" sz="2000" dirty="0" smtClean="0">
                  <a:latin typeface="HG丸ｺﾞｼｯｸM-PRO" pitchFamily="50" charset="-128"/>
                  <a:ea typeface="HG丸ｺﾞｼｯｸM-PRO" pitchFamily="50" charset="-128"/>
                </a:rPr>
                <a:t>命令</a:t>
              </a:r>
              <a:endParaRPr lang="en-US" altLang="ja-JP" sz="2000" dirty="0" smtClean="0">
                <a:latin typeface="HG丸ｺﾞｼｯｸM-PRO" pitchFamily="50" charset="-128"/>
                <a:ea typeface="HG丸ｺﾞｼｯｸM-PRO" pitchFamily="50" charset="-128"/>
              </a:endParaRPr>
            </a:p>
            <a:p>
              <a:pPr algn="ctr" eaLnBrk="1" hangingPunct="1">
                <a:lnSpc>
                  <a:spcPts val="2500"/>
                </a:lnSpc>
                <a:spcBef>
                  <a:spcPct val="0"/>
                </a:spcBef>
                <a:buFontTx/>
                <a:buNone/>
              </a:pPr>
              <a:r>
                <a:rPr lang="ja-JP" altLang="en-US" sz="2000" dirty="0" smtClean="0">
                  <a:latin typeface="HG丸ｺﾞｼｯｸM-PRO" pitchFamily="50" charset="-128"/>
                  <a:ea typeface="HG丸ｺﾞｼｯｸM-PRO" pitchFamily="50" charset="-128"/>
                </a:rPr>
                <a:t>作業停止</a:t>
              </a:r>
              <a:endParaRPr lang="en-US" altLang="ja-JP" sz="2000" dirty="0" smtClean="0">
                <a:latin typeface="HG丸ｺﾞｼｯｸM-PRO" pitchFamily="50" charset="-128"/>
                <a:ea typeface="HG丸ｺﾞｼｯｸM-PRO" pitchFamily="50" charset="-128"/>
              </a:endParaRPr>
            </a:p>
            <a:p>
              <a:pPr algn="ctr"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命令</a:t>
              </a:r>
            </a:p>
            <a:p>
              <a:pPr algn="ctr" eaLnBrk="1" hangingPunct="1">
                <a:lnSpc>
                  <a:spcPts val="2500"/>
                </a:lnSpc>
                <a:spcBef>
                  <a:spcPct val="0"/>
                </a:spcBef>
                <a:buFontTx/>
                <a:buNone/>
              </a:pPr>
              <a:r>
                <a:rPr lang="ja-JP" altLang="en-US" sz="2000" dirty="0" smtClean="0">
                  <a:latin typeface="HG丸ｺﾞｼｯｸM-PRO" pitchFamily="50" charset="-128"/>
                  <a:ea typeface="HG丸ｺﾞｼｯｸM-PRO" pitchFamily="50" charset="-128"/>
                </a:rPr>
                <a:t>法令違反</a:t>
              </a:r>
              <a:endParaRPr lang="en-US" altLang="ja-JP" sz="2000" dirty="0" smtClean="0">
                <a:latin typeface="HG丸ｺﾞｼｯｸM-PRO" pitchFamily="50" charset="-128"/>
                <a:ea typeface="HG丸ｺﾞｼｯｸM-PRO" pitchFamily="50" charset="-128"/>
              </a:endParaRPr>
            </a:p>
            <a:p>
              <a:pPr algn="ctr" eaLnBrk="1" hangingPunct="1">
                <a:lnSpc>
                  <a:spcPts val="2500"/>
                </a:lnSpc>
                <a:spcBef>
                  <a:spcPct val="0"/>
                </a:spcBef>
                <a:buFontTx/>
                <a:buNone/>
              </a:pPr>
              <a:r>
                <a:rPr lang="ja-JP" altLang="en-US" sz="2000" dirty="0" smtClean="0">
                  <a:latin typeface="HG丸ｺﾞｼｯｸM-PRO" pitchFamily="50" charset="-128"/>
                  <a:ea typeface="HG丸ｺﾞｼｯｸM-PRO" pitchFamily="50" charset="-128"/>
                </a:rPr>
                <a:t>是正勧告</a:t>
              </a:r>
              <a:endParaRPr lang="ja-JP" altLang="en-US" sz="2000" dirty="0">
                <a:latin typeface="HG丸ｺﾞｼｯｸM-PRO" pitchFamily="50" charset="-128"/>
                <a:ea typeface="HG丸ｺﾞｼｯｸM-PRO" pitchFamily="50" charset="-128"/>
              </a:endParaRPr>
            </a:p>
          </p:txBody>
        </p:sp>
        <p:sp>
          <p:nvSpPr>
            <p:cNvPr id="32787" name="AutoShape 12"/>
            <p:cNvSpPr>
              <a:spLocks noChangeArrowheads="1"/>
            </p:cNvSpPr>
            <p:nvPr/>
          </p:nvSpPr>
          <p:spPr bwMode="auto">
            <a:xfrm>
              <a:off x="4444" y="981"/>
              <a:ext cx="1316" cy="545"/>
            </a:xfrm>
            <a:prstGeom prst="star16">
              <a:avLst>
                <a:gd name="adj" fmla="val 375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行政処分</a:t>
              </a:r>
            </a:p>
          </p:txBody>
        </p:sp>
      </p:grpSp>
      <p:sp>
        <p:nvSpPr>
          <p:cNvPr id="32781" name="Oval 16"/>
          <p:cNvSpPr>
            <a:spLocks noChangeArrowheads="1"/>
          </p:cNvSpPr>
          <p:nvPr/>
        </p:nvSpPr>
        <p:spPr bwMode="auto">
          <a:xfrm>
            <a:off x="381000" y="1066800"/>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１</a:t>
            </a:r>
          </a:p>
        </p:txBody>
      </p:sp>
      <p:sp>
        <p:nvSpPr>
          <p:cNvPr id="32782" name="Oval 17"/>
          <p:cNvSpPr>
            <a:spLocks noChangeArrowheads="1"/>
          </p:cNvSpPr>
          <p:nvPr/>
        </p:nvSpPr>
        <p:spPr bwMode="auto">
          <a:xfrm>
            <a:off x="2514600" y="1066800"/>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en-US" altLang="ja-JP" sz="2400" dirty="0" smtClean="0">
                <a:latin typeface="HG丸ｺﾞｼｯｸM-PRO" pitchFamily="50" charset="-128"/>
                <a:ea typeface="HG丸ｺﾞｼｯｸM-PRO" pitchFamily="50" charset="-128"/>
              </a:rPr>
              <a:t>2</a:t>
            </a:r>
            <a:endParaRPr lang="ja-JP" altLang="en-US" sz="2400" dirty="0">
              <a:latin typeface="HG丸ｺﾞｼｯｸM-PRO" pitchFamily="50" charset="-128"/>
              <a:ea typeface="HG丸ｺﾞｼｯｸM-PRO" pitchFamily="50" charset="-128"/>
            </a:endParaRPr>
          </a:p>
        </p:txBody>
      </p:sp>
      <p:sp>
        <p:nvSpPr>
          <p:cNvPr id="32783" name="Oval 18"/>
          <p:cNvSpPr>
            <a:spLocks noChangeArrowheads="1"/>
          </p:cNvSpPr>
          <p:nvPr/>
        </p:nvSpPr>
        <p:spPr bwMode="auto">
          <a:xfrm>
            <a:off x="4648200" y="1066800"/>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en-US" altLang="ja-JP" sz="2400" dirty="0" smtClean="0">
                <a:latin typeface="HG丸ｺﾞｼｯｸM-PRO" pitchFamily="50" charset="-128"/>
                <a:ea typeface="HG丸ｺﾞｼｯｸM-PRO" pitchFamily="50" charset="-128"/>
              </a:rPr>
              <a:t>3</a:t>
            </a:r>
            <a:endParaRPr lang="ja-JP" altLang="en-US" sz="2400" dirty="0">
              <a:latin typeface="HG丸ｺﾞｼｯｸM-PRO" pitchFamily="50" charset="-128"/>
              <a:ea typeface="HG丸ｺﾞｼｯｸM-PRO" pitchFamily="50" charset="-128"/>
            </a:endParaRPr>
          </a:p>
        </p:txBody>
      </p:sp>
      <p:sp>
        <p:nvSpPr>
          <p:cNvPr id="32784" name="AutoShape 17"/>
          <p:cNvSpPr>
            <a:spLocks noChangeArrowheads="1"/>
          </p:cNvSpPr>
          <p:nvPr/>
        </p:nvSpPr>
        <p:spPr bwMode="auto">
          <a:xfrm>
            <a:off x="233363" y="6069013"/>
            <a:ext cx="8713787" cy="576262"/>
          </a:xfrm>
          <a:prstGeom prst="roundRect">
            <a:avLst>
              <a:gd name="adj" fmla="val 16667"/>
            </a:avLst>
          </a:prstGeom>
          <a:solidFill>
            <a:schemeClr val="bg2"/>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200"/>
              </a:lnSpc>
              <a:spcBef>
                <a:spcPct val="0"/>
              </a:spcBef>
              <a:buFontTx/>
              <a:buNone/>
            </a:pPr>
            <a:r>
              <a:rPr lang="ja-JP" altLang="en-US" sz="1800">
                <a:solidFill>
                  <a:schemeClr val="bg1"/>
                </a:solidFill>
                <a:latin typeface="HG丸ｺﾞｼｯｸM-PRO" pitchFamily="50" charset="-128"/>
                <a:ea typeface="HG丸ｺﾞｼｯｸM-PRO" pitchFamily="50" charset="-128"/>
              </a:rPr>
              <a:t>いったん大事故、公害、重大不良が発生すれば今まで築き上げた信用も崩れる</a:t>
            </a:r>
          </a:p>
        </p:txBody>
      </p:sp>
      <p:sp>
        <p:nvSpPr>
          <p:cNvPr id="32785" name="スライド番号プレースホルダー 3"/>
          <p:cNvSpPr>
            <a:spLocks noGrp="1"/>
          </p:cNvSpPr>
          <p:nvPr>
            <p:ph type="sldNum" sz="quarter" idx="12"/>
          </p:nvPr>
        </p:nvSpPr>
        <p:spPr>
          <a:xfrm>
            <a:off x="6805613" y="58785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4026AD70-BD4C-411A-A8E3-340DF231769D}" type="slidenum">
              <a:rPr lang="en-US" altLang="ja-JP" sz="1400" smtClean="0"/>
              <a:pPr eaLnBrk="1" hangingPunct="1">
                <a:spcBef>
                  <a:spcPct val="0"/>
                </a:spcBef>
                <a:buFontTx/>
                <a:buNone/>
              </a:pPr>
              <a:t>10</a:t>
            </a:fld>
            <a:endParaRPr lang="en-US" altLang="ja-JP" sz="1400" smtClean="0"/>
          </a:p>
        </p:txBody>
      </p:sp>
      <p:sp>
        <p:nvSpPr>
          <p:cNvPr id="20" name="Oval 16"/>
          <p:cNvSpPr>
            <a:spLocks noChangeArrowheads="1"/>
          </p:cNvSpPr>
          <p:nvPr/>
        </p:nvSpPr>
        <p:spPr bwMode="auto">
          <a:xfrm>
            <a:off x="6680200" y="1066143"/>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en-US" altLang="ja-JP" sz="2400" dirty="0" smtClean="0">
                <a:latin typeface="HG丸ｺﾞｼｯｸM-PRO" pitchFamily="50" charset="-128"/>
                <a:ea typeface="HG丸ｺﾞｼｯｸM-PRO" pitchFamily="50" charset="-128"/>
              </a:rPr>
              <a:t>4</a:t>
            </a:r>
            <a:endParaRPr lang="ja-JP" altLang="en-US" sz="2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28154413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3"/>
          <p:cNvSpPr>
            <a:spLocks noGrp="1"/>
          </p:cNvSpPr>
          <p:nvPr>
            <p:ph type="sldNum" sz="quarter" idx="12"/>
          </p:nvPr>
        </p:nvSpPr>
        <p:spPr>
          <a:xfrm>
            <a:off x="6875463"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DB64B695-0EAE-4693-938C-4ECF0A36FDA7}" type="slidenum">
              <a:rPr lang="en-US" altLang="ja-JP" sz="1400" smtClean="0"/>
              <a:pPr eaLnBrk="1" hangingPunct="1">
                <a:spcBef>
                  <a:spcPct val="0"/>
                </a:spcBef>
                <a:buFontTx/>
                <a:buNone/>
              </a:pPr>
              <a:t>11</a:t>
            </a:fld>
            <a:endParaRPr lang="en-US" altLang="ja-JP" sz="1400" smtClean="0"/>
          </a:p>
        </p:txBody>
      </p:sp>
      <p:sp>
        <p:nvSpPr>
          <p:cNvPr id="4" name="正方形/長方形 3"/>
          <p:cNvSpPr/>
          <p:nvPr/>
        </p:nvSpPr>
        <p:spPr>
          <a:xfrm>
            <a:off x="2644192" y="4788041"/>
            <a:ext cx="1599196" cy="477054"/>
          </a:xfrm>
          <a:prstGeom prst="rect">
            <a:avLst/>
          </a:prstGeom>
          <a:solidFill>
            <a:srgbClr val="CC3300"/>
          </a:solidFill>
        </p:spPr>
        <p:txBody>
          <a:bodyPr wrap="square">
            <a:spAutoFit/>
          </a:bodyPr>
          <a:lstStyle/>
          <a:p>
            <a:pPr algn="ctr">
              <a:lnSpc>
                <a:spcPts val="3000"/>
              </a:lnSpc>
            </a:pPr>
            <a:r>
              <a:rPr lang="ja-JP" altLang="en-US" sz="2000" b="1" dirty="0" smtClean="0">
                <a:solidFill>
                  <a:schemeClr val="bg1"/>
                </a:solidFill>
                <a:latin typeface="HG丸ｺﾞｼｯｸM-PRO" panose="020F0600000000000000" pitchFamily="50" charset="-128"/>
                <a:ea typeface="HG丸ｺﾞｼｯｸM-PRO" panose="020F0600000000000000" pitchFamily="50" charset="-128"/>
              </a:rPr>
              <a:t>働き方改革</a:t>
            </a:r>
            <a:r>
              <a:rPr lang="ja-JP" altLang="en-US" sz="2000" dirty="0" smtClean="0">
                <a:solidFill>
                  <a:schemeClr val="bg1"/>
                </a:solidFill>
                <a:latin typeface="HG丸ｺﾞｼｯｸM-PRO" panose="020F0600000000000000" pitchFamily="50" charset="-128"/>
                <a:ea typeface="HG丸ｺﾞｼｯｸM-PRO" panose="020F0600000000000000" pitchFamily="50" charset="-128"/>
              </a:rPr>
              <a:t>　</a:t>
            </a:r>
            <a:r>
              <a:rPr lang="ja-JP" altLang="en-US" sz="2400" dirty="0" smtClean="0">
                <a:solidFill>
                  <a:srgbClr val="FF0000"/>
                </a:solidFill>
                <a:latin typeface="HG丸ｺﾞｼｯｸM-PRO" panose="020F0600000000000000" pitchFamily="50" charset="-128"/>
                <a:ea typeface="HG丸ｺﾞｼｯｸM-PRO" panose="020F0600000000000000" pitchFamily="50" charset="-128"/>
              </a:rPr>
              <a:t>　　　　　　　　　　</a:t>
            </a:r>
            <a:r>
              <a:rPr lang="ja-JP" altLang="en-US" sz="2400" dirty="0" smtClean="0">
                <a:latin typeface="HG丸ｺﾞｼｯｸM-PRO" panose="020F0600000000000000" pitchFamily="50" charset="-128"/>
                <a:ea typeface="HG丸ｺﾞｼｯｸM-PRO" panose="020F0600000000000000" pitchFamily="50" charset="-128"/>
              </a:rPr>
              <a:t>　</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4373040" y="5363884"/>
            <a:ext cx="3792437" cy="477054"/>
          </a:xfrm>
          <a:prstGeom prst="rect">
            <a:avLst/>
          </a:prstGeom>
          <a:solidFill>
            <a:srgbClr val="009900"/>
          </a:solidFill>
          <a:ln w="57150">
            <a:solidFill>
              <a:srgbClr val="009900"/>
            </a:solidFill>
          </a:ln>
        </p:spPr>
        <p:txBody>
          <a:bodyPr wrap="square">
            <a:spAutoFit/>
          </a:bodyPr>
          <a:lstStyle/>
          <a:p>
            <a:pPr>
              <a:lnSpc>
                <a:spcPts val="3000"/>
              </a:lnSpc>
            </a:pPr>
            <a:r>
              <a:rPr lang="ja-JP" altLang="en-US" sz="2400" b="1" dirty="0" smtClean="0">
                <a:solidFill>
                  <a:schemeClr val="bg1"/>
                </a:solidFill>
                <a:latin typeface="HG丸ｺﾞｼｯｸM-PRO" panose="020F0600000000000000" pitchFamily="50" charset="-128"/>
                <a:ea typeface="HG丸ｺﾞｼｯｸM-PRO" panose="020F0600000000000000" pitchFamily="50" charset="-128"/>
              </a:rPr>
              <a:t>長時間労働削減推進本部</a:t>
            </a:r>
            <a:r>
              <a:rPr lang="ja-JP" altLang="en-US" sz="2400" dirty="0" smtClean="0">
                <a:latin typeface="HG丸ｺﾞｼｯｸM-PRO" panose="020F0600000000000000" pitchFamily="50" charset="-128"/>
                <a:ea typeface="HG丸ｺﾞｼｯｸM-PRO" panose="020F0600000000000000" pitchFamily="50" charset="-128"/>
              </a:rPr>
              <a:t>　　　　　　</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196067" y="5909987"/>
            <a:ext cx="8702800" cy="861774"/>
          </a:xfrm>
          <a:prstGeom prst="rect">
            <a:avLst/>
          </a:prstGeom>
        </p:spPr>
        <p:txBody>
          <a:bodyPr wrap="square">
            <a:spAutoFit/>
          </a:bodyPr>
          <a:lstStyle/>
          <a:p>
            <a:pPr>
              <a:lnSpc>
                <a:spcPts val="3000"/>
              </a:lnSpc>
            </a:pPr>
            <a:r>
              <a:rPr lang="ja-JP" altLang="en-US" sz="2400" dirty="0">
                <a:solidFill>
                  <a:srgbClr val="FF0000"/>
                </a:solidFill>
                <a:latin typeface="HG丸ｺﾞｼｯｸM-PRO" panose="020F0600000000000000" pitchFamily="50" charset="-128"/>
                <a:ea typeface="HG丸ｺﾞｼｯｸM-PRO" panose="020F0600000000000000" pitchFamily="50" charset="-128"/>
                <a:hlinkClick r:id="rId2"/>
              </a:rPr>
              <a:t>労働基準関係法令違反に係る公表</a:t>
            </a:r>
            <a:r>
              <a:rPr lang="ja-JP" altLang="en-US" sz="2400" dirty="0" smtClean="0">
                <a:solidFill>
                  <a:srgbClr val="FF0000"/>
                </a:solidFill>
                <a:latin typeface="HG丸ｺﾞｼｯｸM-PRO" panose="020F0600000000000000" pitchFamily="50" charset="-128"/>
                <a:ea typeface="HG丸ｺﾞｼｯｸM-PRO" panose="020F0600000000000000" pitchFamily="50" charset="-128"/>
                <a:hlinkClick r:id="rId2"/>
              </a:rPr>
              <a:t>事案</a:t>
            </a:r>
            <a:r>
              <a:rPr lang="ja-JP" altLang="en-US" sz="2400" dirty="0" smtClean="0">
                <a:solidFill>
                  <a:srgbClr val="FF0000"/>
                </a:solidFill>
                <a:latin typeface="HG丸ｺﾞｼｯｸM-PRO" panose="020F0600000000000000" pitchFamily="50" charset="-128"/>
                <a:ea typeface="HG丸ｺﾞｼｯｸM-PRO" panose="020F0600000000000000" pitchFamily="50" charset="-128"/>
              </a:rPr>
              <a:t>　</a:t>
            </a:r>
            <a:r>
              <a:rPr lang="en-US" altLang="ja-JP" sz="2400" dirty="0" smtClean="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毎月公</a:t>
            </a:r>
            <a:r>
              <a:rPr lang="ja-JP" altLang="en-US" sz="2400" dirty="0" smtClean="0">
                <a:latin typeface="HG丸ｺﾞｼｯｸM-PRO" panose="020F0600000000000000" pitchFamily="50" charset="-128"/>
                <a:ea typeface="HG丸ｺﾞｼｯｸM-PRO" panose="020F0600000000000000" pitchFamily="50" charset="-128"/>
              </a:rPr>
              <a:t>表される</a:t>
            </a:r>
            <a:endParaRPr lang="en-US" altLang="ja-JP" sz="2400" dirty="0" smtClean="0">
              <a:latin typeface="HG丸ｺﾞｼｯｸM-PRO" panose="020F0600000000000000" pitchFamily="50" charset="-128"/>
              <a:ea typeface="HG丸ｺﾞｼｯｸM-PRO" panose="020F0600000000000000" pitchFamily="50" charset="-128"/>
            </a:endParaRPr>
          </a:p>
          <a:p>
            <a:pPr>
              <a:lnSpc>
                <a:spcPts val="3000"/>
              </a:lnSpc>
            </a:pPr>
            <a:r>
              <a:rPr lang="ja-JP" altLang="en-US" sz="2400" dirty="0" smtClean="0">
                <a:solidFill>
                  <a:srgbClr val="FF0000"/>
                </a:solidFill>
                <a:latin typeface="HG丸ｺﾞｼｯｸM-PRO" panose="020F0600000000000000" pitchFamily="50" charset="-128"/>
                <a:ea typeface="HG丸ｺﾞｼｯｸM-PRO" panose="020F0600000000000000" pitchFamily="50" charset="-128"/>
              </a:rPr>
              <a:t>神奈川労働局の</a:t>
            </a:r>
            <a:r>
              <a:rPr lang="en-US" altLang="ja-JP" sz="2400" dirty="0" smtClean="0">
                <a:solidFill>
                  <a:srgbClr val="FF0000"/>
                </a:solidFill>
                <a:latin typeface="HG丸ｺﾞｼｯｸM-PRO" panose="020F0600000000000000" pitchFamily="50" charset="-128"/>
                <a:ea typeface="HG丸ｺﾞｼｯｸM-PRO" panose="020F0600000000000000" pitchFamily="50" charset="-128"/>
              </a:rPr>
              <a:t>HP</a:t>
            </a:r>
            <a:r>
              <a:rPr lang="ja-JP" altLang="en-US" sz="2400" dirty="0" smtClean="0">
                <a:solidFill>
                  <a:srgbClr val="FF0000"/>
                </a:solidFill>
                <a:latin typeface="HG丸ｺﾞｼｯｸM-PRO" panose="020F0600000000000000" pitchFamily="50" charset="-128"/>
                <a:ea typeface="HG丸ｺﾞｼｯｸM-PRO" panose="020F0600000000000000" pitchFamily="50" charset="-128"/>
              </a:rPr>
              <a:t>でも県内の公表事案は見ることが出来る。</a:t>
            </a:r>
            <a:endParaRPr lang="ja-JP" altLang="en-US" sz="2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36635" y="4780463"/>
            <a:ext cx="1987093" cy="477054"/>
          </a:xfrm>
          <a:prstGeom prst="rect">
            <a:avLst/>
          </a:prstGeom>
          <a:solidFill>
            <a:srgbClr val="FF0000"/>
          </a:solidFill>
        </p:spPr>
        <p:txBody>
          <a:bodyPr wrap="square">
            <a:spAutoFit/>
          </a:bodyPr>
          <a:lstStyle/>
          <a:p>
            <a:pPr algn="ctr">
              <a:lnSpc>
                <a:spcPts val="3000"/>
              </a:lnSpc>
            </a:pPr>
            <a:r>
              <a:rPr lang="ja-JP" altLang="en-US" sz="2000" b="1" dirty="0" smtClean="0">
                <a:solidFill>
                  <a:schemeClr val="bg1"/>
                </a:solidFill>
                <a:latin typeface="HG丸ｺﾞｼｯｸM-PRO" panose="020F0600000000000000" pitchFamily="50" charset="-128"/>
                <a:ea typeface="HG丸ｺﾞｼｯｸM-PRO" panose="020F0600000000000000" pitchFamily="50" charset="-128"/>
              </a:rPr>
              <a:t>厚生労働省</a:t>
            </a:r>
            <a:r>
              <a:rPr lang="en-US" altLang="ja-JP" sz="2000" b="1" dirty="0" smtClean="0">
                <a:solidFill>
                  <a:schemeClr val="bg1"/>
                </a:solidFill>
                <a:latin typeface="HG丸ｺﾞｼｯｸM-PRO" panose="020F0600000000000000" pitchFamily="50" charset="-128"/>
                <a:ea typeface="HG丸ｺﾞｼｯｸM-PRO" panose="020F0600000000000000" pitchFamily="50" charset="-128"/>
              </a:rPr>
              <a:t>HP</a:t>
            </a:r>
            <a:r>
              <a:rPr lang="ja-JP" altLang="en-US" sz="2400" dirty="0" smtClean="0">
                <a:solidFill>
                  <a:schemeClr val="bg1"/>
                </a:solidFill>
                <a:latin typeface="HG丸ｺﾞｼｯｸM-PRO" panose="020F0600000000000000" pitchFamily="50" charset="-128"/>
                <a:ea typeface="HG丸ｺﾞｼｯｸM-PRO" panose="020F0600000000000000" pitchFamily="50" charset="-128"/>
              </a:rPr>
              <a:t>　　　　　　　　　　　　</a:t>
            </a:r>
            <a:endParaRPr lang="ja-JP" altLang="en-US" sz="2400" dirty="0">
              <a:solidFill>
                <a:schemeClr val="bg1"/>
              </a:solidFill>
              <a:latin typeface="HG丸ｺﾞｼｯｸM-PRO" panose="020F0600000000000000" pitchFamily="50" charset="-128"/>
              <a:ea typeface="HG丸ｺﾞｼｯｸM-PRO" panose="020F0600000000000000" pitchFamily="50" charset="-128"/>
            </a:endParaRPr>
          </a:p>
        </p:txBody>
      </p:sp>
      <p:sp>
        <p:nvSpPr>
          <p:cNvPr id="2" name="右矢印 1"/>
          <p:cNvSpPr/>
          <p:nvPr/>
        </p:nvSpPr>
        <p:spPr bwMode="auto">
          <a:xfrm>
            <a:off x="2232759" y="4780463"/>
            <a:ext cx="335022" cy="484632"/>
          </a:xfrm>
          <a:prstGeom prst="rightArrow">
            <a:avLst>
              <a:gd name="adj1" fmla="val 55315"/>
              <a:gd name="adj2" fmla="val 50000"/>
            </a:avLst>
          </a:prstGeom>
          <a:solidFill>
            <a:srgbClr val="0070C0"/>
          </a:solidFill>
          <a:ln w="952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 name="右矢印 2"/>
          <p:cNvSpPr/>
          <p:nvPr/>
        </p:nvSpPr>
        <p:spPr bwMode="auto">
          <a:xfrm>
            <a:off x="154321" y="5348030"/>
            <a:ext cx="457239" cy="484632"/>
          </a:xfrm>
          <a:prstGeom prst="rightArrow">
            <a:avLst/>
          </a:prstGeom>
          <a:solidFill>
            <a:srgbClr val="0070C0"/>
          </a:solidFill>
          <a:ln w="952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1" name="正方形/長方形 10"/>
          <p:cNvSpPr/>
          <p:nvPr/>
        </p:nvSpPr>
        <p:spPr>
          <a:xfrm>
            <a:off x="768420" y="5363884"/>
            <a:ext cx="2992037" cy="477054"/>
          </a:xfrm>
          <a:prstGeom prst="rect">
            <a:avLst/>
          </a:prstGeom>
          <a:solidFill>
            <a:srgbClr val="009900"/>
          </a:solidFill>
          <a:ln w="57150">
            <a:solidFill>
              <a:srgbClr val="FF0000"/>
            </a:solidFill>
          </a:ln>
        </p:spPr>
        <p:txBody>
          <a:bodyPr wrap="square">
            <a:spAutoFit/>
          </a:bodyPr>
          <a:lstStyle/>
          <a:p>
            <a:pPr algn="ctr">
              <a:lnSpc>
                <a:spcPts val="3000"/>
              </a:lnSpc>
            </a:pPr>
            <a:r>
              <a:rPr lang="ja-JP" altLang="en-US" sz="1600" b="1" dirty="0">
                <a:solidFill>
                  <a:srgbClr val="FFFFFF"/>
                </a:solidFill>
                <a:latin typeface="HG丸ｺﾞｼｯｸM-PRO" panose="020F0600000000000000" pitchFamily="50" charset="-128"/>
                <a:ea typeface="HG丸ｺﾞｼｯｸM-PRO" panose="020F0600000000000000" pitchFamily="50" charset="-128"/>
              </a:rPr>
              <a:t>長時間労働削減に向けた取組</a:t>
            </a:r>
            <a:r>
              <a:rPr lang="ja-JP" altLang="en-US" sz="2400" dirty="0" smtClean="0">
                <a:solidFill>
                  <a:srgbClr val="FFFFFF"/>
                </a:solidFill>
                <a:latin typeface="HG丸ｺﾞｼｯｸM-PRO" panose="020F0600000000000000" pitchFamily="50" charset="-128"/>
                <a:ea typeface="HG丸ｺﾞｼｯｸM-PRO" panose="020F0600000000000000" pitchFamily="50" charset="-128"/>
              </a:rPr>
              <a:t>　</a:t>
            </a:r>
            <a:r>
              <a:rPr lang="ja-JP" altLang="en-US" sz="2400" dirty="0" smtClean="0">
                <a:latin typeface="HG丸ｺﾞｼｯｸM-PRO" panose="020F0600000000000000" pitchFamily="50" charset="-128"/>
                <a:ea typeface="HG丸ｺﾞｼｯｸM-PRO" panose="020F0600000000000000" pitchFamily="50" charset="-128"/>
              </a:rPr>
              <a:t>　　　　</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12" name="右矢印 11"/>
          <p:cNvSpPr/>
          <p:nvPr/>
        </p:nvSpPr>
        <p:spPr bwMode="auto">
          <a:xfrm>
            <a:off x="3890109" y="5341436"/>
            <a:ext cx="353279" cy="484632"/>
          </a:xfrm>
          <a:prstGeom prst="rightArrow">
            <a:avLst>
              <a:gd name="adj1" fmla="val 55315"/>
              <a:gd name="adj2" fmla="val 50000"/>
            </a:avLst>
          </a:prstGeom>
          <a:solidFill>
            <a:srgbClr val="0070C0"/>
          </a:solidFill>
          <a:ln w="952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pic>
        <p:nvPicPr>
          <p:cNvPr id="8" name="図 7"/>
          <p:cNvPicPr>
            <a:picLocks noChangeAspect="1"/>
          </p:cNvPicPr>
          <p:nvPr/>
        </p:nvPicPr>
        <p:blipFill>
          <a:blip r:embed="rId3"/>
          <a:stretch>
            <a:fillRect/>
          </a:stretch>
        </p:blipFill>
        <p:spPr>
          <a:xfrm>
            <a:off x="136635" y="116632"/>
            <a:ext cx="8872428" cy="4532689"/>
          </a:xfrm>
          <a:prstGeom prst="rect">
            <a:avLst/>
          </a:prstGeom>
        </p:spPr>
      </p:pic>
      <p:sp>
        <p:nvSpPr>
          <p:cNvPr id="9" name="正方形/長方形 8"/>
          <p:cNvSpPr/>
          <p:nvPr/>
        </p:nvSpPr>
        <p:spPr>
          <a:xfrm>
            <a:off x="4067943" y="4842663"/>
            <a:ext cx="4680521" cy="400110"/>
          </a:xfrm>
          <a:prstGeom prst="rect">
            <a:avLst/>
          </a:prstGeom>
        </p:spPr>
        <p:txBody>
          <a:bodyPr wrap="square">
            <a:spAutoFit/>
          </a:bodyPr>
          <a:lstStyle/>
          <a:p>
            <a:r>
              <a:rPr lang="ja-JP" altLang="en-US" sz="2000" b="1" dirty="0">
                <a:latin typeface="HG丸ｺﾞｼｯｸM-PRO" panose="020F0600000000000000" pitchFamily="50" charset="-128"/>
                <a:ea typeface="HG丸ｺﾞｼｯｸM-PRO" panose="020F0600000000000000" pitchFamily="50" charset="-128"/>
              </a:rPr>
              <a:t>（基準法・安衛法等の</a:t>
            </a:r>
            <a:r>
              <a:rPr lang="ja-JP" altLang="en-US" sz="2000" b="1" dirty="0" smtClean="0">
                <a:latin typeface="HG丸ｺﾞｼｯｸM-PRO" panose="020F0600000000000000" pitchFamily="50" charset="-128"/>
                <a:ea typeface="HG丸ｺﾞｼｯｸM-PRO" panose="020F0600000000000000" pitchFamily="50" charset="-128"/>
              </a:rPr>
              <a:t>改正：</a:t>
            </a:r>
            <a:r>
              <a:rPr lang="en-US" altLang="ja-JP" sz="2000" b="1" dirty="0" smtClean="0">
                <a:latin typeface="HG丸ｺﾞｼｯｸM-PRO" panose="020F0600000000000000" pitchFamily="50" charset="-128"/>
                <a:ea typeface="HG丸ｺﾞｼｯｸM-PRO" panose="020F0600000000000000" pitchFamily="50" charset="-128"/>
              </a:rPr>
              <a:t>H30.7</a:t>
            </a:r>
            <a:r>
              <a:rPr lang="ja-JP" altLang="en-US" sz="2000" b="1" dirty="0" smtClean="0">
                <a:latin typeface="HG丸ｺﾞｼｯｸM-PRO" panose="020F0600000000000000" pitchFamily="50" charset="-128"/>
                <a:ea typeface="HG丸ｺﾞｼｯｸM-PRO" panose="020F0600000000000000" pitchFamily="50" charset="-128"/>
              </a:rPr>
              <a:t>）</a:t>
            </a:r>
            <a:endParaRPr lang="ja-JP" altLang="en-US" sz="2000" dirty="0"/>
          </a:p>
        </p:txBody>
      </p:sp>
    </p:spTree>
    <p:extLst>
      <p:ext uri="{BB962C8B-B14F-4D97-AF65-F5344CB8AC3E}">
        <p14:creationId xmlns:p14="http://schemas.microsoft.com/office/powerpoint/2010/main" val="1156800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903A042F-C89F-4FB1-A91C-83672A79D6FF}" type="slidenum">
              <a:rPr lang="en-US" altLang="ja-JP" sz="1400" smtClean="0"/>
              <a:pPr>
                <a:spcBef>
                  <a:spcPct val="0"/>
                </a:spcBef>
                <a:buFontTx/>
                <a:buNone/>
              </a:pPr>
              <a:t>12</a:t>
            </a:fld>
            <a:endParaRPr lang="en-US" altLang="ja-JP" sz="1400" smtClean="0"/>
          </a:p>
        </p:txBody>
      </p:sp>
      <p:sp>
        <p:nvSpPr>
          <p:cNvPr id="23555" name="Rectangle 2"/>
          <p:cNvSpPr>
            <a:spLocks noGrp="1" noChangeArrowheads="1"/>
          </p:cNvSpPr>
          <p:nvPr>
            <p:ph type="body" idx="4294967295"/>
          </p:nvPr>
        </p:nvSpPr>
        <p:spPr>
          <a:xfrm>
            <a:off x="179388" y="188913"/>
            <a:ext cx="8583612" cy="6408737"/>
          </a:xfrm>
        </p:spPr>
        <p:txBody>
          <a:bodyPr/>
          <a:lstStyle/>
          <a:p>
            <a:pPr eaLnBrk="1" hangingPunct="1">
              <a:buFontTx/>
              <a:buNone/>
            </a:pPr>
            <a:r>
              <a:rPr lang="ja-JP" altLang="en-US" sz="2800" smtClean="0"/>
              <a:t>　</a:t>
            </a:r>
            <a:endParaRPr lang="ja-JP" altLang="en-US" smtClean="0"/>
          </a:p>
          <a:p>
            <a:pPr eaLnBrk="1" hangingPunct="1">
              <a:buFontTx/>
              <a:buNone/>
            </a:pPr>
            <a:endParaRPr lang="en-US" altLang="ja-JP" smtClean="0"/>
          </a:p>
        </p:txBody>
      </p:sp>
      <p:grpSp>
        <p:nvGrpSpPr>
          <p:cNvPr id="23556" name="Group 4"/>
          <p:cNvGrpSpPr>
            <a:grpSpLocks/>
          </p:cNvGrpSpPr>
          <p:nvPr/>
        </p:nvGrpSpPr>
        <p:grpSpPr bwMode="auto">
          <a:xfrm>
            <a:off x="228600" y="1752600"/>
            <a:ext cx="4210050" cy="3733800"/>
            <a:chOff x="249" y="1314"/>
            <a:chExt cx="2652" cy="2009"/>
          </a:xfrm>
        </p:grpSpPr>
        <p:sp>
          <p:nvSpPr>
            <p:cNvPr id="23565" name="AutoShape 5"/>
            <p:cNvSpPr>
              <a:spLocks noChangeArrowheads="1"/>
            </p:cNvSpPr>
            <p:nvPr/>
          </p:nvSpPr>
          <p:spPr bwMode="auto">
            <a:xfrm>
              <a:off x="675" y="1314"/>
              <a:ext cx="1610" cy="383"/>
            </a:xfrm>
            <a:prstGeom prst="roundRect">
              <a:avLst>
                <a:gd name="adj" fmla="val 16667"/>
              </a:avLst>
            </a:prstGeom>
            <a:solidFill>
              <a:srgbClr val="FF9900">
                <a:alpha val="49019"/>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a:latin typeface="HG丸ｺﾞｼｯｸM-PRO" pitchFamily="50" charset="-128"/>
                  <a:ea typeface="HG丸ｺﾞｼｯｸM-PRO" pitchFamily="50" charset="-128"/>
                </a:rPr>
                <a:t>実行行為者</a:t>
              </a:r>
            </a:p>
          </p:txBody>
        </p:sp>
        <p:sp>
          <p:nvSpPr>
            <p:cNvPr id="23566" name="AutoShape 6"/>
            <p:cNvSpPr>
              <a:spLocks noChangeArrowheads="1"/>
            </p:cNvSpPr>
            <p:nvPr/>
          </p:nvSpPr>
          <p:spPr bwMode="auto">
            <a:xfrm>
              <a:off x="249" y="1984"/>
              <a:ext cx="2652" cy="1339"/>
            </a:xfrm>
            <a:prstGeom prst="roundRect">
              <a:avLst>
                <a:gd name="adj" fmla="val 16667"/>
              </a:avLst>
            </a:prstGeom>
            <a:solidFill>
              <a:srgbClr val="FF9900">
                <a:alpha val="27843"/>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事業者のために行為する</a:t>
              </a:r>
            </a:p>
            <a:p>
              <a:pPr algn="ctr" eaLnBrk="1" hangingPunct="1">
                <a:spcBef>
                  <a:spcPct val="0"/>
                </a:spcBef>
                <a:buFontTx/>
                <a:buNone/>
              </a:pPr>
              <a:r>
                <a:rPr lang="ja-JP" altLang="en-US" sz="2000" b="1">
                  <a:latin typeface="HG丸ｺﾞｼｯｸM-PRO" pitchFamily="50" charset="-128"/>
                  <a:ea typeface="HG丸ｺﾞｼｯｸM-PRO" pitchFamily="50" charset="-128"/>
                </a:rPr>
                <a:t>それぞれの職責にあるもの</a:t>
              </a:r>
            </a:p>
            <a:p>
              <a:pPr algn="ctr" eaLnBrk="1" hangingPunct="1">
                <a:spcBef>
                  <a:spcPct val="0"/>
                </a:spcBef>
                <a:buFontTx/>
                <a:buNone/>
              </a:pPr>
              <a:endParaRPr lang="ja-JP" altLang="en-US" sz="2000" b="1"/>
            </a:p>
            <a:p>
              <a:pPr algn="ctr" eaLnBrk="1" hangingPunct="1">
                <a:spcBef>
                  <a:spcPct val="0"/>
                </a:spcBef>
                <a:buFontTx/>
                <a:buNone/>
              </a:pPr>
              <a:r>
                <a:rPr lang="ja-JP" altLang="en-US" sz="2400" b="1">
                  <a:latin typeface="HG丸ｺﾞｼｯｸM-PRO" pitchFamily="50" charset="-128"/>
                  <a:ea typeface="HG丸ｺﾞｼｯｸM-PRO" pitchFamily="50" charset="-128"/>
                </a:rPr>
                <a:t>最高責任者・・・社長</a:t>
              </a:r>
            </a:p>
            <a:p>
              <a:pPr algn="ctr" eaLnBrk="1" hangingPunct="1">
                <a:spcBef>
                  <a:spcPct val="0"/>
                </a:spcBef>
                <a:buFontTx/>
                <a:buNone/>
              </a:pPr>
              <a:r>
                <a:rPr lang="ja-JP" altLang="en-US" sz="2400" b="1">
                  <a:latin typeface="HG丸ｺﾞｼｯｸM-PRO" pitchFamily="50" charset="-128"/>
                  <a:ea typeface="HG丸ｺﾞｼｯｸM-PRO" pitchFamily="50" charset="-128"/>
                </a:rPr>
                <a:t>工場長、作業所長、部長</a:t>
              </a:r>
            </a:p>
            <a:p>
              <a:pPr algn="ctr" eaLnBrk="1" hangingPunct="1">
                <a:spcBef>
                  <a:spcPct val="0"/>
                </a:spcBef>
                <a:buFontTx/>
                <a:buNone/>
              </a:pPr>
              <a:r>
                <a:rPr lang="ja-JP" altLang="en-US" sz="2400" b="1">
                  <a:latin typeface="HG丸ｺﾞｼｯｸM-PRO" pitchFamily="50" charset="-128"/>
                  <a:ea typeface="HG丸ｺﾞｼｯｸM-PRO" pitchFamily="50" charset="-128"/>
                </a:rPr>
                <a:t>課長、安全衛生推進者、</a:t>
              </a:r>
            </a:p>
            <a:p>
              <a:pPr algn="ctr" eaLnBrk="1" hangingPunct="1">
                <a:spcBef>
                  <a:spcPct val="0"/>
                </a:spcBef>
                <a:buFontTx/>
                <a:buNone/>
              </a:pPr>
              <a:r>
                <a:rPr lang="ja-JP" altLang="en-US" sz="2400" b="1">
                  <a:latin typeface="HG丸ｺﾞｼｯｸM-PRO" pitchFamily="50" charset="-128"/>
                  <a:ea typeface="HG丸ｺﾞｼｯｸM-PRO" pitchFamily="50" charset="-128"/>
                </a:rPr>
                <a:t>職長、他</a:t>
              </a:r>
            </a:p>
          </p:txBody>
        </p:sp>
        <p:sp>
          <p:nvSpPr>
            <p:cNvPr id="23567" name="Line 7"/>
            <p:cNvSpPr>
              <a:spLocks noChangeShapeType="1"/>
            </p:cNvSpPr>
            <p:nvPr/>
          </p:nvSpPr>
          <p:spPr bwMode="auto">
            <a:xfrm>
              <a:off x="1385" y="1745"/>
              <a:ext cx="0" cy="19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23557" name="Group 8"/>
          <p:cNvGrpSpPr>
            <a:grpSpLocks/>
          </p:cNvGrpSpPr>
          <p:nvPr/>
        </p:nvGrpSpPr>
        <p:grpSpPr bwMode="auto">
          <a:xfrm>
            <a:off x="5148263" y="2708275"/>
            <a:ext cx="3833812" cy="1973263"/>
            <a:chOff x="3232" y="1553"/>
            <a:chExt cx="2415" cy="1243"/>
          </a:xfrm>
        </p:grpSpPr>
        <p:sp>
          <p:nvSpPr>
            <p:cNvPr id="23562" name="AutoShape 9"/>
            <p:cNvSpPr>
              <a:spLocks noChangeArrowheads="1"/>
            </p:cNvSpPr>
            <p:nvPr/>
          </p:nvSpPr>
          <p:spPr bwMode="auto">
            <a:xfrm>
              <a:off x="3658" y="1553"/>
              <a:ext cx="1658" cy="382"/>
            </a:xfrm>
            <a:prstGeom prst="roundRect">
              <a:avLst>
                <a:gd name="adj" fmla="val 16667"/>
              </a:avLst>
            </a:prstGeom>
            <a:solidFill>
              <a:srgbClr val="FF9900">
                <a:alpha val="50980"/>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a:latin typeface="HG丸ｺﾞｼｯｸM-PRO" pitchFamily="50" charset="-128"/>
                  <a:ea typeface="HG丸ｺﾞｼｯｸM-PRO" pitchFamily="50" charset="-128"/>
                </a:rPr>
                <a:t>事業者等</a:t>
              </a:r>
            </a:p>
          </p:txBody>
        </p:sp>
        <p:sp>
          <p:nvSpPr>
            <p:cNvPr id="23563" name="AutoShape 10"/>
            <p:cNvSpPr>
              <a:spLocks noChangeArrowheads="1"/>
            </p:cNvSpPr>
            <p:nvPr/>
          </p:nvSpPr>
          <p:spPr bwMode="auto">
            <a:xfrm>
              <a:off x="3232" y="2461"/>
              <a:ext cx="2415" cy="335"/>
            </a:xfrm>
            <a:prstGeom prst="roundRect">
              <a:avLst>
                <a:gd name="adj" fmla="val 16667"/>
              </a:avLst>
            </a:prstGeom>
            <a:solidFill>
              <a:srgbClr val="FF9900">
                <a:alpha val="49019"/>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b="1">
                  <a:latin typeface="HG丸ｺﾞｼｯｸM-PRO" pitchFamily="50" charset="-128"/>
                  <a:ea typeface="HG丸ｺﾞｼｯｸM-PRO" pitchFamily="50" charset="-128"/>
                </a:rPr>
                <a:t>法人又は個人経営者</a:t>
              </a:r>
            </a:p>
          </p:txBody>
        </p:sp>
        <p:sp>
          <p:nvSpPr>
            <p:cNvPr id="23564" name="Line 11"/>
            <p:cNvSpPr>
              <a:spLocks noChangeShapeType="1"/>
            </p:cNvSpPr>
            <p:nvPr/>
          </p:nvSpPr>
          <p:spPr bwMode="auto">
            <a:xfrm>
              <a:off x="4416" y="1984"/>
              <a:ext cx="0" cy="43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3558" name="AutoShape 12"/>
          <p:cNvSpPr>
            <a:spLocks noChangeArrowheads="1"/>
          </p:cNvSpPr>
          <p:nvPr/>
        </p:nvSpPr>
        <p:spPr bwMode="auto">
          <a:xfrm>
            <a:off x="995363" y="5654675"/>
            <a:ext cx="7743825" cy="987425"/>
          </a:xfrm>
          <a:prstGeom prst="star32">
            <a:avLst>
              <a:gd name="adj" fmla="val 37500"/>
            </a:avLst>
          </a:prstGeom>
          <a:solidFill>
            <a:srgbClr val="FF3399">
              <a:alpha val="7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a:latin typeface="HG丸ｺﾞｼｯｸM-PRO" pitchFamily="50" charset="-128"/>
                <a:ea typeface="HG丸ｺﾞｼｯｸM-PRO" pitchFamily="50" charset="-128"/>
              </a:rPr>
              <a:t>双方が罰せられる</a:t>
            </a:r>
          </a:p>
        </p:txBody>
      </p:sp>
      <p:sp>
        <p:nvSpPr>
          <p:cNvPr id="23559" name="Rectangle 15"/>
          <p:cNvSpPr>
            <a:spLocks noGrp="1" noChangeArrowheads="1"/>
          </p:cNvSpPr>
          <p:nvPr>
            <p:ph type="title" idx="4294967295"/>
          </p:nvPr>
        </p:nvSpPr>
        <p:spPr>
          <a:xfrm>
            <a:off x="179388" y="476250"/>
            <a:ext cx="2808287" cy="720725"/>
          </a:xfrm>
          <a:solidFill>
            <a:srgbClr val="FFCC00">
              <a:alpha val="54117"/>
            </a:srgbClr>
          </a:solidFill>
          <a:ln w="19050">
            <a:solidFill>
              <a:schemeClr val="tx1"/>
            </a:solidFill>
            <a:miter lim="800000"/>
            <a:headEnd/>
            <a:tailEnd/>
          </a:ln>
        </p:spPr>
        <p:txBody>
          <a:bodyPr/>
          <a:lstStyle/>
          <a:p>
            <a:pPr eaLnBrk="1" hangingPunct="1"/>
            <a:r>
              <a:rPr lang="ja-JP" altLang="en-US" sz="3200" smtClean="0">
                <a:latin typeface="HG丸ｺﾞｼｯｸM-PRO" pitchFamily="50" charset="-128"/>
                <a:ea typeface="HG丸ｺﾞｼｯｸM-PRO" pitchFamily="50" charset="-128"/>
              </a:rPr>
              <a:t>両罰規定</a:t>
            </a:r>
          </a:p>
        </p:txBody>
      </p:sp>
      <p:pic>
        <p:nvPicPr>
          <p:cNvPr id="23560" name="Picture 16"/>
          <p:cNvPicPr>
            <a:picLocks noChangeAspect="1" noChangeArrowheads="1"/>
          </p:cNvPicPr>
          <p:nvPr/>
        </p:nvPicPr>
        <p:blipFill>
          <a:blip r:embed="rId2">
            <a:lum bright="-18000" contrast="42000"/>
            <a:extLst>
              <a:ext uri="{28A0092B-C50C-407E-A947-70E740481C1C}">
                <a14:useLocalDpi xmlns:a14="http://schemas.microsoft.com/office/drawing/2010/main" val="0"/>
              </a:ext>
            </a:extLst>
          </a:blip>
          <a:srcRect r="1981"/>
          <a:stretch>
            <a:fillRect/>
          </a:stretch>
        </p:blipFill>
        <p:spPr bwMode="auto">
          <a:xfrm>
            <a:off x="5148263" y="188913"/>
            <a:ext cx="385127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AutoShape 17"/>
          <p:cNvSpPr>
            <a:spLocks noChangeArrowheads="1"/>
          </p:cNvSpPr>
          <p:nvPr/>
        </p:nvSpPr>
        <p:spPr bwMode="auto">
          <a:xfrm>
            <a:off x="3059113" y="620713"/>
            <a:ext cx="2620962" cy="1341437"/>
          </a:xfrm>
          <a:prstGeom prst="irregularSeal1">
            <a:avLst/>
          </a:prstGeom>
          <a:gradFill rotWithShape="0">
            <a:gsLst>
              <a:gs pos="0">
                <a:srgbClr val="FF0000"/>
              </a:gs>
              <a:gs pos="50000">
                <a:srgbClr val="FFFFFF"/>
              </a:gs>
              <a:gs pos="100000">
                <a:srgbClr val="FF0000"/>
              </a:gs>
            </a:gsLst>
            <a:lin ang="0" scaled="1"/>
          </a:gradFill>
          <a:ln w="28575">
            <a:solidFill>
              <a:srgbClr val="FF0000"/>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b="1">
                <a:latin typeface="HG丸ｺﾞｼｯｸM-PRO" pitchFamily="50" charset="-128"/>
                <a:ea typeface="HG丸ｺﾞｼｯｸM-PRO" pitchFamily="50" charset="-128"/>
              </a:rPr>
              <a:t>災害発生</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nvGraphicFramePr>
        <p:xfrm>
          <a:off x="304800" y="1150490"/>
          <a:ext cx="8504464" cy="5494190"/>
        </p:xfrm>
        <a:graphic>
          <a:graphicData uri="http://schemas.openxmlformats.org/drawingml/2006/chart">
            <c:chart xmlns:c="http://schemas.openxmlformats.org/drawingml/2006/chart" xmlns:r="http://schemas.openxmlformats.org/officeDocument/2006/relationships" r:id="rId3"/>
          </a:graphicData>
        </a:graphic>
      </p:graphicFrame>
      <p:sp>
        <p:nvSpPr>
          <p:cNvPr id="104456" name="Text Box 8"/>
          <p:cNvSpPr txBox="1">
            <a:spLocks noChangeArrowheads="1"/>
          </p:cNvSpPr>
          <p:nvPr/>
        </p:nvSpPr>
        <p:spPr bwMode="auto">
          <a:xfrm>
            <a:off x="304800" y="173969"/>
            <a:ext cx="5059363" cy="461963"/>
          </a:xfrm>
          <a:prstGeom prst="rect">
            <a:avLst/>
          </a:prstGeom>
          <a:solidFill>
            <a:srgbClr val="C00000"/>
          </a:solidFill>
          <a:ln/>
          <a:extLst/>
        </p:spPr>
        <p:style>
          <a:lnRef idx="2">
            <a:schemeClr val="accent1"/>
          </a:lnRef>
          <a:fillRef idx="1">
            <a:schemeClr val="lt1"/>
          </a:fillRef>
          <a:effectRef idx="0">
            <a:schemeClr val="accent1"/>
          </a:effectRef>
          <a:fontRef idx="minor">
            <a:schemeClr val="dk1"/>
          </a:fontRef>
        </p:style>
        <p:txBody>
          <a:bodyPr>
            <a:spAutoFit/>
          </a:bodyPr>
          <a:lstStyle/>
          <a:p>
            <a:pPr eaLnBrk="1" hangingPunct="1">
              <a:spcBef>
                <a:spcPct val="5000"/>
              </a:spcBef>
              <a:defRPr/>
            </a:pPr>
            <a:r>
              <a:rPr lang="ja-JP" altLang="en-US" sz="2400" u="sng" dirty="0">
                <a:ln w="0"/>
                <a:solidFill>
                  <a:schemeClr val="accent1"/>
                </a:solidFill>
                <a:effectLst>
                  <a:outerShdw blurRad="38100" dist="25400" dir="5400000" algn="ctr" rotWithShape="0">
                    <a:srgbClr val="6E747A">
                      <a:alpha val="43000"/>
                    </a:srgbClr>
                  </a:outerShdw>
                </a:effectLst>
                <a:latin typeface="HG丸ｺﾞｼｯｸM-PRO" pitchFamily="50" charset="-128"/>
                <a:ea typeface="HG丸ｺﾞｼｯｸM-PRO" pitchFamily="50" charset="-128"/>
              </a:rPr>
              <a:t>１．安全衛生推進者の役割と職務</a:t>
            </a:r>
          </a:p>
        </p:txBody>
      </p:sp>
      <p:sp>
        <p:nvSpPr>
          <p:cNvPr id="24585" name="Text Box 9"/>
          <p:cNvSpPr txBox="1">
            <a:spLocks noChangeArrowheads="1"/>
          </p:cNvSpPr>
          <p:nvPr/>
        </p:nvSpPr>
        <p:spPr bwMode="auto">
          <a:xfrm>
            <a:off x="304800" y="643354"/>
            <a:ext cx="462724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800" dirty="0" smtClean="0">
                <a:latin typeface="HG丸ｺﾞｼｯｸM-PRO" pitchFamily="50" charset="-128"/>
                <a:ea typeface="HG丸ｺﾞｼｯｸM-PRO" pitchFamily="50" charset="-128"/>
              </a:rPr>
              <a:t>（１）労働災害の発生状況</a:t>
            </a:r>
            <a:endParaRPr lang="ja-JP" altLang="en-US" sz="2800" dirty="0">
              <a:latin typeface="HG丸ｺﾞｼｯｸM-PRO" pitchFamily="50" charset="-128"/>
              <a:ea typeface="HG丸ｺﾞｼｯｸM-PRO" pitchFamily="50" charset="-128"/>
            </a:endParaRPr>
          </a:p>
        </p:txBody>
      </p:sp>
      <p:sp>
        <p:nvSpPr>
          <p:cNvPr id="24586" name="Text Box 10"/>
          <p:cNvSpPr txBox="1">
            <a:spLocks noChangeArrowheads="1"/>
          </p:cNvSpPr>
          <p:nvPr/>
        </p:nvSpPr>
        <p:spPr bwMode="auto">
          <a:xfrm>
            <a:off x="7348688" y="184767"/>
            <a:ext cx="1585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P9</a:t>
            </a:r>
            <a:endParaRPr lang="ja-JP" altLang="en-US" sz="1600" dirty="0">
              <a:latin typeface="HG丸ｺﾞｼｯｸM-PRO" pitchFamily="50" charset="-128"/>
              <a:ea typeface="HG丸ｺﾞｼｯｸM-PRO" pitchFamily="50" charset="-128"/>
            </a:endParaRPr>
          </a:p>
        </p:txBody>
      </p:sp>
      <p:sp>
        <p:nvSpPr>
          <p:cNvPr id="24578" name="スライド番号プレースホルダー 3"/>
          <p:cNvSpPr>
            <a:spLocks noGrp="1"/>
          </p:cNvSpPr>
          <p:nvPr>
            <p:ph type="sldNum" sz="quarter" idx="12"/>
          </p:nvPr>
        </p:nvSpPr>
        <p:spPr>
          <a:xfrm>
            <a:off x="6553200" y="6245225"/>
            <a:ext cx="2195264"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D9F5FE2-D7D7-4387-8FC4-B5CD12AABB3D}" type="slidenum">
              <a:rPr lang="en-US" altLang="ja-JP" sz="1400" smtClean="0"/>
              <a:pPr>
                <a:spcBef>
                  <a:spcPct val="0"/>
                </a:spcBef>
                <a:buFontTx/>
                <a:buNone/>
              </a:pPr>
              <a:t>13</a:t>
            </a:fld>
            <a:endParaRPr lang="en-US" altLang="ja-JP" sz="1400" dirty="0" smtClean="0"/>
          </a:p>
        </p:txBody>
      </p:sp>
      <p:sp>
        <p:nvSpPr>
          <p:cNvPr id="8" name="Text Box 9"/>
          <p:cNvSpPr txBox="1">
            <a:spLocks noChangeArrowheads="1"/>
          </p:cNvSpPr>
          <p:nvPr/>
        </p:nvSpPr>
        <p:spPr bwMode="auto">
          <a:xfrm>
            <a:off x="4855048" y="662937"/>
            <a:ext cx="3893416"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ア　全産業における状況</a:t>
            </a:r>
            <a:endParaRPr lang="ja-JP" altLang="en-US" sz="2400" dirty="0">
              <a:solidFill>
                <a:srgbClr val="FFFFFF"/>
              </a:solidFill>
              <a:latin typeface="HG丸ｺﾞｼｯｸM-PRO" pitchFamily="50" charset="-128"/>
              <a:ea typeface="HG丸ｺﾞｼｯｸM-PRO" pitchFamily="50" charset="-128"/>
            </a:endParaRPr>
          </a:p>
        </p:txBody>
      </p:sp>
      <p:sp>
        <p:nvSpPr>
          <p:cNvPr id="7" name="AutoShape 8"/>
          <p:cNvSpPr>
            <a:spLocks noChangeArrowheads="1"/>
          </p:cNvSpPr>
          <p:nvPr/>
        </p:nvSpPr>
        <p:spPr bwMode="auto">
          <a:xfrm>
            <a:off x="2515073" y="1916832"/>
            <a:ext cx="4679950" cy="574675"/>
          </a:xfrm>
          <a:prstGeom prst="wedgeRectCallout">
            <a:avLst>
              <a:gd name="adj1" fmla="val -65310"/>
              <a:gd name="adj2" fmla="val 101102"/>
            </a:avLst>
          </a:prstGeom>
          <a:solidFill>
            <a:srgbClr val="FF6D6D"/>
          </a:solidFill>
          <a:ln w="9525" algn="ctr">
            <a:solidFill>
              <a:schemeClr val="tx1"/>
            </a:solidFill>
            <a:miter lim="800000"/>
            <a:headEnd/>
            <a:tailEnd/>
          </a:ln>
        </p:spPr>
        <p:txBody>
          <a:bodyPr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b="1" dirty="0">
                <a:solidFill>
                  <a:schemeClr val="bg1"/>
                </a:solidFill>
                <a:latin typeface="HG丸ｺﾞｼｯｸM-PRO" pitchFamily="50" charset="-128"/>
                <a:ea typeface="HG丸ｺﾞｼｯｸM-PRO" pitchFamily="50" charset="-128"/>
              </a:rPr>
              <a:t>S</a:t>
            </a:r>
            <a:r>
              <a:rPr lang="ja-JP" altLang="en-US" sz="2400" b="1" dirty="0">
                <a:solidFill>
                  <a:schemeClr val="bg1"/>
                </a:solidFill>
                <a:latin typeface="HG丸ｺﾞｼｯｸM-PRO" pitchFamily="50" charset="-128"/>
                <a:ea typeface="HG丸ｺﾞｼｯｸM-PRO" pitchFamily="50" charset="-128"/>
              </a:rPr>
              <a:t>４７年　労働安全衛生法施行</a:t>
            </a:r>
          </a:p>
        </p:txBody>
      </p:sp>
    </p:spTree>
    <p:extLst>
      <p:ext uri="{BB962C8B-B14F-4D97-AF65-F5344CB8AC3E}">
        <p14:creationId xmlns:p14="http://schemas.microsoft.com/office/powerpoint/2010/main" val="75708733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nvPr>
        </p:nvGraphicFramePr>
        <p:xfrm>
          <a:off x="257106" y="548681"/>
          <a:ext cx="8544374" cy="6066514"/>
        </p:xfrm>
        <a:graphic>
          <a:graphicData uri="http://schemas.openxmlformats.org/drawingml/2006/chart">
            <c:chart xmlns:c="http://schemas.openxmlformats.org/drawingml/2006/chart" xmlns:r="http://schemas.openxmlformats.org/officeDocument/2006/relationships" r:id="rId3"/>
          </a:graphicData>
        </a:graphic>
      </p:graphicFrame>
      <p:sp>
        <p:nvSpPr>
          <p:cNvPr id="4099" name="Text Box 3"/>
          <p:cNvSpPr txBox="1">
            <a:spLocks noChangeArrowheads="1"/>
          </p:cNvSpPr>
          <p:nvPr/>
        </p:nvSpPr>
        <p:spPr bwMode="auto">
          <a:xfrm>
            <a:off x="1219355" y="232527"/>
            <a:ext cx="66198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dirty="0" smtClean="0">
                <a:solidFill>
                  <a:srgbClr val="FF0000"/>
                </a:solidFill>
                <a:latin typeface="HG丸ｺﾞｼｯｸM-PRO" pitchFamily="50" charset="-128"/>
                <a:ea typeface="HG丸ｺﾞｼｯｸM-PRO" pitchFamily="50" charset="-128"/>
              </a:rPr>
              <a:t>令和２年</a:t>
            </a:r>
            <a:r>
              <a:rPr lang="ja-JP" altLang="en-US" sz="2400" dirty="0">
                <a:latin typeface="HG丸ｺﾞｼｯｸM-PRO" pitchFamily="50" charset="-128"/>
                <a:ea typeface="HG丸ｺﾞｼｯｸM-PRO" pitchFamily="50" charset="-128"/>
              </a:rPr>
              <a:t>　事業場規模別死傷災害発生状況</a:t>
            </a:r>
          </a:p>
        </p:txBody>
      </p:sp>
      <p:graphicFrame>
        <p:nvGraphicFramePr>
          <p:cNvPr id="15" name="グラフ 14"/>
          <p:cNvGraphicFramePr>
            <a:graphicFrameLocks/>
          </p:cNvGraphicFramePr>
          <p:nvPr/>
        </p:nvGraphicFramePr>
        <p:xfrm>
          <a:off x="257106" y="746042"/>
          <a:ext cx="8707382" cy="5922293"/>
        </p:xfrm>
        <a:graphic>
          <a:graphicData uri="http://schemas.openxmlformats.org/drawingml/2006/chart">
            <c:chart xmlns:c="http://schemas.openxmlformats.org/drawingml/2006/chart" xmlns:r="http://schemas.openxmlformats.org/officeDocument/2006/relationships" r:id="rId4"/>
          </a:graphicData>
        </a:graphic>
      </p:graphicFrame>
      <p:sp>
        <p:nvSpPr>
          <p:cNvPr id="4106" name="Text Box 10"/>
          <p:cNvSpPr txBox="1">
            <a:spLocks noChangeArrowheads="1"/>
          </p:cNvSpPr>
          <p:nvPr/>
        </p:nvSpPr>
        <p:spPr bwMode="auto">
          <a:xfrm>
            <a:off x="827584" y="1667132"/>
            <a:ext cx="1866900" cy="368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1800" dirty="0" smtClean="0">
                <a:latin typeface="HG丸ｺﾞｼｯｸM-PRO" pitchFamily="50" charset="-128"/>
                <a:ea typeface="HG丸ｺﾞｼｯｸM-PRO" pitchFamily="50" charset="-128"/>
              </a:rPr>
              <a:t>２４，４６６人</a:t>
            </a:r>
            <a:endParaRPr lang="ja-JP" altLang="en-US" sz="1800" dirty="0">
              <a:latin typeface="HG丸ｺﾞｼｯｸM-PRO" pitchFamily="50" charset="-128"/>
              <a:ea typeface="HG丸ｺﾞｼｯｸM-PRO" pitchFamily="50" charset="-128"/>
            </a:endParaRPr>
          </a:p>
        </p:txBody>
      </p:sp>
      <p:sp>
        <p:nvSpPr>
          <p:cNvPr id="4105" name="Text Box 9"/>
          <p:cNvSpPr txBox="1">
            <a:spLocks noChangeArrowheads="1"/>
          </p:cNvSpPr>
          <p:nvPr/>
        </p:nvSpPr>
        <p:spPr bwMode="auto">
          <a:xfrm>
            <a:off x="574298" y="5195111"/>
            <a:ext cx="1866900" cy="368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1800" dirty="0" smtClean="0">
                <a:latin typeface="HG丸ｺﾞｼｯｸM-PRO" pitchFamily="50" charset="-128"/>
                <a:ea typeface="HG丸ｺﾞｼｯｸM-PRO" pitchFamily="50" charset="-128"/>
              </a:rPr>
              <a:t>３３，６８９人</a:t>
            </a:r>
            <a:endParaRPr lang="ja-JP" altLang="en-US" sz="1800" dirty="0">
              <a:latin typeface="HG丸ｺﾞｼｯｸM-PRO" pitchFamily="50" charset="-128"/>
              <a:ea typeface="HG丸ｺﾞｼｯｸM-PRO" pitchFamily="50" charset="-128"/>
            </a:endParaRPr>
          </a:p>
        </p:txBody>
      </p:sp>
      <p:sp>
        <p:nvSpPr>
          <p:cNvPr id="4104" name="Text Box 8"/>
          <p:cNvSpPr txBox="1">
            <a:spLocks noChangeArrowheads="1"/>
          </p:cNvSpPr>
          <p:nvPr/>
        </p:nvSpPr>
        <p:spPr bwMode="auto">
          <a:xfrm>
            <a:off x="6677025" y="5620665"/>
            <a:ext cx="2009775" cy="368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1800" dirty="0" smtClean="0">
                <a:latin typeface="HG丸ｺﾞｼｯｸM-PRO" pitchFamily="50" charset="-128"/>
                <a:ea typeface="HG丸ｺﾞｼｯｸM-PRO" pitchFamily="50" charset="-128"/>
              </a:rPr>
              <a:t>１９，７３３人</a:t>
            </a:r>
            <a:endParaRPr lang="ja-JP" altLang="en-US" sz="1800" dirty="0">
              <a:latin typeface="HG丸ｺﾞｼｯｸM-PRO" pitchFamily="50" charset="-128"/>
              <a:ea typeface="HG丸ｺﾞｼｯｸM-PRO" pitchFamily="50" charset="-128"/>
            </a:endParaRPr>
          </a:p>
        </p:txBody>
      </p:sp>
      <p:sp>
        <p:nvSpPr>
          <p:cNvPr id="4103" name="Text Box 7"/>
          <p:cNvSpPr txBox="1">
            <a:spLocks noChangeArrowheads="1"/>
          </p:cNvSpPr>
          <p:nvPr/>
        </p:nvSpPr>
        <p:spPr bwMode="auto">
          <a:xfrm>
            <a:off x="6930662" y="4826811"/>
            <a:ext cx="1885950" cy="368300"/>
          </a:xfrm>
          <a:prstGeom prst="rect">
            <a:avLst/>
          </a:prstGeom>
          <a:solidFill>
            <a:schemeClr val="bg1"/>
          </a:solidFill>
          <a:ln w="9525">
            <a:solidFill>
              <a:schemeClr val="tx1"/>
            </a:solidFill>
            <a:miter lim="800000"/>
            <a:headEnd/>
            <a:tailEnd/>
          </a:ln>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1800" dirty="0" smtClean="0">
                <a:latin typeface="HG丸ｺﾞｼｯｸM-PRO" pitchFamily="50" charset="-128"/>
                <a:ea typeface="HG丸ｺﾞｼｯｸM-PRO" pitchFamily="50" charset="-128"/>
              </a:rPr>
              <a:t>１９，５６３人</a:t>
            </a:r>
            <a:endParaRPr lang="ja-JP" altLang="en-US" sz="1800" dirty="0">
              <a:latin typeface="HG丸ｺﾞｼｯｸM-PRO" pitchFamily="50" charset="-128"/>
              <a:ea typeface="HG丸ｺﾞｼｯｸM-PRO" pitchFamily="50" charset="-128"/>
            </a:endParaRPr>
          </a:p>
        </p:txBody>
      </p:sp>
      <p:sp>
        <p:nvSpPr>
          <p:cNvPr id="4102" name="Text Box 6"/>
          <p:cNvSpPr txBox="1">
            <a:spLocks noChangeArrowheads="1"/>
          </p:cNvSpPr>
          <p:nvPr/>
        </p:nvSpPr>
        <p:spPr bwMode="auto">
          <a:xfrm>
            <a:off x="6975696" y="2884986"/>
            <a:ext cx="1907288" cy="369332"/>
          </a:xfrm>
          <a:prstGeom prst="rect">
            <a:avLst/>
          </a:prstGeom>
          <a:solidFill>
            <a:schemeClr val="bg1"/>
          </a:solidFill>
          <a:ln w="9525">
            <a:solidFill>
              <a:schemeClr val="tx1"/>
            </a:solidFill>
            <a:miter lim="800000"/>
            <a:headEnd/>
            <a:tailEnd/>
          </a:ln>
        </p:spPr>
        <p:txBody>
          <a:bodyPr wrap="squar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1800" dirty="0" smtClean="0">
                <a:latin typeface="HG丸ｺﾞｼｯｸM-PRO" pitchFamily="50" charset="-128"/>
                <a:ea typeface="HG丸ｺﾞｼｯｸM-PRO" pitchFamily="50" charset="-128"/>
              </a:rPr>
              <a:t>２１，０６３人</a:t>
            </a:r>
            <a:endParaRPr lang="ja-JP" altLang="en-US" sz="1800" dirty="0">
              <a:latin typeface="HG丸ｺﾞｼｯｸM-PRO" pitchFamily="50" charset="-128"/>
              <a:ea typeface="HG丸ｺﾞｼｯｸM-PRO" pitchFamily="50" charset="-128"/>
            </a:endParaRPr>
          </a:p>
        </p:txBody>
      </p:sp>
      <p:sp>
        <p:nvSpPr>
          <p:cNvPr id="4101" name="Text Box 5"/>
          <p:cNvSpPr txBox="1">
            <a:spLocks noChangeArrowheads="1"/>
          </p:cNvSpPr>
          <p:nvPr/>
        </p:nvSpPr>
        <p:spPr bwMode="auto">
          <a:xfrm>
            <a:off x="6451041" y="1530729"/>
            <a:ext cx="1813484" cy="369332"/>
          </a:xfrm>
          <a:prstGeom prst="rect">
            <a:avLst/>
          </a:prstGeom>
          <a:solidFill>
            <a:schemeClr val="bg1"/>
          </a:solidFill>
          <a:ln w="9525">
            <a:solidFill>
              <a:schemeClr val="tx1"/>
            </a:solidFill>
            <a:miter lim="800000"/>
            <a:headEnd/>
            <a:tailEnd/>
          </a:ln>
        </p:spPr>
        <p:txBody>
          <a:bodyPr wrap="squar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1800" dirty="0" smtClean="0">
                <a:latin typeface="HG丸ｺﾞｼｯｸM-PRO" pitchFamily="50" charset="-128"/>
                <a:ea typeface="HG丸ｺﾞｼｯｸM-PRO" pitchFamily="50" charset="-128"/>
              </a:rPr>
              <a:t>１２，６４２人</a:t>
            </a:r>
            <a:endParaRPr lang="ja-JP" altLang="en-US" sz="1800" dirty="0">
              <a:latin typeface="HG丸ｺﾞｼｯｸM-PRO" pitchFamily="50" charset="-128"/>
              <a:ea typeface="HG丸ｺﾞｼｯｸM-PRO" pitchFamily="50" charset="-128"/>
            </a:endParaRPr>
          </a:p>
        </p:txBody>
      </p:sp>
      <p:sp>
        <p:nvSpPr>
          <p:cNvPr id="4108" name="スライド番号プレースホルダー 3"/>
          <p:cNvSpPr>
            <a:spLocks noGrp="1"/>
          </p:cNvSpPr>
          <p:nvPr>
            <p:ph type="sldNum" sz="quarter" idx="12"/>
          </p:nvPr>
        </p:nvSpPr>
        <p:spPr>
          <a:xfrm>
            <a:off x="7842250" y="6245225"/>
            <a:ext cx="844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7F409504-A17B-47D5-B91A-DC81A61424CB}" type="slidenum">
              <a:rPr lang="en-US" altLang="ja-JP" sz="1400"/>
              <a:pPr>
                <a:spcBef>
                  <a:spcPct val="0"/>
                </a:spcBef>
                <a:buFontTx/>
                <a:buNone/>
              </a:pPr>
              <a:t>14</a:t>
            </a:fld>
            <a:endParaRPr lang="en-US" altLang="ja-JP" sz="1400" dirty="0"/>
          </a:p>
        </p:txBody>
      </p:sp>
      <p:sp>
        <p:nvSpPr>
          <p:cNvPr id="4100" name="Text Box 4"/>
          <p:cNvSpPr txBox="1">
            <a:spLocks noChangeArrowheads="1"/>
          </p:cNvSpPr>
          <p:nvPr/>
        </p:nvSpPr>
        <p:spPr bwMode="auto">
          <a:xfrm>
            <a:off x="3673569" y="3649537"/>
            <a:ext cx="208823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1800" b="1" dirty="0" smtClean="0">
                <a:solidFill>
                  <a:srgbClr val="FF0000"/>
                </a:solidFill>
                <a:latin typeface="HG丸ｺﾞｼｯｸM-PRO" pitchFamily="50" charset="-128"/>
                <a:ea typeface="HG丸ｺﾞｼｯｸM-PRO" pitchFamily="50" charset="-128"/>
              </a:rPr>
              <a:t>１３１，１５６人</a:t>
            </a:r>
            <a:endParaRPr lang="ja-JP" altLang="en-US" sz="1800" b="1" dirty="0">
              <a:solidFill>
                <a:srgbClr val="FF0000"/>
              </a:solidFill>
              <a:latin typeface="HG丸ｺﾞｼｯｸM-PRO" pitchFamily="50" charset="-128"/>
              <a:ea typeface="HG丸ｺﾞｼｯｸM-PRO" pitchFamily="50" charset="-128"/>
            </a:endParaRPr>
          </a:p>
        </p:txBody>
      </p:sp>
      <p:sp>
        <p:nvSpPr>
          <p:cNvPr id="14" name="Text Box 4"/>
          <p:cNvSpPr txBox="1">
            <a:spLocks noChangeArrowheads="1"/>
          </p:cNvSpPr>
          <p:nvPr/>
        </p:nvSpPr>
        <p:spPr bwMode="auto">
          <a:xfrm>
            <a:off x="3673569" y="4081561"/>
            <a:ext cx="2088243" cy="307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buFontTx/>
              <a:buNone/>
            </a:pPr>
            <a:r>
              <a:rPr lang="ja-JP" altLang="en-US" sz="1400" dirty="0" smtClean="0">
                <a:latin typeface="HG丸ｺﾞｼｯｸM-PRO" pitchFamily="50" charset="-128"/>
                <a:ea typeface="HG丸ｺﾞｼｯｸM-PRO" pitchFamily="50" charset="-128"/>
              </a:rPr>
              <a:t>昨年１２５，６１１人</a:t>
            </a:r>
            <a:endParaRPr lang="ja-JP" altLang="en-US" sz="1400" dirty="0">
              <a:latin typeface="HG丸ｺﾞｼｯｸM-PRO" pitchFamily="50" charset="-128"/>
              <a:ea typeface="HG丸ｺﾞｼｯｸM-PRO" pitchFamily="50" charset="-128"/>
            </a:endParaRPr>
          </a:p>
        </p:txBody>
      </p:sp>
      <p:sp>
        <p:nvSpPr>
          <p:cNvPr id="4107" name="Text Box 11"/>
          <p:cNvSpPr txBox="1">
            <a:spLocks noChangeArrowheads="1"/>
          </p:cNvSpPr>
          <p:nvPr/>
        </p:nvSpPr>
        <p:spPr bwMode="auto">
          <a:xfrm>
            <a:off x="381000" y="802757"/>
            <a:ext cx="3733800" cy="460375"/>
          </a:xfrm>
          <a:prstGeom prst="rect">
            <a:avLst/>
          </a:prstGeom>
          <a:gradFill rotWithShape="0">
            <a:gsLst>
              <a:gs pos="0">
                <a:srgbClr val="FF0000"/>
              </a:gs>
              <a:gs pos="5000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b="1" dirty="0">
                <a:latin typeface="HG丸ｺﾞｼｯｸM-PRO" pitchFamily="50" charset="-128"/>
                <a:ea typeface="HG丸ｺﾞｼｯｸM-PRO" pitchFamily="50" charset="-128"/>
              </a:rPr>
              <a:t>休業４日以上の死傷病者</a:t>
            </a:r>
          </a:p>
        </p:txBody>
      </p:sp>
    </p:spTree>
    <p:extLst>
      <p:ext uri="{BB962C8B-B14F-4D97-AF65-F5344CB8AC3E}">
        <p14:creationId xmlns:p14="http://schemas.microsoft.com/office/powerpoint/2010/main" val="4158746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AutoShape 2"/>
          <p:cNvSpPr>
            <a:spLocks noChangeArrowheads="1"/>
          </p:cNvSpPr>
          <p:nvPr/>
        </p:nvSpPr>
        <p:spPr bwMode="auto">
          <a:xfrm>
            <a:off x="3200400" y="4876800"/>
            <a:ext cx="1066800" cy="1371600"/>
          </a:xfrm>
          <a:prstGeom prst="homePlate">
            <a:avLst>
              <a:gd name="adj" fmla="val 25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solidFill>
                <a:srgbClr val="000000"/>
              </a:solidFill>
            </a:endParaRPr>
          </a:p>
        </p:txBody>
      </p:sp>
      <p:graphicFrame>
        <p:nvGraphicFramePr>
          <p:cNvPr id="14" name="グラフ 13"/>
          <p:cNvGraphicFramePr>
            <a:graphicFrameLocks/>
          </p:cNvGraphicFramePr>
          <p:nvPr/>
        </p:nvGraphicFramePr>
        <p:xfrm>
          <a:off x="268559" y="476672"/>
          <a:ext cx="8712967" cy="6192416"/>
        </p:xfrm>
        <a:graphic>
          <a:graphicData uri="http://schemas.openxmlformats.org/drawingml/2006/chart">
            <c:chart xmlns:c="http://schemas.openxmlformats.org/drawingml/2006/chart" xmlns:r="http://schemas.openxmlformats.org/officeDocument/2006/relationships" r:id="rId3"/>
          </a:graphicData>
        </a:graphic>
      </p:graphicFrame>
      <p:sp>
        <p:nvSpPr>
          <p:cNvPr id="5130" name="Text Box 12"/>
          <p:cNvSpPr txBox="1">
            <a:spLocks noChangeArrowheads="1"/>
          </p:cNvSpPr>
          <p:nvPr/>
        </p:nvSpPr>
        <p:spPr bwMode="auto">
          <a:xfrm>
            <a:off x="251521" y="661462"/>
            <a:ext cx="8577852" cy="461665"/>
          </a:xfrm>
          <a:prstGeom prst="rect">
            <a:avLst/>
          </a:prstGeom>
          <a:gradFill rotWithShape="0">
            <a:gsLst>
              <a:gs pos="0">
                <a:srgbClr val="FF0000"/>
              </a:gs>
              <a:gs pos="5000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None/>
            </a:pPr>
            <a:r>
              <a:rPr lang="ja-JP" altLang="en-US" sz="2400" dirty="0">
                <a:solidFill>
                  <a:srgbClr val="000000"/>
                </a:solidFill>
                <a:latin typeface="HG丸ｺﾞｼｯｸM-PRO" pitchFamily="50" charset="-128"/>
                <a:ea typeface="HG丸ｺﾞｼｯｸM-PRO" pitchFamily="50" charset="-128"/>
              </a:rPr>
              <a:t>休業４日以上の死傷</a:t>
            </a:r>
            <a:r>
              <a:rPr lang="ja-JP" altLang="en-US" sz="2400" dirty="0" smtClean="0">
                <a:solidFill>
                  <a:srgbClr val="000000"/>
                </a:solidFill>
                <a:latin typeface="HG丸ｺﾞｼｯｸM-PRO" pitchFamily="50" charset="-128"/>
                <a:ea typeface="HG丸ｺﾞｼｯｸM-PRO" pitchFamily="50" charset="-128"/>
              </a:rPr>
              <a:t>病者</a:t>
            </a:r>
            <a:r>
              <a:rPr lang="ja-JP" altLang="en-US" sz="2000" dirty="0" smtClean="0">
                <a:solidFill>
                  <a:srgbClr val="000000"/>
                </a:solidFill>
                <a:latin typeface="HG丸ｺﾞｼｯｸM-PRO" pitchFamily="50" charset="-128"/>
                <a:ea typeface="HG丸ｺﾞｼｯｸM-PRO" pitchFamily="50" charset="-128"/>
              </a:rPr>
              <a:t>（</a:t>
            </a:r>
            <a:r>
              <a:rPr lang="ja-JP" altLang="en-US" sz="2000" dirty="0">
                <a:solidFill>
                  <a:srgbClr val="000000"/>
                </a:solidFill>
                <a:latin typeface="HG丸ｺﾞｼｯｸM-PRO" pitchFamily="50" charset="-128"/>
                <a:ea typeface="HG丸ｺﾞｼｯｸM-PRO" pitchFamily="50" charset="-128"/>
              </a:rPr>
              <a:t>この内</a:t>
            </a:r>
            <a:r>
              <a:rPr lang="ja-JP" altLang="en-US" sz="2000" dirty="0" smtClean="0">
                <a:solidFill>
                  <a:srgbClr val="000000"/>
                </a:solidFill>
                <a:latin typeface="HG丸ｺﾞｼｯｸM-PRO" pitchFamily="50" charset="-128"/>
                <a:ea typeface="HG丸ｺﾞｼｯｸM-PRO" pitchFamily="50" charset="-128"/>
              </a:rPr>
              <a:t>、第三次産業が６６</a:t>
            </a:r>
            <a:r>
              <a:rPr lang="en-US" altLang="ja-JP" sz="2000" dirty="0" smtClean="0">
                <a:solidFill>
                  <a:srgbClr val="000000"/>
                </a:solidFill>
                <a:latin typeface="HG丸ｺﾞｼｯｸM-PRO" pitchFamily="50" charset="-128"/>
                <a:ea typeface="HG丸ｺﾞｼｯｸM-PRO" pitchFamily="50" charset="-128"/>
              </a:rPr>
              <a:t>,</a:t>
            </a:r>
            <a:r>
              <a:rPr lang="ja-JP" altLang="en-US" sz="2000" dirty="0" smtClean="0">
                <a:solidFill>
                  <a:srgbClr val="000000"/>
                </a:solidFill>
                <a:latin typeface="HG丸ｺﾞｼｯｸM-PRO" pitchFamily="50" charset="-128"/>
                <a:ea typeface="HG丸ｺﾞｼｯｸM-PRO" pitchFamily="50" charset="-128"/>
              </a:rPr>
              <a:t>９５９人）</a:t>
            </a:r>
            <a:endParaRPr lang="ja-JP" altLang="en-US" sz="2000" dirty="0">
              <a:solidFill>
                <a:srgbClr val="000000"/>
              </a:solidFill>
              <a:latin typeface="HG丸ｺﾞｼｯｸM-PRO" pitchFamily="50" charset="-128"/>
              <a:ea typeface="HG丸ｺﾞｼｯｸM-PRO" pitchFamily="50" charset="-128"/>
            </a:endParaRPr>
          </a:p>
        </p:txBody>
      </p:sp>
      <p:sp>
        <p:nvSpPr>
          <p:cNvPr id="5124" name="Text Box 4"/>
          <p:cNvSpPr txBox="1">
            <a:spLocks noChangeArrowheads="1"/>
          </p:cNvSpPr>
          <p:nvPr/>
        </p:nvSpPr>
        <p:spPr bwMode="auto">
          <a:xfrm>
            <a:off x="6228184" y="1715421"/>
            <a:ext cx="1881187" cy="369332"/>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dirty="0" smtClean="0">
                <a:solidFill>
                  <a:srgbClr val="000000"/>
                </a:solidFill>
                <a:latin typeface="HG丸ｺﾞｼｯｸM-PRO" pitchFamily="50" charset="-128"/>
                <a:ea typeface="HG丸ｺﾞｼｯｸM-PRO" pitchFamily="50" charset="-128"/>
              </a:rPr>
              <a:t>３０，９２９人</a:t>
            </a:r>
            <a:endParaRPr lang="ja-JP" altLang="en-US" sz="1800" dirty="0">
              <a:solidFill>
                <a:srgbClr val="000000"/>
              </a:solidFill>
              <a:latin typeface="HG丸ｺﾞｼｯｸM-PRO" pitchFamily="50" charset="-128"/>
              <a:ea typeface="HG丸ｺﾞｼｯｸM-PRO" pitchFamily="50" charset="-128"/>
            </a:endParaRPr>
          </a:p>
        </p:txBody>
      </p:sp>
      <p:sp>
        <p:nvSpPr>
          <p:cNvPr id="5125" name="Text Box 5"/>
          <p:cNvSpPr txBox="1">
            <a:spLocks noChangeArrowheads="1"/>
          </p:cNvSpPr>
          <p:nvPr/>
        </p:nvSpPr>
        <p:spPr bwMode="auto">
          <a:xfrm>
            <a:off x="6981378" y="4123810"/>
            <a:ext cx="1872556" cy="369888"/>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dirty="0" smtClean="0">
                <a:solidFill>
                  <a:srgbClr val="000000"/>
                </a:solidFill>
                <a:latin typeface="HG丸ｺﾞｼｯｸM-PRO" pitchFamily="50" charset="-128"/>
                <a:ea typeface="HG丸ｺﾞｼｯｸM-PRO" pitchFamily="50" charset="-128"/>
              </a:rPr>
              <a:t>２０，９７７人</a:t>
            </a:r>
            <a:endParaRPr lang="ja-JP" altLang="en-US" sz="1800" dirty="0">
              <a:solidFill>
                <a:srgbClr val="000000"/>
              </a:solidFill>
              <a:latin typeface="HG丸ｺﾞｼｯｸM-PRO" pitchFamily="50" charset="-128"/>
              <a:ea typeface="HG丸ｺﾞｼｯｸM-PRO" pitchFamily="50" charset="-128"/>
            </a:endParaRPr>
          </a:p>
        </p:txBody>
      </p:sp>
      <p:sp>
        <p:nvSpPr>
          <p:cNvPr id="5129" name="Text Box 10"/>
          <p:cNvSpPr txBox="1">
            <a:spLocks noChangeArrowheads="1"/>
          </p:cNvSpPr>
          <p:nvPr/>
        </p:nvSpPr>
        <p:spPr bwMode="auto">
          <a:xfrm>
            <a:off x="6516216" y="5711186"/>
            <a:ext cx="1881187" cy="3698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dirty="0" smtClean="0">
                <a:solidFill>
                  <a:srgbClr val="000000"/>
                </a:solidFill>
                <a:latin typeface="HG丸ｺﾞｼｯｸM-PRO" pitchFamily="50" charset="-128"/>
                <a:ea typeface="HG丸ｺﾞｼｯｸM-PRO" pitchFamily="50" charset="-128"/>
              </a:rPr>
              <a:t>１９，１２１人</a:t>
            </a:r>
            <a:endParaRPr lang="ja-JP" altLang="en-US" sz="1800" dirty="0">
              <a:solidFill>
                <a:srgbClr val="000000"/>
              </a:solidFill>
              <a:latin typeface="HG丸ｺﾞｼｯｸM-PRO" pitchFamily="50" charset="-128"/>
              <a:ea typeface="HG丸ｺﾞｼｯｸM-PRO" pitchFamily="50" charset="-128"/>
            </a:endParaRPr>
          </a:p>
        </p:txBody>
      </p:sp>
      <p:sp>
        <p:nvSpPr>
          <p:cNvPr id="5132" name="スライド番号プレースホルダー 5"/>
          <p:cNvSpPr>
            <a:spLocks noGrp="1"/>
          </p:cNvSpPr>
          <p:nvPr>
            <p:ph type="sldNum" sz="quarter" idx="12"/>
          </p:nvPr>
        </p:nvSpPr>
        <p:spPr>
          <a:xfrm>
            <a:off x="7917656" y="6245225"/>
            <a:ext cx="692944"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9E77CE89-5469-497F-9A2D-F28BC0E6C687}" type="slidenum">
              <a:rPr lang="en-US" altLang="ja-JP" sz="1400">
                <a:solidFill>
                  <a:srgbClr val="000000"/>
                </a:solidFill>
              </a:rPr>
              <a:pPr>
                <a:spcBef>
                  <a:spcPct val="0"/>
                </a:spcBef>
                <a:buFontTx/>
                <a:buNone/>
              </a:pPr>
              <a:t>15</a:t>
            </a:fld>
            <a:endParaRPr lang="en-US" altLang="ja-JP" sz="1400" dirty="0">
              <a:solidFill>
                <a:srgbClr val="000000"/>
              </a:solidFill>
            </a:endParaRPr>
          </a:p>
        </p:txBody>
      </p:sp>
      <p:sp>
        <p:nvSpPr>
          <p:cNvPr id="5127" name="Text Box 7"/>
          <p:cNvSpPr txBox="1">
            <a:spLocks noChangeArrowheads="1"/>
          </p:cNvSpPr>
          <p:nvPr/>
        </p:nvSpPr>
        <p:spPr bwMode="auto">
          <a:xfrm>
            <a:off x="1938338" y="6152356"/>
            <a:ext cx="1795462"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dirty="0" smtClean="0">
                <a:solidFill>
                  <a:srgbClr val="000000"/>
                </a:solidFill>
                <a:latin typeface="HG丸ｺﾞｼｯｸM-PRO" pitchFamily="50" charset="-128"/>
                <a:ea typeface="HG丸ｺﾞｼｯｸM-PRO" pitchFamily="50" charset="-128"/>
              </a:rPr>
              <a:t>１３，６０２人</a:t>
            </a:r>
            <a:endParaRPr lang="ja-JP" altLang="en-US" sz="1800" dirty="0">
              <a:solidFill>
                <a:srgbClr val="000000"/>
              </a:solidFill>
              <a:latin typeface="HG丸ｺﾞｼｯｸM-PRO" pitchFamily="50" charset="-128"/>
              <a:ea typeface="HG丸ｺﾞｼｯｸM-PRO" pitchFamily="50" charset="-128"/>
            </a:endParaRPr>
          </a:p>
        </p:txBody>
      </p:sp>
      <p:sp>
        <p:nvSpPr>
          <p:cNvPr id="5128" name="Text Box 8"/>
          <p:cNvSpPr txBox="1">
            <a:spLocks noChangeArrowheads="1"/>
          </p:cNvSpPr>
          <p:nvPr/>
        </p:nvSpPr>
        <p:spPr bwMode="auto">
          <a:xfrm>
            <a:off x="625153" y="5214011"/>
            <a:ext cx="1944216"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dirty="0" smtClean="0">
                <a:solidFill>
                  <a:srgbClr val="000000"/>
                </a:solidFill>
                <a:latin typeface="HG丸ｺﾞｼｯｸM-PRO" pitchFamily="50" charset="-128"/>
                <a:ea typeface="HG丸ｺﾞｼｯｸM-PRO" pitchFamily="50" charset="-128"/>
              </a:rPr>
              <a:t>７，５９２</a:t>
            </a:r>
            <a:r>
              <a:rPr lang="ja-JP" altLang="en-US" sz="2000" dirty="0" smtClean="0">
                <a:solidFill>
                  <a:srgbClr val="000000"/>
                </a:solidFill>
                <a:latin typeface="HG丸ｺﾞｼｯｸM-PRO" pitchFamily="50" charset="-128"/>
                <a:ea typeface="HG丸ｺﾞｼｯｸM-PRO" pitchFamily="50" charset="-128"/>
              </a:rPr>
              <a:t>人</a:t>
            </a:r>
            <a:endParaRPr lang="ja-JP" altLang="en-US" sz="2000" dirty="0">
              <a:solidFill>
                <a:srgbClr val="000000"/>
              </a:solidFill>
              <a:latin typeface="HG丸ｺﾞｼｯｸM-PRO" pitchFamily="50" charset="-128"/>
              <a:ea typeface="HG丸ｺﾞｼｯｸM-PRO" pitchFamily="50" charset="-128"/>
            </a:endParaRPr>
          </a:p>
        </p:txBody>
      </p:sp>
      <p:sp>
        <p:nvSpPr>
          <p:cNvPr id="5126" name="Text Box 6"/>
          <p:cNvSpPr txBox="1">
            <a:spLocks noChangeArrowheads="1"/>
          </p:cNvSpPr>
          <p:nvPr/>
        </p:nvSpPr>
        <p:spPr bwMode="auto">
          <a:xfrm>
            <a:off x="3517053" y="3604094"/>
            <a:ext cx="2190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b="1" dirty="0" smtClean="0">
                <a:solidFill>
                  <a:srgbClr val="FF0000"/>
                </a:solidFill>
                <a:latin typeface="HG丸ｺﾞｼｯｸM-PRO" pitchFamily="50" charset="-128"/>
                <a:ea typeface="HG丸ｺﾞｼｯｸM-PRO" pitchFamily="50" charset="-128"/>
              </a:rPr>
              <a:t>１３１，１５６人</a:t>
            </a:r>
            <a:endParaRPr lang="ja-JP" altLang="en-US" sz="1800" b="1" dirty="0">
              <a:solidFill>
                <a:srgbClr val="FF0000"/>
              </a:solidFill>
              <a:latin typeface="HG丸ｺﾞｼｯｸM-PRO" pitchFamily="50" charset="-128"/>
              <a:ea typeface="HG丸ｺﾞｼｯｸM-PRO" pitchFamily="50" charset="-128"/>
            </a:endParaRPr>
          </a:p>
        </p:txBody>
      </p:sp>
      <p:sp>
        <p:nvSpPr>
          <p:cNvPr id="15" name="Text Box 4"/>
          <p:cNvSpPr txBox="1">
            <a:spLocks noChangeArrowheads="1"/>
          </p:cNvSpPr>
          <p:nvPr/>
        </p:nvSpPr>
        <p:spPr bwMode="auto">
          <a:xfrm>
            <a:off x="3650072" y="3986449"/>
            <a:ext cx="2057781" cy="307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buFontTx/>
              <a:buNone/>
            </a:pPr>
            <a:r>
              <a:rPr lang="ja-JP" altLang="en-US" sz="1400" dirty="0" smtClean="0">
                <a:latin typeface="HG丸ｺﾞｼｯｸM-PRO" pitchFamily="50" charset="-128"/>
                <a:ea typeface="HG丸ｺﾞｼｯｸM-PRO" pitchFamily="50" charset="-128"/>
              </a:rPr>
              <a:t>昨年１２５，６１１人</a:t>
            </a:r>
            <a:endParaRPr lang="ja-JP" altLang="en-US" sz="1400" dirty="0">
              <a:latin typeface="HG丸ｺﾞｼｯｸM-PRO" pitchFamily="50" charset="-128"/>
              <a:ea typeface="HG丸ｺﾞｼｯｸM-PRO" pitchFamily="50" charset="-128"/>
            </a:endParaRPr>
          </a:p>
        </p:txBody>
      </p:sp>
      <p:sp>
        <p:nvSpPr>
          <p:cNvPr id="5131" name="Text Box 13"/>
          <p:cNvSpPr txBox="1">
            <a:spLocks noChangeArrowheads="1"/>
          </p:cNvSpPr>
          <p:nvPr/>
        </p:nvSpPr>
        <p:spPr bwMode="auto">
          <a:xfrm>
            <a:off x="1691680" y="154481"/>
            <a:ext cx="6096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dirty="0" smtClean="0">
                <a:solidFill>
                  <a:srgbClr val="FF0000"/>
                </a:solidFill>
                <a:latin typeface="HG丸ｺﾞｼｯｸM-PRO" pitchFamily="50" charset="-128"/>
                <a:ea typeface="HG丸ｺﾞｼｯｸM-PRO" pitchFamily="50" charset="-128"/>
              </a:rPr>
              <a:t>令和２年</a:t>
            </a:r>
            <a:r>
              <a:rPr lang="ja-JP" altLang="en-US" sz="2400" dirty="0">
                <a:solidFill>
                  <a:srgbClr val="000000"/>
                </a:solidFill>
                <a:latin typeface="HG丸ｺﾞｼｯｸM-PRO" pitchFamily="50" charset="-128"/>
                <a:ea typeface="HG丸ｺﾞｼｯｸM-PRO" pitchFamily="50" charset="-128"/>
              </a:rPr>
              <a:t>　事故の型別労働災害発生状況</a:t>
            </a:r>
          </a:p>
        </p:txBody>
      </p:sp>
    </p:spTree>
    <p:extLst>
      <p:ext uri="{BB962C8B-B14F-4D97-AF65-F5344CB8AC3E}">
        <p14:creationId xmlns:p14="http://schemas.microsoft.com/office/powerpoint/2010/main" val="578208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body" idx="4294967295"/>
          </p:nvPr>
        </p:nvSpPr>
        <p:spPr>
          <a:xfrm>
            <a:off x="236459" y="836712"/>
            <a:ext cx="8736012" cy="5730577"/>
          </a:xfrm>
          <a:gradFill rotWithShape="1">
            <a:gsLst>
              <a:gs pos="0">
                <a:srgbClr val="FFFF80"/>
              </a:gs>
              <a:gs pos="50000">
                <a:srgbClr val="FFFFB3"/>
              </a:gs>
              <a:gs pos="100000">
                <a:srgbClr val="FFFFDA"/>
              </a:gs>
            </a:gsLst>
            <a:lin ang="5400000" scaled="1"/>
          </a:gradFill>
        </p:spPr>
        <p:txBody>
          <a:bodyPr/>
          <a:lstStyle/>
          <a:p>
            <a:pPr marL="0" indent="0" eaLnBrk="1" hangingPunct="1">
              <a:lnSpc>
                <a:spcPts val="2900"/>
              </a:lnSpc>
              <a:spcBef>
                <a:spcPct val="0"/>
              </a:spcBef>
              <a:buFontTx/>
              <a:buNone/>
            </a:pPr>
            <a:r>
              <a:rPr lang="ja-JP" altLang="en-US" sz="2400" dirty="0" smtClean="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・死</a:t>
            </a:r>
            <a:r>
              <a:rPr lang="ja-JP" altLang="en-US" sz="2400" dirty="0" smtClean="0">
                <a:latin typeface="HG丸ｺﾞｼｯｸM-PRO" pitchFamily="50" charset="-128"/>
                <a:ea typeface="HG丸ｺﾞｼｯｸM-PRO" pitchFamily="50" charset="-128"/>
              </a:rPr>
              <a:t>亡者数は全産業</a:t>
            </a:r>
            <a:r>
              <a:rPr lang="ja-JP" altLang="en-US" sz="2400" dirty="0">
                <a:latin typeface="HG丸ｺﾞｼｯｸM-PRO" pitchFamily="50" charset="-128"/>
                <a:ea typeface="HG丸ｺﾞｼｯｸM-PRO" pitchFamily="50" charset="-128"/>
              </a:rPr>
              <a:t>の４分</a:t>
            </a:r>
            <a:r>
              <a:rPr lang="ja-JP" altLang="en-US" sz="2400" dirty="0" smtClean="0">
                <a:latin typeface="HG丸ｺﾞｼｯｸM-PRO" pitchFamily="50" charset="-128"/>
                <a:ea typeface="HG丸ｺﾞｼｯｸM-PRO" pitchFamily="50" charset="-128"/>
              </a:rPr>
              <a:t>の１</a:t>
            </a:r>
            <a:endParaRPr lang="en-US" altLang="ja-JP" sz="2400" dirty="0" smtClean="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smtClean="0">
                <a:latin typeface="HG丸ｺﾞｼｯｸM-PRO" pitchFamily="50" charset="-128"/>
                <a:ea typeface="HG丸ｺﾞｼｯｸM-PRO" pitchFamily="50" charset="-128"/>
              </a:rPr>
              <a:t>　・死亡者は</a:t>
            </a:r>
            <a:r>
              <a:rPr lang="ja-JP" altLang="en-US" sz="2400" dirty="0" smtClean="0">
                <a:solidFill>
                  <a:srgbClr val="FF0000"/>
                </a:solidFill>
                <a:latin typeface="HG丸ｺﾞｼｯｸM-PRO" pitchFamily="50" charset="-128"/>
                <a:ea typeface="HG丸ｺﾞｼｯｸM-PRO" pitchFamily="50" charset="-128"/>
              </a:rPr>
              <a:t>「商業」「清掃・と畜」「接客・娯楽」「警備</a:t>
            </a:r>
            <a:endParaRPr lang="en-US" altLang="ja-JP" sz="2400" dirty="0" smtClean="0">
              <a:solidFill>
                <a:srgbClr val="FF0000"/>
              </a:solidFill>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　業」</a:t>
            </a:r>
            <a:r>
              <a:rPr lang="ja-JP" altLang="en-US" sz="2400" dirty="0" smtClean="0">
                <a:latin typeface="HG丸ｺﾞｼｯｸM-PRO" pitchFamily="50" charset="-128"/>
                <a:ea typeface="HG丸ｺﾞｼｯｸM-PRO" pitchFamily="50" charset="-128"/>
              </a:rPr>
              <a:t>の順に多く、この４業種で約６割を占めている。</a:t>
            </a:r>
            <a:endParaRPr lang="en-US" altLang="ja-JP" sz="2400" dirty="0" smtClean="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・事故の型別にでは</a:t>
            </a:r>
            <a:r>
              <a:rPr lang="ja-JP" altLang="en-US" sz="2400" dirty="0" smtClean="0">
                <a:solidFill>
                  <a:srgbClr val="FF0000"/>
                </a:solidFill>
                <a:latin typeface="HG丸ｺﾞｼｯｸM-PRO" pitchFamily="50" charset="-128"/>
                <a:ea typeface="HG丸ｺﾞｼｯｸM-PRO" pitchFamily="50" charset="-128"/>
              </a:rPr>
              <a:t>「交通事故（道路）」</a:t>
            </a:r>
            <a:r>
              <a:rPr lang="ja-JP" altLang="en-US" sz="2400" dirty="0" smtClean="0">
                <a:solidFill>
                  <a:srgbClr val="C00000"/>
                </a:solidFill>
                <a:latin typeface="HG丸ｺﾞｼｯｸM-PRO" pitchFamily="50" charset="-128"/>
                <a:ea typeface="HG丸ｺﾞｼｯｸM-PRO" pitchFamily="50" charset="-128"/>
              </a:rPr>
              <a:t>「</a:t>
            </a:r>
            <a:r>
              <a:rPr lang="ja-JP" altLang="en-US" sz="2400" dirty="0">
                <a:solidFill>
                  <a:srgbClr val="C00000"/>
                </a:solidFill>
                <a:latin typeface="HG丸ｺﾞｼｯｸM-PRO" pitchFamily="50" charset="-128"/>
                <a:ea typeface="HG丸ｺﾞｼｯｸM-PRO" pitchFamily="50" charset="-128"/>
              </a:rPr>
              <a:t>墜落・転落</a:t>
            </a:r>
            <a:r>
              <a:rPr lang="ja-JP" altLang="en-US" sz="2400" dirty="0" smtClean="0">
                <a:solidFill>
                  <a:srgbClr val="C00000"/>
                </a:solidFill>
                <a:latin typeface="HG丸ｺﾞｼｯｸM-PRO" pitchFamily="50" charset="-128"/>
                <a:ea typeface="HG丸ｺﾞｼｯｸM-PRO" pitchFamily="50" charset="-128"/>
              </a:rPr>
              <a:t>」</a:t>
            </a:r>
            <a:endParaRPr lang="en-US" altLang="ja-JP" sz="2400" dirty="0" smtClean="0">
              <a:solidFill>
                <a:srgbClr val="C00000"/>
              </a:solidFill>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solidFill>
                  <a:srgbClr val="C00000"/>
                </a:solidFill>
                <a:latin typeface="HG丸ｺﾞｼｯｸM-PRO" pitchFamily="50" charset="-128"/>
                <a:ea typeface="HG丸ｺﾞｼｯｸM-PRO" pitchFamily="50" charset="-128"/>
              </a:rPr>
              <a:t>　</a:t>
            </a:r>
            <a:r>
              <a:rPr lang="ja-JP" altLang="en-US" sz="2400" dirty="0" smtClean="0">
                <a:solidFill>
                  <a:srgbClr val="C00000"/>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「火災」</a:t>
            </a:r>
            <a:r>
              <a:rPr lang="ja-JP" altLang="en-US" sz="2400" dirty="0" smtClean="0">
                <a:latin typeface="HG丸ｺﾞｼｯｸM-PRO" pitchFamily="50" charset="-128"/>
                <a:ea typeface="HG丸ｺﾞｼｯｸM-PRO" pitchFamily="50" charset="-128"/>
              </a:rPr>
              <a:t>の３つで約６割占めている。</a:t>
            </a: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a:t>
            </a:r>
            <a:endParaRPr lang="en-US" altLang="ja-JP" sz="2400" dirty="0" smtClean="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・死傷者数（休業４日以上）が近年増加傾向で、全産業に</a:t>
            </a:r>
            <a:endParaRPr lang="en-US" altLang="ja-JP" sz="2400" dirty="0" smtClean="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smtClean="0">
                <a:latin typeface="HG丸ｺﾞｼｯｸM-PRO" pitchFamily="50" charset="-128"/>
                <a:ea typeface="HG丸ｺﾞｼｯｸM-PRO" pitchFamily="50" charset="-128"/>
              </a:rPr>
              <a:t>　　占める割合も年々高くなっている。</a:t>
            </a:r>
          </a:p>
          <a:p>
            <a:pPr marL="0" indent="0" eaLnBrk="1" hangingPunct="1">
              <a:lnSpc>
                <a:spcPts val="2900"/>
              </a:lnSpc>
              <a:spcBef>
                <a:spcPct val="0"/>
              </a:spcBef>
              <a:buFontTx/>
              <a:buNone/>
            </a:pPr>
            <a:r>
              <a:rPr lang="ja-JP" altLang="en-US" sz="2400" dirty="0" smtClean="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a:t>
            </a:r>
            <a:r>
              <a:rPr lang="ja-JP" altLang="en-US" sz="2400" dirty="0" smtClean="0">
                <a:latin typeface="HG丸ｺﾞｼｯｸM-PRO" pitchFamily="50" charset="-128"/>
                <a:ea typeface="HG丸ｺﾞｼｯｸM-PRO" pitchFamily="50" charset="-128"/>
              </a:rPr>
              <a:t>死傷者数約６万人のうち、業種別では</a:t>
            </a:r>
            <a:r>
              <a:rPr lang="ja-JP" altLang="en-US" sz="2400" dirty="0" smtClean="0">
                <a:solidFill>
                  <a:srgbClr val="FF0000"/>
                </a:solidFill>
                <a:latin typeface="HG丸ｺﾞｼｯｸM-PRO" pitchFamily="50" charset="-128"/>
                <a:ea typeface="HG丸ｺﾞｼｯｸM-PRO" pitchFamily="50" charset="-128"/>
              </a:rPr>
              <a:t>「商業」「</a:t>
            </a:r>
            <a:r>
              <a:rPr lang="ja-JP" altLang="en-US" sz="2400" dirty="0">
                <a:solidFill>
                  <a:srgbClr val="FF0000"/>
                </a:solidFill>
                <a:latin typeface="HG丸ｺﾞｼｯｸM-PRO" pitchFamily="50" charset="-128"/>
                <a:ea typeface="HG丸ｺﾞｼｯｸM-PRO" pitchFamily="50" charset="-128"/>
              </a:rPr>
              <a:t>保健衛</a:t>
            </a:r>
            <a:endParaRPr lang="en-US" altLang="ja-JP" sz="2400" dirty="0" smtClean="0">
              <a:solidFill>
                <a:srgbClr val="FF0000"/>
              </a:solidFill>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生業」「接客・娯楽業」</a:t>
            </a:r>
            <a:r>
              <a:rPr lang="ja-JP" altLang="en-US" sz="2400" dirty="0" smtClean="0">
                <a:latin typeface="HG丸ｺﾞｼｯｸM-PRO" pitchFamily="50" charset="-128"/>
                <a:ea typeface="HG丸ｺﾞｼｯｸM-PRO" pitchFamily="50" charset="-128"/>
              </a:rPr>
              <a:t>の３つの合計で約７割、事故の</a:t>
            </a:r>
            <a:endParaRPr lang="en-US" altLang="ja-JP" sz="2400" dirty="0" smtClean="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型別では</a:t>
            </a:r>
            <a:r>
              <a:rPr lang="ja-JP" altLang="en-US" sz="2400" dirty="0" smtClean="0">
                <a:solidFill>
                  <a:srgbClr val="FF0000"/>
                </a:solidFill>
                <a:latin typeface="HG丸ｺﾞｼｯｸM-PRO" pitchFamily="50" charset="-128"/>
                <a:ea typeface="HG丸ｺﾞｼｯｸM-PRO" pitchFamily="50" charset="-128"/>
              </a:rPr>
              <a:t>「転倒」「動作の反動・無理な動作」「墜落・</a:t>
            </a:r>
            <a:endParaRPr lang="en-US" altLang="ja-JP" sz="2400" dirty="0" smtClean="0">
              <a:solidFill>
                <a:srgbClr val="FF0000"/>
              </a:solidFill>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　転落」</a:t>
            </a:r>
            <a:r>
              <a:rPr lang="ja-JP" altLang="en-US" sz="2400" dirty="0" smtClean="0">
                <a:latin typeface="HG丸ｺﾞｼｯｸM-PRO" pitchFamily="50" charset="-128"/>
                <a:ea typeface="HG丸ｺﾞｼｯｸM-PRO" pitchFamily="50" charset="-128"/>
              </a:rPr>
              <a:t>の３つの合計で６割となっている。</a:t>
            </a:r>
            <a:endParaRPr lang="en-US" altLang="ja-JP" sz="2400" dirty="0" smtClean="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・休業４日以上の業務上疾病は、最近４千人となっており、</a:t>
            </a:r>
            <a:endParaRPr lang="en-US" altLang="ja-JP" sz="2400" dirty="0" smtClean="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そのうち７割が</a:t>
            </a:r>
            <a:r>
              <a:rPr lang="ja-JP" altLang="en-US" sz="2400" dirty="0" smtClean="0">
                <a:solidFill>
                  <a:srgbClr val="FF0000"/>
                </a:solidFill>
                <a:latin typeface="HG丸ｺﾞｼｯｸM-PRO" pitchFamily="50" charset="-128"/>
                <a:ea typeface="HG丸ｺﾞｼｯｸM-PRO" pitchFamily="50" charset="-128"/>
              </a:rPr>
              <a:t>「災害性腰痛」</a:t>
            </a:r>
            <a:r>
              <a:rPr lang="ja-JP" altLang="en-US" sz="2400" dirty="0" smtClean="0">
                <a:latin typeface="HG丸ｺﾞｼｯｸM-PRO" pitchFamily="50" charset="-128"/>
                <a:ea typeface="HG丸ｺﾞｼｯｸM-PRO" pitchFamily="50" charset="-128"/>
              </a:rPr>
              <a:t>で、このほか</a:t>
            </a:r>
            <a:r>
              <a:rPr lang="ja-JP" altLang="en-US" sz="2400" dirty="0" smtClean="0">
                <a:solidFill>
                  <a:srgbClr val="FF0000"/>
                </a:solidFill>
                <a:latin typeface="HG丸ｺﾞｼｯｸM-PRO" pitchFamily="50" charset="-128"/>
                <a:ea typeface="HG丸ｺﾞｼｯｸM-PRO" pitchFamily="50" charset="-128"/>
              </a:rPr>
              <a:t>「異常温度</a:t>
            </a:r>
            <a:endParaRPr lang="en-US" altLang="ja-JP" sz="2400" dirty="0" smtClean="0">
              <a:solidFill>
                <a:srgbClr val="FF0000"/>
              </a:solidFill>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　条による疾病（熱中症を含む）」「病原体による疾病」</a:t>
            </a:r>
            <a:endParaRPr lang="en-US" altLang="ja-JP" sz="2400" dirty="0" smtClean="0">
              <a:solidFill>
                <a:srgbClr val="FF0000"/>
              </a:solidFill>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などが発生している。</a:t>
            </a:r>
            <a:endParaRPr lang="en-US" altLang="ja-JP" sz="2400" dirty="0">
              <a:latin typeface="HG丸ｺﾞｼｯｸM-PRO" pitchFamily="50" charset="-128"/>
              <a:ea typeface="HG丸ｺﾞｼｯｸM-PRO" pitchFamily="50" charset="-128"/>
            </a:endParaRPr>
          </a:p>
        </p:txBody>
      </p:sp>
      <p:sp>
        <p:nvSpPr>
          <p:cNvPr id="82947" name="Text Box 13"/>
          <p:cNvSpPr txBox="1">
            <a:spLocks noChangeArrowheads="1"/>
          </p:cNvSpPr>
          <p:nvPr/>
        </p:nvSpPr>
        <p:spPr bwMode="auto">
          <a:xfrm>
            <a:off x="7019925" y="311150"/>
            <a:ext cx="1728788"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100"/>
              </a:lnSpc>
              <a:spcBef>
                <a:spcPct val="0"/>
              </a:spcBef>
              <a:buFontTx/>
              <a:buNone/>
            </a:pPr>
            <a:r>
              <a:rPr lang="ja-JP" altLang="en-US" sz="1600" dirty="0">
                <a:solidFill>
                  <a:srgbClr val="CC3300"/>
                </a:solidFill>
                <a:latin typeface="HG丸ｺﾞｼｯｸM-PRO" pitchFamily="50" charset="-128"/>
                <a:ea typeface="HG丸ｺﾞｼｯｸM-PRO" pitchFamily="50" charset="-128"/>
              </a:rPr>
              <a:t>テキスト</a:t>
            </a:r>
            <a:r>
              <a:rPr lang="en-US" altLang="ja-JP" sz="1600" dirty="0" smtClean="0">
                <a:solidFill>
                  <a:srgbClr val="CC3300"/>
                </a:solidFill>
                <a:latin typeface="HG丸ｺﾞｼｯｸM-PRO" pitchFamily="50" charset="-128"/>
                <a:ea typeface="HG丸ｺﾞｼｯｸM-PRO" pitchFamily="50" charset="-128"/>
              </a:rPr>
              <a:t>P10</a:t>
            </a:r>
            <a:endParaRPr lang="en-US" altLang="ja-JP" sz="1600" dirty="0">
              <a:solidFill>
                <a:srgbClr val="CC3300"/>
              </a:solidFill>
              <a:latin typeface="HG丸ｺﾞｼｯｸM-PRO" pitchFamily="50" charset="-128"/>
              <a:ea typeface="HG丸ｺﾞｼｯｸM-PRO" pitchFamily="50" charset="-128"/>
            </a:endParaRPr>
          </a:p>
        </p:txBody>
      </p:sp>
      <p:sp>
        <p:nvSpPr>
          <p:cNvPr id="82948" name="スライド番号プレースホルダー 3"/>
          <p:cNvSpPr>
            <a:spLocks noGrp="1"/>
          </p:cNvSpPr>
          <p:nvPr>
            <p:ph type="sldNum" sz="quarter" idx="12"/>
          </p:nvPr>
        </p:nvSpPr>
        <p:spPr>
          <a:xfrm>
            <a:off x="7885113" y="6245225"/>
            <a:ext cx="8016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AF59C745-5803-4CA7-AAAA-DFA1656CDE0E}" type="slidenum">
              <a:rPr lang="en-US" altLang="ja-JP" sz="1400" smtClean="0"/>
              <a:pPr eaLnBrk="1" hangingPunct="1">
                <a:spcBef>
                  <a:spcPct val="0"/>
                </a:spcBef>
                <a:buFontTx/>
                <a:buNone/>
              </a:pPr>
              <a:t>16</a:t>
            </a:fld>
            <a:endParaRPr lang="en-US" altLang="ja-JP" sz="1400" smtClean="0"/>
          </a:p>
        </p:txBody>
      </p:sp>
      <p:sp>
        <p:nvSpPr>
          <p:cNvPr id="6" name="Text Box 9"/>
          <p:cNvSpPr txBox="1">
            <a:spLocks noChangeArrowheads="1"/>
          </p:cNvSpPr>
          <p:nvPr/>
        </p:nvSpPr>
        <p:spPr bwMode="auto">
          <a:xfrm>
            <a:off x="211977" y="263252"/>
            <a:ext cx="4392488"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イ　第三次産業における状況</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59304777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D9F5FE2-D7D7-4387-8FC4-B5CD12AABB3D}" type="slidenum">
              <a:rPr lang="en-US" altLang="ja-JP" sz="1400" smtClean="0"/>
              <a:pPr>
                <a:spcBef>
                  <a:spcPct val="0"/>
                </a:spcBef>
                <a:buFontTx/>
                <a:buNone/>
              </a:pPr>
              <a:t>17</a:t>
            </a:fld>
            <a:endParaRPr lang="en-US" altLang="ja-JP" sz="1400" smtClean="0"/>
          </a:p>
        </p:txBody>
      </p:sp>
      <p:sp>
        <p:nvSpPr>
          <p:cNvPr id="24579" name="Oval 6"/>
          <p:cNvSpPr>
            <a:spLocks noChangeArrowheads="1"/>
          </p:cNvSpPr>
          <p:nvPr/>
        </p:nvSpPr>
        <p:spPr bwMode="auto">
          <a:xfrm>
            <a:off x="228600" y="1365365"/>
            <a:ext cx="3429000" cy="992188"/>
          </a:xfrm>
          <a:prstGeom prst="ellipse">
            <a:avLst/>
          </a:prstGeom>
          <a:solidFill>
            <a:srgbClr val="FF66FF"/>
          </a:solidFill>
          <a:ln w="38100">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4000"/>
              </a:lnSpc>
              <a:spcBef>
                <a:spcPct val="0"/>
              </a:spcBef>
              <a:buFontTx/>
              <a:buNone/>
            </a:pPr>
            <a:r>
              <a:rPr lang="ja-JP" altLang="en-US" sz="3600" dirty="0">
                <a:latin typeface="HG丸ｺﾞｼｯｸM-PRO" pitchFamily="50" charset="-128"/>
                <a:ea typeface="HG丸ｺﾞｼｯｸM-PRO" pitchFamily="50" charset="-128"/>
              </a:rPr>
              <a:t>事　業　者</a:t>
            </a:r>
          </a:p>
        </p:txBody>
      </p:sp>
      <p:sp>
        <p:nvSpPr>
          <p:cNvPr id="24580" name="Oval 7"/>
          <p:cNvSpPr>
            <a:spLocks noChangeArrowheads="1"/>
          </p:cNvSpPr>
          <p:nvPr/>
        </p:nvSpPr>
        <p:spPr bwMode="auto">
          <a:xfrm>
            <a:off x="304800" y="5573762"/>
            <a:ext cx="3276600" cy="827038"/>
          </a:xfrm>
          <a:prstGeom prst="ellipse">
            <a:avLst/>
          </a:prstGeom>
          <a:solidFill>
            <a:srgbClr val="FFFF00"/>
          </a:solidFill>
          <a:ln w="38100">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800"/>
              </a:lnSpc>
              <a:spcBef>
                <a:spcPct val="0"/>
              </a:spcBef>
              <a:buFontTx/>
              <a:buNone/>
            </a:pPr>
            <a:r>
              <a:rPr lang="ja-JP" altLang="en-US" dirty="0">
                <a:latin typeface="HG丸ｺﾞｼｯｸM-PRO" pitchFamily="50" charset="-128"/>
                <a:ea typeface="HG丸ｺﾞｼｯｸM-PRO" pitchFamily="50" charset="-128"/>
              </a:rPr>
              <a:t>社　　員</a:t>
            </a:r>
          </a:p>
        </p:txBody>
      </p:sp>
      <p:sp>
        <p:nvSpPr>
          <p:cNvPr id="10248" name="AutoShape 8"/>
          <p:cNvSpPr>
            <a:spLocks noChangeArrowheads="1"/>
          </p:cNvSpPr>
          <p:nvPr/>
        </p:nvSpPr>
        <p:spPr bwMode="auto">
          <a:xfrm>
            <a:off x="228600" y="2636838"/>
            <a:ext cx="2514600" cy="2620962"/>
          </a:xfrm>
          <a:prstGeom prst="downArrow">
            <a:avLst>
              <a:gd name="adj1" fmla="val 68185"/>
              <a:gd name="adj2" fmla="val 31250"/>
            </a:avLst>
          </a:prstGeom>
          <a:gradFill rotWithShape="0">
            <a:gsLst>
              <a:gs pos="0">
                <a:schemeClr val="accent2"/>
              </a:gs>
              <a:gs pos="50000">
                <a:srgbClr val="FFFFFF"/>
              </a:gs>
              <a:gs pos="100000">
                <a:schemeClr val="accent2"/>
              </a:gs>
            </a:gsLst>
            <a:lin ang="0" scaled="1"/>
          </a:gradFill>
          <a:ln w="28575">
            <a:solidFill>
              <a:schemeClr val="accent2"/>
            </a:solidFill>
            <a:miter lim="800000"/>
            <a:headEnd/>
            <a:tailEnd/>
          </a:ln>
        </p:spPr>
        <p:txBody>
          <a:bodyPr vert="eaVert" wrap="none" anchor="ctr"/>
          <a:lstStyle/>
          <a:p>
            <a:pPr algn="ctr" eaLnBrk="1" hangingPunct="1">
              <a:lnSpc>
                <a:spcPts val="2900"/>
              </a:lnSpc>
              <a:defRPr/>
            </a:pPr>
            <a:r>
              <a:rPr lang="ja-JP" altLang="en-US" sz="2400" b="1" dirty="0">
                <a:latin typeface="HG丸ｺﾞｼｯｸM-PRO" pitchFamily="50" charset="-128"/>
                <a:ea typeface="HG丸ｺﾞｼｯｸM-PRO" pitchFamily="50" charset="-128"/>
              </a:rPr>
              <a:t>労働の対価</a:t>
            </a:r>
          </a:p>
          <a:p>
            <a:pPr algn="ctr" eaLnBrk="1" hangingPunct="1">
              <a:lnSpc>
                <a:spcPts val="2900"/>
              </a:lnSpc>
              <a:defRPr/>
            </a:pPr>
            <a:r>
              <a:rPr lang="ja-JP" altLang="en-US" sz="2400" b="1" dirty="0">
                <a:latin typeface="HG丸ｺﾞｼｯｸM-PRO" pitchFamily="50" charset="-128"/>
                <a:ea typeface="HG丸ｺﾞｼｯｸM-PRO" pitchFamily="50" charset="-128"/>
              </a:rPr>
              <a:t>　</a:t>
            </a:r>
            <a:r>
              <a:rPr lang="ja-JP" altLang="en-US" sz="2400" b="1" dirty="0">
                <a:solidFill>
                  <a:srgbClr val="FF0000"/>
                </a:solidFill>
                <a:latin typeface="HG丸ｺﾞｼｯｸM-PRO" pitchFamily="50" charset="-128"/>
                <a:ea typeface="HG丸ｺﾞｼｯｸM-PRO" pitchFamily="50" charset="-128"/>
              </a:rPr>
              <a:t>安全配慮義務</a:t>
            </a:r>
          </a:p>
          <a:p>
            <a:pPr algn="ctr" eaLnBrk="1" hangingPunct="1">
              <a:lnSpc>
                <a:spcPts val="2900"/>
              </a:lnSpc>
              <a:defRPr/>
            </a:pPr>
            <a:r>
              <a:rPr lang="ja-JP" altLang="en-US" sz="2400" b="1" dirty="0">
                <a:latin typeface="HG丸ｺﾞｼｯｸM-PRO" pitchFamily="50" charset="-128"/>
                <a:ea typeface="HG丸ｺﾞｼｯｸM-PRO" pitchFamily="50" charset="-128"/>
              </a:rPr>
              <a:t>指揮命令権</a:t>
            </a:r>
          </a:p>
        </p:txBody>
      </p:sp>
      <p:sp>
        <p:nvSpPr>
          <p:cNvPr id="24582" name="AutoShape 9"/>
          <p:cNvSpPr>
            <a:spLocks noChangeArrowheads="1"/>
          </p:cNvSpPr>
          <p:nvPr/>
        </p:nvSpPr>
        <p:spPr bwMode="auto">
          <a:xfrm>
            <a:off x="2640098" y="2680160"/>
            <a:ext cx="1219200" cy="2362200"/>
          </a:xfrm>
          <a:prstGeom prst="upArrow">
            <a:avLst>
              <a:gd name="adj1" fmla="val 50000"/>
              <a:gd name="adj2" fmla="val 48438"/>
            </a:avLst>
          </a:prstGeom>
          <a:gradFill rotWithShape="0">
            <a:gsLst>
              <a:gs pos="0">
                <a:srgbClr val="FF3300"/>
              </a:gs>
              <a:gs pos="50000">
                <a:srgbClr val="FFFFFF"/>
              </a:gs>
              <a:gs pos="100000">
                <a:srgbClr val="FF3300"/>
              </a:gs>
            </a:gsLst>
            <a:lin ang="0" scaled="1"/>
          </a:gradFill>
          <a:ln w="28575">
            <a:solidFill>
              <a:srgbClr val="FF0000"/>
            </a:solidFill>
            <a:miter lim="800000"/>
            <a:headEnd/>
            <a:tailEnd/>
          </a:ln>
        </p:spPr>
        <p:txBody>
          <a:bodyPr vert="eaVert"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b="1" dirty="0">
                <a:latin typeface="HG丸ｺﾞｼｯｸM-PRO" pitchFamily="50" charset="-128"/>
                <a:ea typeface="HG丸ｺﾞｼｯｸM-PRO" pitchFamily="50" charset="-128"/>
              </a:rPr>
              <a:t>労務提供</a:t>
            </a:r>
          </a:p>
        </p:txBody>
      </p:sp>
      <p:sp>
        <p:nvSpPr>
          <p:cNvPr id="24583" name="Rectangle 11"/>
          <p:cNvSpPr>
            <a:spLocks noGrp="1" noChangeArrowheads="1"/>
          </p:cNvSpPr>
          <p:nvPr>
            <p:ph type="title" idx="4294967295"/>
          </p:nvPr>
        </p:nvSpPr>
        <p:spPr>
          <a:xfrm>
            <a:off x="4355976" y="1249953"/>
            <a:ext cx="4559424" cy="1018863"/>
          </a:xfrm>
          <a:solidFill>
            <a:srgbClr val="CC99FF"/>
          </a:solidFill>
        </p:spPr>
        <p:txBody>
          <a:bodyPr/>
          <a:lstStyle/>
          <a:p>
            <a:pPr eaLnBrk="1" hangingPunct="1">
              <a:lnSpc>
                <a:spcPts val="3400"/>
              </a:lnSpc>
            </a:pPr>
            <a:r>
              <a:rPr lang="ja-JP" altLang="en-US" sz="2800" dirty="0" smtClean="0">
                <a:latin typeface="HG丸ｺﾞｼｯｸM-PRO" pitchFamily="50" charset="-128"/>
                <a:ea typeface="HG丸ｺﾞｼｯｸM-PRO" pitchFamily="50" charset="-128"/>
              </a:rPr>
              <a:t>働く人の生命と安全を守</a:t>
            </a:r>
            <a:r>
              <a:rPr lang="en-US" altLang="ja-JP" sz="2800" dirty="0" smtClean="0">
                <a:latin typeface="HG丸ｺﾞｼｯｸM-PRO" pitchFamily="50" charset="-128"/>
                <a:ea typeface="HG丸ｺﾞｼｯｸM-PRO" pitchFamily="50" charset="-128"/>
              </a:rPr>
              <a:t/>
            </a:r>
            <a:br>
              <a:rPr lang="en-US" altLang="ja-JP" sz="2800" dirty="0" smtClean="0">
                <a:latin typeface="HG丸ｺﾞｼｯｸM-PRO" pitchFamily="50" charset="-128"/>
                <a:ea typeface="HG丸ｺﾞｼｯｸM-PRO" pitchFamily="50" charset="-128"/>
              </a:rPr>
            </a:br>
            <a:r>
              <a:rPr lang="ja-JP" altLang="en-US" sz="2800" dirty="0" smtClean="0">
                <a:latin typeface="HG丸ｺﾞｼｯｸM-PRO" pitchFamily="50" charset="-128"/>
                <a:ea typeface="HG丸ｺﾞｼｯｸM-PRO" pitchFamily="50" charset="-128"/>
              </a:rPr>
              <a:t>ることは事業者の責務</a:t>
            </a:r>
          </a:p>
        </p:txBody>
      </p:sp>
      <p:sp>
        <p:nvSpPr>
          <p:cNvPr id="24585" name="Text Box 9"/>
          <p:cNvSpPr txBox="1">
            <a:spLocks noChangeArrowheads="1"/>
          </p:cNvSpPr>
          <p:nvPr/>
        </p:nvSpPr>
        <p:spPr bwMode="auto">
          <a:xfrm>
            <a:off x="209364" y="178606"/>
            <a:ext cx="491527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800" dirty="0" smtClean="0">
                <a:latin typeface="HG丸ｺﾞｼｯｸM-PRO" pitchFamily="50" charset="-128"/>
                <a:ea typeface="HG丸ｺﾞｼｯｸM-PRO" pitchFamily="50" charset="-128"/>
              </a:rPr>
              <a:t>（２）</a:t>
            </a:r>
            <a:r>
              <a:rPr lang="ja-JP" altLang="en-US" sz="2800" dirty="0">
                <a:latin typeface="HG丸ｺﾞｼｯｸM-PRO" pitchFamily="50" charset="-128"/>
                <a:ea typeface="HG丸ｺﾞｼｯｸM-PRO" pitchFamily="50" charset="-128"/>
              </a:rPr>
              <a:t>安全衛生推進者の役割</a:t>
            </a:r>
          </a:p>
        </p:txBody>
      </p:sp>
      <p:sp>
        <p:nvSpPr>
          <p:cNvPr id="24586" name="Text Box 10"/>
          <p:cNvSpPr txBox="1">
            <a:spLocks noChangeArrowheads="1"/>
          </p:cNvSpPr>
          <p:nvPr/>
        </p:nvSpPr>
        <p:spPr bwMode="auto">
          <a:xfrm>
            <a:off x="7162800" y="304800"/>
            <a:ext cx="1585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P11</a:t>
            </a:r>
            <a:endParaRPr lang="ja-JP" altLang="en-US" sz="1600" dirty="0">
              <a:latin typeface="HG丸ｺﾞｼｯｸM-PRO" pitchFamily="50" charset="-128"/>
              <a:ea typeface="HG丸ｺﾞｼｯｸM-PRO" pitchFamily="50" charset="-128"/>
            </a:endParaRPr>
          </a:p>
        </p:txBody>
      </p:sp>
      <p:sp>
        <p:nvSpPr>
          <p:cNvPr id="24587" name="Text Box 11"/>
          <p:cNvSpPr txBox="1">
            <a:spLocks noChangeArrowheads="1"/>
          </p:cNvSpPr>
          <p:nvPr/>
        </p:nvSpPr>
        <p:spPr bwMode="auto">
          <a:xfrm>
            <a:off x="4355976" y="2357553"/>
            <a:ext cx="4559424" cy="220829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3300"/>
              </a:lnSpc>
              <a:spcBef>
                <a:spcPct val="0"/>
              </a:spcBef>
              <a:buFontTx/>
              <a:buNone/>
            </a:pPr>
            <a:r>
              <a:rPr lang="ja-JP" altLang="en-US" dirty="0">
                <a:solidFill>
                  <a:srgbClr val="FF0000"/>
                </a:solidFill>
                <a:latin typeface="HG丸ｺﾞｼｯｸM-PRO" pitchFamily="50" charset="-128"/>
                <a:ea typeface="HG丸ｺﾞｼｯｸM-PRO" pitchFamily="50" charset="-128"/>
              </a:rPr>
              <a:t>安全衛生推進者</a:t>
            </a:r>
          </a:p>
          <a:p>
            <a:pPr algn="ctr">
              <a:lnSpc>
                <a:spcPts val="3300"/>
              </a:lnSpc>
              <a:spcBef>
                <a:spcPct val="0"/>
              </a:spcBef>
              <a:buFontTx/>
              <a:buNone/>
            </a:pPr>
            <a:r>
              <a:rPr lang="ja-JP" altLang="en-US" sz="2800" dirty="0">
                <a:solidFill>
                  <a:srgbClr val="FF0000"/>
                </a:solidFill>
                <a:latin typeface="HG丸ｺﾞｼｯｸM-PRO" pitchFamily="50" charset="-128"/>
                <a:ea typeface="HG丸ｺﾞｼｯｸM-PRO" pitchFamily="50" charset="-128"/>
              </a:rPr>
              <a:t>（事業者が選任）</a:t>
            </a:r>
            <a:endParaRPr lang="ja-JP" altLang="en-US" sz="3600" dirty="0">
              <a:solidFill>
                <a:srgbClr val="FF0000"/>
              </a:solidFill>
              <a:latin typeface="HG丸ｺﾞｼｯｸM-PRO" pitchFamily="50" charset="-128"/>
              <a:ea typeface="HG丸ｺﾞｼｯｸM-PRO" pitchFamily="50" charset="-128"/>
            </a:endParaRPr>
          </a:p>
          <a:p>
            <a:pPr algn="ctr">
              <a:lnSpc>
                <a:spcPts val="3300"/>
              </a:lnSpc>
              <a:spcBef>
                <a:spcPct val="0"/>
              </a:spcBef>
              <a:buFontTx/>
              <a:buNone/>
            </a:pPr>
            <a:r>
              <a:rPr lang="ja-JP" altLang="en-US" sz="2800" dirty="0">
                <a:latin typeface="HG丸ｺﾞｼｯｸM-PRO" pitchFamily="50" charset="-128"/>
                <a:ea typeface="HG丸ｺﾞｼｯｸM-PRO" pitchFamily="50" charset="-128"/>
              </a:rPr>
              <a:t>安全衛生関係業務を具体</a:t>
            </a:r>
          </a:p>
          <a:p>
            <a:pPr algn="ctr">
              <a:lnSpc>
                <a:spcPts val="3300"/>
              </a:lnSpc>
              <a:spcBef>
                <a:spcPct val="0"/>
              </a:spcBef>
              <a:buFontTx/>
              <a:buNone/>
            </a:pPr>
            <a:r>
              <a:rPr lang="ja-JP" altLang="en-US" sz="2800" dirty="0">
                <a:latin typeface="HG丸ｺﾞｼｯｸM-PRO" pitchFamily="50" charset="-128"/>
                <a:ea typeface="HG丸ｺﾞｼｯｸM-PRO" pitchFamily="50" charset="-128"/>
              </a:rPr>
              <a:t>的</a:t>
            </a:r>
            <a:r>
              <a:rPr lang="ja-JP" altLang="en-US" sz="2800" dirty="0" smtClean="0">
                <a:latin typeface="HG丸ｺﾞｼｯｸM-PRO" pitchFamily="50" charset="-128"/>
                <a:ea typeface="HG丸ｺﾞｼｯｸM-PRO" pitchFamily="50" charset="-128"/>
              </a:rPr>
              <a:t>に担当して</a:t>
            </a:r>
            <a:r>
              <a:rPr lang="ja-JP" altLang="en-US" sz="2800" dirty="0">
                <a:latin typeface="HG丸ｺﾞｼｯｸM-PRO" pitchFamily="50" charset="-128"/>
                <a:ea typeface="HG丸ｺﾞｼｯｸM-PRO" pitchFamily="50" charset="-128"/>
              </a:rPr>
              <a:t>くれる人</a:t>
            </a:r>
          </a:p>
          <a:p>
            <a:pPr algn="ctr">
              <a:lnSpc>
                <a:spcPts val="3300"/>
              </a:lnSpc>
              <a:spcBef>
                <a:spcPct val="0"/>
              </a:spcBef>
              <a:buFontTx/>
              <a:buNone/>
            </a:pPr>
            <a:r>
              <a:rPr lang="ja-JP" altLang="en-US" sz="2800" dirty="0">
                <a:solidFill>
                  <a:srgbClr val="FF0000"/>
                </a:solidFill>
                <a:latin typeface="HG丸ｺﾞｼｯｸM-PRO" pitchFamily="50" charset="-128"/>
                <a:ea typeface="HG丸ｺﾞｼｯｸM-PRO" pitchFamily="50" charset="-128"/>
              </a:rPr>
              <a:t>（安全衛生スタッフ）</a:t>
            </a:r>
            <a:endParaRPr lang="ja-JP" altLang="en-US" sz="2800" dirty="0">
              <a:latin typeface="HG丸ｺﾞｼｯｸM-PRO" panose="020F0600000000000000" pitchFamily="50" charset="-128"/>
              <a:ea typeface="HG丸ｺﾞｼｯｸM-PRO" panose="020F0600000000000000" pitchFamily="50" charset="-128"/>
            </a:endParaRPr>
          </a:p>
        </p:txBody>
      </p:sp>
      <p:sp>
        <p:nvSpPr>
          <p:cNvPr id="24588" name="AutoShape 13"/>
          <p:cNvSpPr>
            <a:spLocks noChangeArrowheads="1"/>
          </p:cNvSpPr>
          <p:nvPr/>
        </p:nvSpPr>
        <p:spPr bwMode="auto">
          <a:xfrm>
            <a:off x="6057899" y="5161569"/>
            <a:ext cx="990600" cy="376451"/>
          </a:xfrm>
          <a:prstGeom prst="down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24589" name="Oval 6"/>
          <p:cNvSpPr>
            <a:spLocks noChangeArrowheads="1"/>
          </p:cNvSpPr>
          <p:nvPr/>
        </p:nvSpPr>
        <p:spPr bwMode="auto">
          <a:xfrm>
            <a:off x="4717107" y="5738632"/>
            <a:ext cx="3672185" cy="839738"/>
          </a:xfrm>
          <a:prstGeom prst="ellipse">
            <a:avLst/>
          </a:prstGeom>
          <a:solidFill>
            <a:srgbClr val="FF99CC"/>
          </a:solidFill>
          <a:ln w="38100">
            <a:solidFill>
              <a:srgbClr val="FF99CC"/>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3600" dirty="0">
                <a:latin typeface="HG丸ｺﾞｼｯｸM-PRO" pitchFamily="50" charset="-128"/>
                <a:ea typeface="HG丸ｺﾞｼｯｸM-PRO" pitchFamily="50" charset="-128"/>
              </a:rPr>
              <a:t>労働災害防止</a:t>
            </a:r>
          </a:p>
        </p:txBody>
      </p:sp>
      <p:sp>
        <p:nvSpPr>
          <p:cNvPr id="14" name="Text Box 9"/>
          <p:cNvSpPr txBox="1">
            <a:spLocks noChangeArrowheads="1"/>
          </p:cNvSpPr>
          <p:nvPr/>
        </p:nvSpPr>
        <p:spPr bwMode="auto">
          <a:xfrm>
            <a:off x="470012" y="736484"/>
            <a:ext cx="6578487"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ア　事業者の安全配慮義務と安全衛生推進者</a:t>
            </a:r>
            <a:endParaRPr lang="ja-JP" altLang="en-US" sz="2400" dirty="0">
              <a:solidFill>
                <a:srgbClr val="FFFFFF"/>
              </a:solidFill>
              <a:latin typeface="HG丸ｺﾞｼｯｸM-PRO" pitchFamily="50" charset="-128"/>
              <a:ea typeface="HG丸ｺﾞｼｯｸM-PRO" pitchFamily="50" charset="-128"/>
            </a:endParaRPr>
          </a:p>
        </p:txBody>
      </p:sp>
      <p:sp>
        <p:nvSpPr>
          <p:cNvPr id="15" name="AutoShape 9"/>
          <p:cNvSpPr>
            <a:spLocks noChangeArrowheads="1"/>
          </p:cNvSpPr>
          <p:nvPr/>
        </p:nvSpPr>
        <p:spPr bwMode="auto">
          <a:xfrm rot="5400000">
            <a:off x="3744852" y="1657622"/>
            <a:ext cx="523872" cy="414536"/>
          </a:xfrm>
          <a:prstGeom prst="upArrow">
            <a:avLst>
              <a:gd name="adj1" fmla="val 50001"/>
              <a:gd name="adj2" fmla="val 48439"/>
            </a:avLst>
          </a:prstGeom>
          <a:gradFill rotWithShape="0">
            <a:gsLst>
              <a:gs pos="0">
                <a:srgbClr val="FF3300"/>
              </a:gs>
              <a:gs pos="50000">
                <a:srgbClr val="FFFFFF"/>
              </a:gs>
              <a:gs pos="100000">
                <a:srgbClr val="FF3300"/>
              </a:gs>
            </a:gsLst>
            <a:lin ang="0" scaled="1"/>
          </a:gradFill>
          <a:ln w="28575">
            <a:solidFill>
              <a:schemeClr val="tx1"/>
            </a:solidFill>
            <a:miter lim="800000"/>
            <a:headEnd/>
            <a:tailEnd/>
          </a:ln>
        </p:spPr>
        <p:txBody>
          <a:bodyPr vert="eaVert"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endParaRPr lang="ja-JP" altLang="en-US" sz="2000" b="1">
              <a:latin typeface="ＭＳ ゴシック" pitchFamily="49" charset="-128"/>
            </a:endParaRPr>
          </a:p>
        </p:txBody>
      </p:sp>
      <p:sp>
        <p:nvSpPr>
          <p:cNvPr id="16" name="正方形/長方形 15"/>
          <p:cNvSpPr/>
          <p:nvPr/>
        </p:nvSpPr>
        <p:spPr bwMode="auto">
          <a:xfrm>
            <a:off x="4355976" y="4665993"/>
            <a:ext cx="4559424" cy="46166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ctr" latinLnBrk="0" hangingPunct="1">
              <a:lnSpc>
                <a:spcPct val="100000"/>
              </a:lnSpc>
              <a:spcBef>
                <a:spcPct val="20000"/>
              </a:spcBef>
              <a:spcAft>
                <a:spcPct val="0"/>
              </a:spcAft>
              <a:buClrTx/>
              <a:buSzTx/>
              <a:buFontTx/>
              <a:buNone/>
              <a:tabLst/>
            </a:pPr>
            <a:r>
              <a:rPr kumimoji="1" lang="ja-JP" altLang="en-US" sz="2400" b="1" i="0" u="sng" strike="noStrike" cap="none" normalizeH="0" baseline="0" dirty="0" smtClean="0">
                <a:ln>
                  <a:noFill/>
                </a:ln>
                <a:solidFill>
                  <a:schemeClr val="accent6"/>
                </a:solidFill>
                <a:effectLst/>
                <a:latin typeface="HG丸ｺﾞｼｯｸM-PRO" panose="020F0600000000000000" pitchFamily="50" charset="-128"/>
                <a:ea typeface="HG丸ｺﾞｼｯｸM-PRO" panose="020F0600000000000000" pitchFamily="50" charset="-128"/>
              </a:rPr>
              <a:t>●職長（現場の管理・監督者）</a:t>
            </a:r>
          </a:p>
        </p:txBody>
      </p:sp>
    </p:spTree>
    <p:extLst>
      <p:ext uri="{BB962C8B-B14F-4D97-AF65-F5344CB8AC3E}">
        <p14:creationId xmlns:p14="http://schemas.microsoft.com/office/powerpoint/2010/main" val="410513436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番号プレースホルダー 3"/>
          <p:cNvSpPr>
            <a:spLocks noGrp="1"/>
          </p:cNvSpPr>
          <p:nvPr>
            <p:ph type="sldNum" sz="quarter" idx="12"/>
          </p:nvPr>
        </p:nvSpPr>
        <p:spPr>
          <a:xfrm>
            <a:off x="6875463"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57C034D1-1E48-411A-B599-C6DA9C3DA214}" type="slidenum">
              <a:rPr lang="en-US" altLang="ja-JP" sz="1400" smtClean="0"/>
              <a:pPr>
                <a:spcBef>
                  <a:spcPct val="0"/>
                </a:spcBef>
                <a:buFontTx/>
                <a:buNone/>
              </a:pPr>
              <a:t>18</a:t>
            </a:fld>
            <a:endParaRPr lang="en-US" altLang="ja-JP" sz="1400" dirty="0" smtClean="0"/>
          </a:p>
        </p:txBody>
      </p:sp>
      <p:sp>
        <p:nvSpPr>
          <p:cNvPr id="25603" name="Rectangle 2"/>
          <p:cNvSpPr>
            <a:spLocks noChangeArrowheads="1"/>
          </p:cNvSpPr>
          <p:nvPr/>
        </p:nvSpPr>
        <p:spPr bwMode="auto">
          <a:xfrm>
            <a:off x="1219200" y="3048000"/>
            <a:ext cx="34607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3600">
              <a:solidFill>
                <a:schemeClr val="tx2"/>
              </a:solidFill>
            </a:endParaRPr>
          </a:p>
        </p:txBody>
      </p:sp>
      <p:sp>
        <p:nvSpPr>
          <p:cNvPr id="25604" name="Rectangle 3"/>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3600">
              <a:solidFill>
                <a:schemeClr val="tx2"/>
              </a:solidFill>
            </a:endParaRPr>
          </a:p>
        </p:txBody>
      </p:sp>
      <p:sp>
        <p:nvSpPr>
          <p:cNvPr id="25605" name="AutoShape 5"/>
          <p:cNvSpPr>
            <a:spLocks noChangeArrowheads="1"/>
          </p:cNvSpPr>
          <p:nvPr/>
        </p:nvSpPr>
        <p:spPr bwMode="auto">
          <a:xfrm>
            <a:off x="271370" y="332656"/>
            <a:ext cx="4208555" cy="533400"/>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90000"/>
              </a:lnSpc>
              <a:spcBef>
                <a:spcPct val="0"/>
              </a:spcBef>
              <a:buFontTx/>
              <a:buNone/>
            </a:pPr>
            <a:r>
              <a:rPr lang="ja-JP" altLang="en-US" sz="2800" dirty="0">
                <a:solidFill>
                  <a:srgbClr val="FF0000"/>
                </a:solidFill>
                <a:latin typeface="HG丸ｺﾞｼｯｸM-PRO" pitchFamily="50" charset="-128"/>
                <a:ea typeface="HG丸ｺﾞｼｯｸM-PRO" pitchFamily="50" charset="-128"/>
              </a:rPr>
              <a:t>安全</a:t>
            </a:r>
            <a:r>
              <a:rPr lang="ja-JP" altLang="en-US" sz="2800" dirty="0" smtClean="0">
                <a:solidFill>
                  <a:srgbClr val="FF0000"/>
                </a:solidFill>
                <a:latin typeface="HG丸ｺﾞｼｯｸM-PRO" pitchFamily="50" charset="-128"/>
                <a:ea typeface="HG丸ｺﾞｼｯｸM-PRO" pitchFamily="50" charset="-128"/>
              </a:rPr>
              <a:t>衛生推進者業務</a:t>
            </a:r>
            <a:endParaRPr lang="ja-JP" altLang="en-US" sz="2800" dirty="0">
              <a:solidFill>
                <a:srgbClr val="FF0000"/>
              </a:solidFill>
              <a:latin typeface="HG丸ｺﾞｼｯｸM-PRO" pitchFamily="50" charset="-128"/>
              <a:ea typeface="HG丸ｺﾞｼｯｸM-PRO" pitchFamily="50" charset="-128"/>
            </a:endParaRPr>
          </a:p>
        </p:txBody>
      </p:sp>
      <p:sp>
        <p:nvSpPr>
          <p:cNvPr id="25606" name="Text Box 5"/>
          <p:cNvSpPr txBox="1">
            <a:spLocks noChangeArrowheads="1"/>
          </p:cNvSpPr>
          <p:nvPr/>
        </p:nvSpPr>
        <p:spPr bwMode="auto">
          <a:xfrm>
            <a:off x="271369" y="993844"/>
            <a:ext cx="4408581" cy="5632311"/>
          </a:xfrm>
          <a:prstGeom prst="rect">
            <a:avLst/>
          </a:prstGeom>
          <a:solidFill>
            <a:schemeClr val="accent2">
              <a:lumMod val="20000"/>
              <a:lumOff val="80000"/>
            </a:schemeClr>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2400" dirty="0">
                <a:solidFill>
                  <a:srgbClr val="FF0000"/>
                </a:solidFill>
                <a:latin typeface="HG丸ｺﾞｼｯｸM-PRO" pitchFamily="50" charset="-128"/>
                <a:ea typeface="HG丸ｺﾞｼｯｸM-PRO" pitchFamily="50" charset="-128"/>
              </a:rPr>
              <a:t>１．安全衛生教育</a:t>
            </a: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新入社員、中途</a:t>
            </a:r>
            <a:r>
              <a:rPr lang="ja-JP" altLang="en-US" sz="2000" dirty="0">
                <a:latin typeface="HG丸ｺﾞｼｯｸM-PRO" pitchFamily="50" charset="-128"/>
                <a:ea typeface="HG丸ｺﾞｼｯｸM-PRO" pitchFamily="50" charset="-128"/>
              </a:rPr>
              <a:t>採用等、管理職</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000" dirty="0" smtClean="0">
                <a:latin typeface="HG丸ｺﾞｼｯｸM-PRO" pitchFamily="50" charset="-128"/>
                <a:ea typeface="HG丸ｺﾞｼｯｸM-PRO" pitchFamily="50" charset="-128"/>
              </a:rPr>
              <a:t>　一般</a:t>
            </a:r>
            <a:r>
              <a:rPr lang="ja-JP" altLang="en-US" sz="2000" dirty="0">
                <a:latin typeface="HG丸ｺﾞｼｯｸM-PRO" pitchFamily="50" charset="-128"/>
                <a:ea typeface="HG丸ｺﾞｼｯｸM-PRO" pitchFamily="50" charset="-128"/>
              </a:rPr>
              <a:t>職、</a:t>
            </a:r>
            <a:r>
              <a:rPr lang="ja-JP" altLang="en-US" sz="2000" dirty="0" smtClean="0">
                <a:latin typeface="HG丸ｺﾞｼｯｸM-PRO" pitchFamily="50" charset="-128"/>
                <a:ea typeface="HG丸ｺﾞｼｯｸM-PRO" pitchFamily="50" charset="-128"/>
              </a:rPr>
              <a:t>その他の教育</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400" dirty="0" smtClean="0">
                <a:solidFill>
                  <a:srgbClr val="FF0000"/>
                </a:solidFill>
                <a:latin typeface="HG丸ｺﾞｼｯｸM-PRO" pitchFamily="50" charset="-128"/>
                <a:ea typeface="HG丸ｺﾞｼｯｸM-PRO" pitchFamily="50" charset="-128"/>
              </a:rPr>
              <a:t>２</a:t>
            </a:r>
            <a:r>
              <a:rPr lang="ja-JP" altLang="en-US" sz="2400" dirty="0">
                <a:solidFill>
                  <a:srgbClr val="FF0000"/>
                </a:solidFill>
                <a:latin typeface="HG丸ｺﾞｼｯｸM-PRO" pitchFamily="50" charset="-128"/>
                <a:ea typeface="HG丸ｺﾞｼｯｸM-PRO" pitchFamily="50" charset="-128"/>
              </a:rPr>
              <a:t>．年間活動計画の作成</a:t>
            </a: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安全週間、労働</a:t>
            </a:r>
            <a:r>
              <a:rPr lang="ja-JP" altLang="en-US" sz="2000" dirty="0">
                <a:latin typeface="HG丸ｺﾞｼｯｸM-PRO" pitchFamily="50" charset="-128"/>
                <a:ea typeface="HG丸ｺﾞｼｯｸM-PRO" pitchFamily="50" charset="-128"/>
              </a:rPr>
              <a:t>衛生</a:t>
            </a:r>
            <a:r>
              <a:rPr lang="ja-JP" altLang="en-US" sz="2000" dirty="0" smtClean="0">
                <a:latin typeface="HG丸ｺﾞｼｯｸM-PRO" pitchFamily="50" charset="-128"/>
                <a:ea typeface="HG丸ｺﾞｼｯｸM-PRO" pitchFamily="50" charset="-128"/>
              </a:rPr>
              <a:t>週間、</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年末年始無災害</a:t>
            </a:r>
            <a:r>
              <a:rPr lang="ja-JP" altLang="en-US" sz="2000" dirty="0">
                <a:latin typeface="HG丸ｺﾞｼｯｸM-PRO" pitchFamily="50" charset="-128"/>
                <a:ea typeface="HG丸ｺﾞｼｯｸM-PRO" pitchFamily="50" charset="-128"/>
              </a:rPr>
              <a:t>運動</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交通安全運動</a:t>
            </a:r>
            <a:r>
              <a:rPr lang="ja-JP" altLang="en-US" sz="2000" dirty="0">
                <a:latin typeface="HG丸ｺﾞｼｯｸM-PRO" pitchFamily="50" charset="-128"/>
                <a:ea typeface="HG丸ｺﾞｼｯｸM-PRO" pitchFamily="50" charset="-128"/>
              </a:rPr>
              <a:t>、外部研修</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内部</a:t>
            </a:r>
            <a:r>
              <a:rPr lang="ja-JP" altLang="en-US" sz="2000" dirty="0">
                <a:latin typeface="HG丸ｺﾞｼｯｸM-PRO" pitchFamily="50" charset="-128"/>
                <a:ea typeface="HG丸ｺﾞｼｯｸM-PRO" pitchFamily="50" charset="-128"/>
              </a:rPr>
              <a:t>研修、作業環境</a:t>
            </a:r>
            <a:r>
              <a:rPr lang="ja-JP" altLang="en-US" sz="2000" dirty="0" smtClean="0">
                <a:latin typeface="HG丸ｺﾞｼｯｸM-PRO" pitchFamily="50" charset="-128"/>
                <a:ea typeface="HG丸ｺﾞｼｯｸM-PRO" pitchFamily="50" charset="-128"/>
              </a:rPr>
              <a:t>測定など</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400" dirty="0">
                <a:solidFill>
                  <a:srgbClr val="FF0000"/>
                </a:solidFill>
                <a:latin typeface="HG丸ｺﾞｼｯｸM-PRO" pitchFamily="50" charset="-128"/>
                <a:ea typeface="HG丸ｺﾞｼｯｸM-PRO" pitchFamily="50" charset="-128"/>
              </a:rPr>
              <a:t>３．健康診断の実施</a:t>
            </a: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雇い入れ</a:t>
            </a:r>
            <a:r>
              <a:rPr lang="ja-JP" altLang="en-US" sz="2000" dirty="0">
                <a:latin typeface="HG丸ｺﾞｼｯｸM-PRO" pitchFamily="50" charset="-128"/>
                <a:ea typeface="HG丸ｺﾞｼｯｸM-PRO" pitchFamily="50" charset="-128"/>
              </a:rPr>
              <a:t>時、</a:t>
            </a:r>
            <a:r>
              <a:rPr lang="ja-JP" altLang="en-US" sz="2000" dirty="0" smtClean="0">
                <a:latin typeface="HG丸ｺﾞｼｯｸM-PRO" pitchFamily="50" charset="-128"/>
                <a:ea typeface="HG丸ｺﾞｼｯｸM-PRO" pitchFamily="50" charset="-128"/>
              </a:rPr>
              <a:t>定期、特定、特殊、</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000" dirty="0" smtClean="0">
                <a:latin typeface="HG丸ｺﾞｼｯｸM-PRO" pitchFamily="50" charset="-128"/>
                <a:ea typeface="HG丸ｺﾞｼｯｸM-PRO" pitchFamily="50" charset="-128"/>
              </a:rPr>
              <a:t>　海外派遣などの健康診断</a:t>
            </a:r>
            <a:endParaRPr lang="ja-JP" altLang="en-US" sz="2000" dirty="0">
              <a:latin typeface="HG丸ｺﾞｼｯｸM-PRO" pitchFamily="50" charset="-128"/>
              <a:ea typeface="HG丸ｺﾞｼｯｸM-PRO" pitchFamily="50" charset="-128"/>
            </a:endParaRPr>
          </a:p>
          <a:p>
            <a:pPr>
              <a:spcBef>
                <a:spcPct val="0"/>
              </a:spcBef>
              <a:buFontTx/>
              <a:buNone/>
            </a:pPr>
            <a:r>
              <a:rPr lang="ja-JP" altLang="en-US" sz="2400" dirty="0">
                <a:solidFill>
                  <a:srgbClr val="FF0000"/>
                </a:solidFill>
                <a:latin typeface="HG丸ｺﾞｼｯｸM-PRO" pitchFamily="50" charset="-128"/>
                <a:ea typeface="HG丸ｺﾞｼｯｸM-PRO" pitchFamily="50" charset="-128"/>
              </a:rPr>
              <a:t>４．設備等の事前審査</a:t>
            </a:r>
          </a:p>
          <a:p>
            <a:pPr>
              <a:spcBef>
                <a:spcPct val="0"/>
              </a:spcBef>
              <a:buFontTx/>
              <a:buNone/>
            </a:pPr>
            <a:r>
              <a:rPr lang="ja-JP" altLang="en-US" sz="2000" dirty="0">
                <a:latin typeface="HG丸ｺﾞｼｯｸM-PRO" pitchFamily="50" charset="-128"/>
                <a:ea typeface="HG丸ｺﾞｼｯｸM-PRO" pitchFamily="50" charset="-128"/>
              </a:rPr>
              <a:t>　設備</a:t>
            </a:r>
            <a:r>
              <a:rPr lang="ja-JP" altLang="en-US" sz="2000" dirty="0" smtClean="0">
                <a:latin typeface="HG丸ｺﾞｼｯｸM-PRO" pitchFamily="50" charset="-128"/>
                <a:ea typeface="HG丸ｺﾞｼｯｸM-PRO" pitchFamily="50" charset="-128"/>
              </a:rPr>
              <a:t>の導入</a:t>
            </a:r>
            <a:r>
              <a:rPr lang="ja-JP" altLang="en-US" sz="2000" dirty="0">
                <a:latin typeface="HG丸ｺﾞｼｯｸM-PRO" pitchFamily="50" charset="-128"/>
                <a:ea typeface="HG丸ｺﾞｼｯｸM-PRO" pitchFamily="50" charset="-128"/>
              </a:rPr>
              <a:t>・異動・変更・廃棄</a:t>
            </a:r>
          </a:p>
          <a:p>
            <a:pPr>
              <a:spcBef>
                <a:spcPct val="0"/>
              </a:spcBef>
              <a:buFontTx/>
              <a:buNone/>
            </a:pPr>
            <a:r>
              <a:rPr lang="ja-JP" altLang="en-US" sz="2400" dirty="0">
                <a:solidFill>
                  <a:srgbClr val="FF0000"/>
                </a:solidFill>
                <a:latin typeface="HG丸ｺﾞｼｯｸM-PRO" pitchFamily="50" charset="-128"/>
                <a:ea typeface="HG丸ｺﾞｼｯｸM-PRO" pitchFamily="50" charset="-128"/>
              </a:rPr>
              <a:t>５．労働災害等の調査等</a:t>
            </a:r>
          </a:p>
          <a:p>
            <a:pPr>
              <a:spcBef>
                <a:spcPct val="0"/>
              </a:spcBef>
              <a:buFontTx/>
              <a:buNone/>
            </a:pPr>
            <a:r>
              <a:rPr lang="ja-JP" altLang="en-US" sz="2000" dirty="0">
                <a:latin typeface="HG丸ｺﾞｼｯｸM-PRO" pitchFamily="50" charset="-128"/>
                <a:ea typeface="HG丸ｺﾞｼｯｸM-PRO" pitchFamily="50" charset="-128"/>
              </a:rPr>
              <a:t>　原因・災害対応（家族・関係</a:t>
            </a:r>
            <a:endParaRPr lang="en-US" altLang="ja-JP" sz="2000" dirty="0">
              <a:latin typeface="HG丸ｺﾞｼｯｸM-PRO" pitchFamily="50" charset="-128"/>
              <a:ea typeface="HG丸ｺﾞｼｯｸM-PRO" pitchFamily="50" charset="-128"/>
            </a:endParaRPr>
          </a:p>
          <a:p>
            <a:pPr>
              <a:spcBef>
                <a:spcPct val="0"/>
              </a:spcBef>
              <a:buFontTx/>
              <a:buNone/>
            </a:pPr>
            <a:r>
              <a:rPr lang="ja-JP" altLang="en-US" sz="2000" dirty="0">
                <a:latin typeface="HG丸ｺﾞｼｯｸM-PRO" pitchFamily="50" charset="-128"/>
                <a:ea typeface="HG丸ｺﾞｼｯｸM-PRO" pitchFamily="50" charset="-128"/>
              </a:rPr>
              <a:t>　部署・病院・労働基準監督署・</a:t>
            </a:r>
          </a:p>
          <a:p>
            <a:pPr>
              <a:spcBef>
                <a:spcPct val="0"/>
              </a:spcBef>
              <a:buFontTx/>
              <a:buNone/>
            </a:pPr>
            <a:r>
              <a:rPr lang="ja-JP" altLang="en-US" sz="2000" dirty="0">
                <a:latin typeface="HG丸ｺﾞｼｯｸM-PRO" pitchFamily="50" charset="-128"/>
                <a:ea typeface="HG丸ｺﾞｼｯｸM-PRO" pitchFamily="50" charset="-128"/>
              </a:rPr>
              <a:t>　警察署・消防署）</a:t>
            </a:r>
            <a:endParaRPr lang="ja-JP" altLang="en-US" sz="2000" dirty="0">
              <a:solidFill>
                <a:srgbClr val="FF0000"/>
              </a:solidFill>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4859239" y="3075348"/>
            <a:ext cx="4032448" cy="2950145"/>
          </a:xfrm>
          <a:prstGeom prst="rect">
            <a:avLst/>
          </a:prstGeom>
        </p:spPr>
      </p:pic>
      <p:sp>
        <p:nvSpPr>
          <p:cNvPr id="9" name="Text Box 5"/>
          <p:cNvSpPr txBox="1">
            <a:spLocks noChangeArrowheads="1"/>
          </p:cNvSpPr>
          <p:nvPr/>
        </p:nvSpPr>
        <p:spPr bwMode="auto">
          <a:xfrm>
            <a:off x="4750402" y="993844"/>
            <a:ext cx="4150151" cy="1384995"/>
          </a:xfrm>
          <a:prstGeom prst="rect">
            <a:avLst/>
          </a:prstGeom>
          <a:solidFill>
            <a:schemeClr val="accent2">
              <a:lumMod val="20000"/>
              <a:lumOff val="80000"/>
            </a:schemeClr>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2400" dirty="0" smtClean="0">
                <a:solidFill>
                  <a:srgbClr val="FF0000"/>
                </a:solidFill>
                <a:latin typeface="HG丸ｺﾞｼｯｸM-PRO" pitchFamily="50" charset="-128"/>
                <a:ea typeface="HG丸ｺﾞｼｯｸM-PRO" pitchFamily="50" charset="-128"/>
              </a:rPr>
              <a:t>６．</a:t>
            </a:r>
            <a:r>
              <a:rPr lang="ja-JP" altLang="en-US" sz="2400" dirty="0">
                <a:solidFill>
                  <a:srgbClr val="FF0000"/>
                </a:solidFill>
                <a:latin typeface="HG丸ｺﾞｼｯｸM-PRO" pitchFamily="50" charset="-128"/>
                <a:ea typeface="HG丸ｺﾞｼｯｸM-PRO" pitchFamily="50" charset="-128"/>
              </a:rPr>
              <a:t>その他</a:t>
            </a:r>
            <a:endParaRPr lang="en-US" altLang="ja-JP" sz="2400" dirty="0">
              <a:solidFill>
                <a:srgbClr val="FF0000"/>
              </a:solidFill>
              <a:latin typeface="HG丸ｺﾞｼｯｸM-PRO" pitchFamily="50" charset="-128"/>
              <a:ea typeface="HG丸ｺﾞｼｯｸM-PRO" pitchFamily="50" charset="-128"/>
            </a:endParaRP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労働</a:t>
            </a:r>
            <a:r>
              <a:rPr lang="ja-JP" altLang="en-US" sz="2000" dirty="0">
                <a:latin typeface="HG丸ｺﾞｼｯｸM-PRO" pitchFamily="50" charset="-128"/>
                <a:ea typeface="HG丸ｺﾞｼｯｸM-PRO" pitchFamily="50" charset="-128"/>
              </a:rPr>
              <a:t>安全</a:t>
            </a:r>
            <a:r>
              <a:rPr lang="ja-JP" altLang="en-US" sz="2000" dirty="0" smtClean="0">
                <a:latin typeface="HG丸ｺﾞｼｯｸM-PRO" pitchFamily="50" charset="-128"/>
                <a:ea typeface="HG丸ｺﾞｼｯｸM-PRO" pitchFamily="50" charset="-128"/>
              </a:rPr>
              <a:t>衛生法、労働者災害補</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償</a:t>
            </a:r>
            <a:r>
              <a:rPr lang="ja-JP" altLang="en-US" sz="2000" dirty="0">
                <a:latin typeface="HG丸ｺﾞｼｯｸM-PRO" pitchFamily="50" charset="-128"/>
                <a:ea typeface="HG丸ｺﾞｼｯｸM-PRO" pitchFamily="50" charset="-128"/>
              </a:rPr>
              <a:t>保険法</a:t>
            </a:r>
            <a:r>
              <a:rPr lang="ja-JP" altLang="en-US" sz="2000" dirty="0" smtClean="0">
                <a:latin typeface="HG丸ｺﾞｼｯｸM-PRO" pitchFamily="50" charset="-128"/>
                <a:ea typeface="HG丸ｺﾞｼｯｸM-PRO" pitchFamily="50" charset="-128"/>
              </a:rPr>
              <a:t>等、関係法令に基づく</a:t>
            </a:r>
            <a:endParaRPr lang="en-US" altLang="ja-JP" sz="2000" dirty="0" smtClean="0">
              <a:latin typeface="HG丸ｺﾞｼｯｸM-PRO" pitchFamily="50" charset="-128"/>
              <a:ea typeface="HG丸ｺﾞｼｯｸM-PRO" pitchFamily="50" charset="-128"/>
            </a:endParaRP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諸処理</a:t>
            </a:r>
            <a:endParaRPr lang="ja-JP" altLang="en-US" sz="20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158873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13"/>
          <p:cNvSpPr txBox="1">
            <a:spLocks noChangeArrowheads="1"/>
          </p:cNvSpPr>
          <p:nvPr/>
        </p:nvSpPr>
        <p:spPr bwMode="auto">
          <a:xfrm>
            <a:off x="6444208" y="215410"/>
            <a:ext cx="19442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P12</a:t>
            </a:r>
            <a:endParaRPr lang="ja-JP" altLang="en-US" sz="1600" dirty="0">
              <a:latin typeface="HG丸ｺﾞｼｯｸM-PRO" pitchFamily="50" charset="-128"/>
              <a:ea typeface="HG丸ｺﾞｼｯｸM-PRO" pitchFamily="50" charset="-128"/>
            </a:endParaRPr>
          </a:p>
        </p:txBody>
      </p:sp>
      <p:sp>
        <p:nvSpPr>
          <p:cNvPr id="26629" name="Rectangle 11"/>
          <p:cNvSpPr>
            <a:spLocks noChangeArrowheads="1"/>
          </p:cNvSpPr>
          <p:nvPr/>
        </p:nvSpPr>
        <p:spPr bwMode="auto">
          <a:xfrm>
            <a:off x="380672" y="553964"/>
            <a:ext cx="8534400" cy="1400378"/>
          </a:xfrm>
          <a:prstGeom prst="rect">
            <a:avLst/>
          </a:prstGeom>
          <a:solidFill>
            <a:schemeClr val="accent6">
              <a:lumMod val="75000"/>
            </a:schemeClr>
          </a:solidFill>
          <a:ln>
            <a:noFill/>
          </a:ln>
          <a:extLst/>
        </p:spPr>
        <p:txBody>
          <a:bodyPr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90000"/>
              </a:lnSpc>
              <a:spcBef>
                <a:spcPct val="0"/>
              </a:spcBef>
              <a:buFontTx/>
              <a:buNone/>
            </a:pPr>
            <a:r>
              <a:rPr lang="ja-JP" altLang="en-US" sz="2800" dirty="0">
                <a:solidFill>
                  <a:srgbClr val="FFFFFF"/>
                </a:solidFill>
                <a:latin typeface="HG丸ｺﾞｼｯｸM-PRO" pitchFamily="50" charset="-128"/>
                <a:ea typeface="HG丸ｺﾞｼｯｸM-PRO" pitchFamily="50" charset="-128"/>
              </a:rPr>
              <a:t>労働者数１０人以上５０人未満の事業場においては</a:t>
            </a:r>
            <a:endParaRPr lang="en-US" altLang="ja-JP" sz="2800" dirty="0">
              <a:solidFill>
                <a:srgbClr val="FFFFFF"/>
              </a:solidFill>
              <a:latin typeface="HG丸ｺﾞｼｯｸM-PRO" pitchFamily="50" charset="-128"/>
              <a:ea typeface="HG丸ｺﾞｼｯｸM-PRO" pitchFamily="50" charset="-128"/>
            </a:endParaRPr>
          </a:p>
          <a:p>
            <a:pPr eaLnBrk="1" hangingPunct="1">
              <a:lnSpc>
                <a:spcPct val="90000"/>
              </a:lnSpc>
              <a:spcBef>
                <a:spcPct val="0"/>
              </a:spcBef>
              <a:buFontTx/>
              <a:buNone/>
            </a:pPr>
            <a:r>
              <a:rPr lang="ja-JP" altLang="en-US" sz="2800" dirty="0" smtClean="0">
                <a:solidFill>
                  <a:srgbClr val="FFFFFF"/>
                </a:solidFill>
                <a:latin typeface="HG丸ｺﾞｼｯｸM-PRO" pitchFamily="50" charset="-128"/>
                <a:ea typeface="HG丸ｺﾞｼｯｸM-PRO" pitchFamily="50" charset="-128"/>
              </a:rPr>
              <a:t>安全</a:t>
            </a:r>
            <a:r>
              <a:rPr lang="ja-JP" altLang="en-US" sz="2800" dirty="0">
                <a:solidFill>
                  <a:srgbClr val="FFFFFF"/>
                </a:solidFill>
                <a:latin typeface="HG丸ｺﾞｼｯｸM-PRO" pitchFamily="50" charset="-128"/>
                <a:ea typeface="HG丸ｺﾞｼｯｸM-PRO" pitchFamily="50" charset="-128"/>
              </a:rPr>
              <a:t>衛生推進者を選任しなければならない</a:t>
            </a:r>
            <a:r>
              <a:rPr lang="ja-JP" altLang="en-US" sz="2800" dirty="0" smtClean="0">
                <a:solidFill>
                  <a:srgbClr val="FFFFFF"/>
                </a:solidFill>
                <a:latin typeface="HG丸ｺﾞｼｯｸM-PRO" pitchFamily="50" charset="-128"/>
                <a:ea typeface="HG丸ｺﾞｼｯｸM-PRO" pitchFamily="50" charset="-128"/>
              </a:rPr>
              <a:t>。</a:t>
            </a:r>
            <a:endParaRPr lang="en-US" altLang="ja-JP" sz="2800" dirty="0" smtClean="0">
              <a:solidFill>
                <a:srgbClr val="FFFFFF"/>
              </a:solidFill>
              <a:latin typeface="HG丸ｺﾞｼｯｸM-PRO" pitchFamily="50" charset="-128"/>
              <a:ea typeface="HG丸ｺﾞｼｯｸM-PRO" pitchFamily="50" charset="-128"/>
            </a:endParaRPr>
          </a:p>
          <a:p>
            <a:pPr eaLnBrk="1" hangingPunct="1">
              <a:lnSpc>
                <a:spcPct val="90000"/>
              </a:lnSpc>
              <a:spcBef>
                <a:spcPct val="0"/>
              </a:spcBef>
              <a:buFontTx/>
              <a:buNone/>
            </a:pPr>
            <a:r>
              <a:rPr lang="ja-JP" altLang="en-US" sz="2800" dirty="0" smtClean="0">
                <a:solidFill>
                  <a:srgbClr val="FFFFFF"/>
                </a:solidFill>
                <a:latin typeface="HG丸ｺﾞｼｯｸM-PRO" pitchFamily="50" charset="-128"/>
                <a:ea typeface="HG丸ｺﾞｼｯｸM-PRO" pitchFamily="50" charset="-128"/>
              </a:rPr>
              <a:t>（</a:t>
            </a:r>
            <a:r>
              <a:rPr lang="ja-JP" altLang="en-US" sz="2800" dirty="0">
                <a:solidFill>
                  <a:srgbClr val="FFFFFF"/>
                </a:solidFill>
                <a:latin typeface="HG丸ｺﾞｼｯｸM-PRO" pitchFamily="50" charset="-128"/>
                <a:ea typeface="HG丸ｺﾞｼｯｸM-PRO" pitchFamily="50" charset="-128"/>
              </a:rPr>
              <a:t>労働安全衛生法第１２条の２）</a:t>
            </a:r>
          </a:p>
        </p:txBody>
      </p:sp>
      <p:sp>
        <p:nvSpPr>
          <p:cNvPr id="7" name="Text Box 9"/>
          <p:cNvSpPr txBox="1">
            <a:spLocks noChangeArrowheads="1"/>
          </p:cNvSpPr>
          <p:nvPr/>
        </p:nvSpPr>
        <p:spPr bwMode="auto">
          <a:xfrm>
            <a:off x="358588" y="2135576"/>
            <a:ext cx="5941604"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イ　安全衛生管理体制における留意事項</a:t>
            </a:r>
            <a:endParaRPr lang="ja-JP" altLang="en-US" sz="2400" dirty="0">
              <a:solidFill>
                <a:srgbClr val="FFFFFF"/>
              </a:solidFill>
              <a:latin typeface="HG丸ｺﾞｼｯｸM-PRO" pitchFamily="50" charset="-128"/>
              <a:ea typeface="HG丸ｺﾞｼｯｸM-PRO" pitchFamily="50" charset="-128"/>
            </a:endParaRPr>
          </a:p>
        </p:txBody>
      </p:sp>
      <p:sp>
        <p:nvSpPr>
          <p:cNvPr id="10" name="AutoShape 5"/>
          <p:cNvSpPr>
            <a:spLocks noChangeArrowheads="1"/>
          </p:cNvSpPr>
          <p:nvPr/>
        </p:nvSpPr>
        <p:spPr bwMode="auto">
          <a:xfrm>
            <a:off x="380672" y="2743503"/>
            <a:ext cx="8534400" cy="3885897"/>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600"/>
              </a:lnSpc>
              <a:spcBef>
                <a:spcPts val="600"/>
              </a:spcBef>
              <a:spcAft>
                <a:spcPts val="600"/>
              </a:spcAft>
              <a:buFontTx/>
              <a:buNone/>
            </a:pPr>
            <a:r>
              <a:rPr lang="ja-JP" altLang="en-US" sz="2400" dirty="0" smtClean="0">
                <a:solidFill>
                  <a:srgbClr val="0000CC"/>
                </a:solidFill>
                <a:latin typeface="HG丸ｺﾞｼｯｸM-PRO" pitchFamily="50" charset="-128"/>
                <a:ea typeface="HG丸ｺﾞｼｯｸM-PRO" pitchFamily="50" charset="-128"/>
              </a:rPr>
              <a:t>（ア）</a:t>
            </a:r>
            <a:r>
              <a:rPr lang="ja-JP" altLang="en-US" sz="2400" dirty="0">
                <a:solidFill>
                  <a:srgbClr val="0000CC"/>
                </a:solidFill>
                <a:latin typeface="HG丸ｺﾞｼｯｸM-PRO" pitchFamily="50" charset="-128"/>
                <a:ea typeface="HG丸ｺﾞｼｯｸM-PRO" pitchFamily="50" charset="-128"/>
              </a:rPr>
              <a:t>安全衛生管理体制に係る努力義務</a:t>
            </a:r>
            <a:r>
              <a:rPr lang="ja-JP" altLang="en-US" sz="2400" dirty="0" smtClean="0">
                <a:solidFill>
                  <a:srgbClr val="0000CC"/>
                </a:solidFill>
                <a:latin typeface="HG丸ｺﾞｼｯｸM-PRO" pitchFamily="50" charset="-128"/>
                <a:ea typeface="HG丸ｺﾞｼｯｸM-PRO" pitchFamily="50" charset="-128"/>
              </a:rPr>
              <a:t>等</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400" dirty="0">
                <a:solidFill>
                  <a:srgbClr val="0000CC"/>
                </a:solidFill>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①　産業医や保健師の利用</a:t>
            </a:r>
            <a:r>
              <a:rPr lang="ja-JP" altLang="en-US" sz="2000" dirty="0" smtClean="0">
                <a:latin typeface="HG丸ｺﾞｼｯｸM-PRO" pitchFamily="50" charset="-128"/>
                <a:ea typeface="HG丸ｺﾞｼｯｸM-PRO" pitchFamily="50" charset="-128"/>
              </a:rPr>
              <a:t>　</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smtClean="0">
                <a:latin typeface="HG丸ｺﾞｼｯｸM-PRO" pitchFamily="50" charset="-128"/>
                <a:ea typeface="HG丸ｺﾞｼｯｸM-PRO" pitchFamily="50" charset="-128"/>
              </a:rPr>
              <a:t>　　　・産業医や保健師に労働者の健康管理の一部または全部を行</a:t>
            </a:r>
            <a:r>
              <a:rPr lang="ja-JP" altLang="en-US" sz="2000" dirty="0" err="1" smtClean="0">
                <a:latin typeface="HG丸ｺﾞｼｯｸM-PRO" pitchFamily="50" charset="-128"/>
                <a:ea typeface="HG丸ｺﾞｼｯｸM-PRO" pitchFamily="50" charset="-128"/>
              </a:rPr>
              <a:t>わ</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せるよう努めなければならないこことされているので、労働</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者の健康確保のために</a:t>
            </a:r>
            <a:r>
              <a:rPr lang="ja-JP" altLang="en-US" sz="2000" u="sng" dirty="0" smtClean="0">
                <a:solidFill>
                  <a:srgbClr val="FF0000"/>
                </a:solidFill>
                <a:latin typeface="HG丸ｺﾞｼｯｸM-PRO" pitchFamily="50" charset="-128"/>
                <a:ea typeface="HG丸ｺﾞｼｯｸM-PRO" pitchFamily="50" charset="-128"/>
              </a:rPr>
              <a:t>「地域産業保健センター」</a:t>
            </a:r>
            <a:r>
              <a:rPr lang="ja-JP" altLang="en-US" sz="2000" dirty="0" smtClean="0">
                <a:latin typeface="HG丸ｺﾞｼｯｸM-PRO" pitchFamily="50" charset="-128"/>
                <a:ea typeface="HG丸ｺﾞｼｯｸM-PRO" pitchFamily="50" charset="-128"/>
              </a:rPr>
              <a:t>を活用する</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②</a:t>
            </a: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安全推進者の配置</a:t>
            </a:r>
            <a:r>
              <a:rPr lang="ja-JP" altLang="en-US" sz="2400" dirty="0" smtClean="0">
                <a:solidFill>
                  <a:srgbClr val="FF0000"/>
                </a:solidFill>
                <a:latin typeface="HG丸ｺﾞｼｯｸM-PRO" pitchFamily="50" charset="-128"/>
                <a:ea typeface="HG丸ｺﾞｼｯｸM-PRO" pitchFamily="50" charset="-128"/>
              </a:rPr>
              <a:t>（参考）</a:t>
            </a:r>
            <a:r>
              <a:rPr lang="ja-JP" altLang="en-US" sz="1800" dirty="0">
                <a:latin typeface="HG丸ｺﾞｼｯｸM-PRO" pitchFamily="50" charset="-128"/>
                <a:ea typeface="HG丸ｺﾞｼｯｸM-PRO" pitchFamily="50" charset="-128"/>
              </a:rPr>
              <a:t>　</a:t>
            </a:r>
            <a:endParaRPr lang="en-US" altLang="ja-JP" sz="18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・安全推進者の配置について行政通達によりガイドラインが示</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されている。重点的に安全推進者の配置に取り組む業種は、</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「小売業（安全衛生推進者・安全管理者の選任が必要な小売</a:t>
            </a:r>
            <a:endParaRPr lang="en-US" altLang="ja-JP" sz="2000" dirty="0" smtClean="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業を除く）」「社会福祉施設」「飲食店」</a:t>
            </a:r>
            <a:r>
              <a:rPr lang="ja-JP" altLang="en-US" sz="2000" dirty="0" smtClean="0">
                <a:latin typeface="HG丸ｺﾞｼｯｸM-PRO" pitchFamily="50" charset="-128"/>
                <a:ea typeface="HG丸ｺﾞｼｯｸM-PRO" pitchFamily="50" charset="-128"/>
              </a:rPr>
              <a:t>である。</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endParaRPr lang="en-US" altLang="ja-JP" sz="2000" dirty="0" smtClean="0">
              <a:latin typeface="HG丸ｺﾞｼｯｸM-PRO" pitchFamily="50" charset="-128"/>
              <a:ea typeface="HG丸ｺﾞｼｯｸM-PRO" pitchFamily="50" charset="-128"/>
            </a:endParaRPr>
          </a:p>
        </p:txBody>
      </p:sp>
      <p:sp>
        <p:nvSpPr>
          <p:cNvPr id="26632" name="スライド番号プレースホルダー 3"/>
          <p:cNvSpPr>
            <a:spLocks noGrp="1"/>
          </p:cNvSpPr>
          <p:nvPr>
            <p:ph type="sldNum" sz="quarter" idx="12"/>
          </p:nvPr>
        </p:nvSpPr>
        <p:spPr>
          <a:xfrm>
            <a:off x="6553200" y="6245225"/>
            <a:ext cx="2209800" cy="38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FBD89AFD-DE78-4AA8-86BD-F89DA5CE914F}" type="slidenum">
              <a:rPr lang="en-US" altLang="ja-JP" sz="1400" smtClean="0"/>
              <a:pPr>
                <a:spcBef>
                  <a:spcPct val="0"/>
                </a:spcBef>
                <a:buFontTx/>
                <a:buNone/>
              </a:pPr>
              <a:t>19</a:t>
            </a:fld>
            <a:endParaRPr lang="en-US" altLang="ja-JP" sz="1400" smtClean="0"/>
          </a:p>
        </p:txBody>
      </p:sp>
    </p:spTree>
    <p:extLst>
      <p:ext uri="{BB962C8B-B14F-4D97-AF65-F5344CB8AC3E}">
        <p14:creationId xmlns:p14="http://schemas.microsoft.com/office/powerpoint/2010/main" val="24092551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03A9C65-E278-45B0-871C-06D23B37C3EA}" type="slidenum">
              <a:rPr lang="en-US" altLang="ja-JP" sz="1400" smtClean="0"/>
              <a:pPr>
                <a:spcBef>
                  <a:spcPct val="0"/>
                </a:spcBef>
                <a:buFontTx/>
                <a:buNone/>
              </a:pPr>
              <a:t>2</a:t>
            </a:fld>
            <a:endParaRPr lang="en-US" altLang="ja-JP" sz="1400" dirty="0" smtClean="0"/>
          </a:p>
        </p:txBody>
      </p:sp>
      <p:sp>
        <p:nvSpPr>
          <p:cNvPr id="4099" name="Rectangle 3"/>
          <p:cNvSpPr>
            <a:spLocks noGrp="1" noChangeArrowheads="1"/>
          </p:cNvSpPr>
          <p:nvPr>
            <p:ph type="body" idx="4294967295"/>
          </p:nvPr>
        </p:nvSpPr>
        <p:spPr>
          <a:xfrm>
            <a:off x="457200" y="1844824"/>
            <a:ext cx="4915272" cy="4464495"/>
          </a:xfrm>
          <a:solidFill>
            <a:srgbClr val="00FF00">
              <a:alpha val="50195"/>
            </a:srgbClr>
          </a:solidFill>
        </p:spPr>
        <p:txBody>
          <a:bodyPr/>
          <a:lstStyle/>
          <a:p>
            <a:pPr eaLnBrk="1" hangingPunct="1">
              <a:lnSpc>
                <a:spcPct val="150000"/>
              </a:lnSpc>
              <a:spcBef>
                <a:spcPts val="600"/>
              </a:spcBef>
              <a:buFontTx/>
              <a:buNone/>
            </a:pPr>
            <a:r>
              <a:rPr lang="ja-JP" altLang="en-US" sz="2800" dirty="0" smtClean="0">
                <a:latin typeface="HG丸ｺﾞｼｯｸM-PRO" pitchFamily="50" charset="-128"/>
                <a:ea typeface="HG丸ｺﾞｼｯｸM-PRO" pitchFamily="50" charset="-128"/>
              </a:rPr>
              <a:t>１．安全衛生推進者</a:t>
            </a:r>
          </a:p>
          <a:p>
            <a:pPr eaLnBrk="1" hangingPunct="1">
              <a:spcBef>
                <a:spcPts val="0"/>
              </a:spcBef>
              <a:buFontTx/>
              <a:buNone/>
            </a:pPr>
            <a:r>
              <a:rPr lang="ja-JP" altLang="en-US" sz="2800" dirty="0" smtClean="0">
                <a:latin typeface="HG丸ｺﾞｼｯｸM-PRO" pitchFamily="50" charset="-128"/>
                <a:ea typeface="HG丸ｺﾞｼｯｸM-PRO" pitchFamily="50" charset="-128"/>
              </a:rPr>
              <a:t>　　　　　の役割と職務</a:t>
            </a:r>
          </a:p>
          <a:p>
            <a:pPr eaLnBrk="1" hangingPunct="1">
              <a:lnSpc>
                <a:spcPct val="150000"/>
              </a:lnSpc>
              <a:spcBef>
                <a:spcPts val="600"/>
              </a:spcBef>
              <a:buFontTx/>
              <a:buNone/>
            </a:pPr>
            <a:r>
              <a:rPr lang="ja-JP" altLang="en-US" sz="2800" dirty="0" smtClean="0">
                <a:latin typeface="HG丸ｺﾞｼｯｸM-PRO" pitchFamily="50" charset="-128"/>
                <a:ea typeface="HG丸ｺﾞｼｯｸM-PRO" pitchFamily="50" charset="-128"/>
              </a:rPr>
              <a:t>２．安全衛生管理の進め方</a:t>
            </a:r>
            <a:endParaRPr lang="en-US" altLang="ja-JP" sz="2800" dirty="0" smtClean="0">
              <a:latin typeface="HG丸ｺﾞｼｯｸM-PRO" pitchFamily="50" charset="-128"/>
              <a:ea typeface="HG丸ｺﾞｼｯｸM-PRO" pitchFamily="50" charset="-128"/>
            </a:endParaRPr>
          </a:p>
          <a:p>
            <a:pPr eaLnBrk="1" hangingPunct="1">
              <a:lnSpc>
                <a:spcPct val="150000"/>
              </a:lnSpc>
              <a:spcBef>
                <a:spcPts val="600"/>
              </a:spcBef>
              <a:buFontTx/>
              <a:buNone/>
            </a:pPr>
            <a:r>
              <a:rPr lang="ja-JP" altLang="en-US" sz="2800" dirty="0" smtClean="0">
                <a:latin typeface="HG丸ｺﾞｼｯｸM-PRO" pitchFamily="50" charset="-128"/>
                <a:ea typeface="HG丸ｺﾞｼｯｸM-PRO" pitchFamily="50" charset="-128"/>
              </a:rPr>
              <a:t>３</a:t>
            </a:r>
            <a:r>
              <a:rPr lang="ja-JP" altLang="en-US" sz="2800" dirty="0">
                <a:latin typeface="HG丸ｺﾞｼｯｸM-PRO" pitchFamily="50" charset="-128"/>
                <a:ea typeface="HG丸ｺﾞｼｯｸM-PRO" pitchFamily="50" charset="-128"/>
              </a:rPr>
              <a:t>．安全衛生活動</a:t>
            </a:r>
          </a:p>
          <a:p>
            <a:pPr eaLnBrk="1" hangingPunct="1">
              <a:lnSpc>
                <a:spcPct val="150000"/>
              </a:lnSpc>
              <a:spcBef>
                <a:spcPts val="600"/>
              </a:spcBef>
              <a:buFontTx/>
              <a:buNone/>
            </a:pPr>
            <a:r>
              <a:rPr lang="ja-JP" altLang="en-US" sz="2800" dirty="0" smtClean="0">
                <a:latin typeface="HG丸ｺﾞｼｯｸM-PRO" pitchFamily="50" charset="-128"/>
                <a:ea typeface="HG丸ｺﾞｼｯｸM-PRO" pitchFamily="50" charset="-128"/>
              </a:rPr>
              <a:t>４．労働災害の原因調査</a:t>
            </a:r>
          </a:p>
          <a:p>
            <a:pPr eaLnBrk="1" hangingPunct="1">
              <a:spcBef>
                <a:spcPts val="0"/>
              </a:spcBef>
              <a:buFontTx/>
              <a:buNone/>
            </a:pPr>
            <a:r>
              <a:rPr lang="ja-JP" altLang="en-US" sz="2800" dirty="0" smtClean="0">
                <a:latin typeface="HG丸ｺﾞｼｯｸM-PRO" pitchFamily="50" charset="-128"/>
                <a:ea typeface="HG丸ｺﾞｼｯｸM-PRO" pitchFamily="50" charset="-128"/>
              </a:rPr>
              <a:t>　　　　と再発防止対策</a:t>
            </a:r>
          </a:p>
        </p:txBody>
      </p:sp>
      <p:sp>
        <p:nvSpPr>
          <p:cNvPr id="4100" name="Rectangle 4"/>
          <p:cNvSpPr>
            <a:spLocks noGrp="1" noChangeArrowheads="1"/>
          </p:cNvSpPr>
          <p:nvPr>
            <p:ph type="title" idx="4294967295"/>
          </p:nvPr>
        </p:nvSpPr>
        <p:spPr>
          <a:xfrm>
            <a:off x="457200" y="533400"/>
            <a:ext cx="8229600" cy="990600"/>
          </a:xfrm>
          <a:solidFill>
            <a:srgbClr val="CC99FF"/>
          </a:solidFill>
        </p:spPr>
        <p:txBody>
          <a:bodyPr/>
          <a:lstStyle/>
          <a:p>
            <a:pPr eaLnBrk="1" hangingPunct="1"/>
            <a:r>
              <a:rPr lang="ja-JP" altLang="en-US" dirty="0" smtClean="0">
                <a:solidFill>
                  <a:schemeClr val="bg1"/>
                </a:solidFill>
                <a:latin typeface="HG丸ｺﾞｼｯｸM-PRO" pitchFamily="50" charset="-128"/>
                <a:ea typeface="HG丸ｺﾞｼｯｸM-PRO" pitchFamily="50" charset="-128"/>
              </a:rPr>
              <a:t>第１章でお話すること</a:t>
            </a:r>
          </a:p>
        </p:txBody>
      </p:sp>
      <p:pic>
        <p:nvPicPr>
          <p:cNvPr id="2" name="図 1"/>
          <p:cNvPicPr>
            <a:picLocks noChangeAspect="1"/>
          </p:cNvPicPr>
          <p:nvPr/>
        </p:nvPicPr>
        <p:blipFill>
          <a:blip r:embed="rId3"/>
          <a:stretch>
            <a:fillRect/>
          </a:stretch>
        </p:blipFill>
        <p:spPr>
          <a:xfrm>
            <a:off x="5541490" y="2492896"/>
            <a:ext cx="3390161" cy="3024336"/>
          </a:xfrm>
          <a:prstGeom prst="rect">
            <a:avLst/>
          </a:prstGeom>
        </p:spPr>
      </p:pic>
    </p:spTree>
    <p:extLst>
      <p:ext uri="{BB962C8B-B14F-4D97-AF65-F5344CB8AC3E}">
        <p14:creationId xmlns:p14="http://schemas.microsoft.com/office/powerpoint/2010/main" val="367199259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27584" y="260648"/>
            <a:ext cx="7344815" cy="618118"/>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4100"/>
              </a:lnSpc>
              <a:spcBef>
                <a:spcPct val="0"/>
              </a:spcBef>
              <a:buFontTx/>
              <a:buNone/>
            </a:pPr>
            <a:r>
              <a:rPr lang="ja-JP" altLang="en-US" dirty="0" smtClean="0">
                <a:solidFill>
                  <a:srgbClr val="FFFFFF"/>
                </a:solidFill>
                <a:latin typeface="HG丸ｺﾞｼｯｸM-PRO" pitchFamily="50" charset="-128"/>
                <a:ea typeface="HG丸ｺﾞｼｯｸM-PRO" pitchFamily="50" charset="-128"/>
              </a:rPr>
              <a:t>参考：地域産業保健センターについて</a:t>
            </a:r>
            <a:endParaRPr lang="ja-JP" altLang="en-US" dirty="0">
              <a:solidFill>
                <a:srgbClr val="FFFFFF"/>
              </a:solidFill>
              <a:latin typeface="HG丸ｺﾞｼｯｸM-PRO" pitchFamily="50" charset="-128"/>
              <a:ea typeface="HG丸ｺﾞｼｯｸM-PRO" pitchFamily="50" charset="-128"/>
            </a:endParaRPr>
          </a:p>
        </p:txBody>
      </p:sp>
      <p:sp>
        <p:nvSpPr>
          <p:cNvPr id="10" name="AutoShape 5"/>
          <p:cNvSpPr>
            <a:spLocks noChangeArrowheads="1"/>
          </p:cNvSpPr>
          <p:nvPr/>
        </p:nvSpPr>
        <p:spPr bwMode="auto">
          <a:xfrm>
            <a:off x="323528" y="1052737"/>
            <a:ext cx="8583816" cy="5576664"/>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4000"/>
              </a:lnSpc>
              <a:spcBef>
                <a:spcPts val="0"/>
              </a:spcBef>
              <a:spcAft>
                <a:spcPts val="0"/>
              </a:spcAft>
              <a:buNone/>
            </a:pPr>
            <a:r>
              <a:rPr lang="ja-JP" altLang="en-US" sz="2800" dirty="0" smtClean="0">
                <a:solidFill>
                  <a:srgbClr val="0000CC"/>
                </a:solidFill>
                <a:latin typeface="HG丸ｺﾞｼｯｸM-PRO" pitchFamily="50" charset="-128"/>
                <a:ea typeface="HG丸ｺﾞｼｯｸM-PRO" pitchFamily="50" charset="-128"/>
              </a:rPr>
              <a:t>●県央地域産業保健センター</a:t>
            </a:r>
            <a:endParaRPr lang="en-US" altLang="ja-JP" sz="2800" dirty="0" smtClean="0">
              <a:solidFill>
                <a:srgbClr val="0000CC"/>
              </a:solidFill>
              <a:latin typeface="HG丸ｺﾞｼｯｸM-PRO" pitchFamily="50" charset="-128"/>
              <a:ea typeface="HG丸ｺﾞｼｯｸM-PRO" pitchFamily="50" charset="-128"/>
            </a:endParaRPr>
          </a:p>
          <a:p>
            <a:pPr>
              <a:lnSpc>
                <a:spcPts val="3000"/>
              </a:lnSpc>
              <a:spcBef>
                <a:spcPts val="0"/>
              </a:spcBef>
              <a:spcAft>
                <a:spcPts val="0"/>
              </a:spcAft>
              <a:buNone/>
            </a:pPr>
            <a:r>
              <a:rPr lang="ja-JP" altLang="en-US" sz="2400" dirty="0" smtClean="0">
                <a:solidFill>
                  <a:srgbClr val="0000CC"/>
                </a:solidFill>
                <a:latin typeface="HG丸ｺﾞｼｯｸM-PRO" pitchFamily="50" charset="-128"/>
                <a:ea typeface="HG丸ｺﾞｼｯｸM-PRO" pitchFamily="50" charset="-128"/>
              </a:rPr>
              <a:t>　厚木市中町１－８－２４　リバーサイドビル６０２</a:t>
            </a:r>
            <a:endParaRPr lang="en-US" altLang="ja-JP" sz="2400" dirty="0" smtClean="0">
              <a:solidFill>
                <a:srgbClr val="0000CC"/>
              </a:solidFill>
              <a:latin typeface="HG丸ｺﾞｼｯｸM-PRO" pitchFamily="50" charset="-128"/>
              <a:ea typeface="HG丸ｺﾞｼｯｸM-PRO" pitchFamily="50" charset="-128"/>
            </a:endParaRPr>
          </a:p>
          <a:p>
            <a:pPr>
              <a:lnSpc>
                <a:spcPts val="3000"/>
              </a:lnSpc>
              <a:spcBef>
                <a:spcPts val="0"/>
              </a:spcBef>
              <a:spcAft>
                <a:spcPts val="0"/>
              </a:spcAft>
              <a:buNone/>
            </a:pPr>
            <a:r>
              <a:rPr lang="ja-JP" altLang="en-US" sz="2400" dirty="0" smtClean="0">
                <a:solidFill>
                  <a:srgbClr val="0000CC"/>
                </a:solidFill>
                <a:latin typeface="HG丸ｺﾞｼｯｸM-PRO" pitchFamily="50" charset="-128"/>
                <a:ea typeface="HG丸ｺﾞｼｯｸM-PRO" pitchFamily="50" charset="-128"/>
              </a:rPr>
              <a:t>　</a:t>
            </a:r>
            <a:r>
              <a:rPr lang="en-US" altLang="ja-JP" sz="2400" dirty="0" smtClean="0">
                <a:solidFill>
                  <a:srgbClr val="0000CC"/>
                </a:solidFill>
                <a:latin typeface="HG丸ｺﾞｼｯｸM-PRO" pitchFamily="50" charset="-128"/>
                <a:ea typeface="HG丸ｺﾞｼｯｸM-PRO" pitchFamily="50" charset="-128"/>
              </a:rPr>
              <a:t>TEL</a:t>
            </a:r>
            <a:r>
              <a:rPr lang="ja-JP" altLang="en-US" sz="2400" dirty="0" smtClean="0">
                <a:solidFill>
                  <a:srgbClr val="0000CC"/>
                </a:solidFill>
                <a:latin typeface="HG丸ｺﾞｼｯｸM-PRO" pitchFamily="50" charset="-128"/>
                <a:ea typeface="HG丸ｺﾞｼｯｸM-PRO" pitchFamily="50" charset="-128"/>
              </a:rPr>
              <a:t>：０４６－２２３－８０７２</a:t>
            </a:r>
            <a:endParaRPr lang="en-US" altLang="ja-JP" sz="2400" dirty="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r>
              <a:rPr lang="ja-JP" altLang="en-US" sz="2400" dirty="0" smtClean="0">
                <a:solidFill>
                  <a:srgbClr val="0000CC"/>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対象地域：</a:t>
            </a:r>
            <a:r>
              <a:rPr lang="ja-JP" altLang="en-US" sz="2400" dirty="0" smtClean="0">
                <a:solidFill>
                  <a:srgbClr val="0000CC"/>
                </a:solidFill>
                <a:latin typeface="HG丸ｺﾞｼｯｸM-PRO" pitchFamily="50" charset="-128"/>
                <a:ea typeface="HG丸ｺﾞｼｯｸM-PRO" pitchFamily="50" charset="-128"/>
              </a:rPr>
              <a:t>厚木市・大和市・</a:t>
            </a:r>
            <a:r>
              <a:rPr lang="ja-JP" altLang="en-US" sz="2400" dirty="0">
                <a:solidFill>
                  <a:srgbClr val="0000CC"/>
                </a:solidFill>
                <a:latin typeface="HG丸ｺﾞｼｯｸM-PRO" pitchFamily="50" charset="-128"/>
                <a:ea typeface="HG丸ｺﾞｼｯｸM-PRO" pitchFamily="50" charset="-128"/>
              </a:rPr>
              <a:t>海老名市・座間市・</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r>
              <a:rPr lang="ja-JP" altLang="en-US" sz="2400" dirty="0">
                <a:solidFill>
                  <a:srgbClr val="0000CC"/>
                </a:solidFill>
                <a:latin typeface="HG丸ｺﾞｼｯｸM-PRO" pitchFamily="50" charset="-128"/>
                <a:ea typeface="HG丸ｺﾞｼｯｸM-PRO" pitchFamily="50" charset="-128"/>
              </a:rPr>
              <a:t>　</a:t>
            </a:r>
            <a:r>
              <a:rPr lang="ja-JP" altLang="en-US" sz="2400" dirty="0" smtClean="0">
                <a:solidFill>
                  <a:srgbClr val="0000CC"/>
                </a:solidFill>
                <a:latin typeface="HG丸ｺﾞｼｯｸM-PRO" pitchFamily="50" charset="-128"/>
                <a:ea typeface="HG丸ｺﾞｼｯｸM-PRO" pitchFamily="50" charset="-128"/>
              </a:rPr>
              <a:t>　　　　　綾瀬市・愛川町・清川村</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r>
              <a:rPr lang="ja-JP" altLang="en-US" sz="2400" dirty="0" smtClean="0">
                <a:solidFill>
                  <a:srgbClr val="0000CC"/>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利用できる方：</a:t>
            </a:r>
            <a:r>
              <a:rPr lang="ja-JP" altLang="en-US" sz="2400" dirty="0" smtClean="0">
                <a:solidFill>
                  <a:srgbClr val="0000CC"/>
                </a:solidFill>
                <a:latin typeface="HG丸ｺﾞｼｯｸM-PRO" pitchFamily="50" charset="-128"/>
                <a:ea typeface="HG丸ｺﾞｼｯｸM-PRO" pitchFamily="50" charset="-128"/>
              </a:rPr>
              <a:t>従業員５０人以下で産業医がいない事業者</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r>
              <a:rPr lang="ja-JP" altLang="en-US" sz="2400" dirty="0" smtClean="0">
                <a:solidFill>
                  <a:srgbClr val="0000CC"/>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内容：</a:t>
            </a:r>
            <a:r>
              <a:rPr lang="ja-JP" altLang="en-US" sz="2400" dirty="0" smtClean="0">
                <a:solidFill>
                  <a:srgbClr val="0000CC"/>
                </a:solidFill>
                <a:latin typeface="HG丸ｺﾞｼｯｸM-PRO" pitchFamily="50" charset="-128"/>
                <a:ea typeface="HG丸ｺﾞｼｯｸM-PRO" pitchFamily="50" charset="-128"/>
              </a:rPr>
              <a:t>産業医による無料健康相談・保健指導</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r>
              <a:rPr lang="ja-JP" altLang="en-US" sz="2400" dirty="0">
                <a:solidFill>
                  <a:srgbClr val="0000CC"/>
                </a:solidFill>
                <a:latin typeface="HG丸ｺﾞｼｯｸM-PRO" pitchFamily="50" charset="-128"/>
                <a:ea typeface="HG丸ｺﾞｼｯｸM-PRO" pitchFamily="50" charset="-128"/>
              </a:rPr>
              <a:t>　</a:t>
            </a:r>
            <a:r>
              <a:rPr lang="ja-JP" altLang="en-US" sz="2400" dirty="0" smtClean="0">
                <a:solidFill>
                  <a:srgbClr val="0000CC"/>
                </a:solidFill>
                <a:latin typeface="HG丸ｺﾞｼｯｸM-PRO" pitchFamily="50" charset="-128"/>
                <a:ea typeface="HG丸ｺﾞｼｯｸM-PRO" pitchFamily="50" charset="-128"/>
              </a:rPr>
              <a:t>　　（長時間労働面接指導、メンタルヘルス対策、</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r>
              <a:rPr lang="ja-JP" altLang="en-US" sz="2400" dirty="0">
                <a:solidFill>
                  <a:srgbClr val="0000CC"/>
                </a:solidFill>
                <a:latin typeface="HG丸ｺﾞｼｯｸM-PRO" pitchFamily="50" charset="-128"/>
                <a:ea typeface="HG丸ｺﾞｼｯｸM-PRO" pitchFamily="50" charset="-128"/>
              </a:rPr>
              <a:t>　</a:t>
            </a:r>
            <a:r>
              <a:rPr lang="ja-JP" altLang="en-US" sz="2400" dirty="0" smtClean="0">
                <a:solidFill>
                  <a:srgbClr val="0000CC"/>
                </a:solidFill>
                <a:latin typeface="HG丸ｺﾞｼｯｸM-PRO" pitchFamily="50" charset="-128"/>
                <a:ea typeface="HG丸ｺﾞｼｯｸM-PRO" pitchFamily="50" charset="-128"/>
              </a:rPr>
              <a:t>　　　生活習慣病予防、健康診断の事後措置対応</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0"/>
              </a:spcBef>
              <a:spcAft>
                <a:spcPts val="0"/>
              </a:spcAft>
              <a:buNone/>
            </a:pPr>
            <a:r>
              <a:rPr lang="ja-JP" altLang="en-US" sz="2400" dirty="0">
                <a:solidFill>
                  <a:srgbClr val="0000CC"/>
                </a:solidFill>
                <a:latin typeface="HG丸ｺﾞｼｯｸM-PRO" pitchFamily="50" charset="-128"/>
                <a:ea typeface="HG丸ｺﾞｼｯｸM-PRO" pitchFamily="50" charset="-128"/>
              </a:rPr>
              <a:t>　</a:t>
            </a:r>
            <a:r>
              <a:rPr lang="ja-JP" altLang="en-US" sz="2400" dirty="0" smtClean="0">
                <a:solidFill>
                  <a:srgbClr val="0000CC"/>
                </a:solidFill>
                <a:latin typeface="HG丸ｺﾞｼｯｸM-PRO" pitchFamily="50" charset="-128"/>
                <a:ea typeface="HG丸ｺﾞｼｯｸM-PRO" pitchFamily="50" charset="-128"/>
              </a:rPr>
              <a:t>　　　等、労働衛生管理の支援）</a:t>
            </a:r>
            <a:r>
              <a:rPr lang="ja-JP" altLang="en-US" sz="2400" dirty="0" smtClean="0">
                <a:latin typeface="HG丸ｺﾞｼｯｸM-PRO" pitchFamily="50" charset="-128"/>
                <a:ea typeface="HG丸ｺﾞｼｯｸM-PRO" pitchFamily="50" charset="-128"/>
              </a:rPr>
              <a:t>　</a:t>
            </a:r>
            <a:endParaRPr lang="en-US" altLang="ja-JP" sz="2400" dirty="0" smtClean="0">
              <a:latin typeface="HG丸ｺﾞｼｯｸM-PRO" pitchFamily="50" charset="-128"/>
              <a:ea typeface="HG丸ｺﾞｼｯｸM-PRO" pitchFamily="50" charset="-128"/>
            </a:endParaRPr>
          </a:p>
        </p:txBody>
      </p:sp>
      <p:sp>
        <p:nvSpPr>
          <p:cNvPr id="26632" name="スライド番号プレースホルダー 3"/>
          <p:cNvSpPr>
            <a:spLocks noGrp="1"/>
          </p:cNvSpPr>
          <p:nvPr>
            <p:ph type="sldNum" sz="quarter" idx="12"/>
          </p:nvPr>
        </p:nvSpPr>
        <p:spPr>
          <a:xfrm>
            <a:off x="6553200" y="6245225"/>
            <a:ext cx="2209800" cy="38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FBD89AFD-DE78-4AA8-86BD-F89DA5CE914F}" type="slidenum">
              <a:rPr lang="en-US" altLang="ja-JP" sz="1400" smtClean="0"/>
              <a:pPr>
                <a:spcBef>
                  <a:spcPct val="0"/>
                </a:spcBef>
                <a:buFontTx/>
                <a:buNone/>
              </a:pPr>
              <a:t>20</a:t>
            </a:fld>
            <a:endParaRPr lang="en-US" altLang="ja-JP" sz="1400" smtClean="0"/>
          </a:p>
        </p:txBody>
      </p:sp>
    </p:spTree>
    <p:extLst>
      <p:ext uri="{BB962C8B-B14F-4D97-AF65-F5344CB8AC3E}">
        <p14:creationId xmlns:p14="http://schemas.microsoft.com/office/powerpoint/2010/main" val="325226304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番号プレースホルダー 3"/>
          <p:cNvSpPr>
            <a:spLocks noGrp="1"/>
          </p:cNvSpPr>
          <p:nvPr>
            <p:ph type="sldNum" sz="quarter" idx="12"/>
          </p:nvPr>
        </p:nvSpPr>
        <p:spPr>
          <a:xfrm>
            <a:off x="7818438" y="6237288"/>
            <a:ext cx="982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5CED22E-2E18-43D1-80AF-4F1C7CF4180A}" type="slidenum">
              <a:rPr lang="en-US" altLang="ja-JP" sz="1400" smtClean="0"/>
              <a:pPr eaLnBrk="1" hangingPunct="1">
                <a:spcBef>
                  <a:spcPct val="0"/>
                </a:spcBef>
                <a:buFontTx/>
                <a:buNone/>
              </a:pPr>
              <a:t>21</a:t>
            </a:fld>
            <a:endParaRPr lang="en-US" altLang="ja-JP" sz="1400" smtClean="0"/>
          </a:p>
        </p:txBody>
      </p:sp>
      <p:sp>
        <p:nvSpPr>
          <p:cNvPr id="60420" name="AutoShape 8"/>
          <p:cNvSpPr>
            <a:spLocks noChangeArrowheads="1"/>
          </p:cNvSpPr>
          <p:nvPr/>
        </p:nvSpPr>
        <p:spPr bwMode="auto">
          <a:xfrm>
            <a:off x="2955925" y="3382963"/>
            <a:ext cx="3430588" cy="838200"/>
          </a:xfrm>
          <a:prstGeom prst="leftRightArrow">
            <a:avLst>
              <a:gd name="adj1" fmla="val 50000"/>
              <a:gd name="adj2" fmla="val 78199"/>
            </a:avLst>
          </a:prstGeom>
          <a:solidFill>
            <a:srgbClr val="00FF00">
              <a:alpha val="56078"/>
            </a:srgbClr>
          </a:solidFill>
          <a:ln w="2857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800"/>
              </a:lnSpc>
              <a:spcBef>
                <a:spcPct val="0"/>
              </a:spcBef>
              <a:buFontTx/>
              <a:buNone/>
            </a:pPr>
            <a:r>
              <a:rPr lang="ja-JP" altLang="en-US" sz="2000">
                <a:latin typeface="HG丸ｺﾞｼｯｸM-PRO" pitchFamily="50" charset="-128"/>
                <a:ea typeface="HG丸ｺﾞｼｯｸM-PRO" pitchFamily="50" charset="-128"/>
              </a:rPr>
              <a:t>作業間の連絡・調整</a:t>
            </a:r>
          </a:p>
        </p:txBody>
      </p:sp>
      <p:sp>
        <p:nvSpPr>
          <p:cNvPr id="60421" name="AutoShape 14"/>
          <p:cNvSpPr>
            <a:spLocks noChangeArrowheads="1"/>
          </p:cNvSpPr>
          <p:nvPr/>
        </p:nvSpPr>
        <p:spPr bwMode="auto">
          <a:xfrm>
            <a:off x="381000" y="5486400"/>
            <a:ext cx="8007350" cy="1143000"/>
          </a:xfrm>
          <a:prstGeom prst="roundRect">
            <a:avLst>
              <a:gd name="adj" fmla="val 7977"/>
            </a:avLst>
          </a:prstGeom>
          <a:solidFill>
            <a:schemeClr val="accent1"/>
          </a:solidFill>
          <a:ln w="2857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ct val="0"/>
              </a:spcBef>
              <a:buFontTx/>
              <a:buNone/>
            </a:pPr>
            <a:r>
              <a:rPr lang="ja-JP" altLang="en-US" sz="2000">
                <a:latin typeface="HG丸ｺﾞｼｯｸM-PRO" pitchFamily="50" charset="-128"/>
                <a:ea typeface="HG丸ｺﾞｼｯｸM-PRO" pitchFamily="50" charset="-128"/>
              </a:rPr>
              <a:t>クレーン等の合図の統一、有機溶剤等の容器の集積箇所の統一、</a:t>
            </a:r>
          </a:p>
          <a:p>
            <a:pPr eaLnBrk="1" hangingPunct="1">
              <a:lnSpc>
                <a:spcPts val="2500"/>
              </a:lnSpc>
              <a:spcBef>
                <a:spcPct val="0"/>
              </a:spcBef>
              <a:buFontTx/>
              <a:buNone/>
            </a:pPr>
            <a:r>
              <a:rPr lang="ja-JP" altLang="en-US" sz="2000">
                <a:latin typeface="HG丸ｺﾞｼｯｸM-PRO" pitchFamily="50" charset="-128"/>
                <a:ea typeface="HG丸ｺﾞｼｯｸM-PRO" pitchFamily="50" charset="-128"/>
              </a:rPr>
              <a:t>警報の統一などもある。また、「化学設備の改造、改修時の情報</a:t>
            </a:r>
          </a:p>
          <a:p>
            <a:pPr eaLnBrk="1" hangingPunct="1">
              <a:lnSpc>
                <a:spcPts val="2500"/>
              </a:lnSpc>
              <a:spcBef>
                <a:spcPct val="0"/>
              </a:spcBef>
              <a:buFontTx/>
              <a:buNone/>
            </a:pPr>
            <a:r>
              <a:rPr lang="ja-JP" altLang="en-US" sz="2000">
                <a:latin typeface="HG丸ｺﾞｼｯｸM-PRO" pitchFamily="50" charset="-128"/>
                <a:ea typeface="HG丸ｺﾞｼｯｸM-PRO" pitchFamily="50" charset="-128"/>
              </a:rPr>
              <a:t>提供」が定められた。</a:t>
            </a:r>
          </a:p>
        </p:txBody>
      </p:sp>
      <p:sp>
        <p:nvSpPr>
          <p:cNvPr id="60422" name="AutoShape 15"/>
          <p:cNvSpPr>
            <a:spLocks noChangeArrowheads="1"/>
          </p:cNvSpPr>
          <p:nvPr/>
        </p:nvSpPr>
        <p:spPr bwMode="auto">
          <a:xfrm>
            <a:off x="4419600" y="4127500"/>
            <a:ext cx="563563" cy="401638"/>
          </a:xfrm>
          <a:prstGeom prst="downArrow">
            <a:avLst>
              <a:gd name="adj1" fmla="val 50000"/>
              <a:gd name="adj2" fmla="val 25000"/>
            </a:avLst>
          </a:prstGeom>
          <a:solidFill>
            <a:schemeClr val="accent1"/>
          </a:solidFill>
          <a:ln w="2857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endParaRPr lang="ja-JP" altLang="en-US" sz="2000" b="1"/>
          </a:p>
        </p:txBody>
      </p:sp>
      <p:sp>
        <p:nvSpPr>
          <p:cNvPr id="60424" name="AutoShape 8"/>
          <p:cNvSpPr>
            <a:spLocks noChangeArrowheads="1"/>
          </p:cNvSpPr>
          <p:nvPr/>
        </p:nvSpPr>
        <p:spPr bwMode="auto">
          <a:xfrm>
            <a:off x="2986088" y="1582738"/>
            <a:ext cx="3430587" cy="838200"/>
          </a:xfrm>
          <a:prstGeom prst="rightArrow">
            <a:avLst>
              <a:gd name="adj1" fmla="val 50000"/>
              <a:gd name="adj2" fmla="val 95480"/>
            </a:avLst>
          </a:prstGeom>
          <a:solidFill>
            <a:srgbClr val="00FF00">
              <a:alpha val="50195"/>
            </a:srgbClr>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2800"/>
              </a:lnSpc>
              <a:spcBef>
                <a:spcPct val="0"/>
              </a:spcBef>
              <a:buFontTx/>
              <a:buNone/>
            </a:pPr>
            <a:r>
              <a:rPr lang="ja-JP" altLang="en-US" sz="2000" dirty="0">
                <a:solidFill>
                  <a:srgbClr val="000000"/>
                </a:solidFill>
                <a:latin typeface="HG丸ｺﾞｼｯｸM-PRO" pitchFamily="50" charset="-128"/>
                <a:ea typeface="HG丸ｺﾞｼｯｸM-PRO" pitchFamily="50" charset="-128"/>
              </a:rPr>
              <a:t>法規定指導・是正の指示</a:t>
            </a:r>
          </a:p>
        </p:txBody>
      </p:sp>
      <p:sp>
        <p:nvSpPr>
          <p:cNvPr id="60425" name="Text Box 10"/>
          <p:cNvSpPr txBox="1">
            <a:spLocks noChangeArrowheads="1"/>
          </p:cNvSpPr>
          <p:nvPr/>
        </p:nvSpPr>
        <p:spPr bwMode="auto">
          <a:xfrm>
            <a:off x="242888" y="1827213"/>
            <a:ext cx="2600325" cy="12033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solidFill>
                  <a:srgbClr val="CC3300"/>
                </a:solidFill>
                <a:latin typeface="HG丸ｺﾞｼｯｸM-PRO" pitchFamily="50" charset="-128"/>
                <a:ea typeface="HG丸ｺﾞｼｯｸM-PRO" pitchFamily="50" charset="-128"/>
              </a:rPr>
              <a:t>元方（親企業）</a:t>
            </a:r>
            <a:endParaRPr lang="en-US" altLang="ja-JP" sz="2400">
              <a:solidFill>
                <a:srgbClr val="CC3300"/>
              </a:solidFill>
              <a:latin typeface="HG丸ｺﾞｼｯｸM-PRO" pitchFamily="50" charset="-128"/>
              <a:ea typeface="HG丸ｺﾞｼｯｸM-PRO" pitchFamily="50" charset="-128"/>
            </a:endParaRPr>
          </a:p>
          <a:p>
            <a:pPr algn="ctr" eaLnBrk="1" hangingPunct="1">
              <a:lnSpc>
                <a:spcPts val="3000"/>
              </a:lnSpc>
              <a:spcBef>
                <a:spcPct val="0"/>
              </a:spcBef>
              <a:buFontTx/>
              <a:buNone/>
            </a:pPr>
            <a:r>
              <a:rPr lang="ja-JP" altLang="en-US" sz="2400">
                <a:solidFill>
                  <a:srgbClr val="CC3300"/>
                </a:solidFill>
                <a:latin typeface="HG丸ｺﾞｼｯｸM-PRO" pitchFamily="50" charset="-128"/>
                <a:ea typeface="HG丸ｺﾞｼｯｸM-PRO" pitchFamily="50" charset="-128"/>
              </a:rPr>
              <a:t>の責任者</a:t>
            </a:r>
            <a:endParaRPr lang="en-US" altLang="ja-JP" sz="2400">
              <a:solidFill>
                <a:srgbClr val="CC3300"/>
              </a:solidFill>
              <a:latin typeface="HG丸ｺﾞｼｯｸM-PRO" pitchFamily="50" charset="-128"/>
              <a:ea typeface="HG丸ｺﾞｼｯｸM-PRO" pitchFamily="50" charset="-128"/>
            </a:endParaRPr>
          </a:p>
          <a:p>
            <a:pPr algn="ctr" eaLnBrk="1" hangingPunct="1">
              <a:lnSpc>
                <a:spcPts val="3000"/>
              </a:lnSpc>
              <a:spcBef>
                <a:spcPct val="0"/>
              </a:spcBef>
              <a:buFontTx/>
              <a:buNone/>
            </a:pPr>
            <a:r>
              <a:rPr lang="en-US" altLang="ja-JP" sz="2400">
                <a:latin typeface="HG丸ｺﾞｼｯｸM-PRO" pitchFamily="50" charset="-128"/>
                <a:ea typeface="HG丸ｺﾞｼｯｸM-PRO" pitchFamily="50" charset="-128"/>
              </a:rPr>
              <a:t>※</a:t>
            </a:r>
            <a:r>
              <a:rPr lang="ja-JP" altLang="en-US" sz="2400">
                <a:latin typeface="HG丸ｺﾞｼｯｸM-PRO" pitchFamily="50" charset="-128"/>
                <a:ea typeface="HG丸ｺﾞｼｯｸM-PRO" pitchFamily="50" charset="-128"/>
              </a:rPr>
              <a:t>注文者の義務</a:t>
            </a:r>
          </a:p>
        </p:txBody>
      </p:sp>
      <p:sp>
        <p:nvSpPr>
          <p:cNvPr id="60426" name="Text Box 11"/>
          <p:cNvSpPr txBox="1">
            <a:spLocks noChangeArrowheads="1"/>
          </p:cNvSpPr>
          <p:nvPr/>
        </p:nvSpPr>
        <p:spPr bwMode="auto">
          <a:xfrm>
            <a:off x="6696075" y="1897063"/>
            <a:ext cx="1943100" cy="8397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100"/>
              </a:lnSpc>
              <a:spcBef>
                <a:spcPct val="0"/>
              </a:spcBef>
              <a:buFontTx/>
              <a:buNone/>
            </a:pPr>
            <a:r>
              <a:rPr lang="ja-JP" altLang="en-US" sz="2400">
                <a:solidFill>
                  <a:srgbClr val="CC3300"/>
                </a:solidFill>
                <a:latin typeface="HG丸ｺﾞｼｯｸM-PRO" pitchFamily="50" charset="-128"/>
                <a:ea typeface="HG丸ｺﾞｼｯｸM-PRO" pitchFamily="50" charset="-128"/>
              </a:rPr>
              <a:t>請負企業</a:t>
            </a:r>
            <a:endParaRPr lang="en-US" altLang="ja-JP" sz="2400">
              <a:solidFill>
                <a:srgbClr val="CC3300"/>
              </a:solidFill>
              <a:latin typeface="HG丸ｺﾞｼｯｸM-PRO" pitchFamily="50" charset="-128"/>
              <a:ea typeface="HG丸ｺﾞｼｯｸM-PRO" pitchFamily="50" charset="-128"/>
            </a:endParaRPr>
          </a:p>
          <a:p>
            <a:pPr algn="ctr" eaLnBrk="1" hangingPunct="1">
              <a:lnSpc>
                <a:spcPts val="3100"/>
              </a:lnSpc>
              <a:spcBef>
                <a:spcPct val="0"/>
              </a:spcBef>
              <a:buFontTx/>
              <a:buNone/>
            </a:pPr>
            <a:r>
              <a:rPr lang="ja-JP" altLang="en-US" sz="2400">
                <a:solidFill>
                  <a:srgbClr val="CC3300"/>
                </a:solidFill>
                <a:latin typeface="HG丸ｺﾞｼｯｸM-PRO" pitchFamily="50" charset="-128"/>
                <a:ea typeface="HG丸ｺﾞｼｯｸM-PRO" pitchFamily="50" charset="-128"/>
              </a:rPr>
              <a:t>の責任者</a:t>
            </a:r>
            <a:endParaRPr lang="ja-JP" altLang="en-US" sz="2400">
              <a:latin typeface="HG丸ｺﾞｼｯｸM-PRO" pitchFamily="50" charset="-128"/>
              <a:ea typeface="HG丸ｺﾞｼｯｸM-PRO" pitchFamily="50" charset="-128"/>
            </a:endParaRPr>
          </a:p>
        </p:txBody>
      </p:sp>
      <p:sp>
        <p:nvSpPr>
          <p:cNvPr id="60427" name="AutoShape 12"/>
          <p:cNvSpPr>
            <a:spLocks noChangeArrowheads="1"/>
          </p:cNvSpPr>
          <p:nvPr/>
        </p:nvSpPr>
        <p:spPr bwMode="auto">
          <a:xfrm>
            <a:off x="2903538" y="2265363"/>
            <a:ext cx="3427412" cy="895350"/>
          </a:xfrm>
          <a:prstGeom prst="leftArrow">
            <a:avLst>
              <a:gd name="adj1" fmla="val 50000"/>
              <a:gd name="adj2" fmla="val 104650"/>
            </a:avLst>
          </a:prstGeom>
          <a:solidFill>
            <a:srgbClr val="00FF00">
              <a:alpha val="50195"/>
            </a:srgbClr>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2800"/>
              </a:lnSpc>
              <a:spcBef>
                <a:spcPct val="0"/>
              </a:spcBef>
              <a:buFontTx/>
              <a:buNone/>
            </a:pPr>
            <a:r>
              <a:rPr lang="ja-JP" altLang="en-US" sz="2000">
                <a:latin typeface="HG丸ｺﾞｼｯｸM-PRO" pitchFamily="50" charset="-128"/>
                <a:ea typeface="HG丸ｺﾞｼｯｸM-PRO" pitchFamily="50" charset="-128"/>
              </a:rPr>
              <a:t>是正の指示に従う</a:t>
            </a:r>
          </a:p>
        </p:txBody>
      </p:sp>
      <p:sp>
        <p:nvSpPr>
          <p:cNvPr id="60428" name="AutoShape 15"/>
          <p:cNvSpPr>
            <a:spLocks noChangeArrowheads="1"/>
          </p:cNvSpPr>
          <p:nvPr/>
        </p:nvSpPr>
        <p:spPr bwMode="auto">
          <a:xfrm>
            <a:off x="2743200" y="4724400"/>
            <a:ext cx="4103688" cy="576263"/>
          </a:xfrm>
          <a:prstGeom prst="roundRect">
            <a:avLst>
              <a:gd name="adj" fmla="val 16667"/>
            </a:avLst>
          </a:prstGeom>
          <a:solidFill>
            <a:srgbClr val="00FF00"/>
          </a:solidFill>
          <a:ln w="2857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800"/>
              </a:lnSpc>
              <a:spcBef>
                <a:spcPct val="0"/>
              </a:spcBef>
              <a:buFontTx/>
              <a:buNone/>
            </a:pPr>
            <a:r>
              <a:rPr lang="ja-JP" altLang="en-US" sz="2800">
                <a:latin typeface="HG丸ｺﾞｼｯｸM-PRO" pitchFamily="50" charset="-128"/>
                <a:ea typeface="HG丸ｺﾞｼｯｸM-PRO" pitchFamily="50" charset="-128"/>
              </a:rPr>
              <a:t>労働災害の防止</a:t>
            </a:r>
          </a:p>
        </p:txBody>
      </p:sp>
      <p:sp>
        <p:nvSpPr>
          <p:cNvPr id="60429" name="AutoShape 15"/>
          <p:cNvSpPr>
            <a:spLocks noChangeArrowheads="1"/>
          </p:cNvSpPr>
          <p:nvPr/>
        </p:nvSpPr>
        <p:spPr bwMode="auto">
          <a:xfrm>
            <a:off x="228600" y="3200400"/>
            <a:ext cx="2614613" cy="1422400"/>
          </a:xfrm>
          <a:prstGeom prst="roundRect">
            <a:avLst>
              <a:gd name="adj" fmla="val 16667"/>
            </a:avLst>
          </a:prstGeom>
          <a:solidFill>
            <a:schemeClr val="bg1"/>
          </a:solidFill>
          <a:ln w="2857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200"/>
              </a:lnSpc>
              <a:spcBef>
                <a:spcPct val="0"/>
              </a:spcBef>
              <a:buFontTx/>
              <a:buNone/>
            </a:pPr>
            <a:r>
              <a:rPr lang="ja-JP" altLang="en-US" sz="1800" dirty="0">
                <a:latin typeface="HG丸ｺﾞｼｯｸM-PRO" pitchFamily="50" charset="-128"/>
                <a:ea typeface="HG丸ｺﾞｼｯｸM-PRO" pitchFamily="50" charset="-128"/>
              </a:rPr>
              <a:t>製造業における元方事</a:t>
            </a:r>
            <a:endParaRPr lang="en-US" altLang="ja-JP" sz="1800" dirty="0">
              <a:latin typeface="HG丸ｺﾞｼｯｸM-PRO" pitchFamily="50" charset="-128"/>
              <a:ea typeface="HG丸ｺﾞｼｯｸM-PRO" pitchFamily="50" charset="-128"/>
            </a:endParaRPr>
          </a:p>
          <a:p>
            <a:pPr eaLnBrk="1" hangingPunct="1">
              <a:lnSpc>
                <a:spcPts val="2200"/>
              </a:lnSpc>
              <a:spcBef>
                <a:spcPct val="0"/>
              </a:spcBef>
              <a:buFontTx/>
              <a:buNone/>
            </a:pPr>
            <a:r>
              <a:rPr lang="ja-JP" altLang="en-US" sz="1800" dirty="0">
                <a:latin typeface="HG丸ｺﾞｼｯｸM-PRO" pitchFamily="50" charset="-128"/>
                <a:ea typeface="HG丸ｺﾞｼｯｸM-PRO" pitchFamily="50" charset="-128"/>
              </a:rPr>
              <a:t>業者による総合的な安</a:t>
            </a:r>
            <a:endParaRPr lang="en-US" altLang="ja-JP" sz="1800" dirty="0">
              <a:latin typeface="HG丸ｺﾞｼｯｸM-PRO" pitchFamily="50" charset="-128"/>
              <a:ea typeface="HG丸ｺﾞｼｯｸM-PRO" pitchFamily="50" charset="-128"/>
            </a:endParaRPr>
          </a:p>
          <a:p>
            <a:pPr eaLnBrk="1" hangingPunct="1">
              <a:lnSpc>
                <a:spcPts val="2200"/>
              </a:lnSpc>
              <a:spcBef>
                <a:spcPct val="0"/>
              </a:spcBef>
              <a:buFontTx/>
              <a:buNone/>
            </a:pPr>
            <a:r>
              <a:rPr lang="ja-JP" altLang="en-US" sz="1800" dirty="0">
                <a:latin typeface="HG丸ｺﾞｼｯｸM-PRO" pitchFamily="50" charset="-128"/>
                <a:ea typeface="HG丸ｺﾞｼｯｸM-PRO" pitchFamily="50" charset="-128"/>
              </a:rPr>
              <a:t>全管理のための指針参</a:t>
            </a:r>
            <a:endParaRPr lang="en-US" altLang="ja-JP" sz="1800" dirty="0">
              <a:latin typeface="HG丸ｺﾞｼｯｸM-PRO" pitchFamily="50" charset="-128"/>
              <a:ea typeface="HG丸ｺﾞｼｯｸM-PRO" pitchFamily="50" charset="-128"/>
            </a:endParaRPr>
          </a:p>
          <a:p>
            <a:pPr eaLnBrk="1" hangingPunct="1">
              <a:lnSpc>
                <a:spcPts val="2200"/>
              </a:lnSpc>
              <a:spcBef>
                <a:spcPct val="0"/>
              </a:spcBef>
              <a:buFontTx/>
              <a:buNone/>
            </a:pPr>
            <a:r>
              <a:rPr lang="ja-JP" altLang="en-US" sz="1800" dirty="0">
                <a:latin typeface="HG丸ｺﾞｼｯｸM-PRO" pitchFamily="50" charset="-128"/>
                <a:ea typeface="HG丸ｺﾞｼｯｸM-PRO" pitchFamily="50" charset="-128"/>
              </a:rPr>
              <a:t>照</a:t>
            </a:r>
            <a:r>
              <a:rPr lang="ja-JP" altLang="en-US" sz="1800" dirty="0" smtClean="0">
                <a:latin typeface="HG丸ｺﾞｼｯｸM-PRO" pitchFamily="50" charset="-128"/>
                <a:ea typeface="HG丸ｺﾞｼｯｸM-PRO" pitchFamily="50" charset="-128"/>
              </a:rPr>
              <a:t>。</a:t>
            </a:r>
            <a:endParaRPr lang="ja-JP" altLang="en-US" sz="1800" dirty="0">
              <a:solidFill>
                <a:srgbClr val="FF0000"/>
              </a:solidFill>
              <a:latin typeface="HG丸ｺﾞｼｯｸM-PRO" pitchFamily="50" charset="-128"/>
              <a:ea typeface="HG丸ｺﾞｼｯｸM-PRO" pitchFamily="50" charset="-128"/>
            </a:endParaRPr>
          </a:p>
        </p:txBody>
      </p:sp>
      <p:sp>
        <p:nvSpPr>
          <p:cNvPr id="60430" name="角丸四角形吹き出し 3"/>
          <p:cNvSpPr>
            <a:spLocks noChangeArrowheads="1"/>
          </p:cNvSpPr>
          <p:nvPr/>
        </p:nvSpPr>
        <p:spPr bwMode="auto">
          <a:xfrm>
            <a:off x="6542088" y="3478213"/>
            <a:ext cx="2441575" cy="1009650"/>
          </a:xfrm>
          <a:prstGeom prst="wedgeRoundRectCallout">
            <a:avLst>
              <a:gd name="adj1" fmla="val -65787"/>
              <a:gd name="adj2" fmla="val 5343"/>
              <a:gd name="adj3" fmla="val 1666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2200"/>
              </a:lnSpc>
              <a:spcBef>
                <a:spcPct val="0"/>
              </a:spcBef>
              <a:buFontTx/>
              <a:buNone/>
            </a:pPr>
            <a:r>
              <a:rPr lang="ja-JP" altLang="en-US" sz="1800" dirty="0">
                <a:latin typeface="HG丸ｺﾞｼｯｸM-PRO" pitchFamily="50" charset="-128"/>
                <a:ea typeface="HG丸ｺﾞｼｯｸM-PRO" pitchFamily="50" charset="-128"/>
              </a:rPr>
              <a:t>「元方事業者が講ずべき措置対策」を確実に実行　</a:t>
            </a:r>
            <a:endParaRPr lang="ja-JP" altLang="en-US" sz="1800" dirty="0">
              <a:solidFill>
                <a:srgbClr val="FF0000"/>
              </a:solidFill>
              <a:latin typeface="HG丸ｺﾞｼｯｸM-PRO" pitchFamily="50" charset="-128"/>
              <a:ea typeface="HG丸ｺﾞｼｯｸM-PRO" pitchFamily="50" charset="-128"/>
            </a:endParaRPr>
          </a:p>
        </p:txBody>
      </p:sp>
      <p:sp>
        <p:nvSpPr>
          <p:cNvPr id="60431" name="Rectangle 11"/>
          <p:cNvSpPr txBox="1">
            <a:spLocks noChangeArrowheads="1"/>
          </p:cNvSpPr>
          <p:nvPr/>
        </p:nvSpPr>
        <p:spPr bwMode="auto">
          <a:xfrm>
            <a:off x="251520" y="846629"/>
            <a:ext cx="8484219" cy="509588"/>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400"/>
              </a:lnSpc>
              <a:spcBef>
                <a:spcPct val="0"/>
              </a:spcBef>
              <a:buFontTx/>
              <a:buNone/>
            </a:pPr>
            <a:r>
              <a:rPr lang="ja-JP" altLang="en-US" sz="2400" b="1" dirty="0" smtClean="0">
                <a:solidFill>
                  <a:schemeClr val="bg1"/>
                </a:solidFill>
                <a:latin typeface="HG丸ｺﾞｼｯｸM-PRO" pitchFamily="50" charset="-128"/>
                <a:ea typeface="HG丸ｺﾞｼｯｸM-PRO" pitchFamily="50" charset="-128"/>
              </a:rPr>
              <a:t>①　請負</a:t>
            </a:r>
            <a:r>
              <a:rPr lang="ja-JP" altLang="en-US" sz="2400" b="1" dirty="0">
                <a:solidFill>
                  <a:schemeClr val="bg1"/>
                </a:solidFill>
                <a:latin typeface="HG丸ｺﾞｼｯｸM-PRO" pitchFamily="50" charset="-128"/>
                <a:ea typeface="HG丸ｺﾞｼｯｸM-PRO" pitchFamily="50" charset="-128"/>
              </a:rPr>
              <a:t>労働者の安全衛生</a:t>
            </a:r>
            <a:r>
              <a:rPr lang="ja-JP" altLang="en-US" sz="2400" b="1" dirty="0" smtClean="0">
                <a:solidFill>
                  <a:schemeClr val="bg1"/>
                </a:solidFill>
                <a:latin typeface="HG丸ｺﾞｼｯｸM-PRO" pitchFamily="50" charset="-128"/>
                <a:ea typeface="HG丸ｺﾞｼｯｸM-PRO" pitchFamily="50" charset="-128"/>
              </a:rPr>
              <a:t>確保</a:t>
            </a:r>
            <a:r>
              <a:rPr lang="ja-JP" altLang="en-US" sz="2000" b="1" dirty="0" smtClean="0">
                <a:solidFill>
                  <a:schemeClr val="bg1"/>
                </a:solidFill>
                <a:latin typeface="HG丸ｺﾞｼｯｸM-PRO" pitchFamily="50" charset="-128"/>
                <a:ea typeface="HG丸ｺﾞｼｯｸM-PRO" pitchFamily="50" charset="-128"/>
              </a:rPr>
              <a:t>（親企業、請負企業の混在作業）</a:t>
            </a:r>
            <a:endParaRPr lang="ja-JP" altLang="en-US" sz="2000" b="1" dirty="0">
              <a:solidFill>
                <a:schemeClr val="bg1"/>
              </a:solidFill>
              <a:latin typeface="HG丸ｺﾞｼｯｸM-PRO" pitchFamily="50" charset="-128"/>
              <a:ea typeface="HG丸ｺﾞｼｯｸM-PRO" pitchFamily="50" charset="-128"/>
            </a:endParaRPr>
          </a:p>
        </p:txBody>
      </p:sp>
      <p:sp>
        <p:nvSpPr>
          <p:cNvPr id="16" name="Text Box 13"/>
          <p:cNvSpPr txBox="1">
            <a:spLocks noChangeArrowheads="1"/>
          </p:cNvSpPr>
          <p:nvPr/>
        </p:nvSpPr>
        <p:spPr bwMode="auto">
          <a:xfrm>
            <a:off x="7164215" y="295045"/>
            <a:ext cx="16035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P14</a:t>
            </a:r>
            <a:endParaRPr lang="ja-JP" altLang="en-US" sz="1600" dirty="0">
              <a:latin typeface="HG丸ｺﾞｼｯｸM-PRO" pitchFamily="50" charset="-128"/>
              <a:ea typeface="HG丸ｺﾞｼｯｸM-PRO" pitchFamily="50" charset="-128"/>
            </a:endParaRPr>
          </a:p>
        </p:txBody>
      </p:sp>
      <p:sp>
        <p:nvSpPr>
          <p:cNvPr id="17" name="AutoShape 5"/>
          <p:cNvSpPr>
            <a:spLocks noChangeArrowheads="1"/>
          </p:cNvSpPr>
          <p:nvPr/>
        </p:nvSpPr>
        <p:spPr bwMode="auto">
          <a:xfrm>
            <a:off x="251520" y="182960"/>
            <a:ext cx="4913893" cy="541525"/>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（イ）総合的な安全衛生管理</a:t>
            </a:r>
            <a:r>
              <a:rPr lang="ja-JP" altLang="en-US" sz="2800" dirty="0" smtClean="0">
                <a:latin typeface="HG丸ｺﾞｼｯｸM-PRO" pitchFamily="50" charset="-128"/>
                <a:ea typeface="HG丸ｺﾞｼｯｸM-PRO" pitchFamily="50" charset="-128"/>
              </a:rPr>
              <a:t>　</a:t>
            </a:r>
            <a:endParaRPr lang="ja-JP" altLang="en-US" sz="28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0855205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17F4C0FC-7F35-4FBD-9609-6B926D833039}" type="slidenum">
              <a:rPr lang="en-US" altLang="ja-JP" sz="1400" smtClean="0"/>
              <a:pPr eaLnBrk="1" hangingPunct="1">
                <a:spcBef>
                  <a:spcPct val="0"/>
                </a:spcBef>
                <a:buFontTx/>
                <a:buNone/>
              </a:pPr>
              <a:t>22</a:t>
            </a:fld>
            <a:endParaRPr lang="en-US" altLang="ja-JP" sz="1400" smtClean="0"/>
          </a:p>
        </p:txBody>
      </p:sp>
      <p:sp>
        <p:nvSpPr>
          <p:cNvPr id="61443" name="AutoShape 5"/>
          <p:cNvSpPr>
            <a:spLocks noChangeArrowheads="1"/>
          </p:cNvSpPr>
          <p:nvPr/>
        </p:nvSpPr>
        <p:spPr bwMode="auto">
          <a:xfrm>
            <a:off x="250825" y="242888"/>
            <a:ext cx="8688388" cy="1128712"/>
          </a:xfrm>
          <a:prstGeom prst="roundRect">
            <a:avLst>
              <a:gd name="adj" fmla="val 16667"/>
            </a:avLst>
          </a:prstGeom>
          <a:solidFill>
            <a:srgbClr val="FFCC99">
              <a:alpha val="56078"/>
            </a:srgbClr>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500"/>
              </a:lnSpc>
              <a:spcBef>
                <a:spcPct val="0"/>
              </a:spcBef>
              <a:buFontTx/>
              <a:buNone/>
            </a:pPr>
            <a:r>
              <a:rPr lang="ja-JP" altLang="en-US" sz="2400">
                <a:latin typeface="HG丸ｺﾞｼｯｸM-PRO" pitchFamily="50" charset="-128"/>
                <a:ea typeface="HG丸ｺﾞｼｯｸM-PRO" pitchFamily="50" charset="-128"/>
              </a:rPr>
              <a:t>化学設備等の改造等の作業における設備の分解または設備の</a:t>
            </a:r>
            <a:endParaRPr lang="en-US" altLang="ja-JP" sz="2400">
              <a:latin typeface="HG丸ｺﾞｼｯｸM-PRO" pitchFamily="50" charset="-128"/>
              <a:ea typeface="HG丸ｺﾞｼｯｸM-PRO" pitchFamily="50" charset="-128"/>
            </a:endParaRPr>
          </a:p>
          <a:p>
            <a:pPr algn="ctr" eaLnBrk="1" hangingPunct="1">
              <a:lnSpc>
                <a:spcPts val="3500"/>
              </a:lnSpc>
              <a:spcBef>
                <a:spcPct val="0"/>
              </a:spcBef>
              <a:buFontTx/>
              <a:buNone/>
            </a:pPr>
            <a:r>
              <a:rPr lang="ja-JP" altLang="en-US" sz="2400">
                <a:latin typeface="HG丸ｺﾞｼｯｸM-PRO" pitchFamily="50" charset="-128"/>
                <a:ea typeface="HG丸ｺﾞｼｯｸM-PRO" pitchFamily="50" charset="-128"/>
              </a:rPr>
              <a:t>内部への立ち入りを請負労働者に行わせる場合の安全確保</a:t>
            </a:r>
          </a:p>
        </p:txBody>
      </p:sp>
      <p:sp>
        <p:nvSpPr>
          <p:cNvPr id="61444" name="AutoShape 15"/>
          <p:cNvSpPr>
            <a:spLocks noChangeArrowheads="1"/>
          </p:cNvSpPr>
          <p:nvPr/>
        </p:nvSpPr>
        <p:spPr bwMode="auto">
          <a:xfrm>
            <a:off x="4313238" y="5173663"/>
            <a:ext cx="563562" cy="396875"/>
          </a:xfrm>
          <a:prstGeom prst="downArrow">
            <a:avLst>
              <a:gd name="adj1" fmla="val 50000"/>
              <a:gd name="adj2" fmla="val 25000"/>
            </a:avLst>
          </a:prstGeom>
          <a:solidFill>
            <a:schemeClr val="accent1"/>
          </a:solidFill>
          <a:ln w="2857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61446" name="AutoShape 8"/>
          <p:cNvSpPr>
            <a:spLocks noChangeArrowheads="1"/>
          </p:cNvSpPr>
          <p:nvPr/>
        </p:nvSpPr>
        <p:spPr bwMode="auto">
          <a:xfrm>
            <a:off x="2843213" y="1576388"/>
            <a:ext cx="4157662" cy="1136650"/>
          </a:xfrm>
          <a:prstGeom prst="rightArrow">
            <a:avLst>
              <a:gd name="adj1" fmla="val 62009"/>
              <a:gd name="adj2" fmla="val 91344"/>
            </a:avLst>
          </a:prstGeom>
          <a:solidFill>
            <a:srgbClr val="00FF00">
              <a:alpha val="50195"/>
            </a:srgbClr>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000">
                <a:latin typeface="HG丸ｺﾞｼｯｸM-PRO" pitchFamily="50" charset="-128"/>
                <a:ea typeface="HG丸ｺﾞｼｯｸM-PRO" pitchFamily="50" charset="-128"/>
              </a:rPr>
              <a:t>作業開始前に危険性・有害</a:t>
            </a:r>
            <a:endParaRPr lang="en-US" altLang="ja-JP" sz="2000">
              <a:latin typeface="HG丸ｺﾞｼｯｸM-PRO" pitchFamily="50" charset="-128"/>
              <a:ea typeface="HG丸ｺﾞｼｯｸM-PRO" pitchFamily="50" charset="-128"/>
            </a:endParaRPr>
          </a:p>
          <a:p>
            <a:pPr algn="ctr">
              <a:spcBef>
                <a:spcPct val="0"/>
              </a:spcBef>
              <a:buFontTx/>
              <a:buNone/>
            </a:pPr>
            <a:r>
              <a:rPr lang="ja-JP" altLang="en-US" sz="2000">
                <a:latin typeface="HG丸ｺﾞｼｯｸM-PRO" pitchFamily="50" charset="-128"/>
                <a:ea typeface="HG丸ｺﾞｼｯｸM-PRO" pitchFamily="50" charset="-128"/>
              </a:rPr>
              <a:t>性等を記載した文書を交付</a:t>
            </a:r>
          </a:p>
        </p:txBody>
      </p:sp>
      <p:sp>
        <p:nvSpPr>
          <p:cNvPr id="61447" name="Text Box 10"/>
          <p:cNvSpPr txBox="1">
            <a:spLocks noChangeArrowheads="1"/>
          </p:cNvSpPr>
          <p:nvPr/>
        </p:nvSpPr>
        <p:spPr bwMode="auto">
          <a:xfrm>
            <a:off x="295275" y="1620838"/>
            <a:ext cx="2405063" cy="990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500"/>
              </a:lnSpc>
              <a:spcBef>
                <a:spcPct val="0"/>
              </a:spcBef>
              <a:buFontTx/>
              <a:buNone/>
            </a:pPr>
            <a:r>
              <a:rPr lang="ja-JP" altLang="en-US" sz="2400" dirty="0">
                <a:solidFill>
                  <a:srgbClr val="CC3300"/>
                </a:solidFill>
                <a:latin typeface="HG丸ｺﾞｼｯｸM-PRO" pitchFamily="50" charset="-128"/>
                <a:ea typeface="HG丸ｺﾞｼｯｸM-PRO" pitchFamily="50" charset="-128"/>
              </a:rPr>
              <a:t>元方（親企業）</a:t>
            </a:r>
            <a:endParaRPr lang="en-US" altLang="ja-JP" sz="2400" dirty="0">
              <a:solidFill>
                <a:srgbClr val="CC3300"/>
              </a:solidFill>
              <a:latin typeface="HG丸ｺﾞｼｯｸM-PRO" pitchFamily="50" charset="-128"/>
              <a:ea typeface="HG丸ｺﾞｼｯｸM-PRO" pitchFamily="50" charset="-128"/>
            </a:endParaRPr>
          </a:p>
          <a:p>
            <a:pPr algn="ctr" eaLnBrk="1" hangingPunct="1">
              <a:lnSpc>
                <a:spcPts val="3500"/>
              </a:lnSpc>
              <a:spcBef>
                <a:spcPct val="0"/>
              </a:spcBef>
              <a:buFontTx/>
              <a:buNone/>
            </a:pPr>
            <a:r>
              <a:rPr lang="ja-JP" altLang="en-US" sz="2400" dirty="0">
                <a:solidFill>
                  <a:srgbClr val="CC3300"/>
                </a:solidFill>
                <a:latin typeface="HG丸ｺﾞｼｯｸM-PRO" pitchFamily="50" charset="-128"/>
                <a:ea typeface="HG丸ｺﾞｼｯｸM-PRO" pitchFamily="50" charset="-128"/>
              </a:rPr>
              <a:t>の責任者</a:t>
            </a:r>
            <a:endParaRPr lang="ja-JP" altLang="en-US" sz="2400" dirty="0">
              <a:latin typeface="HG丸ｺﾞｼｯｸM-PRO" pitchFamily="50" charset="-128"/>
              <a:ea typeface="HG丸ｺﾞｼｯｸM-PRO" pitchFamily="50" charset="-128"/>
            </a:endParaRPr>
          </a:p>
        </p:txBody>
      </p:sp>
      <p:sp>
        <p:nvSpPr>
          <p:cNvPr id="61448" name="Text Box 11"/>
          <p:cNvSpPr txBox="1">
            <a:spLocks noChangeArrowheads="1"/>
          </p:cNvSpPr>
          <p:nvPr/>
        </p:nvSpPr>
        <p:spPr bwMode="auto">
          <a:xfrm>
            <a:off x="7100888" y="1703388"/>
            <a:ext cx="1752600" cy="9302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500"/>
              </a:lnSpc>
              <a:spcBef>
                <a:spcPct val="0"/>
              </a:spcBef>
              <a:buFontTx/>
              <a:buNone/>
            </a:pPr>
            <a:r>
              <a:rPr lang="ja-JP" altLang="en-US" sz="2400">
                <a:solidFill>
                  <a:srgbClr val="CC3300"/>
                </a:solidFill>
                <a:latin typeface="HG丸ｺﾞｼｯｸM-PRO" pitchFamily="50" charset="-128"/>
                <a:ea typeface="HG丸ｺﾞｼｯｸM-PRO" pitchFamily="50" charset="-128"/>
              </a:rPr>
              <a:t>請負企業</a:t>
            </a:r>
            <a:endParaRPr lang="en-US" altLang="ja-JP" sz="2400">
              <a:solidFill>
                <a:srgbClr val="CC3300"/>
              </a:solidFill>
              <a:latin typeface="HG丸ｺﾞｼｯｸM-PRO" pitchFamily="50" charset="-128"/>
              <a:ea typeface="HG丸ｺﾞｼｯｸM-PRO" pitchFamily="50" charset="-128"/>
            </a:endParaRPr>
          </a:p>
          <a:p>
            <a:pPr algn="ctr" eaLnBrk="1" hangingPunct="1">
              <a:lnSpc>
                <a:spcPts val="3500"/>
              </a:lnSpc>
              <a:spcBef>
                <a:spcPct val="0"/>
              </a:spcBef>
              <a:buFontTx/>
              <a:buNone/>
            </a:pPr>
            <a:r>
              <a:rPr lang="ja-JP" altLang="en-US" sz="2400">
                <a:solidFill>
                  <a:srgbClr val="CC3300"/>
                </a:solidFill>
                <a:latin typeface="HG丸ｺﾞｼｯｸM-PRO" pitchFamily="50" charset="-128"/>
                <a:ea typeface="HG丸ｺﾞｼｯｸM-PRO" pitchFamily="50" charset="-128"/>
              </a:rPr>
              <a:t>の責任者</a:t>
            </a:r>
            <a:endParaRPr lang="ja-JP" altLang="en-US" sz="2400" b="1">
              <a:latin typeface="HG丸ｺﾞｼｯｸM-PRO" pitchFamily="50" charset="-128"/>
              <a:ea typeface="HG丸ｺﾞｼｯｸM-PRO" pitchFamily="50" charset="-128"/>
            </a:endParaRPr>
          </a:p>
        </p:txBody>
      </p:sp>
      <p:sp>
        <p:nvSpPr>
          <p:cNvPr id="61449" name="AutoShape 15"/>
          <p:cNvSpPr>
            <a:spLocks noChangeArrowheads="1"/>
          </p:cNvSpPr>
          <p:nvPr/>
        </p:nvSpPr>
        <p:spPr bwMode="auto">
          <a:xfrm>
            <a:off x="250825" y="5634038"/>
            <a:ext cx="8602663" cy="577850"/>
          </a:xfrm>
          <a:prstGeom prst="roundRect">
            <a:avLst>
              <a:gd name="adj" fmla="val 16667"/>
            </a:avLst>
          </a:prstGeom>
          <a:solidFill>
            <a:srgbClr val="00FF00"/>
          </a:solidFill>
          <a:ln w="2857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400"/>
              </a:lnSpc>
              <a:spcBef>
                <a:spcPct val="0"/>
              </a:spcBef>
              <a:buFontTx/>
              <a:buNone/>
            </a:pPr>
            <a:r>
              <a:rPr lang="ja-JP" altLang="en-US" sz="2800">
                <a:latin typeface="HG丸ｺﾞｼｯｸM-PRO" pitchFamily="50" charset="-128"/>
                <a:ea typeface="HG丸ｺﾞｼｯｸM-PRO" pitchFamily="50" charset="-128"/>
              </a:rPr>
              <a:t>引火・爆発・酸欠・急性中毒等の労働災害の防止</a:t>
            </a:r>
          </a:p>
        </p:txBody>
      </p:sp>
      <p:sp>
        <p:nvSpPr>
          <p:cNvPr id="61450" name="Text Box 11"/>
          <p:cNvSpPr txBox="1">
            <a:spLocks noChangeArrowheads="1"/>
          </p:cNvSpPr>
          <p:nvPr/>
        </p:nvSpPr>
        <p:spPr bwMode="auto">
          <a:xfrm>
            <a:off x="971550" y="2713038"/>
            <a:ext cx="7561263" cy="23368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500"/>
              </a:lnSpc>
              <a:spcBef>
                <a:spcPct val="0"/>
              </a:spcBef>
              <a:buFontTx/>
              <a:buNone/>
            </a:pPr>
            <a:r>
              <a:rPr lang="ja-JP" altLang="en-US" sz="2400">
                <a:latin typeface="HG丸ｺﾞｼｯｸM-PRO" pitchFamily="50" charset="-128"/>
                <a:ea typeface="HG丸ｺﾞｼｯｸM-PRO" pitchFamily="50" charset="-128"/>
              </a:rPr>
              <a:t>・当該設備で製造し、取り扱う化学物質等の危険性</a:t>
            </a:r>
            <a:endParaRPr lang="en-US" altLang="ja-JP" sz="240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400">
                <a:latin typeface="HG丸ｺﾞｼｯｸM-PRO" pitchFamily="50" charset="-128"/>
                <a:ea typeface="HG丸ｺﾞｼｯｸM-PRO" pitchFamily="50" charset="-128"/>
              </a:rPr>
              <a:t>　および有害性</a:t>
            </a:r>
            <a:endParaRPr lang="en-US" altLang="ja-JP" sz="240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400">
                <a:latin typeface="HG丸ｺﾞｼｯｸM-PRO" pitchFamily="50" charset="-128"/>
                <a:ea typeface="HG丸ｺﾞｼｯｸM-PRO" pitchFamily="50" charset="-128"/>
              </a:rPr>
              <a:t>・当該作業の安全衛生上の注意点</a:t>
            </a:r>
          </a:p>
          <a:p>
            <a:pPr eaLnBrk="1" hangingPunct="1">
              <a:lnSpc>
                <a:spcPts val="3500"/>
              </a:lnSpc>
              <a:spcBef>
                <a:spcPct val="0"/>
              </a:spcBef>
              <a:buFontTx/>
              <a:buNone/>
            </a:pPr>
            <a:r>
              <a:rPr lang="ja-JP" altLang="en-US" sz="2400">
                <a:latin typeface="HG丸ｺﾞｼｯｸM-PRO" pitchFamily="50" charset="-128"/>
                <a:ea typeface="HG丸ｺﾞｼｯｸM-PRO" pitchFamily="50" charset="-128"/>
              </a:rPr>
              <a:t>・当該作業について講じた安全衛生確保の措置</a:t>
            </a:r>
          </a:p>
          <a:p>
            <a:pPr eaLnBrk="1" hangingPunct="1">
              <a:lnSpc>
                <a:spcPts val="3500"/>
              </a:lnSpc>
              <a:spcBef>
                <a:spcPct val="0"/>
              </a:spcBef>
              <a:buFontTx/>
              <a:buNone/>
            </a:pPr>
            <a:r>
              <a:rPr lang="ja-JP" altLang="en-US" sz="2400">
                <a:latin typeface="HG丸ｺﾞｼｯｸM-PRO" pitchFamily="50" charset="-128"/>
                <a:ea typeface="HG丸ｺﾞｼｯｸM-PRO" pitchFamily="50" charset="-128"/>
              </a:rPr>
              <a:t>・事故発生時の応急措置　</a:t>
            </a:r>
          </a:p>
        </p:txBody>
      </p:sp>
    </p:spTree>
    <p:extLst>
      <p:ext uri="{BB962C8B-B14F-4D97-AF65-F5344CB8AC3E}">
        <p14:creationId xmlns:p14="http://schemas.microsoft.com/office/powerpoint/2010/main" val="25715224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スライド番号プレースホルダー 3"/>
          <p:cNvSpPr>
            <a:spLocks noGrp="1"/>
          </p:cNvSpPr>
          <p:nvPr>
            <p:ph type="sldNum" sz="quarter" idx="12"/>
          </p:nvPr>
        </p:nvSpPr>
        <p:spPr/>
        <p:txBody>
          <a:bodyPr/>
          <a:lstStyle/>
          <a:p>
            <a:pPr>
              <a:defRPr/>
            </a:pPr>
            <a:fld id="{4DB1304F-F5CD-4ADE-908A-6AA9595BF442}" type="slidenum">
              <a:rPr lang="en-US" altLang="ja-JP"/>
              <a:pPr>
                <a:defRPr/>
              </a:pPr>
              <a:t>23</a:t>
            </a:fld>
            <a:endParaRPr lang="en-US" altLang="ja-JP"/>
          </a:p>
        </p:txBody>
      </p:sp>
      <p:sp>
        <p:nvSpPr>
          <p:cNvPr id="62467" name="Rectangle 3074"/>
          <p:cNvSpPr>
            <a:spLocks noChangeArrowheads="1"/>
          </p:cNvSpPr>
          <p:nvPr/>
        </p:nvSpPr>
        <p:spPr bwMode="auto">
          <a:xfrm>
            <a:off x="1828800" y="228600"/>
            <a:ext cx="6934200" cy="1169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28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ＧＨＳ</a:t>
            </a:r>
            <a:r>
              <a:rPr lang="ja-JP" altLang="en-US" sz="2000" dirty="0">
                <a:latin typeface="HG丸ｺﾞｼｯｸM-PRO" pitchFamily="50" charset="-128"/>
                <a:ea typeface="HG丸ｺﾞｼｯｸM-PRO" pitchFamily="50" charset="-128"/>
              </a:rPr>
              <a:t>（</a:t>
            </a:r>
            <a:r>
              <a:rPr lang="en-US" altLang="ja-JP" sz="2000" dirty="0">
                <a:latin typeface="HG丸ｺﾞｼｯｸM-PRO" pitchFamily="50" charset="-128"/>
                <a:ea typeface="HG丸ｺﾞｼｯｸM-PRO" pitchFamily="50" charset="-128"/>
              </a:rPr>
              <a:t>Globally Harmonized System)</a:t>
            </a:r>
          </a:p>
          <a:p>
            <a:pPr algn="ctr">
              <a:lnSpc>
                <a:spcPts val="2800"/>
              </a:lnSpc>
              <a:spcBef>
                <a:spcPct val="0"/>
              </a:spcBef>
              <a:buFontTx/>
              <a:buNone/>
            </a:pPr>
            <a:r>
              <a:rPr lang="ja-JP" altLang="en-US" sz="2000" dirty="0">
                <a:latin typeface="HG丸ｺﾞｼｯｸM-PRO" pitchFamily="50" charset="-128"/>
                <a:ea typeface="HG丸ｺﾞｼｯｸM-PRO" pitchFamily="50" charset="-128"/>
              </a:rPr>
              <a:t>（化学品の分類および表示に関する世界調和システム） </a:t>
            </a:r>
          </a:p>
          <a:p>
            <a:pPr algn="ctr">
              <a:lnSpc>
                <a:spcPts val="2800"/>
              </a:lnSpc>
              <a:spcBef>
                <a:spcPct val="0"/>
              </a:spcBef>
              <a:buFontTx/>
              <a:buNone/>
            </a:pPr>
            <a:r>
              <a:rPr lang="ja-JP" altLang="en-US" sz="2000" dirty="0">
                <a:latin typeface="HG丸ｺﾞｼｯｸM-PRO" pitchFamily="50" charset="-128"/>
                <a:ea typeface="HG丸ｺﾞｼｯｸM-PRO" pitchFamily="50" charset="-128"/>
              </a:rPr>
              <a:t>における</a:t>
            </a:r>
            <a:r>
              <a:rPr lang="ja-JP" altLang="en-US" sz="2000" dirty="0">
                <a:solidFill>
                  <a:srgbClr val="FF0000"/>
                </a:solidFill>
                <a:latin typeface="HG丸ｺﾞｼｯｸM-PRO" pitchFamily="50" charset="-128"/>
                <a:ea typeface="HG丸ｺﾞｼｯｸM-PRO" pitchFamily="50" charset="-128"/>
              </a:rPr>
              <a:t>絵表示例</a:t>
            </a:r>
            <a:r>
              <a:rPr lang="ja-JP" altLang="en-US" sz="2000" dirty="0" smtClean="0">
                <a:solidFill>
                  <a:srgbClr val="FF0000"/>
                </a:solidFill>
                <a:latin typeface="HG丸ｺﾞｼｯｸM-PRO" pitchFamily="50" charset="-128"/>
                <a:ea typeface="HG丸ｺﾞｼｯｸM-PRO" pitchFamily="50" charset="-128"/>
              </a:rPr>
              <a:t>－１（</a:t>
            </a:r>
            <a:r>
              <a:rPr lang="en-US" altLang="ja-JP" sz="2000" dirty="0" smtClean="0">
                <a:solidFill>
                  <a:srgbClr val="FF0000"/>
                </a:solidFill>
                <a:latin typeface="HG丸ｺﾞｼｯｸM-PRO" pitchFamily="50" charset="-128"/>
                <a:ea typeface="HG丸ｺﾞｼｯｸM-PRO" pitchFamily="50" charset="-128"/>
              </a:rPr>
              <a:t>P77</a:t>
            </a:r>
            <a:r>
              <a:rPr lang="ja-JP" altLang="en-US" sz="2000" dirty="0" smtClean="0">
                <a:solidFill>
                  <a:srgbClr val="FF0000"/>
                </a:solidFill>
                <a:latin typeface="HG丸ｺﾞｼｯｸM-PRO" pitchFamily="50" charset="-128"/>
                <a:ea typeface="HG丸ｺﾞｼｯｸM-PRO" pitchFamily="50" charset="-128"/>
              </a:rPr>
              <a:t>参照）</a:t>
            </a:r>
            <a:endParaRPr lang="ja-JP" altLang="en-US" sz="2000" dirty="0">
              <a:solidFill>
                <a:srgbClr val="FF0000"/>
              </a:solidFill>
              <a:latin typeface="HG丸ｺﾞｼｯｸM-PRO" pitchFamily="50" charset="-128"/>
              <a:ea typeface="HG丸ｺﾞｼｯｸM-PRO" pitchFamily="50" charset="-128"/>
            </a:endParaRPr>
          </a:p>
        </p:txBody>
      </p:sp>
      <p:pic>
        <p:nvPicPr>
          <p:cNvPr id="62468" name="Picture 30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550988"/>
            <a:ext cx="1649412" cy="16494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Rectangle 3076"/>
          <p:cNvSpPr>
            <a:spLocks noChangeArrowheads="1"/>
          </p:cNvSpPr>
          <p:nvPr/>
        </p:nvSpPr>
        <p:spPr bwMode="auto">
          <a:xfrm>
            <a:off x="685800" y="3200400"/>
            <a:ext cx="1905000"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dirty="0">
                <a:latin typeface="HG丸ｺﾞｼｯｸM-PRO" pitchFamily="50" charset="-128"/>
                <a:ea typeface="HG丸ｺﾞｼｯｸM-PRO" pitchFamily="50" charset="-128"/>
              </a:rPr>
              <a:t>火薬類</a:t>
            </a:r>
          </a:p>
          <a:p>
            <a:pPr>
              <a:lnSpc>
                <a:spcPts val="1800"/>
              </a:lnSpc>
              <a:spcBef>
                <a:spcPct val="0"/>
              </a:spcBef>
              <a:buFontTx/>
              <a:buNone/>
            </a:pPr>
            <a:r>
              <a:rPr lang="ja-JP" altLang="en-US" sz="1400" dirty="0">
                <a:latin typeface="HG丸ｺﾞｼｯｸM-PRO" pitchFamily="50" charset="-128"/>
                <a:ea typeface="HG丸ｺﾞｼｯｸM-PRO" pitchFamily="50" charset="-128"/>
              </a:rPr>
              <a:t>自己反応性化学品</a:t>
            </a:r>
          </a:p>
          <a:p>
            <a:pPr>
              <a:lnSpc>
                <a:spcPts val="1800"/>
              </a:lnSpc>
              <a:spcBef>
                <a:spcPct val="0"/>
              </a:spcBef>
              <a:buFontTx/>
              <a:buNone/>
            </a:pPr>
            <a:r>
              <a:rPr lang="ja-JP" altLang="en-US" sz="1400" dirty="0">
                <a:latin typeface="HG丸ｺﾞｼｯｸM-PRO" pitchFamily="50" charset="-128"/>
                <a:ea typeface="HG丸ｺﾞｼｯｸM-PRO" pitchFamily="50" charset="-128"/>
              </a:rPr>
              <a:t>有機過酸化物</a:t>
            </a:r>
          </a:p>
        </p:txBody>
      </p:sp>
      <p:pic>
        <p:nvPicPr>
          <p:cNvPr id="62470" name="Picture 30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067175"/>
            <a:ext cx="1724025" cy="1724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1" name="Picture 30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550988"/>
            <a:ext cx="1573213" cy="1573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2" name="Picture 30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248150"/>
            <a:ext cx="1619250" cy="1619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3" name="Picture 30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550988"/>
            <a:ext cx="1573213" cy="1573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2474" name="Group 9"/>
          <p:cNvGrpSpPr>
            <a:grpSpLocks/>
          </p:cNvGrpSpPr>
          <p:nvPr/>
        </p:nvGrpSpPr>
        <p:grpSpPr bwMode="auto">
          <a:xfrm>
            <a:off x="342900" y="422276"/>
            <a:ext cx="1295400" cy="838200"/>
            <a:chOff x="3474" y="1135"/>
            <a:chExt cx="4320" cy="2521"/>
          </a:xfrm>
        </p:grpSpPr>
        <p:sp>
          <p:nvSpPr>
            <p:cNvPr id="62479" name="Rectangle 10"/>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0" name="Rectangle 11"/>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1" name="Rectangle 12"/>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2" name="Rectangle 13"/>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3" name="Rectangle 14"/>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4" name="Rectangle 15"/>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5" name="Rectangle 16"/>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6" name="Rectangle 17"/>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7" name="Rectangle 18"/>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8" name="Rectangle 19"/>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89" name="Rectangle 20"/>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90" name="Rectangle 21"/>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2491" name="Rectangle 22"/>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grpSp>
      <p:sp>
        <p:nvSpPr>
          <p:cNvPr id="62475" name="Rectangle 3095"/>
          <p:cNvSpPr>
            <a:spLocks noChangeArrowheads="1"/>
          </p:cNvSpPr>
          <p:nvPr/>
        </p:nvSpPr>
        <p:spPr bwMode="auto">
          <a:xfrm>
            <a:off x="3124200" y="3200400"/>
            <a:ext cx="2960688"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dirty="0">
                <a:latin typeface="HG丸ｺﾞｼｯｸM-PRO" pitchFamily="50" charset="-128"/>
                <a:ea typeface="HG丸ｺﾞｼｯｸM-PRO" pitchFamily="50" charset="-128"/>
              </a:rPr>
              <a:t>可燃性・引火性ガス</a:t>
            </a:r>
          </a:p>
          <a:p>
            <a:pPr>
              <a:lnSpc>
                <a:spcPts val="1800"/>
              </a:lnSpc>
              <a:spcBef>
                <a:spcPct val="0"/>
              </a:spcBef>
              <a:buFontTx/>
              <a:buNone/>
            </a:pPr>
            <a:r>
              <a:rPr lang="ja-JP" altLang="en-US" sz="1400" dirty="0">
                <a:latin typeface="HG丸ｺﾞｼｯｸM-PRO" pitchFamily="50" charset="-128"/>
                <a:ea typeface="HG丸ｺﾞｼｯｸM-PRO" pitchFamily="50" charset="-128"/>
              </a:rPr>
              <a:t>可燃性・引火性エアゾール</a:t>
            </a:r>
          </a:p>
          <a:p>
            <a:pPr>
              <a:lnSpc>
                <a:spcPts val="1800"/>
              </a:lnSpc>
              <a:spcBef>
                <a:spcPct val="0"/>
              </a:spcBef>
              <a:buFontTx/>
              <a:buNone/>
            </a:pPr>
            <a:r>
              <a:rPr lang="ja-JP" altLang="en-US" sz="1400" dirty="0">
                <a:latin typeface="HG丸ｺﾞｼｯｸM-PRO" pitchFamily="50" charset="-128"/>
                <a:ea typeface="HG丸ｺﾞｼｯｸM-PRO" pitchFamily="50" charset="-128"/>
              </a:rPr>
              <a:t>引火性液体、可燃性固体</a:t>
            </a:r>
          </a:p>
          <a:p>
            <a:pPr>
              <a:lnSpc>
                <a:spcPts val="1800"/>
              </a:lnSpc>
              <a:spcBef>
                <a:spcPct val="0"/>
              </a:spcBef>
              <a:buFontTx/>
              <a:buNone/>
            </a:pPr>
            <a:r>
              <a:rPr lang="ja-JP" altLang="en-US" sz="1400" dirty="0">
                <a:latin typeface="HG丸ｺﾞｼｯｸM-PRO" pitchFamily="50" charset="-128"/>
                <a:ea typeface="HG丸ｺﾞｼｯｸM-PRO" pitchFamily="50" charset="-128"/>
              </a:rPr>
              <a:t>自己反応性化学品</a:t>
            </a:r>
          </a:p>
          <a:p>
            <a:pPr>
              <a:lnSpc>
                <a:spcPts val="1800"/>
              </a:lnSpc>
              <a:spcBef>
                <a:spcPct val="0"/>
              </a:spcBef>
              <a:buFontTx/>
              <a:buNone/>
            </a:pPr>
            <a:r>
              <a:rPr lang="ja-JP" altLang="en-US" sz="1400" dirty="0">
                <a:latin typeface="HG丸ｺﾞｼｯｸM-PRO" pitchFamily="50" charset="-128"/>
                <a:ea typeface="HG丸ｺﾞｼｯｸM-PRO" pitchFamily="50" charset="-128"/>
              </a:rPr>
              <a:t>自然発火性液体、自然発火性</a:t>
            </a:r>
          </a:p>
          <a:p>
            <a:pPr>
              <a:lnSpc>
                <a:spcPts val="1800"/>
              </a:lnSpc>
              <a:spcBef>
                <a:spcPct val="0"/>
              </a:spcBef>
              <a:buFontTx/>
              <a:buNone/>
            </a:pPr>
            <a:r>
              <a:rPr lang="ja-JP" altLang="en-US" sz="1400" dirty="0">
                <a:latin typeface="HG丸ｺﾞｼｯｸM-PRO" pitchFamily="50" charset="-128"/>
                <a:ea typeface="HG丸ｺﾞｼｯｸM-PRO" pitchFamily="50" charset="-128"/>
              </a:rPr>
              <a:t>固体、自己発熱性化学品、水</a:t>
            </a:r>
          </a:p>
          <a:p>
            <a:pPr>
              <a:lnSpc>
                <a:spcPts val="1800"/>
              </a:lnSpc>
              <a:spcBef>
                <a:spcPct val="0"/>
              </a:spcBef>
              <a:buFontTx/>
              <a:buNone/>
            </a:pPr>
            <a:r>
              <a:rPr lang="ja-JP" altLang="en-US" sz="1400" dirty="0">
                <a:latin typeface="HG丸ｺﾞｼｯｸM-PRO" pitchFamily="50" charset="-128"/>
                <a:ea typeface="HG丸ｺﾞｼｯｸM-PRO" pitchFamily="50" charset="-128"/>
              </a:rPr>
              <a:t>反応可燃性化学品、有機過酸化物</a:t>
            </a:r>
          </a:p>
        </p:txBody>
      </p:sp>
      <p:sp>
        <p:nvSpPr>
          <p:cNvPr id="62476" name="Rectangle 3096"/>
          <p:cNvSpPr>
            <a:spLocks noChangeArrowheads="1"/>
          </p:cNvSpPr>
          <p:nvPr/>
        </p:nvSpPr>
        <p:spPr bwMode="auto">
          <a:xfrm>
            <a:off x="6477000" y="3200400"/>
            <a:ext cx="18002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dirty="0">
                <a:latin typeface="HG丸ｺﾞｼｯｸM-PRO" pitchFamily="50" charset="-128"/>
                <a:ea typeface="HG丸ｺﾞｼｯｸM-PRO" pitchFamily="50" charset="-128"/>
              </a:rPr>
              <a:t>支燃性・酸化性ガス</a:t>
            </a:r>
          </a:p>
          <a:p>
            <a:pPr>
              <a:lnSpc>
                <a:spcPts val="1800"/>
              </a:lnSpc>
              <a:spcBef>
                <a:spcPct val="0"/>
              </a:spcBef>
              <a:buFontTx/>
              <a:buNone/>
            </a:pPr>
            <a:r>
              <a:rPr lang="ja-JP" altLang="en-US" sz="1400" dirty="0">
                <a:latin typeface="HG丸ｺﾞｼｯｸM-PRO" pitchFamily="50" charset="-128"/>
                <a:ea typeface="HG丸ｺﾞｼｯｸM-PRO" pitchFamily="50" charset="-128"/>
              </a:rPr>
              <a:t>酸化性液体</a:t>
            </a:r>
          </a:p>
          <a:p>
            <a:pPr>
              <a:lnSpc>
                <a:spcPts val="1800"/>
              </a:lnSpc>
              <a:spcBef>
                <a:spcPct val="0"/>
              </a:spcBef>
              <a:buFontTx/>
              <a:buNone/>
            </a:pPr>
            <a:r>
              <a:rPr lang="ja-JP" altLang="en-US" sz="1400" dirty="0">
                <a:latin typeface="HG丸ｺﾞｼｯｸM-PRO" pitchFamily="50" charset="-128"/>
                <a:ea typeface="HG丸ｺﾞｼｯｸM-PRO" pitchFamily="50" charset="-128"/>
              </a:rPr>
              <a:t>酸化性</a:t>
            </a:r>
            <a:r>
              <a:rPr lang="ja-JP" altLang="en-US" sz="1200" dirty="0"/>
              <a:t>固体</a:t>
            </a:r>
          </a:p>
        </p:txBody>
      </p:sp>
      <p:sp>
        <p:nvSpPr>
          <p:cNvPr id="62477" name="Rectangle 3097"/>
          <p:cNvSpPr>
            <a:spLocks noChangeArrowheads="1"/>
          </p:cNvSpPr>
          <p:nvPr/>
        </p:nvSpPr>
        <p:spPr bwMode="auto">
          <a:xfrm>
            <a:off x="866775" y="5976938"/>
            <a:ext cx="903288"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dirty="0">
                <a:latin typeface="HG丸ｺﾞｼｯｸM-PRO" pitchFamily="50" charset="-128"/>
                <a:ea typeface="HG丸ｺﾞｼｯｸM-PRO" pitchFamily="50" charset="-128"/>
              </a:rPr>
              <a:t>高圧ガス</a:t>
            </a:r>
          </a:p>
        </p:txBody>
      </p:sp>
      <p:sp>
        <p:nvSpPr>
          <p:cNvPr id="62478" name="Rectangle 3098"/>
          <p:cNvSpPr>
            <a:spLocks noChangeArrowheads="1"/>
          </p:cNvSpPr>
          <p:nvPr/>
        </p:nvSpPr>
        <p:spPr bwMode="auto">
          <a:xfrm>
            <a:off x="6477000" y="5899150"/>
            <a:ext cx="1441450"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dirty="0">
                <a:latin typeface="HG丸ｺﾞｼｯｸM-PRO" pitchFamily="50" charset="-128"/>
                <a:ea typeface="HG丸ｺﾞｼｯｸM-PRO" pitchFamily="50" charset="-128"/>
              </a:rPr>
              <a:t>水性環境有害性</a:t>
            </a:r>
          </a:p>
        </p:txBody>
      </p:sp>
    </p:spTree>
    <p:extLst>
      <p:ext uri="{BB962C8B-B14F-4D97-AF65-F5344CB8AC3E}">
        <p14:creationId xmlns:p14="http://schemas.microsoft.com/office/powerpoint/2010/main" val="3103994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3"/>
          <p:cNvSpPr>
            <a:spLocks noGrp="1"/>
          </p:cNvSpPr>
          <p:nvPr>
            <p:ph type="sldNum" sz="quarter" idx="12"/>
          </p:nvPr>
        </p:nvSpPr>
        <p:spPr/>
        <p:txBody>
          <a:bodyPr/>
          <a:lstStyle/>
          <a:p>
            <a:pPr>
              <a:defRPr/>
            </a:pPr>
            <a:fld id="{B00D8DF2-7700-45CB-82C6-12F6F1A84B49}" type="slidenum">
              <a:rPr lang="en-US" altLang="ja-JP"/>
              <a:pPr>
                <a:defRPr/>
              </a:pPr>
              <a:t>24</a:t>
            </a:fld>
            <a:endParaRPr lang="en-US" altLang="ja-JP" dirty="0"/>
          </a:p>
        </p:txBody>
      </p:sp>
      <p:pic>
        <p:nvPicPr>
          <p:cNvPr id="63491" name="Picture 2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557338"/>
            <a:ext cx="1643063" cy="16430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2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56025"/>
            <a:ext cx="1654175" cy="1654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20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557338"/>
            <a:ext cx="1643063" cy="16430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20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46225"/>
            <a:ext cx="1654175" cy="1654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495" name="Group 9"/>
          <p:cNvGrpSpPr>
            <a:grpSpLocks/>
          </p:cNvGrpSpPr>
          <p:nvPr/>
        </p:nvGrpSpPr>
        <p:grpSpPr bwMode="auto">
          <a:xfrm>
            <a:off x="381000" y="228600"/>
            <a:ext cx="1295400" cy="838200"/>
            <a:chOff x="3474" y="1135"/>
            <a:chExt cx="4320" cy="2521"/>
          </a:xfrm>
        </p:grpSpPr>
        <p:sp>
          <p:nvSpPr>
            <p:cNvPr id="63501" name="Rectangle 10"/>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02" name="Rectangle 11"/>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03" name="Rectangle 12"/>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04" name="Rectangle 13"/>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05" name="Rectangle 14"/>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06" name="Rectangle 15"/>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07" name="Rectangle 16"/>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08" name="Rectangle 17"/>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09" name="Rectangle 18"/>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10" name="Rectangle 19"/>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11" name="Rectangle 20"/>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12" name="Rectangle 21"/>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sp>
          <p:nvSpPr>
            <p:cNvPr id="63513" name="Rectangle 22"/>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dirty="0"/>
            </a:p>
          </p:txBody>
        </p:sp>
      </p:grpSp>
      <p:sp>
        <p:nvSpPr>
          <p:cNvPr id="63496" name="Rectangle 2068"/>
          <p:cNvSpPr>
            <a:spLocks noChangeArrowheads="1"/>
          </p:cNvSpPr>
          <p:nvPr/>
        </p:nvSpPr>
        <p:spPr bwMode="auto">
          <a:xfrm>
            <a:off x="533400" y="3298825"/>
            <a:ext cx="2057400"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dirty="0">
                <a:latin typeface="HG丸ｺﾞｼｯｸM-PRO" pitchFamily="50" charset="-128"/>
                <a:ea typeface="HG丸ｺﾞｼｯｸM-PRO" pitchFamily="50" charset="-128"/>
              </a:rPr>
              <a:t>急性毒性（区分1-3）</a:t>
            </a:r>
          </a:p>
        </p:txBody>
      </p:sp>
      <p:sp>
        <p:nvSpPr>
          <p:cNvPr id="63497" name="Rectangle 2069"/>
          <p:cNvSpPr>
            <a:spLocks noChangeArrowheads="1"/>
          </p:cNvSpPr>
          <p:nvPr/>
        </p:nvSpPr>
        <p:spPr bwMode="auto">
          <a:xfrm>
            <a:off x="533400" y="5410200"/>
            <a:ext cx="372903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b="1" dirty="0">
                <a:latin typeface="HG丸ｺﾞｼｯｸM-PRO" pitchFamily="50" charset="-128"/>
                <a:ea typeface="HG丸ｺﾞｼｯｸM-PRO" pitchFamily="50" charset="-128"/>
              </a:rPr>
              <a:t>金属腐食性物質</a:t>
            </a:r>
          </a:p>
          <a:p>
            <a:pPr>
              <a:lnSpc>
                <a:spcPts val="1800"/>
              </a:lnSpc>
              <a:spcBef>
                <a:spcPct val="0"/>
              </a:spcBef>
              <a:buFontTx/>
              <a:buNone/>
            </a:pPr>
            <a:r>
              <a:rPr lang="ja-JP" altLang="en-US" sz="1400" dirty="0">
                <a:latin typeface="HG丸ｺﾞｼｯｸM-PRO" pitchFamily="50" charset="-128"/>
                <a:ea typeface="HG丸ｺﾞｼｯｸM-PRO" pitchFamily="50" charset="-128"/>
              </a:rPr>
              <a:t>皮膚腐食性・刺激性（区分1</a:t>
            </a:r>
            <a:r>
              <a:rPr lang="en-US" altLang="ja-JP" sz="1400" dirty="0">
                <a:latin typeface="HG丸ｺﾞｼｯｸM-PRO" pitchFamily="50" charset="-128"/>
                <a:ea typeface="HG丸ｺﾞｼｯｸM-PRO" pitchFamily="50" charset="-128"/>
              </a:rPr>
              <a:t>A-C）、</a:t>
            </a:r>
          </a:p>
          <a:p>
            <a:pPr>
              <a:lnSpc>
                <a:spcPts val="1800"/>
              </a:lnSpc>
              <a:spcBef>
                <a:spcPct val="0"/>
              </a:spcBef>
              <a:buFontTx/>
              <a:buNone/>
            </a:pPr>
            <a:r>
              <a:rPr lang="ja-JP" altLang="en-US" sz="1400" dirty="0">
                <a:latin typeface="HG丸ｺﾞｼｯｸM-PRO" pitchFamily="50" charset="-128"/>
                <a:ea typeface="HG丸ｺﾞｼｯｸM-PRO" pitchFamily="50" charset="-128"/>
              </a:rPr>
              <a:t>眼に対する重篤な損傷・眼刺激性（区分1）</a:t>
            </a:r>
          </a:p>
          <a:p>
            <a:pPr>
              <a:lnSpc>
                <a:spcPts val="1800"/>
              </a:lnSpc>
              <a:spcBef>
                <a:spcPct val="0"/>
              </a:spcBef>
              <a:buFontTx/>
              <a:buNone/>
            </a:pPr>
            <a:r>
              <a:rPr lang="ja-JP" altLang="en-US" sz="1400" b="1" dirty="0">
                <a:latin typeface="HG丸ｺﾞｼｯｸM-PRO" pitchFamily="50" charset="-128"/>
                <a:ea typeface="HG丸ｺﾞｼｯｸM-PRO" pitchFamily="50" charset="-128"/>
              </a:rPr>
              <a:t>※太字は物理化学的危険性</a:t>
            </a:r>
            <a:endParaRPr lang="ja-JP" altLang="en-US" sz="1400" dirty="0">
              <a:latin typeface="HG丸ｺﾞｼｯｸM-PRO" pitchFamily="50" charset="-128"/>
              <a:ea typeface="HG丸ｺﾞｼｯｸM-PRO" pitchFamily="50" charset="-128"/>
            </a:endParaRPr>
          </a:p>
        </p:txBody>
      </p:sp>
      <p:sp>
        <p:nvSpPr>
          <p:cNvPr id="63498" name="Rectangle 2070"/>
          <p:cNvSpPr>
            <a:spLocks noChangeArrowheads="1"/>
          </p:cNvSpPr>
          <p:nvPr/>
        </p:nvSpPr>
        <p:spPr bwMode="auto">
          <a:xfrm>
            <a:off x="3124200" y="3200400"/>
            <a:ext cx="3032125"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dirty="0">
                <a:latin typeface="HG丸ｺﾞｼｯｸM-PRO" pitchFamily="50" charset="-128"/>
                <a:ea typeface="HG丸ｺﾞｼｯｸM-PRO" pitchFamily="50" charset="-128"/>
              </a:rPr>
              <a:t>急性毒性（区分4）、 </a:t>
            </a:r>
          </a:p>
          <a:p>
            <a:pPr>
              <a:lnSpc>
                <a:spcPts val="1800"/>
              </a:lnSpc>
              <a:spcBef>
                <a:spcPct val="0"/>
              </a:spcBef>
              <a:buFontTx/>
              <a:buNone/>
            </a:pPr>
            <a:r>
              <a:rPr lang="ja-JP" altLang="en-US" sz="1400" dirty="0">
                <a:latin typeface="HG丸ｺﾞｼｯｸM-PRO" pitchFamily="50" charset="-128"/>
                <a:ea typeface="HG丸ｺﾞｼｯｸM-PRO" pitchFamily="50" charset="-128"/>
              </a:rPr>
              <a:t>皮膚腐食性・刺激性（区分2）、</a:t>
            </a:r>
          </a:p>
          <a:p>
            <a:pPr>
              <a:lnSpc>
                <a:spcPts val="1800"/>
              </a:lnSpc>
              <a:spcBef>
                <a:spcPct val="0"/>
              </a:spcBef>
              <a:buFontTx/>
              <a:buNone/>
            </a:pPr>
            <a:r>
              <a:rPr lang="ja-JP" altLang="en-US" sz="1400" dirty="0">
                <a:latin typeface="HG丸ｺﾞｼｯｸM-PRO" pitchFamily="50" charset="-128"/>
                <a:ea typeface="HG丸ｺﾞｼｯｸM-PRO" pitchFamily="50" charset="-128"/>
              </a:rPr>
              <a:t>眼に対する重篤な損傷・眼刺</a:t>
            </a:r>
          </a:p>
          <a:p>
            <a:pPr>
              <a:lnSpc>
                <a:spcPts val="1800"/>
              </a:lnSpc>
              <a:spcBef>
                <a:spcPct val="0"/>
              </a:spcBef>
              <a:buFontTx/>
              <a:buNone/>
            </a:pPr>
            <a:r>
              <a:rPr lang="ja-JP" altLang="en-US" sz="1400" dirty="0">
                <a:latin typeface="HG丸ｺﾞｼｯｸM-PRO" pitchFamily="50" charset="-128"/>
                <a:ea typeface="HG丸ｺﾞｼｯｸM-PRO" pitchFamily="50" charset="-128"/>
              </a:rPr>
              <a:t>激性（区分2</a:t>
            </a:r>
            <a:r>
              <a:rPr lang="en-US" altLang="ja-JP" sz="1400" dirty="0">
                <a:latin typeface="HG丸ｺﾞｼｯｸM-PRO" pitchFamily="50" charset="-128"/>
                <a:ea typeface="HG丸ｺﾞｼｯｸM-PRO" pitchFamily="50" charset="-128"/>
              </a:rPr>
              <a:t>A）、</a:t>
            </a:r>
            <a:r>
              <a:rPr lang="ja-JP" altLang="en-US" sz="1400" dirty="0">
                <a:latin typeface="HG丸ｺﾞｼｯｸM-PRO" pitchFamily="50" charset="-128"/>
                <a:ea typeface="HG丸ｺﾞｼｯｸM-PRO" pitchFamily="50" charset="-128"/>
              </a:rPr>
              <a:t>皮膚感作性、</a:t>
            </a:r>
          </a:p>
          <a:p>
            <a:pPr>
              <a:lnSpc>
                <a:spcPts val="1800"/>
              </a:lnSpc>
              <a:spcBef>
                <a:spcPct val="0"/>
              </a:spcBef>
              <a:buFontTx/>
              <a:buNone/>
            </a:pPr>
            <a:r>
              <a:rPr lang="ja-JP" altLang="en-US" sz="1400" dirty="0">
                <a:latin typeface="HG丸ｺﾞｼｯｸM-PRO" pitchFamily="50" charset="-128"/>
                <a:ea typeface="HG丸ｺﾞｼｯｸM-PRO" pitchFamily="50" charset="-128"/>
              </a:rPr>
              <a:t>特定標的臓器・全身毒性（単</a:t>
            </a:r>
          </a:p>
          <a:p>
            <a:pPr>
              <a:lnSpc>
                <a:spcPts val="1800"/>
              </a:lnSpc>
              <a:spcBef>
                <a:spcPct val="0"/>
              </a:spcBef>
              <a:buFontTx/>
              <a:buNone/>
            </a:pPr>
            <a:r>
              <a:rPr lang="ja-JP" altLang="en-US" sz="1400" dirty="0">
                <a:latin typeface="HG丸ｺﾞｼｯｸM-PRO" pitchFamily="50" charset="-128"/>
                <a:ea typeface="HG丸ｺﾞｼｯｸM-PRO" pitchFamily="50" charset="-128"/>
              </a:rPr>
              <a:t>回ばく露）（区分3）</a:t>
            </a:r>
          </a:p>
        </p:txBody>
      </p:sp>
      <p:sp>
        <p:nvSpPr>
          <p:cNvPr id="63499" name="Rectangle 2071"/>
          <p:cNvSpPr>
            <a:spLocks noChangeArrowheads="1"/>
          </p:cNvSpPr>
          <p:nvPr/>
        </p:nvSpPr>
        <p:spPr bwMode="auto">
          <a:xfrm>
            <a:off x="6324600" y="3200400"/>
            <a:ext cx="2362200"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1800"/>
              </a:lnSpc>
              <a:spcBef>
                <a:spcPct val="0"/>
              </a:spcBef>
              <a:buFontTx/>
              <a:buNone/>
            </a:pPr>
            <a:r>
              <a:rPr lang="ja-JP" altLang="en-US" sz="1400" dirty="0">
                <a:latin typeface="HG丸ｺﾞｼｯｸM-PRO" pitchFamily="50" charset="-128"/>
                <a:ea typeface="HG丸ｺﾞｼｯｸM-PRO" pitchFamily="50" charset="-128"/>
              </a:rPr>
              <a:t>呼吸器感作性、</a:t>
            </a:r>
          </a:p>
          <a:p>
            <a:pPr>
              <a:lnSpc>
                <a:spcPts val="1800"/>
              </a:lnSpc>
              <a:spcBef>
                <a:spcPct val="0"/>
              </a:spcBef>
              <a:buFontTx/>
              <a:buNone/>
            </a:pPr>
            <a:r>
              <a:rPr lang="ja-JP" altLang="en-US" sz="1400" dirty="0">
                <a:latin typeface="HG丸ｺﾞｼｯｸM-PRO" pitchFamily="50" charset="-128"/>
                <a:ea typeface="HG丸ｺﾞｼｯｸM-PRO" pitchFamily="50" charset="-128"/>
              </a:rPr>
              <a:t>生殖細胞変異原性、</a:t>
            </a:r>
          </a:p>
          <a:p>
            <a:pPr>
              <a:lnSpc>
                <a:spcPts val="1800"/>
              </a:lnSpc>
              <a:spcBef>
                <a:spcPct val="0"/>
              </a:spcBef>
              <a:buFontTx/>
              <a:buNone/>
            </a:pPr>
            <a:r>
              <a:rPr lang="ja-JP" altLang="en-US" sz="1400" dirty="0">
                <a:latin typeface="HG丸ｺﾞｼｯｸM-PRO" pitchFamily="50" charset="-128"/>
                <a:ea typeface="HG丸ｺﾞｼｯｸM-PRO" pitchFamily="50" charset="-128"/>
              </a:rPr>
              <a:t>発がん性、</a:t>
            </a:r>
          </a:p>
          <a:p>
            <a:pPr>
              <a:lnSpc>
                <a:spcPts val="1800"/>
              </a:lnSpc>
              <a:spcBef>
                <a:spcPct val="0"/>
              </a:spcBef>
              <a:buFontTx/>
              <a:buNone/>
            </a:pPr>
            <a:r>
              <a:rPr lang="ja-JP" altLang="en-US" sz="1400" dirty="0">
                <a:latin typeface="HG丸ｺﾞｼｯｸM-PRO" pitchFamily="50" charset="-128"/>
                <a:ea typeface="HG丸ｺﾞｼｯｸM-PRO" pitchFamily="50" charset="-128"/>
              </a:rPr>
              <a:t>生殖毒性、</a:t>
            </a:r>
          </a:p>
          <a:p>
            <a:pPr>
              <a:lnSpc>
                <a:spcPts val="1800"/>
              </a:lnSpc>
              <a:spcBef>
                <a:spcPct val="0"/>
              </a:spcBef>
              <a:buFontTx/>
              <a:buNone/>
            </a:pPr>
            <a:r>
              <a:rPr lang="ja-JP" altLang="en-US" sz="1400" dirty="0">
                <a:latin typeface="HG丸ｺﾞｼｯｸM-PRO" pitchFamily="50" charset="-128"/>
                <a:ea typeface="HG丸ｺﾞｼｯｸM-PRO" pitchFamily="50" charset="-128"/>
              </a:rPr>
              <a:t>特定標的臓器・全身</a:t>
            </a:r>
          </a:p>
          <a:p>
            <a:pPr>
              <a:lnSpc>
                <a:spcPts val="1800"/>
              </a:lnSpc>
              <a:spcBef>
                <a:spcPct val="0"/>
              </a:spcBef>
              <a:buFontTx/>
              <a:buNone/>
            </a:pPr>
            <a:r>
              <a:rPr lang="ja-JP" altLang="en-US" sz="1400" dirty="0">
                <a:latin typeface="HG丸ｺﾞｼｯｸM-PRO" pitchFamily="50" charset="-128"/>
                <a:ea typeface="HG丸ｺﾞｼｯｸM-PRO" pitchFamily="50" charset="-128"/>
              </a:rPr>
              <a:t>毒性（単回ばく露）</a:t>
            </a:r>
          </a:p>
          <a:p>
            <a:pPr>
              <a:lnSpc>
                <a:spcPts val="1800"/>
              </a:lnSpc>
              <a:spcBef>
                <a:spcPct val="0"/>
              </a:spcBef>
              <a:buFontTx/>
              <a:buNone/>
            </a:pPr>
            <a:r>
              <a:rPr lang="ja-JP" altLang="en-US" sz="1400" dirty="0">
                <a:latin typeface="HG丸ｺﾞｼｯｸM-PRO" pitchFamily="50" charset="-128"/>
                <a:ea typeface="HG丸ｺﾞｼｯｸM-PRO" pitchFamily="50" charset="-128"/>
              </a:rPr>
              <a:t>（区分1－2）、</a:t>
            </a:r>
          </a:p>
          <a:p>
            <a:pPr>
              <a:lnSpc>
                <a:spcPts val="1800"/>
              </a:lnSpc>
              <a:spcBef>
                <a:spcPct val="0"/>
              </a:spcBef>
              <a:buFontTx/>
              <a:buNone/>
            </a:pPr>
            <a:r>
              <a:rPr lang="ja-JP" altLang="en-US" sz="1400" dirty="0">
                <a:latin typeface="HG丸ｺﾞｼｯｸM-PRO" pitchFamily="50" charset="-128"/>
                <a:ea typeface="HG丸ｺﾞｼｯｸM-PRO" pitchFamily="50" charset="-128"/>
              </a:rPr>
              <a:t>特定標的臓器・全身</a:t>
            </a:r>
          </a:p>
          <a:p>
            <a:pPr>
              <a:lnSpc>
                <a:spcPts val="1800"/>
              </a:lnSpc>
              <a:spcBef>
                <a:spcPct val="0"/>
              </a:spcBef>
              <a:buFontTx/>
              <a:buNone/>
            </a:pPr>
            <a:r>
              <a:rPr lang="ja-JP" altLang="en-US" sz="1400" dirty="0">
                <a:latin typeface="HG丸ｺﾞｼｯｸM-PRO" pitchFamily="50" charset="-128"/>
                <a:ea typeface="HG丸ｺﾞｼｯｸM-PRO" pitchFamily="50" charset="-128"/>
              </a:rPr>
              <a:t>毒性（反復ばく露）、</a:t>
            </a:r>
          </a:p>
          <a:p>
            <a:pPr>
              <a:lnSpc>
                <a:spcPts val="1800"/>
              </a:lnSpc>
              <a:spcBef>
                <a:spcPct val="0"/>
              </a:spcBef>
              <a:buFontTx/>
              <a:buNone/>
            </a:pPr>
            <a:r>
              <a:rPr lang="ja-JP" altLang="en-US" sz="1400" dirty="0">
                <a:latin typeface="HG丸ｺﾞｼｯｸM-PRO" pitchFamily="50" charset="-128"/>
                <a:ea typeface="HG丸ｺﾞｼｯｸM-PRO" pitchFamily="50" charset="-128"/>
              </a:rPr>
              <a:t>吸引性呼吸器有害性</a:t>
            </a:r>
          </a:p>
        </p:txBody>
      </p:sp>
      <p:sp>
        <p:nvSpPr>
          <p:cNvPr id="63500" name="Rectangle 2072"/>
          <p:cNvSpPr>
            <a:spLocks noChangeArrowheads="1"/>
          </p:cNvSpPr>
          <p:nvPr/>
        </p:nvSpPr>
        <p:spPr bwMode="auto">
          <a:xfrm>
            <a:off x="1828800" y="228600"/>
            <a:ext cx="6934200" cy="1169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2800"/>
              </a:lnSpc>
              <a:spcBef>
                <a:spcPct val="0"/>
              </a:spcBef>
              <a:buFontTx/>
              <a:buNone/>
            </a:pPr>
            <a:r>
              <a:rPr lang="ja-JP" altLang="en-US" sz="1800" dirty="0">
                <a:solidFill>
                  <a:srgbClr val="FF0000"/>
                </a:solidFill>
                <a:latin typeface="HG丸ｺﾞｼｯｸM-PRO" pitchFamily="50" charset="-128"/>
                <a:ea typeface="HG丸ｺﾞｼｯｸM-PRO" pitchFamily="50" charset="-128"/>
              </a:rPr>
              <a:t>ＧＨＳ</a:t>
            </a:r>
            <a:r>
              <a:rPr lang="ja-JP" altLang="en-US" sz="1800" dirty="0">
                <a:latin typeface="HG丸ｺﾞｼｯｸM-PRO" pitchFamily="50" charset="-128"/>
                <a:ea typeface="HG丸ｺﾞｼｯｸM-PRO" pitchFamily="50" charset="-128"/>
              </a:rPr>
              <a:t>（</a:t>
            </a:r>
            <a:r>
              <a:rPr lang="en-US" altLang="ja-JP" sz="1800" dirty="0">
                <a:latin typeface="HG丸ｺﾞｼｯｸM-PRO" pitchFamily="50" charset="-128"/>
                <a:ea typeface="HG丸ｺﾞｼｯｸM-PRO" pitchFamily="50" charset="-128"/>
              </a:rPr>
              <a:t> Globally Harmonized System)</a:t>
            </a:r>
          </a:p>
          <a:p>
            <a:pPr algn="ctr">
              <a:lnSpc>
                <a:spcPts val="2800"/>
              </a:lnSpc>
              <a:spcBef>
                <a:spcPct val="0"/>
              </a:spcBef>
              <a:buFontTx/>
              <a:buNone/>
            </a:pPr>
            <a:r>
              <a:rPr lang="ja-JP" altLang="en-US" sz="1800" dirty="0">
                <a:latin typeface="HG丸ｺﾞｼｯｸM-PRO" pitchFamily="50" charset="-128"/>
                <a:ea typeface="HG丸ｺﾞｼｯｸM-PRO" pitchFamily="50" charset="-128"/>
              </a:rPr>
              <a:t>（化学品の分類および表示に関する世界調和システム） </a:t>
            </a:r>
          </a:p>
          <a:p>
            <a:pPr algn="ctr">
              <a:lnSpc>
                <a:spcPts val="2800"/>
              </a:lnSpc>
              <a:spcBef>
                <a:spcPct val="0"/>
              </a:spcBef>
              <a:buFontTx/>
              <a:buNone/>
            </a:pPr>
            <a:r>
              <a:rPr lang="ja-JP" altLang="en-US" sz="1800" dirty="0">
                <a:latin typeface="HG丸ｺﾞｼｯｸM-PRO" pitchFamily="50" charset="-128"/>
                <a:ea typeface="HG丸ｺﾞｼｯｸM-PRO" pitchFamily="50" charset="-128"/>
              </a:rPr>
              <a:t>における</a:t>
            </a:r>
            <a:r>
              <a:rPr lang="ja-JP" altLang="en-US" sz="1800" dirty="0">
                <a:solidFill>
                  <a:srgbClr val="FF0000"/>
                </a:solidFill>
                <a:latin typeface="HG丸ｺﾞｼｯｸM-PRO" pitchFamily="50" charset="-128"/>
                <a:ea typeface="HG丸ｺﾞｼｯｸM-PRO" pitchFamily="50" charset="-128"/>
              </a:rPr>
              <a:t>絵表示例</a:t>
            </a:r>
            <a:r>
              <a:rPr lang="ja-JP" altLang="en-US" sz="1800" dirty="0" smtClean="0">
                <a:solidFill>
                  <a:srgbClr val="FF0000"/>
                </a:solidFill>
                <a:latin typeface="HG丸ｺﾞｼｯｸM-PRO" pitchFamily="50" charset="-128"/>
                <a:ea typeface="HG丸ｺﾞｼｯｸM-PRO" pitchFamily="50" charset="-128"/>
              </a:rPr>
              <a:t>－２（</a:t>
            </a:r>
            <a:r>
              <a:rPr lang="en-US" altLang="ja-JP" sz="1800" dirty="0" smtClean="0">
                <a:solidFill>
                  <a:srgbClr val="FF0000"/>
                </a:solidFill>
                <a:latin typeface="HG丸ｺﾞｼｯｸM-PRO" pitchFamily="50" charset="-128"/>
                <a:ea typeface="HG丸ｺﾞｼｯｸM-PRO" pitchFamily="50" charset="-128"/>
              </a:rPr>
              <a:t>P77</a:t>
            </a:r>
            <a:r>
              <a:rPr lang="ja-JP" altLang="en-US" sz="1800" dirty="0" smtClean="0">
                <a:solidFill>
                  <a:srgbClr val="FF0000"/>
                </a:solidFill>
                <a:latin typeface="HG丸ｺﾞｼｯｸM-PRO" pitchFamily="50" charset="-128"/>
                <a:ea typeface="HG丸ｺﾞｼｯｸM-PRO" pitchFamily="50" charset="-128"/>
              </a:rPr>
              <a:t>参照）</a:t>
            </a:r>
            <a:endParaRPr lang="ja-JP" altLang="en-US" sz="1800" dirty="0">
              <a:solidFill>
                <a:srgbClr val="FF0000"/>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663887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D4EB6491-BBA4-47AF-A5BB-0581912609D7}" type="slidenum">
              <a:rPr lang="en-US" altLang="ja-JP" sz="1400" smtClean="0"/>
              <a:pPr eaLnBrk="1" hangingPunct="1">
                <a:spcBef>
                  <a:spcPct val="0"/>
                </a:spcBef>
                <a:buFontTx/>
                <a:buNone/>
              </a:pPr>
              <a:t>25</a:t>
            </a:fld>
            <a:endParaRPr lang="en-US" altLang="ja-JP" sz="1400" smtClean="0"/>
          </a:p>
        </p:txBody>
      </p:sp>
      <p:sp>
        <p:nvSpPr>
          <p:cNvPr id="64516" name="Rectangle 5"/>
          <p:cNvSpPr>
            <a:spLocks noChangeArrowheads="1"/>
          </p:cNvSpPr>
          <p:nvPr/>
        </p:nvSpPr>
        <p:spPr bwMode="auto">
          <a:xfrm>
            <a:off x="565150" y="908050"/>
            <a:ext cx="3962400" cy="3800475"/>
          </a:xfrm>
          <a:prstGeom prst="rect">
            <a:avLst/>
          </a:prstGeom>
          <a:solidFill>
            <a:srgbClr val="ECB2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3000"/>
              </a:lnSpc>
              <a:spcBef>
                <a:spcPct val="0"/>
              </a:spcBef>
              <a:buFontTx/>
              <a:buNone/>
            </a:pPr>
            <a:endParaRPr lang="ja-JP" altLang="en-US" sz="2400">
              <a:latin typeface="HG丸ｺﾞｼｯｸM-PRO" pitchFamily="50" charset="-128"/>
              <a:ea typeface="HG丸ｺﾞｼｯｸM-PRO" pitchFamily="50" charset="-128"/>
            </a:endParaRPr>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p:txBody>
      </p:sp>
      <p:sp>
        <p:nvSpPr>
          <p:cNvPr id="64517" name="Rectangle 6"/>
          <p:cNvSpPr>
            <a:spLocks noChangeArrowheads="1"/>
          </p:cNvSpPr>
          <p:nvPr/>
        </p:nvSpPr>
        <p:spPr bwMode="auto">
          <a:xfrm>
            <a:off x="4699000" y="908050"/>
            <a:ext cx="3962400" cy="38004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3000"/>
              </a:lnSpc>
              <a:spcBef>
                <a:spcPct val="0"/>
              </a:spcBef>
              <a:buFontTx/>
              <a:buNone/>
            </a:pPr>
            <a:endParaRPr lang="ja-JP" altLang="en-US" sz="2400">
              <a:latin typeface="HG丸ｺﾞｼｯｸM-PRO" pitchFamily="50" charset="-128"/>
              <a:ea typeface="HG丸ｺﾞｼｯｸM-PRO" pitchFamily="50" charset="-128"/>
            </a:endParaRPr>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a:p>
            <a:pPr>
              <a:buFontTx/>
              <a:buNone/>
            </a:pPr>
            <a:endParaRPr lang="ja-JP" altLang="en-US"/>
          </a:p>
        </p:txBody>
      </p:sp>
      <p:sp>
        <p:nvSpPr>
          <p:cNvPr id="64518" name="AutoShape 15"/>
          <p:cNvSpPr>
            <a:spLocks noChangeArrowheads="1"/>
          </p:cNvSpPr>
          <p:nvPr/>
        </p:nvSpPr>
        <p:spPr bwMode="auto">
          <a:xfrm>
            <a:off x="828675" y="1584325"/>
            <a:ext cx="3435350" cy="576263"/>
          </a:xfrm>
          <a:prstGeom prst="roundRect">
            <a:avLst>
              <a:gd name="adj" fmla="val 16667"/>
            </a:avLst>
          </a:prstGeom>
          <a:solidFill>
            <a:schemeClr val="bg1"/>
          </a:solidFill>
          <a:ln w="2857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安全衛生の統括管理者</a:t>
            </a:r>
          </a:p>
        </p:txBody>
      </p:sp>
      <p:sp>
        <p:nvSpPr>
          <p:cNvPr id="64519" name="AutoShape 15"/>
          <p:cNvSpPr>
            <a:spLocks noChangeArrowheads="1"/>
          </p:cNvSpPr>
          <p:nvPr/>
        </p:nvSpPr>
        <p:spPr bwMode="auto">
          <a:xfrm>
            <a:off x="5054600" y="1584325"/>
            <a:ext cx="3454400" cy="461963"/>
          </a:xfrm>
          <a:prstGeom prst="roundRect">
            <a:avLst>
              <a:gd name="adj" fmla="val 16667"/>
            </a:avLst>
          </a:prstGeom>
          <a:solidFill>
            <a:schemeClr val="bg1"/>
          </a:solidFill>
          <a:ln w="2857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安全衛生の統括管理者</a:t>
            </a:r>
          </a:p>
        </p:txBody>
      </p:sp>
      <p:sp>
        <p:nvSpPr>
          <p:cNvPr id="64520" name="AutoShape 8"/>
          <p:cNvSpPr>
            <a:spLocks noChangeArrowheads="1"/>
          </p:cNvSpPr>
          <p:nvPr/>
        </p:nvSpPr>
        <p:spPr bwMode="auto">
          <a:xfrm rot="5400000">
            <a:off x="1673225" y="2489200"/>
            <a:ext cx="1600200" cy="1066800"/>
          </a:xfrm>
          <a:prstGeom prst="leftRightArrow">
            <a:avLst>
              <a:gd name="adj1" fmla="val 50000"/>
              <a:gd name="adj2" fmla="val 28500"/>
            </a:avLst>
          </a:prstGeom>
          <a:solidFill>
            <a:schemeClr val="bg1"/>
          </a:solidFill>
          <a:ln w="28575">
            <a:solidFill>
              <a:schemeClr val="tx1"/>
            </a:solidFill>
            <a:miter lim="800000"/>
            <a:headEnd/>
            <a:tailEnd/>
          </a:ln>
        </p:spPr>
        <p:txBody>
          <a:bodyPr rot="10800000"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500"/>
              </a:lnSpc>
              <a:spcBef>
                <a:spcPct val="0"/>
              </a:spcBef>
              <a:buFontTx/>
              <a:buNone/>
            </a:pPr>
            <a:endParaRPr lang="en-US" altLang="ja-JP" sz="2000" b="1">
              <a:latin typeface="HG丸ｺﾞｼｯｸM-PRO" pitchFamily="50" charset="-128"/>
              <a:ea typeface="HG丸ｺﾞｼｯｸM-PRO" pitchFamily="50" charset="-128"/>
            </a:endParaRPr>
          </a:p>
        </p:txBody>
      </p:sp>
      <p:sp>
        <p:nvSpPr>
          <p:cNvPr id="64521" name="AutoShape 8"/>
          <p:cNvSpPr>
            <a:spLocks noChangeArrowheads="1"/>
          </p:cNvSpPr>
          <p:nvPr/>
        </p:nvSpPr>
        <p:spPr bwMode="auto">
          <a:xfrm>
            <a:off x="3883025" y="3822700"/>
            <a:ext cx="1630363" cy="838200"/>
          </a:xfrm>
          <a:prstGeom prst="leftRightArrow">
            <a:avLst>
              <a:gd name="adj1" fmla="val 50000"/>
              <a:gd name="adj2" fmla="val 36362"/>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500"/>
              </a:lnSpc>
              <a:spcBef>
                <a:spcPct val="0"/>
              </a:spcBef>
              <a:buFontTx/>
              <a:buNone/>
            </a:pPr>
            <a:r>
              <a:rPr lang="ja-JP" altLang="en-US" sz="2000" b="1">
                <a:latin typeface="HG丸ｺﾞｼｯｸM-PRO" pitchFamily="50" charset="-128"/>
                <a:ea typeface="HG丸ｺﾞｼｯｸM-PRO" pitchFamily="50" charset="-128"/>
              </a:rPr>
              <a:t>連絡調整</a:t>
            </a:r>
          </a:p>
        </p:txBody>
      </p:sp>
      <p:sp>
        <p:nvSpPr>
          <p:cNvPr id="64522" name="AutoShape 15"/>
          <p:cNvSpPr>
            <a:spLocks noChangeArrowheads="1"/>
          </p:cNvSpPr>
          <p:nvPr/>
        </p:nvSpPr>
        <p:spPr bwMode="auto">
          <a:xfrm>
            <a:off x="1093788" y="3924300"/>
            <a:ext cx="2686050" cy="576263"/>
          </a:xfrm>
          <a:prstGeom prst="roundRect">
            <a:avLst>
              <a:gd name="adj" fmla="val 16667"/>
            </a:avLst>
          </a:prstGeom>
          <a:solidFill>
            <a:schemeClr val="bg1"/>
          </a:solidFill>
          <a:ln w="2857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派遣元責任者</a:t>
            </a:r>
          </a:p>
        </p:txBody>
      </p:sp>
      <p:sp>
        <p:nvSpPr>
          <p:cNvPr id="64523" name="AutoShape 15"/>
          <p:cNvSpPr>
            <a:spLocks noChangeArrowheads="1"/>
          </p:cNvSpPr>
          <p:nvPr/>
        </p:nvSpPr>
        <p:spPr bwMode="auto">
          <a:xfrm>
            <a:off x="5668963" y="3952875"/>
            <a:ext cx="2682875" cy="576263"/>
          </a:xfrm>
          <a:prstGeom prst="roundRect">
            <a:avLst>
              <a:gd name="adj" fmla="val 16667"/>
            </a:avLst>
          </a:prstGeom>
          <a:solidFill>
            <a:schemeClr val="bg1"/>
          </a:solidFill>
          <a:ln w="2857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派遣先責任者</a:t>
            </a:r>
          </a:p>
        </p:txBody>
      </p:sp>
      <p:sp>
        <p:nvSpPr>
          <p:cNvPr id="64524" name="Text Box 15"/>
          <p:cNvSpPr txBox="1">
            <a:spLocks noChangeArrowheads="1"/>
          </p:cNvSpPr>
          <p:nvPr/>
        </p:nvSpPr>
        <p:spPr bwMode="auto">
          <a:xfrm>
            <a:off x="304800" y="5368925"/>
            <a:ext cx="8515350" cy="12208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2200"/>
              </a:lnSpc>
              <a:spcBef>
                <a:spcPct val="0"/>
              </a:spcBef>
              <a:buFontTx/>
              <a:buNone/>
            </a:pP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安全衛生法の「派遣元が責任を負う事項」、「派遣先が責任を負う事項」は</a:t>
            </a:r>
            <a:endParaRPr lang="en-US" altLang="ja-JP" sz="1800" dirty="0">
              <a:latin typeface="HG丸ｺﾞｼｯｸM-PRO" pitchFamily="50" charset="-128"/>
              <a:ea typeface="HG丸ｺﾞｼｯｸM-PRO" pitchFamily="50" charset="-128"/>
            </a:endParaRPr>
          </a:p>
          <a:p>
            <a:pPr>
              <a:lnSpc>
                <a:spcPts val="2200"/>
              </a:lnSpc>
              <a:spcBef>
                <a:spcPct val="0"/>
              </a:spcBef>
              <a:buFontTx/>
              <a:buNone/>
            </a:pP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第６章の３「労働者派遣法の概要」（テキストＰ</a:t>
            </a:r>
            <a:r>
              <a:rPr lang="en-US" altLang="ja-JP" sz="1800" dirty="0" smtClean="0">
                <a:latin typeface="HG丸ｺﾞｼｯｸM-PRO" pitchFamily="50" charset="-128"/>
                <a:ea typeface="HG丸ｺﾞｼｯｸM-PRO" pitchFamily="50" charset="-128"/>
              </a:rPr>
              <a:t>19</a:t>
            </a:r>
            <a:r>
              <a:rPr lang="ja-JP" altLang="en-US" sz="1800" dirty="0" smtClean="0">
                <a:latin typeface="HG丸ｺﾞｼｯｸM-PRO" pitchFamily="50" charset="-128"/>
                <a:ea typeface="HG丸ｺﾞｼｯｸM-PRO" pitchFamily="50" charset="-128"/>
              </a:rPr>
              <a:t>３）を</a:t>
            </a:r>
            <a:r>
              <a:rPr lang="ja-JP" altLang="en-US" sz="1800" dirty="0">
                <a:latin typeface="HG丸ｺﾞｼｯｸM-PRO" pitchFamily="50" charset="-128"/>
                <a:ea typeface="HG丸ｺﾞｼｯｸM-PRO" pitchFamily="50" charset="-128"/>
              </a:rPr>
              <a:t>参照</a:t>
            </a:r>
            <a:r>
              <a:rPr lang="ja-JP" altLang="en-US" sz="1800" dirty="0" smtClean="0">
                <a:latin typeface="HG丸ｺﾞｼｯｸM-PRO" pitchFamily="50" charset="-128"/>
                <a:ea typeface="HG丸ｺﾞｼｯｸM-PRO" pitchFamily="50" charset="-128"/>
              </a:rPr>
              <a:t>。</a:t>
            </a:r>
            <a:endParaRPr lang="en-US" altLang="ja-JP" sz="1800" dirty="0">
              <a:latin typeface="HG丸ｺﾞｼｯｸM-PRO" pitchFamily="50" charset="-128"/>
              <a:ea typeface="HG丸ｺﾞｼｯｸM-PRO" pitchFamily="50" charset="-128"/>
            </a:endParaRPr>
          </a:p>
          <a:p>
            <a:pPr>
              <a:lnSpc>
                <a:spcPts val="2200"/>
              </a:lnSpc>
              <a:spcBef>
                <a:spcPct val="0"/>
              </a:spcBef>
              <a:buFontTx/>
              <a:buNone/>
            </a:pPr>
            <a:r>
              <a:rPr lang="en-US" altLang="ja-JP" sz="1800" u="sng" dirty="0">
                <a:solidFill>
                  <a:srgbClr val="FF0000"/>
                </a:solidFill>
                <a:latin typeface="HG丸ｺﾞｼｯｸM-PRO" pitchFamily="50" charset="-128"/>
                <a:ea typeface="HG丸ｺﾞｼｯｸM-PRO" pitchFamily="50" charset="-128"/>
              </a:rPr>
              <a:t>※</a:t>
            </a:r>
            <a:r>
              <a:rPr lang="ja-JP" altLang="en-US" sz="1800" u="sng" dirty="0">
                <a:solidFill>
                  <a:srgbClr val="FF0000"/>
                </a:solidFill>
                <a:latin typeface="HG丸ｺﾞｼｯｸM-PRO" pitchFamily="50" charset="-128"/>
                <a:ea typeface="HG丸ｺﾞｼｯｸM-PRO" pitchFamily="50" charset="-128"/>
              </a:rPr>
              <a:t>派遣労働者が被災した場合は、派遣先・派遣元の事業者はそれぞれ、労働者</a:t>
            </a:r>
            <a:endParaRPr lang="en-US" altLang="ja-JP" sz="1800" u="sng" dirty="0">
              <a:solidFill>
                <a:srgbClr val="FF0000"/>
              </a:solidFill>
              <a:latin typeface="HG丸ｺﾞｼｯｸM-PRO" pitchFamily="50" charset="-128"/>
              <a:ea typeface="HG丸ｺﾞｼｯｸM-PRO" pitchFamily="50" charset="-128"/>
            </a:endParaRPr>
          </a:p>
          <a:p>
            <a:pPr>
              <a:lnSpc>
                <a:spcPts val="2200"/>
              </a:lnSpc>
              <a:spcBef>
                <a:spcPct val="0"/>
              </a:spcBef>
              <a:buFontTx/>
              <a:buNone/>
            </a:pPr>
            <a:r>
              <a:rPr lang="ja-JP" altLang="en-US" sz="1800" dirty="0">
                <a:latin typeface="HG丸ｺﾞｼｯｸM-PRO" pitchFamily="50" charset="-128"/>
                <a:ea typeface="HG丸ｺﾞｼｯｸM-PRO" pitchFamily="50" charset="-128"/>
              </a:rPr>
              <a:t>　</a:t>
            </a:r>
            <a:r>
              <a:rPr lang="ja-JP" altLang="en-US" sz="1800" u="sng" dirty="0">
                <a:solidFill>
                  <a:srgbClr val="FF0000"/>
                </a:solidFill>
                <a:latin typeface="HG丸ｺﾞｼｯｸM-PRO" pitchFamily="50" charset="-128"/>
                <a:ea typeface="HG丸ｺﾞｼｯｸM-PRO" pitchFamily="50" charset="-128"/>
              </a:rPr>
              <a:t>死傷病報告を所轄労働基準監督署に提出しなければならない</a:t>
            </a:r>
            <a:r>
              <a:rPr lang="ja-JP" altLang="en-US" sz="1800" u="sng" dirty="0" smtClean="0">
                <a:solidFill>
                  <a:srgbClr val="FF0000"/>
                </a:solidFill>
                <a:latin typeface="HG丸ｺﾞｼｯｸM-PRO" pitchFamily="50" charset="-128"/>
                <a:ea typeface="HG丸ｺﾞｼｯｸM-PRO" pitchFamily="50" charset="-128"/>
              </a:rPr>
              <a:t>。（</a:t>
            </a:r>
            <a:r>
              <a:rPr lang="en-US" altLang="ja-JP" sz="1800" u="sng" dirty="0" smtClean="0">
                <a:solidFill>
                  <a:srgbClr val="FF0000"/>
                </a:solidFill>
                <a:latin typeface="HG丸ｺﾞｼｯｸM-PRO" pitchFamily="50" charset="-128"/>
                <a:ea typeface="HG丸ｺﾞｼｯｸM-PRO" pitchFamily="50" charset="-128"/>
              </a:rPr>
              <a:t>P191</a:t>
            </a:r>
            <a:r>
              <a:rPr lang="ja-JP" altLang="en-US" sz="1800" u="sng" dirty="0" smtClean="0">
                <a:solidFill>
                  <a:srgbClr val="FF0000"/>
                </a:solidFill>
                <a:latin typeface="HG丸ｺﾞｼｯｸM-PRO" pitchFamily="50" charset="-128"/>
                <a:ea typeface="HG丸ｺﾞｼｯｸM-PRO" pitchFamily="50" charset="-128"/>
              </a:rPr>
              <a:t>）</a:t>
            </a:r>
            <a:endParaRPr lang="ja-JP" altLang="en-US" sz="1800" u="sng" dirty="0">
              <a:solidFill>
                <a:srgbClr val="FF0000"/>
              </a:solidFill>
              <a:latin typeface="HG丸ｺﾞｼｯｸM-PRO" pitchFamily="50" charset="-128"/>
              <a:ea typeface="HG丸ｺﾞｼｯｸM-PRO" pitchFamily="50" charset="-128"/>
            </a:endParaRPr>
          </a:p>
        </p:txBody>
      </p:sp>
      <p:sp>
        <p:nvSpPr>
          <p:cNvPr id="64525" name="AutoShape 15"/>
          <p:cNvSpPr>
            <a:spLocks noChangeArrowheads="1"/>
          </p:cNvSpPr>
          <p:nvPr/>
        </p:nvSpPr>
        <p:spPr bwMode="auto">
          <a:xfrm>
            <a:off x="1679575" y="1047750"/>
            <a:ext cx="1587500" cy="468313"/>
          </a:xfrm>
          <a:prstGeom prst="roundRect">
            <a:avLst>
              <a:gd name="adj" fmla="val 16667"/>
            </a:avLst>
          </a:prstGeom>
          <a:solidFill>
            <a:srgbClr val="ECB2C0"/>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派遣元</a:t>
            </a:r>
          </a:p>
        </p:txBody>
      </p:sp>
      <p:sp>
        <p:nvSpPr>
          <p:cNvPr id="64526" name="AutoShape 15"/>
          <p:cNvSpPr>
            <a:spLocks noChangeArrowheads="1"/>
          </p:cNvSpPr>
          <p:nvPr/>
        </p:nvSpPr>
        <p:spPr bwMode="auto">
          <a:xfrm>
            <a:off x="5551488" y="1055688"/>
            <a:ext cx="2374900" cy="468312"/>
          </a:xfrm>
          <a:prstGeom prst="roundRect">
            <a:avLst>
              <a:gd name="adj" fmla="val 16667"/>
            </a:avLst>
          </a:prstGeom>
          <a:solidFill>
            <a:srgbClr val="FFFF99"/>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派遣先</a:t>
            </a:r>
          </a:p>
        </p:txBody>
      </p:sp>
      <p:sp>
        <p:nvSpPr>
          <p:cNvPr id="64527" name="AutoShape 8"/>
          <p:cNvSpPr>
            <a:spLocks noChangeArrowheads="1"/>
          </p:cNvSpPr>
          <p:nvPr/>
        </p:nvSpPr>
        <p:spPr bwMode="auto">
          <a:xfrm rot="5400000">
            <a:off x="5981700" y="2511425"/>
            <a:ext cx="1600200" cy="1066800"/>
          </a:xfrm>
          <a:prstGeom prst="leftRightArrow">
            <a:avLst>
              <a:gd name="adj1" fmla="val 50000"/>
              <a:gd name="adj2" fmla="val 28500"/>
            </a:avLst>
          </a:prstGeom>
          <a:solidFill>
            <a:schemeClr val="bg1"/>
          </a:solidFill>
          <a:ln w="28575">
            <a:solidFill>
              <a:schemeClr val="tx1"/>
            </a:solidFill>
            <a:miter lim="800000"/>
            <a:headEnd/>
            <a:tailEnd/>
          </a:ln>
        </p:spPr>
        <p:txBody>
          <a:bodyPr rot="10800000"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500"/>
              </a:lnSpc>
              <a:spcBef>
                <a:spcPct val="0"/>
              </a:spcBef>
              <a:buFontTx/>
              <a:buNone/>
            </a:pPr>
            <a:endParaRPr lang="en-US" altLang="ja-JP" sz="2000" b="1">
              <a:latin typeface="HG丸ｺﾞｼｯｸM-PRO" pitchFamily="50" charset="-128"/>
              <a:ea typeface="HG丸ｺﾞｼｯｸM-PRO" pitchFamily="50" charset="-128"/>
            </a:endParaRPr>
          </a:p>
        </p:txBody>
      </p:sp>
      <p:sp>
        <p:nvSpPr>
          <p:cNvPr id="64528" name="Rectangle 11"/>
          <p:cNvSpPr txBox="1">
            <a:spLocks noChangeArrowheads="1"/>
          </p:cNvSpPr>
          <p:nvPr/>
        </p:nvSpPr>
        <p:spPr bwMode="auto">
          <a:xfrm>
            <a:off x="304800" y="173038"/>
            <a:ext cx="4749800" cy="582612"/>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400"/>
              </a:lnSpc>
              <a:spcBef>
                <a:spcPct val="0"/>
              </a:spcBef>
              <a:buFontTx/>
              <a:buNone/>
            </a:pPr>
            <a:r>
              <a:rPr lang="ja-JP" altLang="en-US" sz="2400" b="1" dirty="0" smtClean="0">
                <a:solidFill>
                  <a:schemeClr val="bg1"/>
                </a:solidFill>
                <a:latin typeface="HG丸ｺﾞｼｯｸM-PRO" pitchFamily="50" charset="-128"/>
                <a:ea typeface="HG丸ｺﾞｼｯｸM-PRO" pitchFamily="50" charset="-128"/>
              </a:rPr>
              <a:t>②　派遣</a:t>
            </a:r>
            <a:r>
              <a:rPr lang="ja-JP" altLang="en-US" sz="2400" b="1" dirty="0">
                <a:solidFill>
                  <a:schemeClr val="bg1"/>
                </a:solidFill>
                <a:latin typeface="HG丸ｺﾞｼｯｸM-PRO" pitchFamily="50" charset="-128"/>
                <a:ea typeface="HG丸ｺﾞｼｯｸM-PRO" pitchFamily="50" charset="-128"/>
              </a:rPr>
              <a:t>労働者の</a:t>
            </a:r>
            <a:r>
              <a:rPr lang="ja-JP" altLang="en-US" sz="2400" b="1" dirty="0" smtClean="0">
                <a:solidFill>
                  <a:schemeClr val="bg1"/>
                </a:solidFill>
                <a:latin typeface="HG丸ｺﾞｼｯｸM-PRO" pitchFamily="50" charset="-128"/>
                <a:ea typeface="HG丸ｺﾞｼｯｸM-PRO" pitchFamily="50" charset="-128"/>
              </a:rPr>
              <a:t>安全衛生管理</a:t>
            </a:r>
            <a:endParaRPr lang="ja-JP" altLang="en-US" sz="2400" b="1" dirty="0">
              <a:solidFill>
                <a:schemeClr val="bg1"/>
              </a:solidFill>
              <a:latin typeface="HG丸ｺﾞｼｯｸM-PRO" pitchFamily="50" charset="-128"/>
              <a:ea typeface="HG丸ｺﾞｼｯｸM-PRO" pitchFamily="50" charset="-128"/>
            </a:endParaRPr>
          </a:p>
        </p:txBody>
      </p:sp>
      <p:sp>
        <p:nvSpPr>
          <p:cNvPr id="64529" name="AutoShape 15"/>
          <p:cNvSpPr>
            <a:spLocks noChangeArrowheads="1"/>
          </p:cNvSpPr>
          <p:nvPr/>
        </p:nvSpPr>
        <p:spPr bwMode="auto">
          <a:xfrm>
            <a:off x="304800" y="4870450"/>
            <a:ext cx="8588375" cy="393700"/>
          </a:xfrm>
          <a:prstGeom prst="roundRect">
            <a:avLst>
              <a:gd name="adj" fmla="val 16667"/>
            </a:avLst>
          </a:prstGeom>
          <a:solidFill>
            <a:schemeClr val="bg1"/>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ct val="0"/>
              </a:spcBef>
              <a:buFontTx/>
              <a:buNone/>
            </a:pPr>
            <a:r>
              <a:rPr lang="en-US" altLang="ja-JP" sz="1800">
                <a:solidFill>
                  <a:srgbClr val="FF0000"/>
                </a:solidFill>
                <a:latin typeface="HG丸ｺﾞｼｯｸM-PRO" pitchFamily="50" charset="-128"/>
                <a:ea typeface="HG丸ｺﾞｼｯｸM-PRO" pitchFamily="50" charset="-128"/>
              </a:rPr>
              <a:t>※</a:t>
            </a:r>
            <a:r>
              <a:rPr lang="ja-JP" altLang="en-US" sz="1800">
                <a:solidFill>
                  <a:srgbClr val="FF0000"/>
                </a:solidFill>
                <a:latin typeface="HG丸ｺﾞｼｯｸM-PRO" pitchFamily="50" charset="-128"/>
                <a:ea typeface="HG丸ｺﾞｼｯｸM-PRO" pitchFamily="50" charset="-128"/>
              </a:rPr>
              <a:t>統括管理者とは：総括安全衛生管理者・安全管理者・衛生管理者・事業主等</a:t>
            </a:r>
          </a:p>
        </p:txBody>
      </p:sp>
      <p:sp>
        <p:nvSpPr>
          <p:cNvPr id="64530" name="テキスト ボックス 2"/>
          <p:cNvSpPr txBox="1">
            <a:spLocks noChangeArrowheads="1"/>
          </p:cNvSpPr>
          <p:nvPr/>
        </p:nvSpPr>
        <p:spPr bwMode="auto">
          <a:xfrm>
            <a:off x="6535738" y="2211388"/>
            <a:ext cx="5651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500"/>
              </a:lnSpc>
              <a:spcBef>
                <a:spcPct val="0"/>
              </a:spcBef>
              <a:buFontTx/>
              <a:buNone/>
            </a:pPr>
            <a:r>
              <a:rPr lang="ja-JP" altLang="en-US" sz="2000" b="1">
                <a:latin typeface="HG丸ｺﾞｼｯｸM-PRO" pitchFamily="50" charset="-128"/>
                <a:ea typeface="HG丸ｺﾞｼｯｸM-PRO" pitchFamily="50" charset="-128"/>
              </a:rPr>
              <a:t>連絡調整</a:t>
            </a:r>
          </a:p>
        </p:txBody>
      </p:sp>
      <p:sp>
        <p:nvSpPr>
          <p:cNvPr id="64531" name="テキスト ボックス 21"/>
          <p:cNvSpPr txBox="1">
            <a:spLocks noChangeArrowheads="1"/>
          </p:cNvSpPr>
          <p:nvPr/>
        </p:nvSpPr>
        <p:spPr bwMode="auto">
          <a:xfrm>
            <a:off x="2217738" y="2217738"/>
            <a:ext cx="5365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200"/>
              </a:lnSpc>
              <a:spcBef>
                <a:spcPct val="0"/>
              </a:spcBef>
              <a:buFontTx/>
              <a:buNone/>
            </a:pPr>
            <a:r>
              <a:rPr lang="ja-JP" altLang="en-US" sz="2000" b="1">
                <a:latin typeface="HG丸ｺﾞｼｯｸM-PRO" pitchFamily="50" charset="-128"/>
                <a:ea typeface="HG丸ｺﾞｼｯｸM-PRO" pitchFamily="50" charset="-128"/>
              </a:rPr>
              <a:t>連絡調整</a:t>
            </a:r>
          </a:p>
        </p:txBody>
      </p:sp>
      <p:sp>
        <p:nvSpPr>
          <p:cNvPr id="20" name="Text Box 13"/>
          <p:cNvSpPr txBox="1">
            <a:spLocks noChangeArrowheads="1"/>
          </p:cNvSpPr>
          <p:nvPr/>
        </p:nvSpPr>
        <p:spPr bwMode="auto">
          <a:xfrm>
            <a:off x="7057852" y="278984"/>
            <a:ext cx="16035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P14</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910287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6A25D9BF-ED8F-4CB8-BF4A-D4E73C77F768}" type="slidenum">
              <a:rPr lang="en-US" altLang="ja-JP" sz="1400" smtClean="0"/>
              <a:pPr eaLnBrk="1" hangingPunct="1">
                <a:spcBef>
                  <a:spcPct val="0"/>
                </a:spcBef>
                <a:buFontTx/>
                <a:buNone/>
              </a:pPr>
              <a:t>26</a:t>
            </a:fld>
            <a:endParaRPr lang="en-US" altLang="ja-JP" sz="1400" smtClean="0"/>
          </a:p>
        </p:txBody>
      </p:sp>
      <p:grpSp>
        <p:nvGrpSpPr>
          <p:cNvPr id="65539" name="グループ化 2"/>
          <p:cNvGrpSpPr>
            <a:grpSpLocks/>
          </p:cNvGrpSpPr>
          <p:nvPr/>
        </p:nvGrpSpPr>
        <p:grpSpPr bwMode="auto">
          <a:xfrm>
            <a:off x="402281" y="1030288"/>
            <a:ext cx="4181475" cy="5272287"/>
            <a:chOff x="401925" y="1029955"/>
            <a:chExt cx="4181187" cy="4743041"/>
          </a:xfrm>
        </p:grpSpPr>
        <p:sp>
          <p:nvSpPr>
            <p:cNvPr id="65551" name="Text Box 6"/>
            <p:cNvSpPr txBox="1">
              <a:spLocks noChangeArrowheads="1"/>
            </p:cNvSpPr>
            <p:nvPr/>
          </p:nvSpPr>
          <p:spPr bwMode="auto">
            <a:xfrm>
              <a:off x="401925" y="1629008"/>
              <a:ext cx="4181187" cy="4143988"/>
            </a:xfrm>
            <a:prstGeom prst="rect">
              <a:avLst/>
            </a:prstGeom>
            <a:solidFill>
              <a:srgbClr val="FFCC99">
                <a:alpha val="41176"/>
              </a:srgbClr>
            </a:solidFill>
            <a:ln w="25400">
              <a:solidFill>
                <a:srgbClr val="800080"/>
              </a:solidFill>
              <a:prstDash val="sysDot"/>
              <a:miter lim="800000"/>
              <a:headEnd/>
              <a:tailEnd/>
            </a:ln>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200"/>
                </a:lnSpc>
                <a:spcBef>
                  <a:spcPct val="0"/>
                </a:spcBef>
                <a:buFontTx/>
                <a:buNone/>
              </a:pPr>
              <a:r>
                <a:rPr lang="ja-JP" altLang="en-US" sz="2000" b="1" dirty="0">
                  <a:solidFill>
                    <a:srgbClr val="C00000"/>
                  </a:solidFill>
                  <a:latin typeface="HG丸ｺﾞｼｯｸM-PRO" pitchFamily="50" charset="-128"/>
                  <a:ea typeface="HG丸ｺﾞｼｯｸM-PRO" pitchFamily="50" charset="-128"/>
                </a:rPr>
                <a:t>ジョイントベンチャー（ＪＶ）</a:t>
              </a:r>
            </a:p>
            <a:p>
              <a:pPr eaLnBrk="1" hangingPunct="1">
                <a:lnSpc>
                  <a:spcPts val="3200"/>
                </a:lnSpc>
                <a:spcBef>
                  <a:spcPct val="0"/>
                </a:spcBef>
                <a:buFontTx/>
                <a:buNone/>
              </a:pPr>
              <a:r>
                <a:rPr lang="ja-JP" altLang="en-US" sz="1800" dirty="0">
                  <a:latin typeface="HG丸ｺﾞｼｯｸM-PRO" pitchFamily="50" charset="-128"/>
                  <a:ea typeface="HG丸ｺﾞｼｯｸM-PRO" pitchFamily="50" charset="-128"/>
                </a:rPr>
                <a:t>　</a:t>
              </a:r>
              <a:r>
                <a:rPr lang="ja-JP" altLang="en-US" sz="1800" b="1" dirty="0">
                  <a:latin typeface="HG丸ｺﾞｼｯｸM-PRO" pitchFamily="50" charset="-128"/>
                  <a:ea typeface="HG丸ｺﾞｼｯｸM-PRO" pitchFamily="50" charset="-128"/>
                </a:rPr>
                <a:t>２つ以上の事業者が同一の場所</a:t>
              </a:r>
              <a:endParaRPr lang="en-US" altLang="ja-JP" sz="1800" b="1"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1800" b="1" dirty="0">
                  <a:latin typeface="HG丸ｺﾞｼｯｸM-PRO" pitchFamily="50" charset="-128"/>
                  <a:ea typeface="HG丸ｺﾞｼｯｸM-PRO" pitchFamily="50" charset="-128"/>
                </a:rPr>
                <a:t>　で共同連携して仕事をする</a:t>
              </a:r>
              <a:endParaRPr lang="en-US" altLang="ja-JP" sz="1800" b="1" dirty="0">
                <a:latin typeface="HG丸ｺﾞｼｯｸM-PRO" pitchFamily="50" charset="-128"/>
                <a:ea typeface="HG丸ｺﾞｼｯｸM-PRO" pitchFamily="50" charset="-128"/>
              </a:endParaRPr>
            </a:p>
            <a:p>
              <a:pPr eaLnBrk="1" hangingPunct="1">
                <a:lnSpc>
                  <a:spcPts val="3200"/>
                </a:lnSpc>
                <a:spcBef>
                  <a:spcPct val="0"/>
                </a:spcBef>
                <a:buFontTx/>
                <a:buNone/>
              </a:pPr>
              <a:endParaRPr lang="ja-JP" altLang="en-US" sz="1800" b="1" dirty="0">
                <a:latin typeface="HG丸ｺﾞｼｯｸM-PRO" pitchFamily="50" charset="-128"/>
                <a:ea typeface="HG丸ｺﾞｼｯｸM-PRO" pitchFamily="50" charset="-128"/>
              </a:endParaRPr>
            </a:p>
            <a:p>
              <a:pPr eaLnBrk="1" hangingPunct="1">
                <a:lnSpc>
                  <a:spcPts val="3200"/>
                </a:lnSpc>
                <a:spcBef>
                  <a:spcPct val="0"/>
                </a:spcBef>
                <a:buFontTx/>
                <a:buNone/>
              </a:pPr>
              <a:endParaRPr lang="ja-JP" altLang="en-US" sz="1800" b="1"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000" b="1" dirty="0">
                  <a:solidFill>
                    <a:srgbClr val="C00000"/>
                  </a:solidFill>
                  <a:latin typeface="HG丸ｺﾞｼｯｸM-PRO" pitchFamily="50" charset="-128"/>
                  <a:ea typeface="HG丸ｺﾞｼｯｸM-PRO" pitchFamily="50" charset="-128"/>
                </a:rPr>
                <a:t>ジョイントベンチャーの届け出</a:t>
              </a:r>
              <a:endParaRPr lang="en-US" altLang="ja-JP" sz="2000" b="1" dirty="0">
                <a:solidFill>
                  <a:srgbClr val="C00000"/>
                </a:solidFill>
                <a:latin typeface="HG丸ｺﾞｼｯｸM-PRO" pitchFamily="50" charset="-128"/>
                <a:ea typeface="HG丸ｺﾞｼｯｸM-PRO" pitchFamily="50" charset="-128"/>
              </a:endParaRPr>
            </a:p>
            <a:p>
              <a:pPr eaLnBrk="1" hangingPunct="1">
                <a:lnSpc>
                  <a:spcPts val="3200"/>
                </a:lnSpc>
                <a:spcBef>
                  <a:spcPct val="0"/>
                </a:spcBef>
                <a:buFontTx/>
                <a:buNone/>
              </a:pPr>
              <a:endParaRPr lang="ja-JP" altLang="en-US" sz="2000" b="1" dirty="0">
                <a:solidFill>
                  <a:srgbClr val="CC3300"/>
                </a:solidFill>
                <a:latin typeface="HG丸ｺﾞｼｯｸM-PRO" pitchFamily="50" charset="-128"/>
                <a:ea typeface="HG丸ｺﾞｼｯｸM-PRO" pitchFamily="50" charset="-128"/>
              </a:endParaRPr>
            </a:p>
            <a:p>
              <a:pPr eaLnBrk="1" hangingPunct="1">
                <a:lnSpc>
                  <a:spcPts val="3200"/>
                </a:lnSpc>
                <a:spcBef>
                  <a:spcPct val="0"/>
                </a:spcBef>
                <a:buFontTx/>
                <a:buNone/>
              </a:pPr>
              <a:endParaRPr lang="ja-JP" altLang="en-US" sz="2000" b="1" dirty="0">
                <a:solidFill>
                  <a:srgbClr val="CC3300"/>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000" b="1" dirty="0">
                  <a:latin typeface="HG丸ｺﾞｼｯｸM-PRO" pitchFamily="50" charset="-128"/>
                  <a:ea typeface="HG丸ｺﾞｼｯｸM-PRO" pitchFamily="50" charset="-128"/>
                </a:rPr>
                <a:t>労働者は届け出企業の労働者とさ</a:t>
              </a:r>
              <a:endParaRPr lang="en-US" altLang="ja-JP" sz="2000" b="1"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000" b="1" dirty="0">
                  <a:latin typeface="HG丸ｺﾞｼｯｸM-PRO" pitchFamily="50" charset="-128"/>
                  <a:ea typeface="HG丸ｺﾞｼｯｸM-PRO" pitchFamily="50" charset="-128"/>
                </a:rPr>
                <a:t>れ労働安全衛生法が適用</a:t>
              </a:r>
              <a:r>
                <a:rPr lang="ja-JP" altLang="en-US" sz="2000" b="1" dirty="0" smtClean="0">
                  <a:latin typeface="HG丸ｺﾞｼｯｸM-PRO" pitchFamily="50" charset="-128"/>
                  <a:ea typeface="HG丸ｺﾞｼｯｸM-PRO" pitchFamily="50" charset="-128"/>
                </a:rPr>
                <a:t>される</a:t>
              </a:r>
              <a:endParaRPr lang="en-US" altLang="ja-JP" sz="2000" b="1" dirty="0" smtClean="0">
                <a:latin typeface="HG丸ｺﾞｼｯｸM-PRO" pitchFamily="50" charset="-128"/>
                <a:ea typeface="HG丸ｺﾞｼｯｸM-PRO" pitchFamily="50" charset="-128"/>
              </a:endParaRPr>
            </a:p>
            <a:p>
              <a:pPr eaLnBrk="1" hangingPunct="1">
                <a:lnSpc>
                  <a:spcPts val="3200"/>
                </a:lnSpc>
                <a:spcBef>
                  <a:spcPct val="0"/>
                </a:spcBef>
                <a:buNone/>
              </a:pPr>
              <a:r>
                <a:rPr lang="ja-JP" altLang="en-US" sz="2000" b="1" dirty="0" smtClean="0">
                  <a:latin typeface="HG丸ｺﾞｼｯｸM-PRO" pitchFamily="50" charset="-128"/>
                  <a:ea typeface="HG丸ｺﾞｼｯｸM-PRO" pitchFamily="50" charset="-128"/>
                </a:rPr>
                <a:t>　　　</a:t>
              </a:r>
              <a:r>
                <a:rPr lang="ja-JP" altLang="en-US" sz="2000" b="1" dirty="0" smtClean="0">
                  <a:solidFill>
                    <a:srgbClr val="FF0000"/>
                  </a:solidFill>
                  <a:latin typeface="HG丸ｺﾞｼｯｸM-PRO" pitchFamily="50" charset="-128"/>
                  <a:ea typeface="HG丸ｺﾞｼｯｸM-PRO" pitchFamily="50" charset="-128"/>
                </a:rPr>
                <a:t>労働</a:t>
              </a:r>
              <a:r>
                <a:rPr lang="ja-JP" altLang="en-US" sz="2000" b="1" dirty="0">
                  <a:solidFill>
                    <a:srgbClr val="FF0000"/>
                  </a:solidFill>
                  <a:latin typeface="HG丸ｺﾞｼｯｸM-PRO" pitchFamily="50" charset="-128"/>
                  <a:ea typeface="HG丸ｺﾞｼｯｸM-PRO" pitchFamily="50" charset="-128"/>
                </a:rPr>
                <a:t>災害の</a:t>
              </a:r>
              <a:r>
                <a:rPr lang="ja-JP" altLang="en-US" sz="2000" b="1" dirty="0" smtClean="0">
                  <a:solidFill>
                    <a:srgbClr val="FF0000"/>
                  </a:solidFill>
                  <a:latin typeface="HG丸ｺﾞｼｯｸM-PRO" pitchFamily="50" charset="-128"/>
                  <a:ea typeface="HG丸ｺﾞｼｯｸM-PRO" pitchFamily="50" charset="-128"/>
                </a:rPr>
                <a:t>防止</a:t>
              </a:r>
              <a:endParaRPr lang="en-US" altLang="ja-JP" sz="2000" b="1" dirty="0">
                <a:solidFill>
                  <a:srgbClr val="FF0000"/>
                </a:solidFill>
              </a:endParaRPr>
            </a:p>
          </p:txBody>
        </p:sp>
        <p:sp>
          <p:nvSpPr>
            <p:cNvPr id="65552" name="AutoShape 9"/>
            <p:cNvSpPr>
              <a:spLocks noChangeArrowheads="1"/>
            </p:cNvSpPr>
            <p:nvPr/>
          </p:nvSpPr>
          <p:spPr bwMode="auto">
            <a:xfrm>
              <a:off x="507705" y="1029955"/>
              <a:ext cx="3657600" cy="503237"/>
            </a:xfrm>
            <a:prstGeom prst="roundRect">
              <a:avLst>
                <a:gd name="adj" fmla="val 16667"/>
              </a:avLst>
            </a:prstGeom>
            <a:solidFill>
              <a:srgbClr val="FFCC99">
                <a:alpha val="41176"/>
              </a:srgbClr>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400"/>
                </a:lnSpc>
                <a:spcBef>
                  <a:spcPct val="0"/>
                </a:spcBef>
                <a:buFontTx/>
                <a:buNone/>
              </a:pPr>
              <a:r>
                <a:rPr lang="ja-JP" altLang="en-US" sz="2000" b="1">
                  <a:latin typeface="HG丸ｺﾞｼｯｸM-PRO" pitchFamily="50" charset="-128"/>
                  <a:ea typeface="HG丸ｺﾞｼｯｸM-PRO" pitchFamily="50" charset="-128"/>
                </a:rPr>
                <a:t>建設業のＪＶ（共同企業体）</a:t>
              </a:r>
            </a:p>
          </p:txBody>
        </p:sp>
      </p:grpSp>
      <p:grpSp>
        <p:nvGrpSpPr>
          <p:cNvPr id="65540" name="Group 11"/>
          <p:cNvGrpSpPr>
            <a:grpSpLocks/>
          </p:cNvGrpSpPr>
          <p:nvPr/>
        </p:nvGrpSpPr>
        <p:grpSpPr bwMode="auto">
          <a:xfrm>
            <a:off x="4787900" y="1030288"/>
            <a:ext cx="4032250" cy="5281612"/>
            <a:chOff x="340" y="1244"/>
            <a:chExt cx="2540" cy="2177"/>
          </a:xfrm>
        </p:grpSpPr>
        <p:sp>
          <p:nvSpPr>
            <p:cNvPr id="65549" name="Text Box 12"/>
            <p:cNvSpPr txBox="1">
              <a:spLocks noChangeArrowheads="1"/>
            </p:cNvSpPr>
            <p:nvPr/>
          </p:nvSpPr>
          <p:spPr bwMode="auto">
            <a:xfrm>
              <a:off x="340" y="1480"/>
              <a:ext cx="2540" cy="1941"/>
            </a:xfrm>
            <a:prstGeom prst="rect">
              <a:avLst/>
            </a:prstGeom>
            <a:solidFill>
              <a:srgbClr val="FF9900">
                <a:alpha val="50195"/>
              </a:srgbClr>
            </a:solidFill>
            <a:ln w="25400">
              <a:solidFill>
                <a:srgbClr val="800080"/>
              </a:solidFill>
              <a:prstDash val="sysDot"/>
              <a:miter lim="800000"/>
              <a:headEnd/>
              <a:tailEnd/>
            </a:ln>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000"/>
                </a:lnSpc>
                <a:spcBef>
                  <a:spcPct val="0"/>
                </a:spcBef>
                <a:buFontTx/>
                <a:buNone/>
              </a:pPr>
              <a:r>
                <a:rPr lang="ja-JP" altLang="en-US" sz="2000" b="1" dirty="0">
                  <a:latin typeface="HG丸ｺﾞｼｯｸM-PRO" pitchFamily="50" charset="-128"/>
                  <a:ea typeface="HG丸ｺﾞｼｯｸM-PRO" pitchFamily="50" charset="-128"/>
                </a:rPr>
                <a:t>下請け事業場の労働者が混在</a:t>
              </a:r>
              <a:endParaRPr lang="en-US" altLang="ja-JP" sz="2000" b="1"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b="1" dirty="0">
                  <a:latin typeface="HG丸ｺﾞｼｯｸM-PRO" pitchFamily="50" charset="-128"/>
                  <a:ea typeface="HG丸ｺﾞｼｯｸM-PRO" pitchFamily="50" charset="-128"/>
                </a:rPr>
                <a:t>して働く作業現場</a:t>
              </a:r>
              <a:endParaRPr lang="en-US" altLang="ja-JP" sz="2000" b="1"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000" b="1"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b="1" dirty="0">
                  <a:solidFill>
                    <a:srgbClr val="C00000"/>
                  </a:solidFill>
                  <a:latin typeface="HG丸ｺﾞｼｯｸM-PRO" pitchFamily="50" charset="-128"/>
                  <a:ea typeface="HG丸ｺﾞｼｯｸM-PRO" pitchFamily="50" charset="-128"/>
                </a:rPr>
                <a:t>統括安全衛生責任者・元方安全</a:t>
              </a:r>
              <a:endParaRPr lang="en-US" altLang="ja-JP" sz="2000" b="1" dirty="0">
                <a:solidFill>
                  <a:srgbClr val="C0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b="1" dirty="0">
                  <a:solidFill>
                    <a:srgbClr val="C00000"/>
                  </a:solidFill>
                  <a:latin typeface="HG丸ｺﾞｼｯｸM-PRO" pitchFamily="50" charset="-128"/>
                  <a:ea typeface="HG丸ｺﾞｼｯｸM-PRO" pitchFamily="50" charset="-128"/>
                </a:rPr>
                <a:t>衛生管理者の選任</a:t>
              </a:r>
              <a:endParaRPr lang="en-US" altLang="ja-JP" sz="2000" b="1" dirty="0">
                <a:solidFill>
                  <a:srgbClr val="C00000"/>
                </a:solidFill>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000" b="1" dirty="0">
                <a:solidFill>
                  <a:srgbClr val="CC33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b="1" dirty="0">
                  <a:solidFill>
                    <a:srgbClr val="C00000"/>
                  </a:solidFill>
                  <a:latin typeface="HG丸ｺﾞｼｯｸM-PRO" pitchFamily="50" charset="-128"/>
                  <a:ea typeface="HG丸ｺﾞｼｯｸM-PRO" pitchFamily="50" charset="-128"/>
                </a:rPr>
                <a:t>下請け事業場の安全衛生責任者</a:t>
              </a:r>
            </a:p>
            <a:p>
              <a:pPr eaLnBrk="1" hangingPunct="1">
                <a:lnSpc>
                  <a:spcPts val="3000"/>
                </a:lnSpc>
                <a:spcBef>
                  <a:spcPct val="0"/>
                </a:spcBef>
                <a:buFontTx/>
                <a:buNone/>
              </a:pPr>
              <a:endParaRPr lang="ja-JP" altLang="en-US" sz="2000" b="1"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b="1" dirty="0">
                  <a:solidFill>
                    <a:srgbClr val="C00000"/>
                  </a:solidFill>
                  <a:latin typeface="HG丸ｺﾞｼｯｸM-PRO" pitchFamily="50" charset="-128"/>
                  <a:ea typeface="HG丸ｺﾞｼｯｸM-PRO" pitchFamily="50" charset="-128"/>
                </a:rPr>
                <a:t>元方事業者との連絡調整</a:t>
              </a:r>
            </a:p>
            <a:p>
              <a:pPr eaLnBrk="1" hangingPunct="1">
                <a:lnSpc>
                  <a:spcPts val="3000"/>
                </a:lnSpc>
                <a:spcBef>
                  <a:spcPct val="0"/>
                </a:spcBef>
                <a:buFontTx/>
                <a:buNone/>
              </a:pPr>
              <a:endParaRPr lang="ja-JP" altLang="en-US" sz="2000" b="1" dirty="0">
                <a:solidFill>
                  <a:srgbClr val="CC33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b="1" dirty="0">
                  <a:latin typeface="HG丸ｺﾞｼｯｸM-PRO" pitchFamily="50" charset="-128"/>
                  <a:ea typeface="HG丸ｺﾞｼｯｸM-PRO" pitchFamily="50" charset="-128"/>
                </a:rPr>
                <a:t>　　　</a:t>
              </a:r>
              <a:r>
                <a:rPr lang="ja-JP" altLang="en-US" sz="2000" b="1" dirty="0">
                  <a:solidFill>
                    <a:srgbClr val="C00000"/>
                  </a:solidFill>
                  <a:latin typeface="HG丸ｺﾞｼｯｸM-PRO" pitchFamily="50" charset="-128"/>
                  <a:ea typeface="HG丸ｺﾞｼｯｸM-PRO" pitchFamily="50" charset="-128"/>
                </a:rPr>
                <a:t>協議組織の運営等</a:t>
              </a:r>
              <a:endParaRPr lang="en-US" altLang="ja-JP" sz="2000" b="1" dirty="0">
                <a:solidFill>
                  <a:srgbClr val="C0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b="1"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労働災害の防止</a:t>
              </a:r>
            </a:p>
          </p:txBody>
        </p:sp>
        <p:sp>
          <p:nvSpPr>
            <p:cNvPr id="65550" name="AutoShape 13"/>
            <p:cNvSpPr>
              <a:spLocks noChangeArrowheads="1"/>
            </p:cNvSpPr>
            <p:nvPr/>
          </p:nvSpPr>
          <p:spPr bwMode="auto">
            <a:xfrm>
              <a:off x="340" y="1244"/>
              <a:ext cx="2540" cy="201"/>
            </a:xfrm>
            <a:prstGeom prst="roundRect">
              <a:avLst>
                <a:gd name="adj" fmla="val 16667"/>
              </a:avLst>
            </a:prstGeom>
            <a:solidFill>
              <a:srgbClr val="FF9900">
                <a:alpha val="50195"/>
              </a:srgbClr>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建設業・</a:t>
              </a:r>
              <a:r>
                <a:rPr lang="ja-JP" altLang="en-US" sz="2400" dirty="0" smtClean="0">
                  <a:latin typeface="HG丸ｺﾞｼｯｸM-PRO" pitchFamily="50" charset="-128"/>
                  <a:ea typeface="HG丸ｺﾞｼｯｸM-PRO" pitchFamily="50" charset="-128"/>
                </a:rPr>
                <a:t>造船業</a:t>
              </a:r>
              <a:r>
                <a:rPr lang="ja-JP" altLang="en-US" sz="1800" dirty="0" smtClean="0">
                  <a:latin typeface="HG丸ｺﾞｼｯｸM-PRO" pitchFamily="50" charset="-128"/>
                  <a:ea typeface="HG丸ｺﾞｼｯｸM-PRO" pitchFamily="50" charset="-128"/>
                </a:rPr>
                <a:t>（</a:t>
              </a:r>
              <a:r>
                <a:rPr lang="en-US" altLang="ja-JP" sz="1800" dirty="0" smtClean="0">
                  <a:latin typeface="HG丸ｺﾞｼｯｸM-PRO" pitchFamily="50" charset="-128"/>
                  <a:ea typeface="HG丸ｺﾞｼｯｸM-PRO" pitchFamily="50" charset="-128"/>
                </a:rPr>
                <a:t>50</a:t>
              </a:r>
              <a:r>
                <a:rPr lang="ja-JP" altLang="en-US" sz="1800" dirty="0" smtClean="0">
                  <a:latin typeface="HG丸ｺﾞｼｯｸM-PRO" pitchFamily="50" charset="-128"/>
                  <a:ea typeface="HG丸ｺﾞｼｯｸM-PRO" pitchFamily="50" charset="-128"/>
                </a:rPr>
                <a:t>人以上）</a:t>
              </a:r>
              <a:endParaRPr lang="ja-JP" altLang="en-US" sz="1800" dirty="0">
                <a:latin typeface="HG丸ｺﾞｼｯｸM-PRO" pitchFamily="50" charset="-128"/>
                <a:ea typeface="HG丸ｺﾞｼｯｸM-PRO" pitchFamily="50" charset="-128"/>
              </a:endParaRPr>
            </a:p>
          </p:txBody>
        </p:sp>
      </p:grpSp>
      <p:sp>
        <p:nvSpPr>
          <p:cNvPr id="65541" name="AutoShape 14"/>
          <p:cNvSpPr>
            <a:spLocks noChangeArrowheads="1"/>
          </p:cNvSpPr>
          <p:nvPr/>
        </p:nvSpPr>
        <p:spPr bwMode="auto">
          <a:xfrm>
            <a:off x="6030913" y="2384425"/>
            <a:ext cx="720725" cy="327025"/>
          </a:xfrm>
          <a:prstGeom prst="downArrow">
            <a:avLst>
              <a:gd name="adj1" fmla="val 50000"/>
              <a:gd name="adj2" fmla="val 25000"/>
            </a:avLst>
          </a:prstGeom>
          <a:solidFill>
            <a:schemeClr val="accent1"/>
          </a:solidFill>
          <a:ln w="2857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65542" name="AutoShape 15"/>
          <p:cNvSpPr>
            <a:spLocks noChangeArrowheads="1"/>
          </p:cNvSpPr>
          <p:nvPr/>
        </p:nvSpPr>
        <p:spPr bwMode="auto">
          <a:xfrm>
            <a:off x="6030913" y="3563938"/>
            <a:ext cx="720725" cy="333375"/>
          </a:xfrm>
          <a:prstGeom prst="downArrow">
            <a:avLst>
              <a:gd name="adj1" fmla="val 50000"/>
              <a:gd name="adj2" fmla="val 25000"/>
            </a:avLst>
          </a:prstGeom>
          <a:solidFill>
            <a:schemeClr val="accent1"/>
          </a:solidFill>
          <a:ln w="2857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ct val="0"/>
              </a:spcBef>
              <a:buFontTx/>
              <a:buNone/>
            </a:pPr>
            <a:endParaRPr lang="ja-JP" altLang="en-US" sz="1800"/>
          </a:p>
        </p:txBody>
      </p:sp>
      <p:sp>
        <p:nvSpPr>
          <p:cNvPr id="65543" name="AutoShape 16"/>
          <p:cNvSpPr>
            <a:spLocks noChangeArrowheads="1"/>
          </p:cNvSpPr>
          <p:nvPr/>
        </p:nvSpPr>
        <p:spPr bwMode="auto">
          <a:xfrm>
            <a:off x="6057900" y="4318000"/>
            <a:ext cx="719138" cy="349250"/>
          </a:xfrm>
          <a:prstGeom prst="downArrow">
            <a:avLst>
              <a:gd name="adj1" fmla="val 50000"/>
              <a:gd name="adj2" fmla="val 25000"/>
            </a:avLst>
          </a:prstGeom>
          <a:solidFill>
            <a:schemeClr val="accent1"/>
          </a:solidFill>
          <a:ln w="2857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65544" name="AutoShape 17"/>
          <p:cNvSpPr>
            <a:spLocks noChangeArrowheads="1"/>
          </p:cNvSpPr>
          <p:nvPr/>
        </p:nvSpPr>
        <p:spPr bwMode="auto">
          <a:xfrm>
            <a:off x="6030913" y="5054600"/>
            <a:ext cx="720725" cy="295275"/>
          </a:xfrm>
          <a:prstGeom prst="downArrow">
            <a:avLst>
              <a:gd name="adj1" fmla="val 50000"/>
              <a:gd name="adj2" fmla="val 25000"/>
            </a:avLst>
          </a:prstGeom>
          <a:solidFill>
            <a:schemeClr val="accent1"/>
          </a:solidFill>
          <a:ln w="2857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65546" name="AutoShape 7"/>
          <p:cNvSpPr>
            <a:spLocks noChangeArrowheads="1"/>
          </p:cNvSpPr>
          <p:nvPr/>
        </p:nvSpPr>
        <p:spPr bwMode="auto">
          <a:xfrm>
            <a:off x="1828800" y="3151188"/>
            <a:ext cx="720725" cy="588962"/>
          </a:xfrm>
          <a:prstGeom prst="downArrow">
            <a:avLst>
              <a:gd name="adj1" fmla="val 50000"/>
              <a:gd name="adj2" fmla="val 25000"/>
            </a:avLst>
          </a:prstGeom>
          <a:solidFill>
            <a:schemeClr val="accent1"/>
          </a:solidFill>
          <a:ln w="38100">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65547" name="AutoShape 8"/>
          <p:cNvSpPr>
            <a:spLocks noChangeArrowheads="1"/>
          </p:cNvSpPr>
          <p:nvPr/>
        </p:nvSpPr>
        <p:spPr bwMode="auto">
          <a:xfrm>
            <a:off x="1828800" y="4318000"/>
            <a:ext cx="720725" cy="561975"/>
          </a:xfrm>
          <a:prstGeom prst="downArrow">
            <a:avLst>
              <a:gd name="adj1" fmla="val 50000"/>
              <a:gd name="adj2" fmla="val 25000"/>
            </a:avLst>
          </a:prstGeom>
          <a:solidFill>
            <a:schemeClr val="accent1"/>
          </a:solidFill>
          <a:ln w="38100">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65548" name="Rectangle 11"/>
          <p:cNvSpPr txBox="1">
            <a:spLocks noChangeArrowheads="1"/>
          </p:cNvSpPr>
          <p:nvPr/>
        </p:nvSpPr>
        <p:spPr bwMode="auto">
          <a:xfrm>
            <a:off x="352287" y="363246"/>
            <a:ext cx="8083624" cy="582612"/>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400"/>
              </a:lnSpc>
              <a:spcBef>
                <a:spcPct val="0"/>
              </a:spcBef>
              <a:buFontTx/>
              <a:buNone/>
            </a:pPr>
            <a:r>
              <a:rPr lang="ja-JP" altLang="en-US" sz="2400" b="1" dirty="0" smtClean="0">
                <a:solidFill>
                  <a:schemeClr val="bg1"/>
                </a:solidFill>
                <a:latin typeface="HG丸ｺﾞｼｯｸM-PRO" pitchFamily="50" charset="-128"/>
                <a:ea typeface="HG丸ｺﾞｼｯｸM-PRO" pitchFamily="50" charset="-128"/>
              </a:rPr>
              <a:t>③　建設業</a:t>
            </a:r>
            <a:r>
              <a:rPr lang="ja-JP" altLang="en-US" sz="2400" b="1" dirty="0">
                <a:solidFill>
                  <a:schemeClr val="bg1"/>
                </a:solidFill>
                <a:latin typeface="HG丸ｺﾞｼｯｸM-PRO" pitchFamily="50" charset="-128"/>
                <a:ea typeface="HG丸ｺﾞｼｯｸM-PRO" pitchFamily="50" charset="-128"/>
              </a:rPr>
              <a:t>・造船業（特定元方事業者）の安全衛生管理</a:t>
            </a:r>
          </a:p>
        </p:txBody>
      </p:sp>
      <p:sp>
        <p:nvSpPr>
          <p:cNvPr id="17" name="Text Box 13"/>
          <p:cNvSpPr txBox="1">
            <a:spLocks noChangeArrowheads="1"/>
          </p:cNvSpPr>
          <p:nvPr/>
        </p:nvSpPr>
        <p:spPr bwMode="auto">
          <a:xfrm>
            <a:off x="6777038" y="6289162"/>
            <a:ext cx="16035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P14</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95224586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13"/>
          <p:cNvSpPr txBox="1">
            <a:spLocks noChangeArrowheads="1"/>
          </p:cNvSpPr>
          <p:nvPr/>
        </p:nvSpPr>
        <p:spPr bwMode="auto">
          <a:xfrm>
            <a:off x="6372200" y="268118"/>
            <a:ext cx="15841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P15</a:t>
            </a:r>
            <a:endParaRPr lang="ja-JP" altLang="en-US" sz="1600" dirty="0">
              <a:latin typeface="HG丸ｺﾞｼｯｸM-PRO" pitchFamily="50" charset="-128"/>
              <a:ea typeface="HG丸ｺﾞｼｯｸM-PRO" pitchFamily="50" charset="-128"/>
            </a:endParaRPr>
          </a:p>
        </p:txBody>
      </p:sp>
      <p:sp>
        <p:nvSpPr>
          <p:cNvPr id="26628" name="AutoShape 5"/>
          <p:cNvSpPr>
            <a:spLocks noChangeArrowheads="1"/>
          </p:cNvSpPr>
          <p:nvPr/>
        </p:nvSpPr>
        <p:spPr bwMode="auto">
          <a:xfrm>
            <a:off x="231956" y="860936"/>
            <a:ext cx="7292372" cy="593059"/>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600"/>
              </a:lnSpc>
              <a:spcBef>
                <a:spcPct val="0"/>
              </a:spcBef>
              <a:buFontTx/>
              <a:buNone/>
            </a:pPr>
            <a:r>
              <a:rPr lang="ja-JP" altLang="en-US" sz="2800" dirty="0" smtClean="0">
                <a:solidFill>
                  <a:srgbClr val="FF0000"/>
                </a:solidFill>
                <a:latin typeface="HG丸ｺﾞｼｯｸM-PRO" pitchFamily="50" charset="-128"/>
                <a:ea typeface="HG丸ｺﾞｼｯｸM-PRO" pitchFamily="50" charset="-128"/>
              </a:rPr>
              <a:t>　選任</a:t>
            </a:r>
            <a:r>
              <a:rPr lang="ja-JP" altLang="en-US" sz="2800" dirty="0">
                <a:solidFill>
                  <a:srgbClr val="FF0000"/>
                </a:solidFill>
                <a:latin typeface="HG丸ｺﾞｼｯｸM-PRO" pitchFamily="50" charset="-128"/>
                <a:ea typeface="HG丸ｺﾞｼｯｸM-PRO" pitchFamily="50" charset="-128"/>
              </a:rPr>
              <a:t>にあたっての要件（</a:t>
            </a:r>
            <a:r>
              <a:rPr lang="ja-JP" altLang="en-US" sz="2800" u="sng" dirty="0">
                <a:solidFill>
                  <a:srgbClr val="FF0000"/>
                </a:solidFill>
                <a:latin typeface="HG丸ｺﾞｼｯｸM-PRO" pitchFamily="50" charset="-128"/>
                <a:ea typeface="HG丸ｺﾞｼｯｸM-PRO" pitchFamily="50" charset="-128"/>
              </a:rPr>
              <a:t>代理者も同じ</a:t>
            </a:r>
            <a:r>
              <a:rPr lang="ja-JP" altLang="en-US" sz="2800" dirty="0">
                <a:solidFill>
                  <a:srgbClr val="FF0000"/>
                </a:solidFill>
                <a:latin typeface="HG丸ｺﾞｼｯｸM-PRO" pitchFamily="50" charset="-128"/>
                <a:ea typeface="HG丸ｺﾞｼｯｸM-PRO" pitchFamily="50" charset="-128"/>
              </a:rPr>
              <a:t>）</a:t>
            </a:r>
          </a:p>
        </p:txBody>
      </p:sp>
      <p:sp>
        <p:nvSpPr>
          <p:cNvPr id="26631" name="AutoShape 5"/>
          <p:cNvSpPr>
            <a:spLocks noChangeArrowheads="1"/>
          </p:cNvSpPr>
          <p:nvPr/>
        </p:nvSpPr>
        <p:spPr bwMode="auto">
          <a:xfrm>
            <a:off x="217365" y="1564740"/>
            <a:ext cx="4705455" cy="4816588"/>
          </a:xfrm>
          <a:prstGeom prst="roundRect">
            <a:avLst>
              <a:gd name="adj" fmla="val 3688"/>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ct val="0"/>
              </a:spcBef>
              <a:buFontTx/>
              <a:buNone/>
            </a:pPr>
            <a:r>
              <a:rPr lang="ja-JP" altLang="en-US" sz="2400" dirty="0">
                <a:solidFill>
                  <a:srgbClr val="0000CC"/>
                </a:solidFill>
                <a:latin typeface="HG丸ｺﾞｼｯｸM-PRO" pitchFamily="50" charset="-128"/>
                <a:ea typeface="HG丸ｺﾞｼｯｸM-PRO" pitchFamily="50" charset="-128"/>
              </a:rPr>
              <a:t>①　事業場における生産態様</a:t>
            </a:r>
            <a:r>
              <a:rPr lang="ja-JP" altLang="en-US" sz="2400" dirty="0" smtClean="0">
                <a:solidFill>
                  <a:srgbClr val="0000CC"/>
                </a:solidFill>
                <a:latin typeface="HG丸ｺﾞｼｯｸM-PRO" pitchFamily="50" charset="-128"/>
                <a:ea typeface="HG丸ｺﾞｼｯｸM-PRO" pitchFamily="50" charset="-128"/>
              </a:rPr>
              <a:t>の</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400" dirty="0">
                <a:solidFill>
                  <a:srgbClr val="0000CC"/>
                </a:solidFill>
                <a:latin typeface="HG丸ｺﾞｼｯｸM-PRO" pitchFamily="50" charset="-128"/>
                <a:ea typeface="HG丸ｺﾞｼｯｸM-PRO" pitchFamily="50" charset="-128"/>
              </a:rPr>
              <a:t>　</a:t>
            </a:r>
            <a:r>
              <a:rPr lang="ja-JP" altLang="en-US" sz="2400" dirty="0" smtClean="0">
                <a:solidFill>
                  <a:srgbClr val="0000CC"/>
                </a:solidFill>
                <a:latin typeface="HG丸ｺﾞｼｯｸM-PRO" pitchFamily="50" charset="-128"/>
                <a:ea typeface="HG丸ｺﾞｼｯｸM-PRO" pitchFamily="50" charset="-128"/>
              </a:rPr>
              <a:t>　全般</a:t>
            </a:r>
            <a:r>
              <a:rPr lang="ja-JP" altLang="en-US" sz="2400" dirty="0">
                <a:solidFill>
                  <a:srgbClr val="0000CC"/>
                </a:solidFill>
                <a:latin typeface="HG丸ｺﾞｼｯｸM-PRO" pitchFamily="50" charset="-128"/>
                <a:ea typeface="HG丸ｺﾞｼｯｸM-PRO" pitchFamily="50" charset="-128"/>
              </a:rPr>
              <a:t>に</a:t>
            </a:r>
            <a:r>
              <a:rPr lang="ja-JP" altLang="en-US" sz="2400" dirty="0" smtClean="0">
                <a:solidFill>
                  <a:srgbClr val="0000CC"/>
                </a:solidFill>
                <a:latin typeface="HG丸ｺﾞｼｯｸM-PRO" pitchFamily="50" charset="-128"/>
                <a:ea typeface="HG丸ｺﾞｼｯｸM-PRO" pitchFamily="50" charset="-128"/>
              </a:rPr>
              <a:t>精通していること</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・労働災害は作業現場で起きるの</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で、現場の環境下に精通して</a:t>
            </a:r>
            <a:r>
              <a:rPr lang="ja-JP" altLang="en-US" sz="2000" dirty="0" err="1" smtClean="0">
                <a:latin typeface="HG丸ｺﾞｼｯｸM-PRO" pitchFamily="50" charset="-128"/>
                <a:ea typeface="HG丸ｺﾞｼｯｸM-PRO" pitchFamily="50" charset="-128"/>
              </a:rPr>
              <a:t>い</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る</a:t>
            </a:r>
            <a:r>
              <a:rPr lang="ja-JP" altLang="en-US" sz="2000" dirty="0" smtClean="0">
                <a:latin typeface="HG丸ｺﾞｼｯｸM-PRO" pitchFamily="50" charset="-128"/>
                <a:ea typeface="HG丸ｺﾞｼｯｸM-PRO" pitchFamily="50" charset="-128"/>
              </a:rPr>
              <a:t>ことが大事である。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endParaRPr lang="en-US" altLang="ja-JP" sz="2000" dirty="0" smtClean="0">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②　安全衛生についての理解と</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400" dirty="0">
                <a:solidFill>
                  <a:srgbClr val="0000CC"/>
                </a:solidFill>
                <a:latin typeface="HG丸ｺﾞｼｯｸM-PRO" pitchFamily="50" charset="-128"/>
                <a:ea typeface="HG丸ｺﾞｼｯｸM-PRO" pitchFamily="50" charset="-128"/>
              </a:rPr>
              <a:t>　</a:t>
            </a:r>
            <a:r>
              <a:rPr lang="ja-JP" altLang="en-US" sz="2400" dirty="0" smtClean="0">
                <a:solidFill>
                  <a:srgbClr val="0000CC"/>
                </a:solidFill>
                <a:latin typeface="HG丸ｺﾞｼｯｸM-PRO" pitchFamily="50" charset="-128"/>
                <a:ea typeface="HG丸ｺﾞｼｯｸM-PRO" pitchFamily="50" charset="-128"/>
              </a:rPr>
              <a:t>　熱意があること</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・ひたむきな情熱とたゆまざる努</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力で安全衛生活動を推し進め、</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努力と創意工夫で安全衛生推進</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者の職務を果たすことが大事で</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ある。</a:t>
            </a:r>
            <a:r>
              <a:rPr lang="ja-JP" altLang="en-US" sz="2800" dirty="0" smtClean="0">
                <a:latin typeface="HG丸ｺﾞｼｯｸM-PRO" pitchFamily="50" charset="-128"/>
                <a:ea typeface="HG丸ｺﾞｼｯｸM-PRO" pitchFamily="50" charset="-128"/>
              </a:rPr>
              <a:t>　</a:t>
            </a:r>
            <a:endParaRPr lang="ja-JP" altLang="en-US" sz="2800" dirty="0">
              <a:latin typeface="HG丸ｺﾞｼｯｸM-PRO" pitchFamily="50" charset="-128"/>
              <a:ea typeface="HG丸ｺﾞｼｯｸM-PRO" pitchFamily="50" charset="-128"/>
            </a:endParaRPr>
          </a:p>
        </p:txBody>
      </p:sp>
      <p:sp>
        <p:nvSpPr>
          <p:cNvPr id="10" name="Text Box 9"/>
          <p:cNvSpPr txBox="1">
            <a:spLocks noChangeArrowheads="1"/>
          </p:cNvSpPr>
          <p:nvPr/>
        </p:nvSpPr>
        <p:spPr bwMode="auto">
          <a:xfrm>
            <a:off x="179512" y="237286"/>
            <a:ext cx="5184576"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800" dirty="0" smtClean="0">
                <a:latin typeface="HG丸ｺﾞｼｯｸM-PRO" pitchFamily="50" charset="-128"/>
                <a:ea typeface="HG丸ｺﾞｼｯｸM-PRO" pitchFamily="50" charset="-128"/>
              </a:rPr>
              <a:t>（３）</a:t>
            </a:r>
            <a:r>
              <a:rPr lang="ja-JP" altLang="en-US" sz="2800" dirty="0">
                <a:latin typeface="HG丸ｺﾞｼｯｸM-PRO" pitchFamily="50" charset="-128"/>
                <a:ea typeface="HG丸ｺﾞｼｯｸM-PRO" pitchFamily="50" charset="-128"/>
              </a:rPr>
              <a:t>安全衛生</a:t>
            </a:r>
            <a:r>
              <a:rPr lang="ja-JP" altLang="en-US" sz="2800" dirty="0" smtClean="0">
                <a:latin typeface="HG丸ｺﾞｼｯｸM-PRO" pitchFamily="50" charset="-128"/>
                <a:ea typeface="HG丸ｺﾞｼｯｸM-PRO" pitchFamily="50" charset="-128"/>
              </a:rPr>
              <a:t>推進者の選任</a:t>
            </a:r>
            <a:endParaRPr lang="ja-JP" altLang="en-US" sz="2800" dirty="0">
              <a:latin typeface="HG丸ｺﾞｼｯｸM-PRO" pitchFamily="50" charset="-128"/>
              <a:ea typeface="HG丸ｺﾞｼｯｸM-PRO" pitchFamily="50" charset="-128"/>
            </a:endParaRPr>
          </a:p>
        </p:txBody>
      </p:sp>
      <p:pic>
        <p:nvPicPr>
          <p:cNvPr id="3" name="図 2"/>
          <p:cNvPicPr>
            <a:picLocks noChangeAspect="1"/>
          </p:cNvPicPr>
          <p:nvPr/>
        </p:nvPicPr>
        <p:blipFill>
          <a:blip r:embed="rId3"/>
          <a:stretch>
            <a:fillRect/>
          </a:stretch>
        </p:blipFill>
        <p:spPr>
          <a:xfrm>
            <a:off x="5108394" y="4307965"/>
            <a:ext cx="3832231" cy="2321435"/>
          </a:xfrm>
          <a:prstGeom prst="rect">
            <a:avLst/>
          </a:prstGeom>
        </p:spPr>
      </p:pic>
      <p:sp>
        <p:nvSpPr>
          <p:cNvPr id="12" name="AutoShape 5"/>
          <p:cNvSpPr>
            <a:spLocks noChangeArrowheads="1"/>
          </p:cNvSpPr>
          <p:nvPr/>
        </p:nvSpPr>
        <p:spPr bwMode="auto">
          <a:xfrm>
            <a:off x="5108394" y="1595119"/>
            <a:ext cx="3832231" cy="2498431"/>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③</a:t>
            </a:r>
            <a:r>
              <a:rPr lang="ja-JP" altLang="en-US" sz="2400" dirty="0">
                <a:solidFill>
                  <a:srgbClr val="0000CC"/>
                </a:solidFill>
                <a:latin typeface="HG丸ｺﾞｼｯｸM-PRO" pitchFamily="50" charset="-128"/>
                <a:ea typeface="HG丸ｺﾞｼｯｸM-PRO" pitchFamily="50" charset="-128"/>
              </a:rPr>
              <a:t>　労使双方から</a:t>
            </a:r>
            <a:r>
              <a:rPr lang="ja-JP" altLang="en-US" sz="2400" dirty="0" smtClean="0">
                <a:solidFill>
                  <a:srgbClr val="0000CC"/>
                </a:solidFill>
                <a:latin typeface="HG丸ｺﾞｼｯｸM-PRO" pitchFamily="50" charset="-128"/>
                <a:ea typeface="HG丸ｺﾞｼｯｸM-PRO" pitchFamily="50" charset="-128"/>
              </a:rPr>
              <a:t>信頼</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400" dirty="0">
                <a:solidFill>
                  <a:srgbClr val="0000CC"/>
                </a:solidFill>
                <a:latin typeface="HG丸ｺﾞｼｯｸM-PRO" pitchFamily="50" charset="-128"/>
                <a:ea typeface="HG丸ｺﾞｼｯｸM-PRO" pitchFamily="50" charset="-128"/>
              </a:rPr>
              <a:t>　</a:t>
            </a:r>
            <a:r>
              <a:rPr lang="ja-JP" altLang="en-US" sz="2400" dirty="0" smtClean="0">
                <a:solidFill>
                  <a:srgbClr val="0000CC"/>
                </a:solidFill>
                <a:latin typeface="HG丸ｺﾞｼｯｸM-PRO" pitchFamily="50" charset="-128"/>
                <a:ea typeface="HG丸ｺﾞｼｯｸM-PRO" pitchFamily="50" charset="-128"/>
              </a:rPr>
              <a:t>　されていること</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・安全衛生活動の推進役</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である安全衛生推進者</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は、労使双方から信頼</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されることが大事で</a:t>
            </a:r>
            <a:r>
              <a:rPr lang="ja-JP" altLang="en-US" sz="2000" dirty="0" err="1" smtClean="0">
                <a:latin typeface="HG丸ｺﾞｼｯｸM-PRO" pitchFamily="50" charset="-128"/>
                <a:ea typeface="HG丸ｺﾞｼｯｸM-PRO" pitchFamily="50" charset="-128"/>
              </a:rPr>
              <a:t>あ</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る。</a:t>
            </a:r>
            <a:r>
              <a:rPr lang="ja-JP" altLang="en-US" sz="2800" dirty="0" smtClean="0">
                <a:latin typeface="HG丸ｺﾞｼｯｸM-PRO" pitchFamily="50" charset="-128"/>
                <a:ea typeface="HG丸ｺﾞｼｯｸM-PRO" pitchFamily="50" charset="-128"/>
              </a:rPr>
              <a:t>　</a:t>
            </a:r>
            <a:endParaRPr lang="ja-JP" altLang="en-US" sz="2800" dirty="0">
              <a:latin typeface="HG丸ｺﾞｼｯｸM-PRO" pitchFamily="50" charset="-128"/>
              <a:ea typeface="HG丸ｺﾞｼｯｸM-PRO" pitchFamily="50" charset="-128"/>
            </a:endParaRPr>
          </a:p>
        </p:txBody>
      </p:sp>
      <p:sp>
        <p:nvSpPr>
          <p:cNvPr id="26632" name="スライド番号プレースホルダー 3"/>
          <p:cNvSpPr>
            <a:spLocks noGrp="1"/>
          </p:cNvSpPr>
          <p:nvPr>
            <p:ph type="sldNum" sz="quarter" idx="12"/>
          </p:nvPr>
        </p:nvSpPr>
        <p:spPr>
          <a:xfrm>
            <a:off x="8100392" y="6245225"/>
            <a:ext cx="662608" cy="38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FBD89AFD-DE78-4AA8-86BD-F89DA5CE914F}" type="slidenum">
              <a:rPr lang="en-US" altLang="ja-JP" sz="1400" smtClean="0"/>
              <a:pPr>
                <a:spcBef>
                  <a:spcPct val="0"/>
                </a:spcBef>
                <a:buFontTx/>
                <a:buNone/>
              </a:pPr>
              <a:t>27</a:t>
            </a:fld>
            <a:endParaRPr lang="en-US" altLang="ja-JP" sz="1400" dirty="0" smtClean="0"/>
          </a:p>
        </p:txBody>
      </p:sp>
    </p:spTree>
    <p:extLst>
      <p:ext uri="{BB962C8B-B14F-4D97-AF65-F5344CB8AC3E}">
        <p14:creationId xmlns:p14="http://schemas.microsoft.com/office/powerpoint/2010/main" val="222061325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0E66FC26-B496-4BFA-BAB1-6BE472F46628}" type="slidenum">
              <a:rPr lang="en-US" altLang="ja-JP" sz="1400" smtClean="0"/>
              <a:pPr>
                <a:spcBef>
                  <a:spcPct val="0"/>
                </a:spcBef>
                <a:buFontTx/>
                <a:buNone/>
              </a:pPr>
              <a:t>28</a:t>
            </a:fld>
            <a:endParaRPr lang="en-US" altLang="ja-JP" sz="1400" smtClean="0"/>
          </a:p>
        </p:txBody>
      </p:sp>
      <p:sp>
        <p:nvSpPr>
          <p:cNvPr id="27651" name="Rectangle 2"/>
          <p:cNvSpPr>
            <a:spLocks noChangeArrowheads="1"/>
          </p:cNvSpPr>
          <p:nvPr/>
        </p:nvSpPr>
        <p:spPr bwMode="auto">
          <a:xfrm>
            <a:off x="1219200" y="3048000"/>
            <a:ext cx="34607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3600">
              <a:solidFill>
                <a:schemeClr val="tx2"/>
              </a:solidFill>
            </a:endParaRPr>
          </a:p>
        </p:txBody>
      </p:sp>
      <p:sp>
        <p:nvSpPr>
          <p:cNvPr id="27652" name="Text Box 3"/>
          <p:cNvSpPr txBox="1">
            <a:spLocks noChangeArrowheads="1"/>
          </p:cNvSpPr>
          <p:nvPr/>
        </p:nvSpPr>
        <p:spPr bwMode="auto">
          <a:xfrm>
            <a:off x="517525" y="598488"/>
            <a:ext cx="18415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3600">
              <a:solidFill>
                <a:schemeClr val="tx2"/>
              </a:solidFill>
            </a:endParaRPr>
          </a:p>
          <a:p>
            <a:pPr>
              <a:spcBef>
                <a:spcPct val="0"/>
              </a:spcBef>
              <a:buFontTx/>
              <a:buNone/>
            </a:pPr>
            <a:endParaRPr lang="ja-JP" altLang="en-US" sz="1800"/>
          </a:p>
        </p:txBody>
      </p:sp>
      <p:sp>
        <p:nvSpPr>
          <p:cNvPr id="27653"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3600">
              <a:solidFill>
                <a:schemeClr val="tx2"/>
              </a:solidFill>
            </a:endParaRPr>
          </a:p>
        </p:txBody>
      </p:sp>
      <p:sp>
        <p:nvSpPr>
          <p:cNvPr id="27654" name="Text Box 5"/>
          <p:cNvSpPr txBox="1">
            <a:spLocks noChangeArrowheads="1"/>
          </p:cNvSpPr>
          <p:nvPr/>
        </p:nvSpPr>
        <p:spPr bwMode="auto">
          <a:xfrm>
            <a:off x="2667000" y="2590800"/>
            <a:ext cx="4191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pPr>
            <a:r>
              <a:rPr lang="ja-JP" altLang="en-US" sz="4000">
                <a:ea typeface="ＭＳ ゴシック" pitchFamily="49" charset="-128"/>
              </a:rPr>
              <a:t>ＥＮＤ</a:t>
            </a:r>
          </a:p>
        </p:txBody>
      </p:sp>
      <p:graphicFrame>
        <p:nvGraphicFramePr>
          <p:cNvPr id="27655" name="Object 6"/>
          <p:cNvGraphicFramePr>
            <a:graphicFrameLocks noChangeAspect="1"/>
          </p:cNvGraphicFramePr>
          <p:nvPr/>
        </p:nvGraphicFramePr>
        <p:xfrm>
          <a:off x="3429000" y="2667000"/>
          <a:ext cx="5334000" cy="2987675"/>
        </p:xfrm>
        <a:graphic>
          <a:graphicData uri="http://schemas.openxmlformats.org/presentationml/2006/ole">
            <mc:AlternateContent xmlns:mc="http://schemas.openxmlformats.org/markup-compatibility/2006">
              <mc:Choice xmlns:v="urn:schemas-microsoft-com:vml" Requires="v">
                <p:oleObj spid="_x0000_s85032" name="Photo Editor ｲﾒｰｼﾞ" r:id="rId3" imgW="3315163" imgH="1857143" progId="MSPhotoEd.3">
                  <p:embed/>
                </p:oleObj>
              </mc:Choice>
              <mc:Fallback>
                <p:oleObj name="Photo Editor ｲﾒｰｼﾞ" r:id="rId3" imgW="3315163" imgH="185714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667000"/>
                        <a:ext cx="5334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6" name="Object 7"/>
          <p:cNvGraphicFramePr>
            <a:graphicFrameLocks noChangeAspect="1"/>
          </p:cNvGraphicFramePr>
          <p:nvPr/>
        </p:nvGraphicFramePr>
        <p:xfrm>
          <a:off x="1143000" y="2362200"/>
          <a:ext cx="1644650" cy="3581400"/>
        </p:xfrm>
        <a:graphic>
          <a:graphicData uri="http://schemas.openxmlformats.org/presentationml/2006/ole">
            <mc:AlternateContent xmlns:mc="http://schemas.openxmlformats.org/markup-compatibility/2006">
              <mc:Choice xmlns:v="urn:schemas-microsoft-com:vml" Requires="v">
                <p:oleObj spid="_x0000_s85033" r:id="rId5" imgW="1066667" imgH="2324424" progId="">
                  <p:embed/>
                </p:oleObj>
              </mc:Choice>
              <mc:Fallback>
                <p:oleObj r:id="rId5" imgW="1066667" imgH="232442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362200"/>
                        <a:ext cx="16446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7" name="AutoShape 5"/>
          <p:cNvSpPr>
            <a:spLocks noChangeArrowheads="1"/>
          </p:cNvSpPr>
          <p:nvPr/>
        </p:nvSpPr>
        <p:spPr bwMode="auto">
          <a:xfrm>
            <a:off x="304800" y="381000"/>
            <a:ext cx="6705600" cy="685800"/>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3600" dirty="0">
                <a:solidFill>
                  <a:srgbClr val="FF0000"/>
                </a:solidFill>
                <a:latin typeface="HG丸ｺﾞｼｯｸM-PRO" panose="020F0600000000000000" pitchFamily="50" charset="-128"/>
                <a:ea typeface="HG丸ｺﾞｼｯｸM-PRO" panose="020F0600000000000000" pitchFamily="50" charset="-128"/>
              </a:rPr>
              <a:t>安全衛生推進者等の氏名の周知</a:t>
            </a:r>
          </a:p>
        </p:txBody>
      </p:sp>
      <p:sp>
        <p:nvSpPr>
          <p:cNvPr id="27658" name="Text Box 9"/>
          <p:cNvSpPr txBox="1">
            <a:spLocks noChangeArrowheads="1"/>
          </p:cNvSpPr>
          <p:nvPr/>
        </p:nvSpPr>
        <p:spPr bwMode="auto">
          <a:xfrm>
            <a:off x="7315200" y="533400"/>
            <a:ext cx="152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P16</a:t>
            </a:r>
            <a:endParaRPr lang="ja-JP" altLang="en-US" sz="1400" dirty="0">
              <a:latin typeface="HG丸ｺﾞｼｯｸM-PRO" pitchFamily="50" charset="-128"/>
              <a:ea typeface="HG丸ｺﾞｼｯｸM-PRO" pitchFamily="50" charset="-128"/>
            </a:endParaRPr>
          </a:p>
        </p:txBody>
      </p:sp>
      <p:sp>
        <p:nvSpPr>
          <p:cNvPr id="27659" name="Text Box 10"/>
          <p:cNvSpPr txBox="1">
            <a:spLocks noChangeArrowheads="1"/>
          </p:cNvSpPr>
          <p:nvPr/>
        </p:nvSpPr>
        <p:spPr bwMode="auto">
          <a:xfrm>
            <a:off x="5638800" y="5867400"/>
            <a:ext cx="1812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pPr>
            <a:r>
              <a:rPr lang="ja-JP" altLang="en-US" sz="2400" dirty="0">
                <a:latin typeface="HG丸ｺﾞｼｯｸM-PRO" pitchFamily="50" charset="-128"/>
                <a:ea typeface="HG丸ｺﾞｼｯｸM-PRO" pitchFamily="50" charset="-128"/>
              </a:rPr>
              <a:t>例：腕章</a:t>
            </a:r>
          </a:p>
        </p:txBody>
      </p:sp>
      <p:sp>
        <p:nvSpPr>
          <p:cNvPr id="27660" name="Text Box 11"/>
          <p:cNvSpPr txBox="1">
            <a:spLocks noChangeArrowheads="1"/>
          </p:cNvSpPr>
          <p:nvPr/>
        </p:nvSpPr>
        <p:spPr bwMode="auto">
          <a:xfrm>
            <a:off x="457200" y="6019800"/>
            <a:ext cx="31067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2400" dirty="0">
                <a:latin typeface="HG丸ｺﾞｼｯｸM-PRO" pitchFamily="50" charset="-128"/>
                <a:ea typeface="HG丸ｺﾞｼｯｸM-PRO" pitchFamily="50" charset="-128"/>
              </a:rPr>
              <a:t>例：掲示ステッカー</a:t>
            </a:r>
          </a:p>
        </p:txBody>
      </p:sp>
      <p:sp>
        <p:nvSpPr>
          <p:cNvPr id="27661" name="Text Box 12"/>
          <p:cNvSpPr txBox="1">
            <a:spLocks noChangeArrowheads="1"/>
          </p:cNvSpPr>
          <p:nvPr/>
        </p:nvSpPr>
        <p:spPr bwMode="auto">
          <a:xfrm>
            <a:off x="457200" y="1219200"/>
            <a:ext cx="8291513"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5000"/>
              </a:spcBef>
              <a:buFontTx/>
              <a:buNone/>
            </a:pPr>
            <a:r>
              <a:rPr lang="ja-JP" altLang="en-US" dirty="0" smtClean="0">
                <a:latin typeface="HG丸ｺﾞｼｯｸM-PRO" pitchFamily="50" charset="-128"/>
                <a:ea typeface="HG丸ｺﾞｼｯｸM-PRO" pitchFamily="50" charset="-128"/>
              </a:rPr>
              <a:t>作業場の</a:t>
            </a:r>
            <a:r>
              <a:rPr lang="ja-JP" altLang="en-US" dirty="0">
                <a:latin typeface="HG丸ｺﾞｼｯｸM-PRO" pitchFamily="50" charset="-128"/>
                <a:ea typeface="HG丸ｺﾞｼｯｸM-PRO" pitchFamily="50" charset="-128"/>
              </a:rPr>
              <a:t>見やすい箇所に掲示する等により</a:t>
            </a:r>
            <a:endParaRPr lang="en-US" altLang="ja-JP" dirty="0">
              <a:latin typeface="HG丸ｺﾞｼｯｸM-PRO" pitchFamily="50" charset="-128"/>
              <a:ea typeface="HG丸ｺﾞｼｯｸM-PRO" pitchFamily="50" charset="-128"/>
            </a:endParaRPr>
          </a:p>
          <a:p>
            <a:pPr>
              <a:lnSpc>
                <a:spcPct val="90000"/>
              </a:lnSpc>
              <a:spcBef>
                <a:spcPct val="5000"/>
              </a:spcBef>
              <a:buFontTx/>
              <a:buNone/>
            </a:pPr>
            <a:r>
              <a:rPr lang="ja-JP" altLang="en-US" dirty="0">
                <a:latin typeface="HG丸ｺﾞｼｯｸM-PRO" pitchFamily="50" charset="-128"/>
                <a:ea typeface="HG丸ｺﾞｼｯｸM-PRO" pitchFamily="50" charset="-128"/>
              </a:rPr>
              <a:t>関係労働者に周知する。</a:t>
            </a:r>
            <a:r>
              <a:rPr lang="ja-JP" altLang="en-US" sz="2000" dirty="0">
                <a:latin typeface="HG丸ｺﾞｼｯｸM-PRO" pitchFamily="50" charset="-128"/>
                <a:ea typeface="HG丸ｺﾞｼｯｸM-PRO" pitchFamily="50" charset="-128"/>
              </a:rPr>
              <a:t>（安全衛生規則１２条の４）</a:t>
            </a:r>
          </a:p>
        </p:txBody>
      </p:sp>
    </p:spTree>
    <p:extLst>
      <p:ext uri="{BB962C8B-B14F-4D97-AF65-F5344CB8AC3E}">
        <p14:creationId xmlns:p14="http://schemas.microsoft.com/office/powerpoint/2010/main" val="2129549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4"/>
          <p:cNvSpPr txBox="1">
            <a:spLocks noChangeArrowheads="1"/>
          </p:cNvSpPr>
          <p:nvPr/>
        </p:nvSpPr>
        <p:spPr bwMode="auto">
          <a:xfrm>
            <a:off x="7007783" y="131995"/>
            <a:ext cx="1752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P16</a:t>
            </a:r>
            <a:endParaRPr lang="ja-JP" altLang="en-US" sz="1600" dirty="0">
              <a:latin typeface="HG丸ｺﾞｼｯｸM-PRO" pitchFamily="50" charset="-128"/>
              <a:ea typeface="HG丸ｺﾞｼｯｸM-PRO" pitchFamily="50" charset="-128"/>
            </a:endParaRPr>
          </a:p>
        </p:txBody>
      </p:sp>
      <p:sp>
        <p:nvSpPr>
          <p:cNvPr id="28676" name="AutoShape 5"/>
          <p:cNvSpPr>
            <a:spLocks noChangeArrowheads="1"/>
          </p:cNvSpPr>
          <p:nvPr/>
        </p:nvSpPr>
        <p:spPr bwMode="auto">
          <a:xfrm>
            <a:off x="179512" y="1124058"/>
            <a:ext cx="8856984" cy="5589480"/>
          </a:xfrm>
          <a:prstGeom prst="roundRect">
            <a:avLst>
              <a:gd name="adj" fmla="val 1215"/>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0"/>
              </a:spcBef>
              <a:buFontTx/>
              <a:buNone/>
            </a:pPr>
            <a:r>
              <a:rPr lang="ja-JP" altLang="en-US" sz="2400" dirty="0" smtClean="0">
                <a:latin typeface="HG丸ｺﾞｼｯｸM-PRO" pitchFamily="50" charset="-128"/>
                <a:ea typeface="HG丸ｺﾞｼｯｸM-PRO" pitchFamily="50" charset="-128"/>
              </a:rPr>
              <a:t>①　労働者</a:t>
            </a:r>
            <a:r>
              <a:rPr lang="ja-JP" altLang="en-US" sz="2400" dirty="0">
                <a:latin typeface="HG丸ｺﾞｼｯｸM-PRO" pitchFamily="50" charset="-128"/>
                <a:ea typeface="HG丸ｺﾞｼｯｸM-PRO" pitchFamily="50" charset="-128"/>
              </a:rPr>
              <a:t>の危険または健康障害</a:t>
            </a:r>
            <a:r>
              <a:rPr lang="ja-JP" altLang="en-US" sz="2400" dirty="0" smtClean="0">
                <a:latin typeface="HG丸ｺﾞｼｯｸM-PRO" pitchFamily="50" charset="-128"/>
                <a:ea typeface="HG丸ｺﾞｼｯｸM-PRO" pitchFamily="50" charset="-128"/>
              </a:rPr>
              <a:t>を防止する</a:t>
            </a:r>
            <a:r>
              <a:rPr lang="ja-JP" altLang="en-US" sz="2400" dirty="0">
                <a:latin typeface="HG丸ｺﾞｼｯｸM-PRO" pitchFamily="50" charset="-128"/>
                <a:ea typeface="HG丸ｺﾞｼｯｸM-PRO" pitchFamily="50" charset="-128"/>
              </a:rPr>
              <a:t>ための措置</a:t>
            </a:r>
          </a:p>
          <a:p>
            <a:pPr eaLnBrk="1" hangingPunct="1">
              <a:spcBef>
                <a:spcPts val="0"/>
              </a:spcBef>
              <a:buFontTx/>
              <a:buNone/>
            </a:pPr>
            <a:r>
              <a:rPr lang="ja-JP" altLang="en-US" sz="2400" dirty="0" smtClean="0">
                <a:latin typeface="HG丸ｺﾞｼｯｸM-PRO" pitchFamily="50" charset="-128"/>
                <a:ea typeface="HG丸ｺﾞｼｯｸM-PRO" pitchFamily="50" charset="-128"/>
              </a:rPr>
              <a:t>②　労働者</a:t>
            </a:r>
            <a:r>
              <a:rPr lang="ja-JP" altLang="en-US" sz="2400" dirty="0">
                <a:latin typeface="HG丸ｺﾞｼｯｸM-PRO" pitchFamily="50" charset="-128"/>
                <a:ea typeface="HG丸ｺﾞｼｯｸM-PRO" pitchFamily="50" charset="-128"/>
              </a:rPr>
              <a:t>の安全または衛生のための教育の実施</a:t>
            </a:r>
          </a:p>
          <a:p>
            <a:pPr eaLnBrk="1" hangingPunct="1">
              <a:spcBef>
                <a:spcPts val="0"/>
              </a:spcBef>
              <a:buFontTx/>
              <a:buNone/>
            </a:pPr>
            <a:r>
              <a:rPr lang="ja-JP" altLang="en-US" sz="2400" dirty="0" smtClean="0">
                <a:latin typeface="HG丸ｺﾞｼｯｸM-PRO" pitchFamily="50" charset="-128"/>
                <a:ea typeface="HG丸ｺﾞｼｯｸM-PRO" pitchFamily="50" charset="-128"/>
              </a:rPr>
              <a:t>③</a:t>
            </a: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健康</a:t>
            </a:r>
            <a:r>
              <a:rPr lang="ja-JP" altLang="en-US" sz="2400" dirty="0">
                <a:latin typeface="HG丸ｺﾞｼｯｸM-PRO" pitchFamily="50" charset="-128"/>
                <a:ea typeface="HG丸ｺﾞｼｯｸM-PRO" pitchFamily="50" charset="-128"/>
              </a:rPr>
              <a:t>診断の実施その他健康の保持増進のための措置</a:t>
            </a:r>
          </a:p>
          <a:p>
            <a:pPr eaLnBrk="1" hangingPunct="1">
              <a:spcBef>
                <a:spcPts val="0"/>
              </a:spcBef>
              <a:buFontTx/>
              <a:buNone/>
            </a:pPr>
            <a:r>
              <a:rPr lang="ja-JP" altLang="en-US" sz="2400" dirty="0" smtClean="0">
                <a:latin typeface="HG丸ｺﾞｼｯｸM-PRO" pitchFamily="50" charset="-128"/>
                <a:ea typeface="HG丸ｺﾞｼｯｸM-PRO" pitchFamily="50" charset="-128"/>
              </a:rPr>
              <a:t>④</a:t>
            </a: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労働</a:t>
            </a:r>
            <a:r>
              <a:rPr lang="ja-JP" altLang="en-US" sz="2400" dirty="0">
                <a:latin typeface="HG丸ｺﾞｼｯｸM-PRO" pitchFamily="50" charset="-128"/>
                <a:ea typeface="HG丸ｺﾞｼｯｸM-PRO" pitchFamily="50" charset="-128"/>
              </a:rPr>
              <a:t>災害の原因の調査および再発防止対策</a:t>
            </a:r>
          </a:p>
          <a:p>
            <a:pPr eaLnBrk="1" hangingPunct="1">
              <a:spcBef>
                <a:spcPts val="0"/>
              </a:spcBef>
              <a:buFontTx/>
              <a:buNone/>
            </a:pPr>
            <a:r>
              <a:rPr lang="ja-JP" altLang="en-US" sz="2400" dirty="0" smtClean="0">
                <a:solidFill>
                  <a:srgbClr val="FF0000"/>
                </a:solidFill>
                <a:latin typeface="HG丸ｺﾞｼｯｸM-PRO" pitchFamily="50" charset="-128"/>
                <a:ea typeface="HG丸ｺﾞｼｯｸM-PRO" pitchFamily="50" charset="-128"/>
              </a:rPr>
              <a:t>⑤</a:t>
            </a:r>
            <a:r>
              <a:rPr lang="ja-JP" altLang="en-US" sz="2400" dirty="0">
                <a:solidFill>
                  <a:srgbClr val="FF0000"/>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安全</a:t>
            </a:r>
            <a:r>
              <a:rPr lang="ja-JP" altLang="en-US" sz="2400" dirty="0">
                <a:solidFill>
                  <a:srgbClr val="FF0000"/>
                </a:solidFill>
                <a:latin typeface="HG丸ｺﾞｼｯｸM-PRO" pitchFamily="50" charset="-128"/>
                <a:ea typeface="HG丸ｺﾞｼｯｸM-PRO" pitchFamily="50" charset="-128"/>
              </a:rPr>
              <a:t>衛生に関する方針の表明</a:t>
            </a:r>
          </a:p>
          <a:p>
            <a:pPr eaLnBrk="1" hangingPunct="1">
              <a:spcBef>
                <a:spcPts val="0"/>
              </a:spcBef>
              <a:buFontTx/>
              <a:buNone/>
            </a:pPr>
            <a:r>
              <a:rPr lang="ja-JP" altLang="en-US" sz="2400" dirty="0" smtClean="0">
                <a:solidFill>
                  <a:srgbClr val="FF0000"/>
                </a:solidFill>
                <a:latin typeface="HG丸ｺﾞｼｯｸM-PRO" pitchFamily="50" charset="-128"/>
                <a:ea typeface="HG丸ｺﾞｼｯｸM-PRO" pitchFamily="50" charset="-128"/>
              </a:rPr>
              <a:t>⑥　危険性</a:t>
            </a:r>
            <a:r>
              <a:rPr lang="ja-JP" altLang="en-US" sz="2400" dirty="0">
                <a:solidFill>
                  <a:srgbClr val="FF0000"/>
                </a:solidFill>
                <a:latin typeface="HG丸ｺﾞｼｯｸM-PRO" pitchFamily="50" charset="-128"/>
                <a:ea typeface="HG丸ｺﾞｼｯｸM-PRO" pitchFamily="50" charset="-128"/>
              </a:rPr>
              <a:t>または有害性等の調査および</a:t>
            </a:r>
          </a:p>
          <a:p>
            <a:pPr eaLnBrk="1" hangingPunct="1">
              <a:spcBef>
                <a:spcPts val="0"/>
              </a:spcBef>
              <a:buFontTx/>
              <a:buNone/>
            </a:pPr>
            <a:r>
              <a:rPr lang="ja-JP" altLang="en-US" sz="2400" dirty="0">
                <a:solidFill>
                  <a:srgbClr val="FF0000"/>
                </a:solidFill>
                <a:latin typeface="HG丸ｺﾞｼｯｸM-PRO" pitchFamily="50" charset="-128"/>
                <a:ea typeface="HG丸ｺﾞｼｯｸM-PRO" pitchFamily="50" charset="-128"/>
              </a:rPr>
              <a:t>　　　　　　　　　　　　その結果に基づき講ずる措置</a:t>
            </a:r>
          </a:p>
          <a:p>
            <a:pPr eaLnBrk="1" hangingPunct="1">
              <a:spcBef>
                <a:spcPts val="0"/>
              </a:spcBef>
              <a:buFontTx/>
              <a:buNone/>
            </a:pPr>
            <a:r>
              <a:rPr lang="ja-JP" altLang="en-US" sz="2400" dirty="0" smtClean="0">
                <a:solidFill>
                  <a:srgbClr val="FF0000"/>
                </a:solidFill>
                <a:latin typeface="HG丸ｺﾞｼｯｸM-PRO" pitchFamily="50" charset="-128"/>
                <a:ea typeface="HG丸ｺﾞｼｯｸM-PRO" pitchFamily="50" charset="-128"/>
              </a:rPr>
              <a:t>⑦　安全</a:t>
            </a:r>
            <a:r>
              <a:rPr lang="ja-JP" altLang="en-US" sz="2400" dirty="0">
                <a:solidFill>
                  <a:srgbClr val="FF0000"/>
                </a:solidFill>
                <a:latin typeface="HG丸ｺﾞｼｯｸM-PRO" pitchFamily="50" charset="-128"/>
                <a:ea typeface="HG丸ｺﾞｼｯｸM-PRO" pitchFamily="50" charset="-128"/>
              </a:rPr>
              <a:t>衛生に関する計画の作成・実施・評価および改善</a:t>
            </a:r>
          </a:p>
          <a:p>
            <a:pPr eaLnBrk="1" hangingPunct="1">
              <a:spcBef>
                <a:spcPts val="0"/>
              </a:spcBef>
              <a:buFontTx/>
              <a:buNone/>
            </a:pPr>
            <a:endParaRPr lang="en-US" altLang="ja-JP" sz="2400" dirty="0" smtClean="0">
              <a:latin typeface="HG丸ｺﾞｼｯｸM-PRO" pitchFamily="50" charset="-128"/>
              <a:ea typeface="HG丸ｺﾞｼｯｸM-PRO" pitchFamily="50" charset="-128"/>
            </a:endParaRPr>
          </a:p>
          <a:p>
            <a:pPr eaLnBrk="1" hangingPunct="1">
              <a:spcBef>
                <a:spcPts val="0"/>
              </a:spcBef>
              <a:buFontTx/>
              <a:buNone/>
            </a:pPr>
            <a:r>
              <a:rPr lang="ja-JP" altLang="en-US" sz="2400" dirty="0" smtClean="0">
                <a:latin typeface="HG丸ｺﾞｼｯｸM-PRO" pitchFamily="50" charset="-128"/>
                <a:ea typeface="HG丸ｺﾞｼｯｸM-PRO" pitchFamily="50" charset="-128"/>
              </a:rPr>
              <a:t>関係法令</a:t>
            </a:r>
            <a:endParaRPr lang="en-US" altLang="ja-JP" sz="2400" dirty="0" smtClean="0">
              <a:latin typeface="HG丸ｺﾞｼｯｸM-PRO" pitchFamily="50" charset="-128"/>
              <a:ea typeface="HG丸ｺﾞｼｯｸM-PRO" pitchFamily="50" charset="-128"/>
            </a:endParaRPr>
          </a:p>
          <a:p>
            <a:pPr eaLnBrk="1" hangingPunct="1">
              <a:spcBef>
                <a:spcPts val="0"/>
              </a:spcBef>
              <a:buFontTx/>
              <a:buNone/>
            </a:pPr>
            <a:r>
              <a:rPr lang="ja-JP" altLang="en-US" sz="2400" dirty="0" smtClean="0">
                <a:latin typeface="HG丸ｺﾞｼｯｸM-PRO" pitchFamily="50" charset="-128"/>
                <a:ea typeface="HG丸ｺﾞｼｯｸM-PRO" pitchFamily="50" charset="-128"/>
              </a:rPr>
              <a:t>・労働</a:t>
            </a:r>
            <a:r>
              <a:rPr lang="ja-JP" altLang="en-US" sz="2400" dirty="0">
                <a:latin typeface="HG丸ｺﾞｼｯｸM-PRO" pitchFamily="50" charset="-128"/>
                <a:ea typeface="HG丸ｺﾞｼｯｸM-PRO" pitchFamily="50" charset="-128"/>
              </a:rPr>
              <a:t>安全衛生法第１０条　</a:t>
            </a:r>
            <a:endParaRPr lang="en-US" altLang="ja-JP" sz="2400" dirty="0" smtClean="0">
              <a:latin typeface="HG丸ｺﾞｼｯｸM-PRO" pitchFamily="50" charset="-128"/>
              <a:ea typeface="HG丸ｺﾞｼｯｸM-PRO" pitchFamily="50" charset="-128"/>
            </a:endParaRPr>
          </a:p>
          <a:p>
            <a:pPr eaLnBrk="1" hangingPunct="1">
              <a:spcBef>
                <a:spcPts val="0"/>
              </a:spcBef>
              <a:buFontTx/>
              <a:buNone/>
            </a:pPr>
            <a:r>
              <a:rPr lang="ja-JP" altLang="en-US" sz="2400" dirty="0" smtClean="0">
                <a:latin typeface="HG丸ｺﾞｼｯｸM-PRO" pitchFamily="50" charset="-128"/>
                <a:ea typeface="HG丸ｺﾞｼｯｸM-PRO" pitchFamily="50" charset="-128"/>
              </a:rPr>
              <a:t>・労働</a:t>
            </a:r>
            <a:r>
              <a:rPr lang="ja-JP" altLang="en-US" sz="2400" dirty="0">
                <a:latin typeface="HG丸ｺﾞｼｯｸM-PRO" pitchFamily="50" charset="-128"/>
                <a:ea typeface="HG丸ｺﾞｼｯｸM-PRO" pitchFamily="50" charset="-128"/>
              </a:rPr>
              <a:t>安全衛生規則第３条の</a:t>
            </a:r>
            <a:r>
              <a:rPr lang="ja-JP" altLang="en-US" sz="2400" dirty="0" smtClean="0">
                <a:latin typeface="HG丸ｺﾞｼｯｸM-PRO" pitchFamily="50" charset="-128"/>
                <a:ea typeface="HG丸ｺﾞｼｯｸM-PRO" pitchFamily="50" charset="-128"/>
              </a:rPr>
              <a:t>２</a:t>
            </a:r>
            <a:endParaRPr lang="en-US" altLang="ja-JP" sz="2400" dirty="0" smtClean="0">
              <a:latin typeface="HG丸ｺﾞｼｯｸM-PRO" pitchFamily="50" charset="-128"/>
              <a:ea typeface="HG丸ｺﾞｼｯｸM-PRO" pitchFamily="50" charset="-128"/>
            </a:endParaRPr>
          </a:p>
          <a:p>
            <a:pPr eaLnBrk="1" hangingPunct="1">
              <a:spcBef>
                <a:spcPct val="15000"/>
              </a:spcBef>
              <a:buFontTx/>
              <a:buNone/>
            </a:pPr>
            <a:endParaRPr lang="en-US" altLang="ja-JP" sz="2400" dirty="0">
              <a:latin typeface="HG丸ｺﾞｼｯｸM-PRO" pitchFamily="50" charset="-128"/>
              <a:ea typeface="HG丸ｺﾞｼｯｸM-PRO" pitchFamily="50" charset="-128"/>
            </a:endParaRPr>
          </a:p>
          <a:p>
            <a:pPr eaLnBrk="1" hangingPunct="1">
              <a:spcBef>
                <a:spcPct val="15000"/>
              </a:spcBef>
              <a:buFontTx/>
              <a:buNone/>
            </a:pPr>
            <a:endParaRPr lang="en-US" altLang="ja-JP" sz="2400" dirty="0" smtClean="0">
              <a:latin typeface="HG丸ｺﾞｼｯｸM-PRO" pitchFamily="50" charset="-128"/>
              <a:ea typeface="HG丸ｺﾞｼｯｸM-PRO" pitchFamily="50" charset="-128"/>
            </a:endParaRPr>
          </a:p>
        </p:txBody>
      </p:sp>
      <p:sp>
        <p:nvSpPr>
          <p:cNvPr id="28679" name="スライド番号プレースホルダー 3"/>
          <p:cNvSpPr>
            <a:spLocks noGrp="1"/>
          </p:cNvSpPr>
          <p:nvPr>
            <p:ph type="sldNum" sz="quarter" idx="12"/>
          </p:nvPr>
        </p:nvSpPr>
        <p:spPr>
          <a:xfrm>
            <a:off x="6767513"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DE1213C-5ED4-4B1B-B6A2-4B147826A8F0}" type="slidenum">
              <a:rPr lang="en-US" altLang="ja-JP" sz="1400" smtClean="0"/>
              <a:pPr>
                <a:spcBef>
                  <a:spcPct val="0"/>
                </a:spcBef>
                <a:buFontTx/>
                <a:buNone/>
              </a:pPr>
              <a:t>29</a:t>
            </a:fld>
            <a:endParaRPr lang="en-US" altLang="ja-JP" sz="1400" dirty="0" smtClean="0"/>
          </a:p>
        </p:txBody>
      </p:sp>
      <p:sp>
        <p:nvSpPr>
          <p:cNvPr id="8" name="Text Box 9"/>
          <p:cNvSpPr txBox="1">
            <a:spLocks noChangeArrowheads="1"/>
          </p:cNvSpPr>
          <p:nvPr/>
        </p:nvSpPr>
        <p:spPr bwMode="auto">
          <a:xfrm>
            <a:off x="22920" y="174565"/>
            <a:ext cx="5184576"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800" dirty="0" smtClean="0">
                <a:latin typeface="HG丸ｺﾞｼｯｸM-PRO" pitchFamily="50" charset="-128"/>
                <a:ea typeface="HG丸ｺﾞｼｯｸM-PRO" pitchFamily="50" charset="-128"/>
              </a:rPr>
              <a:t>（４）</a:t>
            </a:r>
            <a:r>
              <a:rPr lang="ja-JP" altLang="en-US" sz="2800" dirty="0">
                <a:latin typeface="HG丸ｺﾞｼｯｸM-PRO" pitchFamily="50" charset="-128"/>
                <a:ea typeface="HG丸ｺﾞｼｯｸM-PRO" pitchFamily="50" charset="-128"/>
              </a:rPr>
              <a:t>安全衛生</a:t>
            </a:r>
            <a:r>
              <a:rPr lang="ja-JP" altLang="en-US" sz="2800" dirty="0" smtClean="0">
                <a:latin typeface="HG丸ｺﾞｼｯｸM-PRO" pitchFamily="50" charset="-128"/>
                <a:ea typeface="HG丸ｺﾞｼｯｸM-PRO" pitchFamily="50" charset="-128"/>
              </a:rPr>
              <a:t>推進者の職務</a:t>
            </a:r>
            <a:endParaRPr lang="ja-JP" altLang="en-US" sz="2800" dirty="0">
              <a:latin typeface="HG丸ｺﾞｼｯｸM-PRO" pitchFamily="50" charset="-128"/>
              <a:ea typeface="HG丸ｺﾞｼｯｸM-PRO" pitchFamily="50" charset="-128"/>
            </a:endParaRPr>
          </a:p>
        </p:txBody>
      </p:sp>
      <p:sp>
        <p:nvSpPr>
          <p:cNvPr id="9" name="Text Box 9"/>
          <p:cNvSpPr txBox="1">
            <a:spLocks noChangeArrowheads="1"/>
          </p:cNvSpPr>
          <p:nvPr/>
        </p:nvSpPr>
        <p:spPr bwMode="auto">
          <a:xfrm>
            <a:off x="332247" y="677011"/>
            <a:ext cx="2517812"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b="1" dirty="0" smtClean="0">
                <a:solidFill>
                  <a:srgbClr val="FFFFFF"/>
                </a:solidFill>
                <a:latin typeface="HG丸ｺﾞｼｯｸM-PRO" pitchFamily="50" charset="-128"/>
                <a:ea typeface="HG丸ｺﾞｼｯｸM-PRO" pitchFamily="50" charset="-128"/>
              </a:rPr>
              <a:t>ア　職務の概要</a:t>
            </a:r>
            <a:endParaRPr lang="ja-JP" altLang="en-US" sz="2400" b="1" dirty="0">
              <a:solidFill>
                <a:srgbClr val="FFFFFF"/>
              </a:solidFill>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5267996" y="4293096"/>
            <a:ext cx="3264444" cy="2304256"/>
          </a:xfrm>
          <a:prstGeom prst="rect">
            <a:avLst/>
          </a:prstGeom>
        </p:spPr>
      </p:pic>
    </p:spTree>
    <p:extLst>
      <p:ext uri="{BB962C8B-B14F-4D97-AF65-F5344CB8AC3E}">
        <p14:creationId xmlns:p14="http://schemas.microsoft.com/office/powerpoint/2010/main" val="136832162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F1C13446-05B7-4974-9D55-4C4BFD9CFE16}" type="slidenum">
              <a:rPr lang="en-US" altLang="ja-JP" sz="1400" smtClean="0"/>
              <a:pPr>
                <a:spcBef>
                  <a:spcPct val="0"/>
                </a:spcBef>
                <a:buFontTx/>
                <a:buNone/>
              </a:pPr>
              <a:t>3</a:t>
            </a:fld>
            <a:endParaRPr lang="en-US" altLang="ja-JP" sz="1400" dirty="0" smtClean="0"/>
          </a:p>
        </p:txBody>
      </p:sp>
      <p:sp>
        <p:nvSpPr>
          <p:cNvPr id="5123" name="AutoShape 4"/>
          <p:cNvSpPr>
            <a:spLocks noGrp="1" noChangeArrowheads="1"/>
          </p:cNvSpPr>
          <p:nvPr>
            <p:ph type="title" idx="4294967295"/>
          </p:nvPr>
        </p:nvSpPr>
        <p:spPr>
          <a:xfrm>
            <a:off x="381000" y="1752600"/>
            <a:ext cx="8229600" cy="2654300"/>
          </a:xfrm>
          <a:prstGeom prst="roundRect">
            <a:avLst>
              <a:gd name="adj" fmla="val 16667"/>
            </a:avLst>
          </a:prstGeom>
          <a:solidFill>
            <a:srgbClr val="ECB2C0"/>
          </a:solidFill>
          <a:ln>
            <a:solidFill>
              <a:schemeClr val="tx1"/>
            </a:solidFill>
            <a:round/>
            <a:headEnd/>
            <a:tailEnd/>
          </a:ln>
        </p:spPr>
        <p:txBody>
          <a:bodyPr wrap="none"/>
          <a:lstStyle/>
          <a:p>
            <a:r>
              <a:rPr lang="ja-JP" altLang="en-US" dirty="0" smtClean="0">
                <a:solidFill>
                  <a:schemeClr val="tx1"/>
                </a:solidFill>
                <a:latin typeface="HG丸ｺﾞｼｯｸM-PRO" pitchFamily="50" charset="-128"/>
                <a:ea typeface="HG丸ｺﾞｼｯｸM-PRO" pitchFamily="50" charset="-128"/>
              </a:rPr>
              <a:t>１　安全衛生推進者の</a:t>
            </a:r>
            <a:r>
              <a:rPr lang="en-US" altLang="ja-JP" dirty="0" smtClean="0">
                <a:solidFill>
                  <a:schemeClr val="tx1"/>
                </a:solidFill>
                <a:latin typeface="HG丸ｺﾞｼｯｸM-PRO" pitchFamily="50" charset="-128"/>
                <a:ea typeface="HG丸ｺﾞｼｯｸM-PRO" pitchFamily="50" charset="-128"/>
              </a:rPr>
              <a:t/>
            </a:r>
            <a:br>
              <a:rPr lang="en-US" altLang="ja-JP" dirty="0" smtClean="0">
                <a:solidFill>
                  <a:schemeClr val="tx1"/>
                </a:solidFill>
                <a:latin typeface="HG丸ｺﾞｼｯｸM-PRO" pitchFamily="50" charset="-128"/>
                <a:ea typeface="HG丸ｺﾞｼｯｸM-PRO" pitchFamily="50" charset="-128"/>
              </a:rPr>
            </a:br>
            <a:r>
              <a:rPr lang="ja-JP" altLang="en-US" dirty="0" smtClean="0">
                <a:solidFill>
                  <a:schemeClr val="tx1"/>
                </a:solidFill>
                <a:latin typeface="HG丸ｺﾞｼｯｸM-PRO" pitchFamily="50" charset="-128"/>
                <a:ea typeface="HG丸ｺﾞｼｯｸM-PRO" pitchFamily="50" charset="-128"/>
              </a:rPr>
              <a:t>役割と職務</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AutoShape 5"/>
          <p:cNvSpPr>
            <a:spLocks noChangeArrowheads="1"/>
          </p:cNvSpPr>
          <p:nvPr/>
        </p:nvSpPr>
        <p:spPr bwMode="auto">
          <a:xfrm>
            <a:off x="242845" y="210487"/>
            <a:ext cx="6417387" cy="902069"/>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ct val="0"/>
              </a:spcBef>
              <a:buFontTx/>
              <a:buNone/>
            </a:pPr>
            <a:r>
              <a:rPr lang="ja-JP" altLang="en-US" sz="2400" dirty="0" smtClean="0">
                <a:solidFill>
                  <a:srgbClr val="FF0000"/>
                </a:solidFill>
                <a:latin typeface="HG丸ｺﾞｼｯｸM-PRO" pitchFamily="50" charset="-128"/>
                <a:ea typeface="HG丸ｺﾞｼｯｸM-PRO" pitchFamily="50" charset="-128"/>
              </a:rPr>
              <a:t>ラインで働く人</a:t>
            </a:r>
            <a:r>
              <a:rPr lang="ja-JP" altLang="en-US" sz="2400" dirty="0">
                <a:solidFill>
                  <a:srgbClr val="FF0000"/>
                </a:solidFill>
                <a:latin typeface="HG丸ｺﾞｼｯｸM-PRO" pitchFamily="50" charset="-128"/>
                <a:ea typeface="HG丸ｺﾞｼｯｸM-PRO" pitchFamily="50" charset="-128"/>
              </a:rPr>
              <a:t>たちの協力を得て、以下</a:t>
            </a:r>
            <a:r>
              <a:rPr lang="ja-JP" altLang="en-US" sz="2400" dirty="0" smtClean="0">
                <a:solidFill>
                  <a:srgbClr val="FF0000"/>
                </a:solidFill>
                <a:latin typeface="HG丸ｺﾞｼｯｸM-PRO" pitchFamily="50" charset="-128"/>
                <a:ea typeface="HG丸ｺﾞｼｯｸM-PRO" pitchFamily="50" charset="-128"/>
              </a:rPr>
              <a:t>の</a:t>
            </a: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400" dirty="0" smtClean="0">
                <a:solidFill>
                  <a:srgbClr val="FF0000"/>
                </a:solidFill>
                <a:latin typeface="HG丸ｺﾞｼｯｸM-PRO" pitchFamily="50" charset="-128"/>
                <a:ea typeface="HG丸ｺﾞｼｯｸM-PRO" pitchFamily="50" charset="-128"/>
              </a:rPr>
              <a:t>安全衛生の</a:t>
            </a:r>
            <a:r>
              <a:rPr lang="ja-JP" altLang="en-US" sz="2400" dirty="0">
                <a:solidFill>
                  <a:srgbClr val="FF0000"/>
                </a:solidFill>
                <a:latin typeface="HG丸ｺﾞｼｯｸM-PRO" pitchFamily="50" charset="-128"/>
                <a:ea typeface="HG丸ｺﾞｼｯｸM-PRO" pitchFamily="50" charset="-128"/>
              </a:rPr>
              <a:t>職務を確実に実行すること。</a:t>
            </a:r>
          </a:p>
        </p:txBody>
      </p:sp>
      <p:sp>
        <p:nvSpPr>
          <p:cNvPr id="29701" name="AutoShape 5"/>
          <p:cNvSpPr>
            <a:spLocks noChangeArrowheads="1"/>
          </p:cNvSpPr>
          <p:nvPr/>
        </p:nvSpPr>
        <p:spPr bwMode="auto">
          <a:xfrm>
            <a:off x="242845" y="2994527"/>
            <a:ext cx="8739790" cy="3726948"/>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・施設、機械、設備等の使用過程における異常状態を早期</a:t>
            </a:r>
            <a:r>
              <a:rPr lang="ja-JP" altLang="en-US" sz="2000" dirty="0">
                <a:latin typeface="HG丸ｺﾞｼｯｸM-PRO" pitchFamily="50" charset="-128"/>
                <a:ea typeface="HG丸ｺﾞｼｯｸM-PRO" pitchFamily="50" charset="-128"/>
              </a:rPr>
              <a:t>に</a:t>
            </a:r>
            <a:r>
              <a:rPr lang="ja-JP" altLang="en-US" sz="2000" dirty="0" err="1">
                <a:latin typeface="HG丸ｺﾞｼｯｸM-PRO" pitchFamily="50" charset="-128"/>
                <a:ea typeface="HG丸ｺﾞｼｯｸM-PRO" pitchFamily="50" charset="-128"/>
              </a:rPr>
              <a:t>発見す</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るため、できるだけ</a:t>
            </a:r>
            <a:r>
              <a:rPr lang="ja-JP" altLang="en-US" sz="2000" dirty="0">
                <a:latin typeface="HG丸ｺﾞｼｯｸM-PRO" pitchFamily="50" charset="-128"/>
                <a:ea typeface="HG丸ｺﾞｼｯｸM-PRO" pitchFamily="50" charset="-128"/>
              </a:rPr>
              <a:t>頻繁に現場を巡視</a:t>
            </a:r>
            <a:r>
              <a:rPr lang="ja-JP" altLang="en-US" sz="2000" dirty="0" smtClean="0">
                <a:latin typeface="HG丸ｺﾞｼｯｸM-PRO" pitchFamily="50" charset="-128"/>
                <a:ea typeface="HG丸ｺﾞｼｯｸM-PRO" pitchFamily="50" charset="-128"/>
              </a:rPr>
              <a:t>する。異常状態に対しては</a:t>
            </a:r>
            <a:r>
              <a:rPr lang="ja-JP" altLang="en-US" sz="2000" dirty="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速やかに事業者に報告して是正措置を講じる。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・労働災害発生の危険性の度合いが大きい場合は、是正措置が講</a:t>
            </a:r>
            <a:r>
              <a:rPr lang="ja-JP" altLang="en-US" sz="2000" dirty="0">
                <a:latin typeface="HG丸ｺﾞｼｯｸM-PRO" pitchFamily="50" charset="-128"/>
                <a:ea typeface="HG丸ｺﾞｼｯｸM-PRO" pitchFamily="50" charset="-128"/>
              </a:rPr>
              <a:t>じ</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るまで</a:t>
            </a:r>
            <a:r>
              <a:rPr lang="ja-JP" altLang="en-US" sz="2000" dirty="0" smtClean="0">
                <a:latin typeface="HG丸ｺﾞｼｯｸM-PRO" pitchFamily="50" charset="-128"/>
                <a:ea typeface="HG丸ｺﾞｼｯｸM-PRO" pitchFamily="50" charset="-128"/>
              </a:rPr>
              <a:t>使用を停止する。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・安全装置、労働衛生関係設備、保護具はその種類に応じ</a:t>
            </a:r>
            <a:r>
              <a:rPr lang="ja-JP" altLang="en-US" sz="2000" dirty="0">
                <a:latin typeface="HG丸ｺﾞｼｯｸM-PRO" pitchFamily="50" charset="-128"/>
                <a:ea typeface="HG丸ｺﾞｼｯｸM-PRO" pitchFamily="50" charset="-128"/>
              </a:rPr>
              <a:t>点検の周</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期を定め、一定の基準に従って点検行う（経年変化による損耗）。</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・不具合がある場合は新しいものに交換することも必要である。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・建設工事現場は日々、現場の様子が変わるので頻繁に巡視し、異</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常の有無を確認し、異常がある場合は即是正措置を講じる。</a:t>
            </a:r>
            <a:r>
              <a:rPr lang="ja-JP" altLang="en-US"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a:ea typeface="ＭＳ ゴシック" pitchFamily="49" charset="-128"/>
              </a:rPr>
              <a:t>　　　　　　　　　　　　　　</a:t>
            </a:r>
            <a:endParaRPr lang="ja-JP" altLang="en-US" sz="2400" dirty="0">
              <a:ea typeface="ＭＳ ゴシック" pitchFamily="49" charset="-128"/>
            </a:endParaRPr>
          </a:p>
        </p:txBody>
      </p:sp>
      <p:sp>
        <p:nvSpPr>
          <p:cNvPr id="29704" name="スライド番号プレースホルダー 3"/>
          <p:cNvSpPr>
            <a:spLocks noGrp="1"/>
          </p:cNvSpPr>
          <p:nvPr>
            <p:ph type="sldNum" sz="quarter" idx="12"/>
          </p:nvPr>
        </p:nvSpPr>
        <p:spPr>
          <a:xfrm>
            <a:off x="8100392" y="6245225"/>
            <a:ext cx="58640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03D8351-C405-4197-969B-4A53D4952605}" type="slidenum">
              <a:rPr lang="en-US" altLang="ja-JP" sz="1400" smtClean="0"/>
              <a:pPr>
                <a:spcBef>
                  <a:spcPct val="0"/>
                </a:spcBef>
                <a:buFontTx/>
                <a:buNone/>
              </a:pPr>
              <a:t>30</a:t>
            </a:fld>
            <a:endParaRPr lang="en-US" altLang="ja-JP" sz="1400" dirty="0" smtClean="0"/>
          </a:p>
        </p:txBody>
      </p:sp>
      <p:sp>
        <p:nvSpPr>
          <p:cNvPr id="9" name="AutoShape 5"/>
          <p:cNvSpPr>
            <a:spLocks noChangeArrowheads="1"/>
          </p:cNvSpPr>
          <p:nvPr/>
        </p:nvSpPr>
        <p:spPr bwMode="auto">
          <a:xfrm>
            <a:off x="242845" y="1228469"/>
            <a:ext cx="8725545" cy="1709003"/>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（ア）施設、機械、設備</a:t>
            </a:r>
            <a:r>
              <a:rPr lang="ja-JP" altLang="en-US" sz="2800" dirty="0">
                <a:solidFill>
                  <a:srgbClr val="0000CC"/>
                </a:solidFill>
                <a:latin typeface="HG丸ｺﾞｼｯｸM-PRO" pitchFamily="50" charset="-128"/>
                <a:ea typeface="HG丸ｺﾞｼｯｸM-PRO" pitchFamily="50" charset="-128"/>
              </a:rPr>
              <a:t>等（安全装置、労働衛生関</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係設備、保護</a:t>
            </a:r>
            <a:r>
              <a:rPr lang="ja-JP" altLang="en-US" sz="2800" dirty="0">
                <a:solidFill>
                  <a:srgbClr val="0000CC"/>
                </a:solidFill>
                <a:latin typeface="HG丸ｺﾞｼｯｸM-PRO" pitchFamily="50" charset="-128"/>
                <a:ea typeface="HG丸ｺﾞｼｯｸM-PRO" pitchFamily="50" charset="-128"/>
              </a:rPr>
              <a:t>具等含む）の点検および</a:t>
            </a:r>
            <a:r>
              <a:rPr lang="ja-JP" altLang="en-US" sz="2800" dirty="0" smtClean="0">
                <a:solidFill>
                  <a:srgbClr val="0000CC"/>
                </a:solidFill>
                <a:latin typeface="HG丸ｺﾞｼｯｸM-PRO" pitchFamily="50" charset="-128"/>
                <a:ea typeface="HG丸ｺﾞｼｯｸM-PRO" pitchFamily="50" charset="-128"/>
              </a:rPr>
              <a:t>使用状</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況の確認ならびに</a:t>
            </a:r>
            <a:r>
              <a:rPr lang="ja-JP" altLang="en-US" sz="2800" dirty="0">
                <a:solidFill>
                  <a:srgbClr val="0000CC"/>
                </a:solidFill>
                <a:latin typeface="HG丸ｺﾞｼｯｸM-PRO" pitchFamily="50" charset="-128"/>
                <a:ea typeface="HG丸ｺﾞｼｯｸM-PRO" pitchFamily="50" charset="-128"/>
              </a:rPr>
              <a:t>これらの結果に</a:t>
            </a:r>
            <a:r>
              <a:rPr lang="ja-JP" altLang="en-US" sz="2800" dirty="0" smtClean="0">
                <a:solidFill>
                  <a:srgbClr val="0000CC"/>
                </a:solidFill>
                <a:latin typeface="HG丸ｺﾞｼｯｸM-PRO" pitchFamily="50" charset="-128"/>
                <a:ea typeface="HG丸ｺﾞｼｯｸM-PRO" pitchFamily="50" charset="-128"/>
              </a:rPr>
              <a:t>基づく必要</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な措置に関すること</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a:ea typeface="ＭＳ ゴシック" pitchFamily="49" charset="-128"/>
              </a:rPr>
              <a:t>　　　　　　　　　　　　　　</a:t>
            </a:r>
            <a:endParaRPr lang="ja-JP" altLang="en-US" sz="2400" dirty="0">
              <a:ea typeface="ＭＳ ゴシック" pitchFamily="49" charset="-128"/>
            </a:endParaRPr>
          </a:p>
        </p:txBody>
      </p:sp>
      <p:sp>
        <p:nvSpPr>
          <p:cNvPr id="29699" name="Text Box 1027"/>
          <p:cNvSpPr txBox="1">
            <a:spLocks noChangeArrowheads="1"/>
          </p:cNvSpPr>
          <p:nvPr/>
        </p:nvSpPr>
        <p:spPr bwMode="auto">
          <a:xfrm>
            <a:off x="7164288" y="468238"/>
            <a:ext cx="15225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ts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P17</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87421165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AutoShape 5"/>
          <p:cNvSpPr>
            <a:spLocks noChangeArrowheads="1"/>
          </p:cNvSpPr>
          <p:nvPr/>
        </p:nvSpPr>
        <p:spPr bwMode="auto">
          <a:xfrm>
            <a:off x="225733" y="1700808"/>
            <a:ext cx="8746691" cy="4752528"/>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800"/>
              </a:lnSpc>
              <a:spcBef>
                <a:spcPts val="0"/>
              </a:spcBef>
              <a:buFontTx/>
              <a:buNone/>
            </a:pPr>
            <a:r>
              <a:rPr lang="ja-JP" altLang="en-US" sz="2000" dirty="0" smtClean="0">
                <a:latin typeface="HG丸ｺﾞｼｯｸM-PRO" pitchFamily="50" charset="-128"/>
                <a:ea typeface="HG丸ｺﾞｼｯｸM-PRO" pitchFamily="50" charset="-128"/>
              </a:rPr>
              <a:t>　・有害業務の行われている作業場は、法令の規定に沿って定期的な作</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業環境測定を実施し、その結果を踏まえた措置をとる。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smtClean="0">
                <a:latin typeface="HG丸ｺﾞｼｯｸM-PRO" pitchFamily="50" charset="-128"/>
                <a:ea typeface="HG丸ｺﾞｼｯｸM-PRO" pitchFamily="50" charset="-128"/>
              </a:rPr>
              <a:t>　・できるだけ頻繁</a:t>
            </a:r>
            <a:r>
              <a:rPr lang="ja-JP" altLang="en-US" sz="2000" dirty="0">
                <a:latin typeface="HG丸ｺﾞｼｯｸM-PRO" pitchFamily="50" charset="-128"/>
                <a:ea typeface="HG丸ｺﾞｼｯｸM-PRO" pitchFamily="50" charset="-128"/>
              </a:rPr>
              <a:t>に職場巡視を</a:t>
            </a:r>
            <a:r>
              <a:rPr lang="ja-JP" altLang="en-US" sz="2000" dirty="0" smtClean="0">
                <a:latin typeface="HG丸ｺﾞｼｯｸM-PRO" pitchFamily="50" charset="-128"/>
                <a:ea typeface="HG丸ｺﾞｼｯｸM-PRO" pitchFamily="50" charset="-128"/>
              </a:rPr>
              <a:t>行い、作業環境が好ましくない</a:t>
            </a:r>
            <a:r>
              <a:rPr lang="ja-JP" altLang="en-US" sz="2000" dirty="0">
                <a:latin typeface="HG丸ｺﾞｼｯｸM-PRO" pitchFamily="50" charset="-128"/>
                <a:ea typeface="HG丸ｺﾞｼｯｸM-PRO" pitchFamily="50" charset="-128"/>
              </a:rPr>
              <a:t>状態に</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なっていないかどうかを日々確認する。好ましくない状態に</a:t>
            </a:r>
            <a:r>
              <a:rPr lang="ja-JP" altLang="en-US" sz="2000" dirty="0">
                <a:latin typeface="HG丸ｺﾞｼｯｸM-PRO" pitchFamily="50" charset="-128"/>
                <a:ea typeface="HG丸ｺﾞｼｯｸM-PRO" pitchFamily="50" charset="-128"/>
              </a:rPr>
              <a:t>対して</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は、事業者に報告して必要な是正措置を講じる。また、再発しない</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ように根本的な対策を考える。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・できるだけ頻繁に職場巡視を行い、作業方法が適切に行われて</a:t>
            </a:r>
            <a:r>
              <a:rPr lang="ja-JP" altLang="en-US" sz="2000" dirty="0">
                <a:latin typeface="HG丸ｺﾞｼｯｸM-PRO" pitchFamily="50" charset="-128"/>
                <a:ea typeface="HG丸ｺﾞｼｯｸM-PRO" pitchFamily="50" charset="-128"/>
              </a:rPr>
              <a:t>いる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か</a:t>
            </a:r>
            <a:r>
              <a:rPr lang="ja-JP" altLang="en-US" sz="2000" dirty="0" smtClean="0">
                <a:latin typeface="HG丸ｺﾞｼｯｸM-PRO" pitchFamily="50" charset="-128"/>
                <a:ea typeface="HG丸ｺﾞｼｯｸM-PRO" pitchFamily="50" charset="-128"/>
              </a:rPr>
              <a:t>どうかを確認するとともに、不適切な作業方法に対しては</a:t>
            </a:r>
            <a:r>
              <a:rPr lang="ja-JP" altLang="en-US" sz="2000" dirty="0">
                <a:latin typeface="HG丸ｺﾞｼｯｸM-PRO" pitchFamily="50" charset="-128"/>
                <a:ea typeface="HG丸ｺﾞｼｯｸM-PRO" pitchFamily="50" charset="-128"/>
              </a:rPr>
              <a:t>、事業</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者に報告して必要な是正措置を講じる。また、適切な作業</a:t>
            </a:r>
            <a:r>
              <a:rPr lang="ja-JP" altLang="en-US" sz="2000" dirty="0">
                <a:latin typeface="HG丸ｺﾞｼｯｸM-PRO" pitchFamily="50" charset="-128"/>
                <a:ea typeface="HG丸ｺﾞｼｯｸM-PRO" pitchFamily="50" charset="-128"/>
              </a:rPr>
              <a:t>方法</a:t>
            </a:r>
            <a:r>
              <a:rPr lang="ja-JP" altLang="en-US" sz="2000" dirty="0" smtClean="0">
                <a:latin typeface="HG丸ｺﾞｼｯｸM-PRO" pitchFamily="50" charset="-128"/>
                <a:ea typeface="HG丸ｺﾞｼｯｸM-PRO" pitchFamily="50" charset="-128"/>
              </a:rPr>
              <a:t>を</a:t>
            </a:r>
            <a:r>
              <a:rPr lang="ja-JP" altLang="en-US" sz="2000" dirty="0">
                <a:latin typeface="HG丸ｺﾞｼｯｸM-PRO" pitchFamily="50" charset="-128"/>
                <a:ea typeface="HG丸ｺﾞｼｯｸM-PRO" pitchFamily="50" charset="-128"/>
              </a:rPr>
              <a:t>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順化し、作業者に実行させる。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（労働者の疲労、腰痛、有害業務の時間管理など）</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1200"/>
              </a:spcBef>
              <a:buFontTx/>
              <a:buNone/>
            </a:pPr>
            <a:r>
              <a:rPr lang="ja-JP" altLang="en-US" sz="2000" dirty="0">
                <a:latin typeface="HG丸ｺﾞｼｯｸM-PRO" pitchFamily="50" charset="-128"/>
                <a:ea typeface="HG丸ｺﾞｼｯｸM-PRO" pitchFamily="50" charset="-128"/>
              </a:rPr>
              <a:t>　</a:t>
            </a:r>
            <a:r>
              <a:rPr lang="en-US" altLang="ja-JP" sz="2400" u="sng" dirty="0" smtClean="0">
                <a:solidFill>
                  <a:srgbClr val="0000CC"/>
                </a:solidFill>
                <a:latin typeface="HG丸ｺﾞｼｯｸM-PRO" pitchFamily="50" charset="-128"/>
                <a:ea typeface="HG丸ｺﾞｼｯｸM-PRO" pitchFamily="50" charset="-128"/>
              </a:rPr>
              <a:t>※</a:t>
            </a:r>
            <a:r>
              <a:rPr lang="ja-JP" altLang="en-US" sz="2400" u="sng" dirty="0" smtClean="0">
                <a:solidFill>
                  <a:srgbClr val="0000CC"/>
                </a:solidFill>
                <a:latin typeface="HG丸ｺﾞｼｯｸM-PRO" pitchFamily="50" charset="-128"/>
                <a:ea typeface="HG丸ｺﾞｼｯｸM-PRO" pitchFamily="50" charset="-128"/>
              </a:rPr>
              <a:t>詳細は「第</a:t>
            </a:r>
            <a:r>
              <a:rPr lang="en-US" altLang="ja-JP" sz="2400" u="sng" dirty="0" smtClean="0">
                <a:solidFill>
                  <a:srgbClr val="0000CC"/>
                </a:solidFill>
                <a:latin typeface="HG丸ｺﾞｼｯｸM-PRO" pitchFamily="50" charset="-128"/>
                <a:ea typeface="HG丸ｺﾞｼｯｸM-PRO" pitchFamily="50" charset="-128"/>
              </a:rPr>
              <a:t>3</a:t>
            </a:r>
            <a:r>
              <a:rPr lang="ja-JP" altLang="en-US" sz="2400" u="sng" dirty="0" smtClean="0">
                <a:solidFill>
                  <a:srgbClr val="0000CC"/>
                </a:solidFill>
                <a:latin typeface="HG丸ｺﾞｼｯｸM-PRO" pitchFamily="50" charset="-128"/>
                <a:ea typeface="HG丸ｺﾞｼｯｸM-PRO" pitchFamily="50" charset="-128"/>
              </a:rPr>
              <a:t>章　作業環境管理と作業管理」で説明</a:t>
            </a:r>
            <a:r>
              <a:rPr lang="ja-JP" altLang="en-US" sz="2400" dirty="0">
                <a:solidFill>
                  <a:srgbClr val="0000CC"/>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p>
        </p:txBody>
      </p:sp>
      <p:sp>
        <p:nvSpPr>
          <p:cNvPr id="29704" name="スライド番号プレースホルダー 3"/>
          <p:cNvSpPr>
            <a:spLocks noGrp="1"/>
          </p:cNvSpPr>
          <p:nvPr>
            <p:ph type="sldNum" sz="quarter" idx="12"/>
          </p:nvPr>
        </p:nvSpPr>
        <p:spPr>
          <a:xfrm>
            <a:off x="8115617" y="6171159"/>
            <a:ext cx="58640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03D8351-C405-4197-969B-4A53D4952605}" type="slidenum">
              <a:rPr lang="en-US" altLang="ja-JP" sz="1400" smtClean="0"/>
              <a:pPr>
                <a:spcBef>
                  <a:spcPct val="0"/>
                </a:spcBef>
                <a:buFontTx/>
                <a:buNone/>
              </a:pPr>
              <a:t>31</a:t>
            </a:fld>
            <a:endParaRPr lang="en-US" altLang="ja-JP" sz="1400" dirty="0" smtClean="0"/>
          </a:p>
        </p:txBody>
      </p:sp>
      <p:sp>
        <p:nvSpPr>
          <p:cNvPr id="7" name="AutoShape 5"/>
          <p:cNvSpPr>
            <a:spLocks noChangeArrowheads="1"/>
          </p:cNvSpPr>
          <p:nvPr/>
        </p:nvSpPr>
        <p:spPr bwMode="auto">
          <a:xfrm>
            <a:off x="225733" y="182706"/>
            <a:ext cx="8664575" cy="1324029"/>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ts val="0"/>
              </a:spcBef>
              <a:buFontTx/>
              <a:buNone/>
            </a:pPr>
            <a:r>
              <a:rPr lang="ja-JP" altLang="en-US" sz="2800" dirty="0" smtClean="0">
                <a:solidFill>
                  <a:srgbClr val="0000CC"/>
                </a:solidFill>
                <a:latin typeface="HG丸ｺﾞｼｯｸM-PRO" pitchFamily="50" charset="-128"/>
                <a:ea typeface="HG丸ｺﾞｼｯｸM-PRO" pitchFamily="50" charset="-128"/>
              </a:rPr>
              <a:t>（イ）作業</a:t>
            </a:r>
            <a:r>
              <a:rPr lang="ja-JP" altLang="en-US" sz="2800" dirty="0">
                <a:solidFill>
                  <a:srgbClr val="0000CC"/>
                </a:solidFill>
                <a:latin typeface="HG丸ｺﾞｼｯｸM-PRO" pitchFamily="50" charset="-128"/>
                <a:ea typeface="HG丸ｺﾞｼｯｸM-PRO" pitchFamily="50" charset="-128"/>
              </a:rPr>
              <a:t>環境の点検（作業環境測定を</a:t>
            </a:r>
            <a:r>
              <a:rPr lang="ja-JP" altLang="en-US" sz="2800" dirty="0" smtClean="0">
                <a:solidFill>
                  <a:srgbClr val="0000CC"/>
                </a:solidFill>
                <a:latin typeface="HG丸ｺﾞｼｯｸM-PRO" pitchFamily="50" charset="-128"/>
                <a:ea typeface="HG丸ｺﾞｼｯｸM-PRO" pitchFamily="50" charset="-128"/>
              </a:rPr>
              <a:t>含む。）</a:t>
            </a:r>
            <a:r>
              <a:rPr lang="ja-JP" altLang="en-US" sz="2800" dirty="0" err="1" smtClean="0">
                <a:solidFill>
                  <a:srgbClr val="0000CC"/>
                </a:solidFill>
                <a:latin typeface="HG丸ｺﾞｼｯｸM-PRO" pitchFamily="50" charset="-128"/>
                <a:ea typeface="HG丸ｺﾞｼｯｸM-PRO" pitchFamily="50" charset="-128"/>
              </a:rPr>
              <a:t>お</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よび作業</a:t>
            </a:r>
            <a:r>
              <a:rPr lang="ja-JP" altLang="en-US" sz="2800" dirty="0">
                <a:solidFill>
                  <a:srgbClr val="0000CC"/>
                </a:solidFill>
                <a:latin typeface="HG丸ｺﾞｼｯｸM-PRO" pitchFamily="50" charset="-128"/>
                <a:ea typeface="HG丸ｺﾞｼｯｸM-PRO" pitchFamily="50" charset="-128"/>
              </a:rPr>
              <a:t>方法の点検ならびにこれら</a:t>
            </a:r>
            <a:r>
              <a:rPr lang="ja-JP" altLang="en-US" sz="2800" dirty="0" smtClean="0">
                <a:solidFill>
                  <a:srgbClr val="0000CC"/>
                </a:solidFill>
                <a:latin typeface="HG丸ｺﾞｼｯｸM-PRO" pitchFamily="50" charset="-128"/>
                <a:ea typeface="HG丸ｺﾞｼｯｸM-PRO" pitchFamily="50" charset="-128"/>
              </a:rPr>
              <a:t>の結果に</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基づく必要</a:t>
            </a:r>
            <a:r>
              <a:rPr lang="ja-JP" altLang="en-US" sz="2800" dirty="0">
                <a:solidFill>
                  <a:srgbClr val="0000CC"/>
                </a:solidFill>
                <a:latin typeface="HG丸ｺﾞｼｯｸM-PRO" pitchFamily="50" charset="-128"/>
                <a:ea typeface="HG丸ｺﾞｼｯｸM-PRO" pitchFamily="50" charset="-128"/>
              </a:rPr>
              <a:t>な措置に関する</a:t>
            </a:r>
            <a:r>
              <a:rPr lang="ja-JP" altLang="en-US" sz="2800" dirty="0" smtClean="0">
                <a:solidFill>
                  <a:srgbClr val="0000CC"/>
                </a:solidFill>
                <a:latin typeface="HG丸ｺﾞｼｯｸM-PRO" pitchFamily="50" charset="-128"/>
                <a:ea typeface="HG丸ｺﾞｼｯｸM-PRO" pitchFamily="50" charset="-128"/>
              </a:rPr>
              <a:t>こと</a:t>
            </a:r>
            <a:r>
              <a:rPr lang="ja-JP" altLang="en-US" sz="2000" dirty="0" smtClean="0">
                <a:latin typeface="HG丸ｺﾞｼｯｸM-PRO" pitchFamily="50" charset="-128"/>
                <a:ea typeface="HG丸ｺﾞｼｯｸM-PRO" pitchFamily="50" charset="-128"/>
              </a:rPr>
              <a:t>　</a:t>
            </a:r>
            <a:r>
              <a:rPr lang="ja-JP" altLang="en-US" sz="2400" dirty="0">
                <a:solidFill>
                  <a:srgbClr val="0000CC"/>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p>
        </p:txBody>
      </p:sp>
      <p:sp>
        <p:nvSpPr>
          <p:cNvPr id="29699" name="Text Box 1027"/>
          <p:cNvSpPr txBox="1">
            <a:spLocks noChangeArrowheads="1"/>
          </p:cNvSpPr>
          <p:nvPr/>
        </p:nvSpPr>
        <p:spPr bwMode="auto">
          <a:xfrm>
            <a:off x="7189857" y="1131740"/>
            <a:ext cx="151216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P18</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2615395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AutoShape 5"/>
          <p:cNvSpPr>
            <a:spLocks noChangeArrowheads="1"/>
          </p:cNvSpPr>
          <p:nvPr/>
        </p:nvSpPr>
        <p:spPr bwMode="auto">
          <a:xfrm>
            <a:off x="232520" y="224390"/>
            <a:ext cx="8659960" cy="1407966"/>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ts val="0"/>
              </a:spcBef>
              <a:buFontTx/>
              <a:buNone/>
            </a:pPr>
            <a:r>
              <a:rPr lang="ja-JP" altLang="en-US" sz="2800" dirty="0" smtClean="0">
                <a:solidFill>
                  <a:srgbClr val="0000CC"/>
                </a:solidFill>
                <a:latin typeface="HG丸ｺﾞｼｯｸM-PRO" pitchFamily="50" charset="-128"/>
                <a:ea typeface="HG丸ｺﾞｼｯｸM-PRO" pitchFamily="50" charset="-128"/>
              </a:rPr>
              <a:t>（ウ）健康</a:t>
            </a:r>
            <a:r>
              <a:rPr lang="ja-JP" altLang="en-US" sz="2800" dirty="0">
                <a:solidFill>
                  <a:srgbClr val="0000CC"/>
                </a:solidFill>
                <a:latin typeface="HG丸ｺﾞｼｯｸM-PRO" pitchFamily="50" charset="-128"/>
                <a:ea typeface="HG丸ｺﾞｼｯｸM-PRO" pitchFamily="50" charset="-128"/>
              </a:rPr>
              <a:t>診断および</a:t>
            </a:r>
            <a:r>
              <a:rPr lang="ja-JP" altLang="en-US" sz="2800" dirty="0" smtClean="0">
                <a:solidFill>
                  <a:srgbClr val="0000CC"/>
                </a:solidFill>
                <a:latin typeface="HG丸ｺﾞｼｯｸM-PRO" pitchFamily="50" charset="-128"/>
                <a:ea typeface="HG丸ｺﾞｼｯｸM-PRO" pitchFamily="50" charset="-128"/>
              </a:rPr>
              <a:t>健康の保持</a:t>
            </a:r>
            <a:r>
              <a:rPr lang="ja-JP" altLang="en-US" sz="2800" dirty="0">
                <a:solidFill>
                  <a:srgbClr val="0000CC"/>
                </a:solidFill>
                <a:latin typeface="HG丸ｺﾞｼｯｸM-PRO" pitchFamily="50" charset="-128"/>
                <a:ea typeface="HG丸ｺﾞｼｯｸM-PRO" pitchFamily="50" charset="-128"/>
              </a:rPr>
              <a:t>増進の</a:t>
            </a:r>
            <a:r>
              <a:rPr lang="ja-JP" altLang="en-US" sz="2800" dirty="0" smtClean="0">
                <a:solidFill>
                  <a:srgbClr val="0000CC"/>
                </a:solidFill>
                <a:latin typeface="HG丸ｺﾞｼｯｸM-PRO" pitchFamily="50" charset="-128"/>
                <a:ea typeface="HG丸ｺﾞｼｯｸM-PRO" pitchFamily="50" charset="-128"/>
              </a:rPr>
              <a:t>ための</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措置に</a:t>
            </a:r>
            <a:r>
              <a:rPr lang="ja-JP" altLang="en-US" sz="2800" dirty="0">
                <a:solidFill>
                  <a:srgbClr val="0000CC"/>
                </a:solidFill>
                <a:latin typeface="HG丸ｺﾞｼｯｸM-PRO" pitchFamily="50" charset="-128"/>
                <a:ea typeface="HG丸ｺﾞｼｯｸM-PRO" pitchFamily="50" charset="-128"/>
              </a:rPr>
              <a:t>関する</a:t>
            </a:r>
            <a:r>
              <a:rPr lang="ja-JP" altLang="en-US" sz="2800" dirty="0" smtClean="0">
                <a:solidFill>
                  <a:srgbClr val="0000CC"/>
                </a:solidFill>
                <a:latin typeface="HG丸ｺﾞｼｯｸM-PRO" pitchFamily="50" charset="-128"/>
                <a:ea typeface="HG丸ｺﾞｼｯｸM-PRO" pitchFamily="50" charset="-128"/>
              </a:rPr>
              <a:t>こと</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000"/>
              </a:lnSpc>
              <a:spcBef>
                <a:spcPts val="1200"/>
              </a:spcBef>
              <a:buFontTx/>
              <a:buNone/>
            </a:pPr>
            <a:r>
              <a:rPr lang="ja-JP" altLang="en-US" sz="2400" dirty="0">
                <a:solidFill>
                  <a:srgbClr val="0000CC"/>
                </a:solidFill>
                <a:latin typeface="HG丸ｺﾞｼｯｸM-PRO" pitchFamily="50" charset="-128"/>
                <a:ea typeface="HG丸ｺﾞｼｯｸM-PRO" pitchFamily="50" charset="-128"/>
              </a:rPr>
              <a:t>　</a:t>
            </a:r>
            <a:r>
              <a:rPr lang="en-US" altLang="ja-JP" sz="2400" u="sng" dirty="0" smtClean="0">
                <a:latin typeface="HG丸ｺﾞｼｯｸM-PRO" pitchFamily="50" charset="-128"/>
                <a:ea typeface="HG丸ｺﾞｼｯｸM-PRO" pitchFamily="50" charset="-128"/>
              </a:rPr>
              <a:t>※</a:t>
            </a:r>
            <a:r>
              <a:rPr lang="ja-JP" altLang="en-US" sz="2400" u="sng" dirty="0" smtClean="0">
                <a:latin typeface="HG丸ｺﾞｼｯｸM-PRO" pitchFamily="50" charset="-128"/>
                <a:ea typeface="HG丸ｺﾞｼｯｸM-PRO" pitchFamily="50" charset="-128"/>
              </a:rPr>
              <a:t>「第４章　健康の保持増進」で説明</a:t>
            </a:r>
            <a:endParaRPr lang="ja-JP" altLang="en-US" sz="2400" u="sng" dirty="0">
              <a:solidFill>
                <a:srgbClr val="0000CC"/>
              </a:solidFill>
              <a:latin typeface="HG丸ｺﾞｼｯｸM-PRO" pitchFamily="50" charset="-128"/>
              <a:ea typeface="HG丸ｺﾞｼｯｸM-PRO" pitchFamily="50" charset="-128"/>
            </a:endParaRPr>
          </a:p>
        </p:txBody>
      </p:sp>
      <p:sp>
        <p:nvSpPr>
          <p:cNvPr id="9" name="AutoShape 5"/>
          <p:cNvSpPr>
            <a:spLocks noChangeArrowheads="1"/>
          </p:cNvSpPr>
          <p:nvPr/>
        </p:nvSpPr>
        <p:spPr bwMode="auto">
          <a:xfrm>
            <a:off x="283332" y="1772817"/>
            <a:ext cx="8609148" cy="1080120"/>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ts val="0"/>
              </a:spcBef>
              <a:buFontTx/>
              <a:buNone/>
            </a:pPr>
            <a:endParaRPr lang="ja-JP" altLang="en-US" sz="2800" dirty="0">
              <a:solidFill>
                <a:srgbClr val="0000CC"/>
              </a:solidFill>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800" dirty="0" smtClean="0">
                <a:solidFill>
                  <a:srgbClr val="0000CC"/>
                </a:solidFill>
                <a:latin typeface="HG丸ｺﾞｼｯｸM-PRO" pitchFamily="50" charset="-128"/>
                <a:ea typeface="HG丸ｺﾞｼｯｸM-PRO" pitchFamily="50" charset="-128"/>
              </a:rPr>
              <a:t>（エ）安全</a:t>
            </a:r>
            <a:r>
              <a:rPr lang="ja-JP" altLang="en-US" sz="2800" dirty="0">
                <a:solidFill>
                  <a:srgbClr val="0000CC"/>
                </a:solidFill>
                <a:latin typeface="HG丸ｺﾞｼｯｸM-PRO" pitchFamily="50" charset="-128"/>
                <a:ea typeface="HG丸ｺﾞｼｯｸM-PRO" pitchFamily="50" charset="-128"/>
              </a:rPr>
              <a:t>衛生教育に</a:t>
            </a:r>
            <a:r>
              <a:rPr lang="ja-JP" altLang="en-US" sz="2800" dirty="0" smtClean="0">
                <a:solidFill>
                  <a:srgbClr val="0000CC"/>
                </a:solidFill>
                <a:latin typeface="HG丸ｺﾞｼｯｸM-PRO" pitchFamily="50" charset="-128"/>
                <a:ea typeface="HG丸ｺﾞｼｯｸM-PRO" pitchFamily="50" charset="-128"/>
              </a:rPr>
              <a:t>関すること</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2800"/>
              </a:lnSpc>
              <a:spcBef>
                <a:spcPts val="1200"/>
              </a:spcBef>
              <a:buFontTx/>
              <a:buNone/>
            </a:pPr>
            <a:r>
              <a:rPr lang="ja-JP" altLang="en-US" sz="2400" dirty="0" smtClean="0">
                <a:latin typeface="HG丸ｺﾞｼｯｸM-PRO" pitchFamily="50" charset="-128"/>
                <a:ea typeface="HG丸ｺﾞｼｯｸM-PRO" pitchFamily="50" charset="-128"/>
              </a:rPr>
              <a:t>　</a:t>
            </a:r>
            <a:r>
              <a:rPr lang="en-US" altLang="ja-JP" sz="2400" u="sng" dirty="0" smtClean="0">
                <a:latin typeface="HG丸ｺﾞｼｯｸM-PRO" pitchFamily="50" charset="-128"/>
                <a:ea typeface="HG丸ｺﾞｼｯｸM-PRO" pitchFamily="50" charset="-128"/>
              </a:rPr>
              <a:t>※</a:t>
            </a:r>
            <a:r>
              <a:rPr lang="ja-JP" altLang="en-US" sz="2400" u="sng" dirty="0" smtClean="0">
                <a:latin typeface="HG丸ｺﾞｼｯｸM-PRO" pitchFamily="50" charset="-128"/>
                <a:ea typeface="HG丸ｺﾞｼｯｸM-PRO" pitchFamily="50" charset="-128"/>
              </a:rPr>
              <a:t>「第５章　安全衛生教育」で説明</a:t>
            </a:r>
            <a:r>
              <a:rPr lang="ja-JP" altLang="en-US" dirty="0">
                <a:latin typeface="HG丸ｺﾞｼｯｸM-PRO" pitchFamily="50" charset="-128"/>
                <a:ea typeface="HG丸ｺﾞｼｯｸM-PRO" pitchFamily="50" charset="-128"/>
              </a:rPr>
              <a:t>　</a:t>
            </a:r>
            <a:endParaRPr lang="en-US" altLang="ja-JP"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dirty="0">
                <a:latin typeface="HG丸ｺﾞｼｯｸM-PRO" pitchFamily="50" charset="-128"/>
                <a:ea typeface="HG丸ｺﾞｼｯｸM-PRO" pitchFamily="50" charset="-128"/>
              </a:rPr>
              <a:t>　</a:t>
            </a:r>
          </a:p>
        </p:txBody>
      </p:sp>
      <p:sp>
        <p:nvSpPr>
          <p:cNvPr id="10" name="AutoShape 5"/>
          <p:cNvSpPr>
            <a:spLocks noChangeArrowheads="1"/>
          </p:cNvSpPr>
          <p:nvPr/>
        </p:nvSpPr>
        <p:spPr bwMode="auto">
          <a:xfrm>
            <a:off x="283332" y="2997263"/>
            <a:ext cx="8609148" cy="3600089"/>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ts val="0"/>
              </a:spcBef>
              <a:buFontTx/>
              <a:buNone/>
            </a:pPr>
            <a:r>
              <a:rPr lang="ja-JP" altLang="en-US" sz="2800" dirty="0" smtClean="0">
                <a:solidFill>
                  <a:srgbClr val="0000CC"/>
                </a:solidFill>
                <a:latin typeface="HG丸ｺﾞｼｯｸM-PRO" pitchFamily="50" charset="-128"/>
                <a:ea typeface="HG丸ｺﾞｼｯｸM-PRO" pitchFamily="50" charset="-128"/>
              </a:rPr>
              <a:t>（オ）緊急時における措置に関すること</a:t>
            </a:r>
            <a:r>
              <a:rPr lang="ja-JP" altLang="en-US" dirty="0">
                <a:solidFill>
                  <a:srgbClr val="0000CC"/>
                </a:solidFill>
                <a:latin typeface="HG丸ｺﾞｼｯｸM-PRO" pitchFamily="50" charset="-128"/>
                <a:ea typeface="HG丸ｺﾞｼｯｸM-PRO" pitchFamily="50" charset="-128"/>
              </a:rPr>
              <a:t>　</a:t>
            </a:r>
            <a:endParaRPr lang="en-US" altLang="ja-JP" dirty="0" smtClean="0">
              <a:solidFill>
                <a:srgbClr val="0000CC"/>
              </a:solidFill>
              <a:latin typeface="HG丸ｺﾞｼｯｸM-PRO" pitchFamily="50" charset="-128"/>
              <a:ea typeface="HG丸ｺﾞｼｯｸM-PRO" pitchFamily="50" charset="-128"/>
            </a:endParaRPr>
          </a:p>
          <a:p>
            <a:pPr eaLnBrk="1" hangingPunct="1">
              <a:lnSpc>
                <a:spcPts val="2800"/>
              </a:lnSpc>
              <a:spcBef>
                <a:spcPts val="12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防火、防災（通報、初期消火、避難誘導：地震対策含む）訓練を</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計画し実施する。（外部の専門家の指導を受けることや、他の事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業場と協力して地域別に行うことも考慮する。）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・救急救命講習を受講することが望ましい。</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（労働災害による負傷者の手当て、急性疾病者の手当てに対処す</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るため、救急処置が適切に行われるよう日頃から準備しておく</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ことが望ましい。また、必要な用具、備品を補充するなど日頃</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から準備しておくこと）</a:t>
            </a:r>
            <a:endParaRPr lang="ja-JP" altLang="en-US" sz="2000" dirty="0">
              <a:latin typeface="HG丸ｺﾞｼｯｸM-PRO" pitchFamily="50" charset="-128"/>
              <a:ea typeface="HG丸ｺﾞｼｯｸM-PRO" pitchFamily="50" charset="-128"/>
            </a:endParaRPr>
          </a:p>
        </p:txBody>
      </p:sp>
      <p:sp>
        <p:nvSpPr>
          <p:cNvPr id="30723" name="Text Box 4"/>
          <p:cNvSpPr txBox="1">
            <a:spLocks noChangeArrowheads="1"/>
          </p:cNvSpPr>
          <p:nvPr/>
        </p:nvSpPr>
        <p:spPr bwMode="auto">
          <a:xfrm>
            <a:off x="7085312" y="891438"/>
            <a:ext cx="15841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ts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P19</a:t>
            </a:r>
            <a:endParaRPr lang="ja-JP" altLang="en-US" sz="1600" dirty="0">
              <a:latin typeface="HG丸ｺﾞｼｯｸM-PRO" pitchFamily="50" charset="-128"/>
              <a:ea typeface="HG丸ｺﾞｼｯｸM-PRO" pitchFamily="50" charset="-128"/>
            </a:endParaRPr>
          </a:p>
        </p:txBody>
      </p:sp>
      <p:sp>
        <p:nvSpPr>
          <p:cNvPr id="7" name="Text Box 4"/>
          <p:cNvSpPr txBox="1">
            <a:spLocks noChangeArrowheads="1"/>
          </p:cNvSpPr>
          <p:nvPr/>
        </p:nvSpPr>
        <p:spPr bwMode="auto">
          <a:xfrm>
            <a:off x="7102624" y="2265398"/>
            <a:ext cx="15841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ts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P20</a:t>
            </a:r>
            <a:endParaRPr lang="ja-JP" altLang="en-US" sz="1600" dirty="0">
              <a:latin typeface="HG丸ｺﾞｼｯｸM-PRO" pitchFamily="50" charset="-128"/>
              <a:ea typeface="HG丸ｺﾞｼｯｸM-PRO" pitchFamily="50" charset="-128"/>
            </a:endParaRPr>
          </a:p>
        </p:txBody>
      </p:sp>
      <p:sp>
        <p:nvSpPr>
          <p:cNvPr id="8" name="Text Box 4"/>
          <p:cNvSpPr txBox="1">
            <a:spLocks noChangeArrowheads="1"/>
          </p:cNvSpPr>
          <p:nvPr/>
        </p:nvSpPr>
        <p:spPr bwMode="auto">
          <a:xfrm>
            <a:off x="7109175" y="3096533"/>
            <a:ext cx="15841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ts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P20</a:t>
            </a:r>
            <a:endParaRPr lang="ja-JP" altLang="en-US" sz="1600" dirty="0">
              <a:latin typeface="HG丸ｺﾞｼｯｸM-PRO" pitchFamily="50" charset="-128"/>
              <a:ea typeface="HG丸ｺﾞｼｯｸM-PRO" pitchFamily="50" charset="-128"/>
            </a:endParaRPr>
          </a:p>
        </p:txBody>
      </p:sp>
      <p:sp>
        <p:nvSpPr>
          <p:cNvPr id="30728" name="スライド番号プレースホルダー 3"/>
          <p:cNvSpPr>
            <a:spLocks noGrp="1"/>
          </p:cNvSpPr>
          <p:nvPr>
            <p:ph type="sldNum" sz="quarter" idx="12"/>
          </p:nvPr>
        </p:nvSpPr>
        <p:spPr>
          <a:xfrm>
            <a:off x="6553200" y="6237312"/>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E2F210AE-68F6-4BEB-AEBC-CA6D494E76B5}" type="slidenum">
              <a:rPr lang="en-US" altLang="ja-JP" sz="1400" smtClean="0"/>
              <a:pPr>
                <a:spcBef>
                  <a:spcPct val="0"/>
                </a:spcBef>
                <a:buFontTx/>
                <a:buNone/>
              </a:pPr>
              <a:t>32</a:t>
            </a:fld>
            <a:endParaRPr lang="en-US" altLang="ja-JP" sz="1400" smtClean="0"/>
          </a:p>
        </p:txBody>
      </p:sp>
    </p:spTree>
    <p:extLst>
      <p:ext uri="{BB962C8B-B14F-4D97-AF65-F5344CB8AC3E}">
        <p14:creationId xmlns:p14="http://schemas.microsoft.com/office/powerpoint/2010/main" val="355162319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4"/>
          <p:cNvSpPr txBox="1">
            <a:spLocks noChangeArrowheads="1"/>
          </p:cNvSpPr>
          <p:nvPr/>
        </p:nvSpPr>
        <p:spPr bwMode="auto">
          <a:xfrm>
            <a:off x="6084168" y="6259924"/>
            <a:ext cx="24272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P17</a:t>
            </a:r>
            <a:r>
              <a:rPr lang="ja-JP" altLang="en-US" sz="1600" dirty="0" smtClean="0">
                <a:latin typeface="HG丸ｺﾞｼｯｸM-PRO" pitchFamily="50" charset="-128"/>
                <a:ea typeface="HG丸ｺﾞｼｯｸM-PRO" pitchFamily="50" charset="-128"/>
              </a:rPr>
              <a:t>～</a:t>
            </a:r>
            <a:r>
              <a:rPr lang="en-US" altLang="ja-JP" sz="1600" dirty="0" smtClean="0">
                <a:latin typeface="HG丸ｺﾞｼｯｸM-PRO" pitchFamily="50" charset="-128"/>
                <a:ea typeface="HG丸ｺﾞｼｯｸM-PRO" pitchFamily="50" charset="-128"/>
              </a:rPr>
              <a:t>P19</a:t>
            </a:r>
            <a:endParaRPr lang="ja-JP" altLang="en-US" sz="1600" dirty="0">
              <a:latin typeface="HG丸ｺﾞｼｯｸM-PRO" pitchFamily="50" charset="-128"/>
              <a:ea typeface="HG丸ｺﾞｼｯｸM-PRO" pitchFamily="50" charset="-128"/>
            </a:endParaRPr>
          </a:p>
        </p:txBody>
      </p:sp>
      <p:sp>
        <p:nvSpPr>
          <p:cNvPr id="9" name="AutoShape 5"/>
          <p:cNvSpPr>
            <a:spLocks noChangeArrowheads="1"/>
          </p:cNvSpPr>
          <p:nvPr/>
        </p:nvSpPr>
        <p:spPr bwMode="auto">
          <a:xfrm>
            <a:off x="237683" y="209881"/>
            <a:ext cx="8515672" cy="1330097"/>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（カ）労働</a:t>
            </a:r>
            <a:r>
              <a:rPr lang="ja-JP" altLang="en-US" sz="2800" dirty="0">
                <a:solidFill>
                  <a:srgbClr val="0000CC"/>
                </a:solidFill>
                <a:latin typeface="HG丸ｺﾞｼｯｸM-PRO" pitchFamily="50" charset="-128"/>
                <a:ea typeface="HG丸ｺﾞｼｯｸM-PRO" pitchFamily="50" charset="-128"/>
              </a:rPr>
              <a:t>災害の原因の調査および再発</a:t>
            </a:r>
            <a:r>
              <a:rPr lang="ja-JP" altLang="en-US" sz="2800" dirty="0" smtClean="0">
                <a:solidFill>
                  <a:srgbClr val="0000CC"/>
                </a:solidFill>
                <a:latin typeface="HG丸ｺﾞｼｯｸM-PRO" pitchFamily="50" charset="-128"/>
                <a:ea typeface="HG丸ｺﾞｼｯｸM-PRO" pitchFamily="50" charset="-128"/>
              </a:rPr>
              <a:t>防止対策</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に関する</a:t>
            </a:r>
            <a:r>
              <a:rPr lang="ja-JP" altLang="en-US" sz="2800" dirty="0">
                <a:solidFill>
                  <a:srgbClr val="0000CC"/>
                </a:solidFill>
                <a:latin typeface="HG丸ｺﾞｼｯｸM-PRO" pitchFamily="50" charset="-128"/>
                <a:ea typeface="HG丸ｺﾞｼｯｸM-PRO" pitchFamily="50" charset="-128"/>
              </a:rPr>
              <a:t>こと</a:t>
            </a:r>
            <a:r>
              <a:rPr lang="ja-JP" altLang="en-US" sz="2800" dirty="0">
                <a:latin typeface="HG丸ｺﾞｼｯｸM-PRO" pitchFamily="50" charset="-128"/>
                <a:ea typeface="HG丸ｺﾞｼｯｸM-PRO" pitchFamily="50" charset="-128"/>
              </a:rPr>
              <a:t>　</a:t>
            </a:r>
            <a:endParaRPr lang="en-US" altLang="ja-JP" sz="28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400" dirty="0">
                <a:solidFill>
                  <a:srgbClr val="0000CC"/>
                </a:solidFill>
                <a:latin typeface="HG丸ｺﾞｼｯｸM-PRO" pitchFamily="50" charset="-128"/>
                <a:ea typeface="HG丸ｺﾞｼｯｸM-PRO" pitchFamily="50" charset="-128"/>
              </a:rPr>
              <a:t>　</a:t>
            </a:r>
            <a:r>
              <a:rPr lang="ja-JP" altLang="en-US" sz="2000" u="sng" dirty="0" smtClean="0">
                <a:latin typeface="HG丸ｺﾞｼｯｸM-PRO" pitchFamily="50" charset="-128"/>
                <a:ea typeface="HG丸ｺﾞｼｯｸM-PRO" pitchFamily="50" charset="-128"/>
              </a:rPr>
              <a:t>・「第１章　３</a:t>
            </a:r>
            <a:r>
              <a:rPr lang="ja-JP" altLang="en-US" sz="2000" u="sng" dirty="0">
                <a:latin typeface="HG丸ｺﾞｼｯｸM-PRO" pitchFamily="50" charset="-128"/>
                <a:ea typeface="HG丸ｺﾞｼｯｸM-PRO" pitchFamily="50" charset="-128"/>
              </a:rPr>
              <a:t>　</a:t>
            </a:r>
            <a:r>
              <a:rPr lang="ja-JP" altLang="en-US" sz="2000" u="sng" dirty="0" smtClean="0">
                <a:latin typeface="HG丸ｺﾞｼｯｸM-PRO" pitchFamily="50" charset="-128"/>
                <a:ea typeface="HG丸ｺﾞｼｯｸM-PRO" pitchFamily="50" charset="-128"/>
              </a:rPr>
              <a:t>労働災害の原因調査と再発防止対策」で説明</a:t>
            </a:r>
            <a:endParaRPr lang="ja-JP" altLang="en-US" sz="2000" u="sng" dirty="0">
              <a:latin typeface="HG丸ｺﾞｼｯｸM-PRO" pitchFamily="50" charset="-128"/>
              <a:ea typeface="HG丸ｺﾞｼｯｸM-PRO" pitchFamily="50" charset="-128"/>
            </a:endParaRPr>
          </a:p>
        </p:txBody>
      </p:sp>
      <p:sp>
        <p:nvSpPr>
          <p:cNvPr id="8" name="AutoShape 5"/>
          <p:cNvSpPr>
            <a:spLocks noChangeArrowheads="1"/>
          </p:cNvSpPr>
          <p:nvPr/>
        </p:nvSpPr>
        <p:spPr bwMode="auto">
          <a:xfrm>
            <a:off x="237683" y="1700809"/>
            <a:ext cx="8587680" cy="2789658"/>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ts val="0"/>
              </a:spcBef>
              <a:buFontTx/>
              <a:buNone/>
            </a:pPr>
            <a:r>
              <a:rPr lang="ja-JP" altLang="en-US" sz="2800" dirty="0" smtClean="0">
                <a:solidFill>
                  <a:srgbClr val="0000CC"/>
                </a:solidFill>
                <a:latin typeface="HG丸ｺﾞｼｯｸM-PRO" pitchFamily="50" charset="-128"/>
                <a:ea typeface="HG丸ｺﾞｼｯｸM-PRO" pitchFamily="50" charset="-128"/>
              </a:rPr>
              <a:t>（キ）安全</a:t>
            </a:r>
            <a:r>
              <a:rPr lang="ja-JP" altLang="en-US" sz="2800" dirty="0">
                <a:solidFill>
                  <a:srgbClr val="0000CC"/>
                </a:solidFill>
                <a:latin typeface="HG丸ｺﾞｼｯｸM-PRO" pitchFamily="50" charset="-128"/>
                <a:ea typeface="HG丸ｺﾞｼｯｸM-PRO" pitchFamily="50" charset="-128"/>
              </a:rPr>
              <a:t>衛生情報の収集および労働災害</a:t>
            </a:r>
            <a:r>
              <a:rPr lang="ja-JP" altLang="en-US" sz="2800" dirty="0" smtClean="0">
                <a:solidFill>
                  <a:srgbClr val="0000CC"/>
                </a:solidFill>
                <a:latin typeface="HG丸ｺﾞｼｯｸM-PRO" pitchFamily="50" charset="-128"/>
                <a:ea typeface="HG丸ｺﾞｼｯｸM-PRO" pitchFamily="50" charset="-128"/>
              </a:rPr>
              <a:t>、</a:t>
            </a:r>
            <a:r>
              <a:rPr lang="ja-JP" altLang="en-US" sz="2800" dirty="0">
                <a:solidFill>
                  <a:srgbClr val="0000CC"/>
                </a:solidFill>
                <a:latin typeface="HG丸ｺﾞｼｯｸM-PRO" pitchFamily="50" charset="-128"/>
                <a:ea typeface="HG丸ｺﾞｼｯｸM-PRO" pitchFamily="50" charset="-128"/>
              </a:rPr>
              <a:t>疾病・</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休業</a:t>
            </a:r>
            <a:r>
              <a:rPr lang="ja-JP" altLang="en-US" sz="2800" dirty="0">
                <a:solidFill>
                  <a:srgbClr val="0000CC"/>
                </a:solidFill>
                <a:latin typeface="HG丸ｺﾞｼｯｸM-PRO" pitchFamily="50" charset="-128"/>
                <a:ea typeface="HG丸ｺﾞｼｯｸM-PRO" pitchFamily="50" charset="-128"/>
              </a:rPr>
              <a:t>等の統計の作成に関する</a:t>
            </a:r>
            <a:r>
              <a:rPr lang="ja-JP" altLang="en-US" sz="2800" dirty="0" smtClean="0">
                <a:solidFill>
                  <a:srgbClr val="0000CC"/>
                </a:solidFill>
                <a:latin typeface="HG丸ｺﾞｼｯｸM-PRO" pitchFamily="50" charset="-128"/>
                <a:ea typeface="HG丸ｺﾞｼｯｸM-PRO" pitchFamily="50" charset="-128"/>
              </a:rPr>
              <a:t>こと</a:t>
            </a:r>
            <a:r>
              <a:rPr lang="ja-JP" altLang="en-US" sz="2800" dirty="0">
                <a:latin typeface="HG丸ｺﾞｼｯｸM-PRO" pitchFamily="50" charset="-128"/>
                <a:ea typeface="HG丸ｺﾞｼｯｸM-PRO" pitchFamily="50" charset="-128"/>
              </a:rPr>
              <a:t>　</a:t>
            </a:r>
            <a:endParaRPr lang="en-US" altLang="ja-JP" sz="2800" dirty="0" smtClean="0">
              <a:latin typeface="HG丸ｺﾞｼｯｸM-PRO" pitchFamily="50" charset="-128"/>
              <a:ea typeface="HG丸ｺﾞｼｯｸM-PRO" pitchFamily="50" charset="-128"/>
            </a:endParaRPr>
          </a:p>
          <a:p>
            <a:pPr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・労働災害防止対策を推進するため、安全衛生についての資料や情報</a:t>
            </a:r>
            <a:endParaRPr lang="en-US" altLang="ja-JP" sz="2000" dirty="0" smtClean="0">
              <a:latin typeface="HG丸ｺﾞｼｯｸM-PRO" pitchFamily="50" charset="-128"/>
              <a:ea typeface="HG丸ｺﾞｼｯｸM-PRO" pitchFamily="50" charset="-128"/>
            </a:endParaRPr>
          </a:p>
          <a:p>
            <a:pPr eaLnBrk="1" hangingPunct="1">
              <a:lnSpc>
                <a:spcPts val="27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（法令改正、技術情報、改善事例、災害事例など）を広く収集し、</a:t>
            </a:r>
            <a:endParaRPr lang="en-US" altLang="ja-JP" sz="2000" dirty="0" smtClean="0">
              <a:latin typeface="HG丸ｺﾞｼｯｸM-PRO" pitchFamily="50" charset="-128"/>
              <a:ea typeface="HG丸ｺﾞｼｯｸM-PRO" pitchFamily="50" charset="-128"/>
            </a:endParaRPr>
          </a:p>
          <a:p>
            <a:pPr eaLnBrk="1" hangingPunct="1">
              <a:lnSpc>
                <a:spcPts val="27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これを活用する。</a:t>
            </a:r>
            <a:endParaRPr lang="en-US" altLang="ja-JP" sz="2000" dirty="0" smtClean="0">
              <a:latin typeface="HG丸ｺﾞｼｯｸM-PRO" pitchFamily="50" charset="-128"/>
              <a:ea typeface="HG丸ｺﾞｼｯｸM-PRO" pitchFamily="50" charset="-128"/>
            </a:endParaRPr>
          </a:p>
          <a:p>
            <a:pPr eaLnBrk="1" hangingPunct="1">
              <a:lnSpc>
                <a:spcPts val="27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・労働災害や疾病の発生、休業の状況、作業環境の状況など基本的な</a:t>
            </a:r>
            <a:endParaRPr lang="en-US" altLang="ja-JP" sz="2000" dirty="0" smtClean="0">
              <a:latin typeface="HG丸ｺﾞｼｯｸM-PRO" pitchFamily="50" charset="-128"/>
              <a:ea typeface="HG丸ｺﾞｼｯｸM-PRO" pitchFamily="50" charset="-128"/>
            </a:endParaRPr>
          </a:p>
          <a:p>
            <a:pPr eaLnBrk="1" hangingPunct="1">
              <a:lnSpc>
                <a:spcPts val="27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統計資料の整備を図り、比較検討することで問題点や対策を講じる。</a:t>
            </a:r>
            <a:r>
              <a:rPr lang="ja-JP" altLang="en-US" sz="2800" dirty="0">
                <a:latin typeface="HG丸ｺﾞｼｯｸM-PRO" pitchFamily="50" charset="-128"/>
                <a:ea typeface="HG丸ｺﾞｼｯｸM-PRO" pitchFamily="50" charset="-128"/>
              </a:rPr>
              <a:t>　</a:t>
            </a:r>
          </a:p>
        </p:txBody>
      </p:sp>
      <p:sp>
        <p:nvSpPr>
          <p:cNvPr id="11" name="AutoShape 5"/>
          <p:cNvSpPr>
            <a:spLocks noChangeArrowheads="1"/>
          </p:cNvSpPr>
          <p:nvPr/>
        </p:nvSpPr>
        <p:spPr bwMode="auto">
          <a:xfrm>
            <a:off x="237683" y="4613463"/>
            <a:ext cx="8587680" cy="1985015"/>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1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（ク）関係</a:t>
            </a:r>
            <a:r>
              <a:rPr lang="ja-JP" altLang="en-US" sz="2800" dirty="0">
                <a:solidFill>
                  <a:srgbClr val="0000CC"/>
                </a:solidFill>
                <a:latin typeface="HG丸ｺﾞｼｯｸM-PRO" pitchFamily="50" charset="-128"/>
                <a:ea typeface="HG丸ｺﾞｼｯｸM-PRO" pitchFamily="50" charset="-128"/>
              </a:rPr>
              <a:t>行政機関に対する安全衛生に係る各種報</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100"/>
              </a:lnSpc>
              <a:spcBef>
                <a:spcPct val="0"/>
              </a:spcBef>
              <a:buFontTx/>
              <a:buNone/>
            </a:pPr>
            <a:r>
              <a:rPr lang="ja-JP" altLang="en-US" sz="2800" dirty="0">
                <a:solidFill>
                  <a:srgbClr val="0000CC"/>
                </a:solidFill>
                <a:latin typeface="HG丸ｺﾞｼｯｸM-PRO" pitchFamily="50" charset="-128"/>
                <a:ea typeface="HG丸ｺﾞｼｯｸM-PRO" pitchFamily="50" charset="-128"/>
              </a:rPr>
              <a:t>　</a:t>
            </a:r>
            <a:r>
              <a:rPr lang="ja-JP" altLang="en-US" sz="2800" dirty="0" smtClean="0">
                <a:solidFill>
                  <a:srgbClr val="0000CC"/>
                </a:solidFill>
                <a:latin typeface="HG丸ｺﾞｼｯｸM-PRO" pitchFamily="50" charset="-128"/>
                <a:ea typeface="HG丸ｺﾞｼｯｸM-PRO" pitchFamily="50" charset="-128"/>
              </a:rPr>
              <a:t>　　告</a:t>
            </a:r>
            <a:r>
              <a:rPr lang="ja-JP" altLang="en-US" sz="2800" dirty="0">
                <a:solidFill>
                  <a:srgbClr val="0000CC"/>
                </a:solidFill>
                <a:latin typeface="HG丸ｺﾞｼｯｸM-PRO" pitchFamily="50" charset="-128"/>
                <a:ea typeface="HG丸ｺﾞｼｯｸM-PRO" pitchFamily="50" charset="-128"/>
              </a:rPr>
              <a:t>、届出等に関する</a:t>
            </a:r>
            <a:r>
              <a:rPr lang="ja-JP" altLang="en-US" sz="2800" dirty="0" smtClean="0">
                <a:solidFill>
                  <a:srgbClr val="0000CC"/>
                </a:solidFill>
                <a:latin typeface="HG丸ｺﾞｼｯｸM-PRO" pitchFamily="50" charset="-128"/>
                <a:ea typeface="HG丸ｺﾞｼｯｸM-PRO" pitchFamily="50" charset="-128"/>
              </a:rPr>
              <a:t>こと</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・事故報告、労働者死傷病報告、計画の届出、健康診断結果報告など</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労働基準監督署等に提出することが事業者に義務付けられているで、</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期限までに提出する。</a:t>
            </a:r>
            <a:endParaRPr lang="en-US" altLang="ja-JP" sz="2000" dirty="0">
              <a:latin typeface="HG丸ｺﾞｼｯｸM-PRO" pitchFamily="50" charset="-128"/>
              <a:ea typeface="HG丸ｺﾞｼｯｸM-PRO" pitchFamily="50" charset="-128"/>
            </a:endParaRPr>
          </a:p>
        </p:txBody>
      </p:sp>
      <p:sp>
        <p:nvSpPr>
          <p:cNvPr id="7" name="Text Box 4"/>
          <p:cNvSpPr txBox="1">
            <a:spLocks noChangeArrowheads="1"/>
          </p:cNvSpPr>
          <p:nvPr/>
        </p:nvSpPr>
        <p:spPr bwMode="auto">
          <a:xfrm>
            <a:off x="6927280" y="705652"/>
            <a:ext cx="15841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ts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a:t>
            </a:r>
            <a:r>
              <a:rPr lang="ja-JP" altLang="en-US" sz="1600" dirty="0" smtClean="0">
                <a:latin typeface="HG丸ｺﾞｼｯｸM-PRO" pitchFamily="50" charset="-128"/>
                <a:ea typeface="HG丸ｺﾞｼｯｸM-PRO" pitchFamily="50" charset="-128"/>
              </a:rPr>
              <a:t>１</a:t>
            </a:r>
            <a:endParaRPr lang="ja-JP" altLang="en-US" sz="1600" dirty="0">
              <a:latin typeface="HG丸ｺﾞｼｯｸM-PRO" pitchFamily="50" charset="-128"/>
              <a:ea typeface="HG丸ｺﾞｼｯｸM-PRO" pitchFamily="50" charset="-128"/>
            </a:endParaRPr>
          </a:p>
        </p:txBody>
      </p:sp>
      <p:sp>
        <p:nvSpPr>
          <p:cNvPr id="10" name="Text Box 4"/>
          <p:cNvSpPr txBox="1">
            <a:spLocks noChangeArrowheads="1"/>
          </p:cNvSpPr>
          <p:nvPr/>
        </p:nvSpPr>
        <p:spPr bwMode="auto">
          <a:xfrm>
            <a:off x="6927280" y="2265398"/>
            <a:ext cx="1759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ts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P22</a:t>
            </a:r>
            <a:endParaRPr lang="ja-JP" altLang="en-US" sz="1600" dirty="0">
              <a:latin typeface="HG丸ｺﾞｼｯｸM-PRO" pitchFamily="50" charset="-128"/>
              <a:ea typeface="HG丸ｺﾞｼｯｸM-PRO" pitchFamily="50" charset="-128"/>
            </a:endParaRPr>
          </a:p>
        </p:txBody>
      </p:sp>
      <p:sp>
        <p:nvSpPr>
          <p:cNvPr id="12" name="Text Box 4"/>
          <p:cNvSpPr txBox="1">
            <a:spLocks noChangeArrowheads="1"/>
          </p:cNvSpPr>
          <p:nvPr/>
        </p:nvSpPr>
        <p:spPr bwMode="auto">
          <a:xfrm>
            <a:off x="7102624" y="5098140"/>
            <a:ext cx="15841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ts val="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P22</a:t>
            </a:r>
            <a:endParaRPr lang="ja-JP" altLang="en-US" sz="1600" dirty="0">
              <a:latin typeface="HG丸ｺﾞｼｯｸM-PRO" pitchFamily="50" charset="-128"/>
              <a:ea typeface="HG丸ｺﾞｼｯｸM-PRO" pitchFamily="50" charset="-128"/>
            </a:endParaRPr>
          </a:p>
        </p:txBody>
      </p:sp>
      <p:sp>
        <p:nvSpPr>
          <p:cNvPr id="30728" name="スライド番号プレースホルダー 3"/>
          <p:cNvSpPr>
            <a:spLocks noGrp="1"/>
          </p:cNvSpPr>
          <p:nvPr>
            <p:ph type="sldNum" sz="quarter" idx="12"/>
          </p:nvPr>
        </p:nvSpPr>
        <p:spPr>
          <a:xfrm>
            <a:off x="6553200" y="6245225"/>
            <a:ext cx="2133600" cy="4558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E2F210AE-68F6-4BEB-AEBC-CA6D494E76B5}" type="slidenum">
              <a:rPr lang="en-US" altLang="ja-JP" sz="1400" smtClean="0"/>
              <a:pPr>
                <a:spcBef>
                  <a:spcPct val="0"/>
                </a:spcBef>
                <a:buFontTx/>
                <a:buNone/>
              </a:pPr>
              <a:t>33</a:t>
            </a:fld>
            <a:endParaRPr lang="en-US" altLang="ja-JP" sz="1400" dirty="0" smtClean="0"/>
          </a:p>
        </p:txBody>
      </p:sp>
    </p:spTree>
    <p:extLst>
      <p:ext uri="{BB962C8B-B14F-4D97-AF65-F5344CB8AC3E}">
        <p14:creationId xmlns:p14="http://schemas.microsoft.com/office/powerpoint/2010/main" val="135358543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5676900" y="330454"/>
            <a:ext cx="20634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P22</a:t>
            </a:r>
            <a:endParaRPr lang="ja-JP" altLang="en-US" sz="1600" dirty="0">
              <a:latin typeface="HG丸ｺﾞｼｯｸM-PRO" pitchFamily="50" charset="-128"/>
              <a:ea typeface="HG丸ｺﾞｼｯｸM-PRO" pitchFamily="50" charset="-128"/>
            </a:endParaRPr>
          </a:p>
        </p:txBody>
      </p:sp>
      <p:sp>
        <p:nvSpPr>
          <p:cNvPr id="32771" name="AutoShape 8"/>
          <p:cNvSpPr>
            <a:spLocks noChangeArrowheads="1"/>
          </p:cNvSpPr>
          <p:nvPr/>
        </p:nvSpPr>
        <p:spPr bwMode="auto">
          <a:xfrm>
            <a:off x="304800" y="980728"/>
            <a:ext cx="8659813" cy="4248472"/>
          </a:xfrm>
          <a:prstGeom prst="roundRect">
            <a:avLst>
              <a:gd name="adj" fmla="val 3882"/>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4000"/>
              </a:lnSpc>
              <a:spcBef>
                <a:spcPts val="0"/>
              </a:spcBef>
              <a:buFontTx/>
              <a:buNone/>
            </a:pPr>
            <a:r>
              <a:rPr lang="ja-JP" altLang="en-US" dirty="0">
                <a:solidFill>
                  <a:srgbClr val="FF0000"/>
                </a:solidFill>
                <a:latin typeface="HG丸ｺﾞｼｯｸM-PRO" pitchFamily="50" charset="-128"/>
                <a:ea typeface="HG丸ｺﾞｼｯｸM-PRO" pitchFamily="50" charset="-128"/>
              </a:rPr>
              <a:t>安全衛生推進者はラインに対して</a:t>
            </a:r>
          </a:p>
          <a:p>
            <a:pPr eaLnBrk="1" hangingPunct="1">
              <a:lnSpc>
                <a:spcPts val="4000"/>
              </a:lnSpc>
              <a:spcBef>
                <a:spcPts val="0"/>
              </a:spcBef>
              <a:buFontTx/>
              <a:buNone/>
            </a:pPr>
            <a:r>
              <a:rPr lang="ja-JP" altLang="en-US" sz="2800" dirty="0">
                <a:latin typeface="HG丸ｺﾞｼｯｸM-PRO" pitchFamily="50" charset="-128"/>
                <a:ea typeface="HG丸ｺﾞｼｯｸM-PRO" pitchFamily="50" charset="-128"/>
              </a:rPr>
              <a:t>・安全衛生についての情報や資料の</a:t>
            </a:r>
            <a:r>
              <a:rPr lang="ja-JP" altLang="en-US" sz="2800" dirty="0" smtClean="0">
                <a:latin typeface="HG丸ｺﾞｼｯｸM-PRO" pitchFamily="50" charset="-128"/>
                <a:ea typeface="HG丸ｺﾞｼｯｸM-PRO" pitchFamily="50" charset="-128"/>
              </a:rPr>
              <a:t>提供</a:t>
            </a:r>
            <a:endParaRPr lang="ja-JP" altLang="en-US" sz="2800" dirty="0">
              <a:latin typeface="HG丸ｺﾞｼｯｸM-PRO" pitchFamily="50" charset="-128"/>
              <a:ea typeface="HG丸ｺﾞｼｯｸM-PRO" pitchFamily="50" charset="-128"/>
            </a:endParaRPr>
          </a:p>
          <a:p>
            <a:pPr eaLnBrk="1" hangingPunct="1">
              <a:lnSpc>
                <a:spcPts val="4000"/>
              </a:lnSpc>
              <a:spcBef>
                <a:spcPts val="0"/>
              </a:spcBef>
              <a:buFontTx/>
              <a:buNone/>
            </a:pPr>
            <a:r>
              <a:rPr lang="ja-JP" altLang="en-US" sz="2800" dirty="0">
                <a:latin typeface="HG丸ｺﾞｼｯｸM-PRO" pitchFamily="50" charset="-128"/>
                <a:ea typeface="HG丸ｺﾞｼｯｸM-PRO" pitchFamily="50" charset="-128"/>
              </a:rPr>
              <a:t>・安全衛生点検その他の安全衛生活動状況の監視</a:t>
            </a:r>
          </a:p>
          <a:p>
            <a:pPr eaLnBrk="1" hangingPunct="1">
              <a:lnSpc>
                <a:spcPts val="4000"/>
              </a:lnSpc>
              <a:spcBef>
                <a:spcPts val="0"/>
              </a:spcBef>
              <a:buFontTx/>
              <a:buNone/>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と</a:t>
            </a:r>
            <a:r>
              <a:rPr lang="ja-JP" altLang="en-US" sz="2800" dirty="0">
                <a:latin typeface="HG丸ｺﾞｼｯｸM-PRO" pitchFamily="50" charset="-128"/>
                <a:ea typeface="HG丸ｺﾞｼｯｸM-PRO" pitchFamily="50" charset="-128"/>
              </a:rPr>
              <a:t>改善要請（未実施の場合）</a:t>
            </a:r>
          </a:p>
          <a:p>
            <a:pPr eaLnBrk="1" hangingPunct="1">
              <a:lnSpc>
                <a:spcPts val="4000"/>
              </a:lnSpc>
              <a:spcBef>
                <a:spcPts val="0"/>
              </a:spcBef>
              <a:buFontTx/>
              <a:buNone/>
            </a:pPr>
            <a:r>
              <a:rPr lang="ja-JP" altLang="en-US" sz="2800" dirty="0">
                <a:latin typeface="HG丸ｺﾞｼｯｸM-PRO" pitchFamily="50" charset="-128"/>
                <a:ea typeface="HG丸ｺﾞｼｯｸM-PRO" pitchFamily="50" charset="-128"/>
              </a:rPr>
              <a:t>・共通的な事項に関する安全衛生教育の実施</a:t>
            </a:r>
          </a:p>
          <a:p>
            <a:pPr eaLnBrk="1" hangingPunct="1">
              <a:lnSpc>
                <a:spcPts val="4000"/>
              </a:lnSpc>
              <a:spcBef>
                <a:spcPts val="0"/>
              </a:spcBef>
              <a:buFontTx/>
              <a:buNone/>
            </a:pPr>
            <a:r>
              <a:rPr lang="ja-JP" altLang="en-US" dirty="0">
                <a:solidFill>
                  <a:srgbClr val="FF0000"/>
                </a:solidFill>
                <a:latin typeface="HG丸ｺﾞｼｯｸM-PRO" pitchFamily="50" charset="-128"/>
                <a:ea typeface="HG丸ｺﾞｼｯｸM-PRO" pitchFamily="50" charset="-128"/>
              </a:rPr>
              <a:t>などの支援を行い、</a:t>
            </a:r>
            <a:r>
              <a:rPr lang="ja-JP" altLang="en-US" u="sng" dirty="0">
                <a:solidFill>
                  <a:srgbClr val="FF0000"/>
                </a:solidFill>
                <a:latin typeface="HG丸ｺﾞｼｯｸM-PRO" pitchFamily="50" charset="-128"/>
                <a:ea typeface="HG丸ｺﾞｼｯｸM-PRO" pitchFamily="50" charset="-128"/>
              </a:rPr>
              <a:t>ラインの職長その他の現</a:t>
            </a:r>
          </a:p>
          <a:p>
            <a:pPr eaLnBrk="1" hangingPunct="1">
              <a:lnSpc>
                <a:spcPts val="4000"/>
              </a:lnSpc>
              <a:spcBef>
                <a:spcPts val="0"/>
              </a:spcBef>
              <a:buFontTx/>
              <a:buNone/>
            </a:pPr>
            <a:r>
              <a:rPr lang="ja-JP" altLang="en-US" u="sng" dirty="0">
                <a:solidFill>
                  <a:srgbClr val="FF0000"/>
                </a:solidFill>
                <a:latin typeface="HG丸ｺﾞｼｯｸM-PRO" pitchFamily="50" charset="-128"/>
                <a:ea typeface="HG丸ｺﾞｼｯｸM-PRO" pitchFamily="50" charset="-128"/>
              </a:rPr>
              <a:t>場監督者</a:t>
            </a:r>
            <a:r>
              <a:rPr lang="ja-JP" altLang="en-US" dirty="0">
                <a:solidFill>
                  <a:srgbClr val="FF0000"/>
                </a:solidFill>
                <a:latin typeface="HG丸ｺﾞｼｯｸM-PRO" pitchFamily="50" charset="-128"/>
                <a:ea typeface="HG丸ｺﾞｼｯｸM-PRO" pitchFamily="50" charset="-128"/>
              </a:rPr>
              <a:t>と協力体制を確立し安全衛生活動を</a:t>
            </a:r>
          </a:p>
          <a:p>
            <a:pPr eaLnBrk="1" hangingPunct="1">
              <a:lnSpc>
                <a:spcPts val="4000"/>
              </a:lnSpc>
              <a:spcBef>
                <a:spcPts val="0"/>
              </a:spcBef>
              <a:buFontTx/>
              <a:buNone/>
            </a:pPr>
            <a:r>
              <a:rPr lang="ja-JP" altLang="en-US" dirty="0">
                <a:solidFill>
                  <a:srgbClr val="FF0000"/>
                </a:solidFill>
                <a:latin typeface="HG丸ｺﾞｼｯｸM-PRO" pitchFamily="50" charset="-128"/>
                <a:ea typeface="HG丸ｺﾞｼｯｸM-PRO" pitchFamily="50" charset="-128"/>
              </a:rPr>
              <a:t>推進することが大切である。</a:t>
            </a:r>
          </a:p>
        </p:txBody>
      </p:sp>
      <p:sp>
        <p:nvSpPr>
          <p:cNvPr id="32775" name="スライド番号プレースホルダー 3"/>
          <p:cNvSpPr>
            <a:spLocks noGrp="1"/>
          </p:cNvSpPr>
          <p:nvPr>
            <p:ph type="sldNum" sz="quarter" idx="12"/>
          </p:nvPr>
        </p:nvSpPr>
        <p:spPr>
          <a:xfrm>
            <a:off x="7956376" y="6245225"/>
            <a:ext cx="719312" cy="2801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E7178760-246B-48BE-944A-18ABDEE76710}" type="slidenum">
              <a:rPr lang="en-US" altLang="ja-JP" sz="1400" smtClean="0"/>
              <a:pPr>
                <a:spcBef>
                  <a:spcPct val="0"/>
                </a:spcBef>
                <a:buFontTx/>
                <a:buNone/>
              </a:pPr>
              <a:t>34</a:t>
            </a:fld>
            <a:endParaRPr lang="en-US" altLang="ja-JP" sz="1400" smtClean="0"/>
          </a:p>
        </p:txBody>
      </p:sp>
      <p:sp>
        <p:nvSpPr>
          <p:cNvPr id="8" name="Text Box 9"/>
          <p:cNvSpPr txBox="1">
            <a:spLocks noChangeArrowheads="1"/>
          </p:cNvSpPr>
          <p:nvPr/>
        </p:nvSpPr>
        <p:spPr bwMode="auto">
          <a:xfrm>
            <a:off x="304800" y="374510"/>
            <a:ext cx="3398912" cy="464230"/>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2900"/>
              </a:lnSpc>
              <a:spcBef>
                <a:spcPct val="0"/>
              </a:spcBef>
              <a:buFontTx/>
              <a:buNone/>
            </a:pPr>
            <a:r>
              <a:rPr lang="ja-JP" altLang="en-US" sz="2400" b="1" dirty="0" smtClean="0">
                <a:solidFill>
                  <a:srgbClr val="FFFFFF"/>
                </a:solidFill>
                <a:latin typeface="HG丸ｺﾞｼｯｸM-PRO" pitchFamily="50" charset="-128"/>
                <a:ea typeface="HG丸ｺﾞｼｯｸM-PRO" pitchFamily="50" charset="-128"/>
              </a:rPr>
              <a:t>イ　ラインとの協力</a:t>
            </a:r>
            <a:endParaRPr lang="ja-JP" altLang="en-US" sz="2400" b="1"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87883713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156325" y="228600"/>
            <a:ext cx="26828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P23</a:t>
            </a:r>
            <a:endParaRPr lang="ja-JP" altLang="en-US" sz="1600" dirty="0">
              <a:latin typeface="HG丸ｺﾞｼｯｸM-PRO" pitchFamily="50" charset="-128"/>
              <a:ea typeface="HG丸ｺﾞｼｯｸM-PRO" pitchFamily="50" charset="-128"/>
            </a:endParaRPr>
          </a:p>
        </p:txBody>
      </p:sp>
      <p:sp>
        <p:nvSpPr>
          <p:cNvPr id="33795" name="AutoShape 8"/>
          <p:cNvSpPr>
            <a:spLocks noChangeArrowheads="1"/>
          </p:cNvSpPr>
          <p:nvPr/>
        </p:nvSpPr>
        <p:spPr bwMode="auto">
          <a:xfrm>
            <a:off x="210671" y="820997"/>
            <a:ext cx="8534400" cy="1295400"/>
          </a:xfrm>
          <a:prstGeom prst="roundRect">
            <a:avLst>
              <a:gd name="adj" fmla="val 1190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800" dirty="0">
                <a:latin typeface="HG丸ｺﾞｼｯｸM-PRO" pitchFamily="50" charset="-128"/>
                <a:ea typeface="HG丸ｺﾞｼｯｸM-PRO" pitchFamily="50" charset="-128"/>
              </a:rPr>
              <a:t>企業における安全衛生管理は事業者責任であるが、</a:t>
            </a:r>
          </a:p>
          <a:p>
            <a:pPr eaLnBrk="1" hangingPunct="1">
              <a:lnSpc>
                <a:spcPts val="3300"/>
              </a:lnSpc>
              <a:spcBef>
                <a:spcPct val="0"/>
              </a:spcBef>
              <a:buFontTx/>
              <a:buNone/>
            </a:pPr>
            <a:r>
              <a:rPr lang="ja-JP" altLang="en-US" sz="2800" dirty="0">
                <a:latin typeface="HG丸ｺﾞｼｯｸM-PRO" pitchFamily="50" charset="-128"/>
                <a:ea typeface="HG丸ｺﾞｼｯｸM-PRO" pitchFamily="50" charset="-128"/>
              </a:rPr>
              <a:t>円滑に推進するためには</a:t>
            </a:r>
            <a:r>
              <a:rPr lang="ja-JP" altLang="en-US" sz="2800" dirty="0">
                <a:solidFill>
                  <a:srgbClr val="FF0000"/>
                </a:solidFill>
                <a:latin typeface="HG丸ｺﾞｼｯｸM-PRO" pitchFamily="50" charset="-128"/>
                <a:ea typeface="HG丸ｺﾞｼｯｸM-PRO" pitchFamily="50" charset="-128"/>
              </a:rPr>
              <a:t>現場作業者</a:t>
            </a:r>
            <a:r>
              <a:rPr lang="ja-JP" altLang="en-US" sz="2800" dirty="0">
                <a:latin typeface="HG丸ｺﾞｼｯｸM-PRO" pitchFamily="50" charset="-128"/>
                <a:ea typeface="HG丸ｺﾞｼｯｸM-PRO" pitchFamily="50" charset="-128"/>
              </a:rPr>
              <a:t>の協力なしで</a:t>
            </a:r>
            <a:endParaRPr lang="en-US" altLang="ja-JP" sz="2800" dirty="0">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800" dirty="0">
                <a:latin typeface="HG丸ｺﾞｼｯｸM-PRO" pitchFamily="50" charset="-128"/>
                <a:ea typeface="HG丸ｺﾞｼｯｸM-PRO" pitchFamily="50" charset="-128"/>
              </a:rPr>
              <a:t>は困難である。</a:t>
            </a:r>
          </a:p>
        </p:txBody>
      </p:sp>
      <p:sp>
        <p:nvSpPr>
          <p:cNvPr id="33796" name="AutoShape 4"/>
          <p:cNvSpPr>
            <a:spLocks noChangeArrowheads="1"/>
          </p:cNvSpPr>
          <p:nvPr/>
        </p:nvSpPr>
        <p:spPr bwMode="auto">
          <a:xfrm>
            <a:off x="1979712" y="2236274"/>
            <a:ext cx="838200" cy="381000"/>
          </a:xfrm>
          <a:prstGeom prst="downArrow">
            <a:avLst>
              <a:gd name="adj1" fmla="val 50000"/>
              <a:gd name="adj2" fmla="val 25000"/>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latin typeface="HG丸ｺﾞｼｯｸM-PRO" pitchFamily="50" charset="-128"/>
              <a:ea typeface="HG丸ｺﾞｼｯｸM-PRO" pitchFamily="50" charset="-128"/>
            </a:endParaRPr>
          </a:p>
        </p:txBody>
      </p:sp>
      <p:sp>
        <p:nvSpPr>
          <p:cNvPr id="33797" name="AutoShape 5"/>
          <p:cNvSpPr>
            <a:spLocks noChangeArrowheads="1"/>
          </p:cNvSpPr>
          <p:nvPr/>
        </p:nvSpPr>
        <p:spPr bwMode="auto">
          <a:xfrm>
            <a:off x="206589" y="2698186"/>
            <a:ext cx="4648200" cy="2895600"/>
          </a:xfrm>
          <a:prstGeom prst="roundRect">
            <a:avLst>
              <a:gd name="adj" fmla="val 7796"/>
            </a:avLst>
          </a:prstGeom>
          <a:solidFill>
            <a:schemeClr val="accent1"/>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3300"/>
              </a:lnSpc>
              <a:spcBef>
                <a:spcPts val="0"/>
              </a:spcBef>
              <a:buFontTx/>
              <a:buNone/>
            </a:pPr>
            <a:r>
              <a:rPr lang="ja-JP" altLang="en-US" sz="2400" dirty="0">
                <a:latin typeface="HG丸ｺﾞｼｯｸM-PRO" pitchFamily="50" charset="-128"/>
                <a:ea typeface="HG丸ｺﾞｼｯｸM-PRO" pitchFamily="50" charset="-128"/>
              </a:rPr>
              <a:t>安全または衛生に関する事項に</a:t>
            </a:r>
            <a:endParaRPr lang="en-US" altLang="ja-JP" sz="2400" dirty="0">
              <a:latin typeface="HG丸ｺﾞｼｯｸM-PRO" pitchFamily="50" charset="-128"/>
              <a:ea typeface="HG丸ｺﾞｼｯｸM-PRO" pitchFamily="50" charset="-128"/>
            </a:endParaRPr>
          </a:p>
          <a:p>
            <a:pPr>
              <a:lnSpc>
                <a:spcPts val="3300"/>
              </a:lnSpc>
              <a:spcBef>
                <a:spcPts val="0"/>
              </a:spcBef>
              <a:buFontTx/>
              <a:buNone/>
            </a:pPr>
            <a:r>
              <a:rPr lang="ja-JP" altLang="en-US" sz="2400" dirty="0">
                <a:latin typeface="HG丸ｺﾞｼｯｸM-PRO" pitchFamily="50" charset="-128"/>
                <a:ea typeface="HG丸ｺﾞｼｯｸM-PRO" pitchFamily="50" charset="-128"/>
              </a:rPr>
              <a:t>ついて、「関係労働者の意見を</a:t>
            </a:r>
            <a:endParaRPr lang="en-US" altLang="ja-JP" sz="2400" dirty="0">
              <a:latin typeface="HG丸ｺﾞｼｯｸM-PRO" pitchFamily="50" charset="-128"/>
              <a:ea typeface="HG丸ｺﾞｼｯｸM-PRO" pitchFamily="50" charset="-128"/>
            </a:endParaRPr>
          </a:p>
          <a:p>
            <a:pPr>
              <a:lnSpc>
                <a:spcPts val="3300"/>
              </a:lnSpc>
              <a:spcBef>
                <a:spcPts val="0"/>
              </a:spcBef>
              <a:buFontTx/>
              <a:buNone/>
            </a:pPr>
            <a:r>
              <a:rPr lang="ja-JP" altLang="en-US" sz="2400" dirty="0">
                <a:latin typeface="HG丸ｺﾞｼｯｸM-PRO" pitchFamily="50" charset="-128"/>
                <a:ea typeface="HG丸ｺﾞｼｯｸM-PRO" pitchFamily="50" charset="-128"/>
              </a:rPr>
              <a:t>聴くための機会を設ける」よう</a:t>
            </a:r>
            <a:endParaRPr lang="en-US" altLang="ja-JP" sz="2400" dirty="0">
              <a:latin typeface="HG丸ｺﾞｼｯｸM-PRO" pitchFamily="50" charset="-128"/>
              <a:ea typeface="HG丸ｺﾞｼｯｸM-PRO" pitchFamily="50" charset="-128"/>
            </a:endParaRPr>
          </a:p>
          <a:p>
            <a:pPr>
              <a:lnSpc>
                <a:spcPts val="3300"/>
              </a:lnSpc>
              <a:spcBef>
                <a:spcPts val="0"/>
              </a:spcBef>
              <a:buFontTx/>
              <a:buNone/>
            </a:pPr>
            <a:r>
              <a:rPr lang="ja-JP" altLang="en-US" sz="2400" dirty="0">
                <a:latin typeface="HG丸ｺﾞｼｯｸM-PRO" pitchFamily="50" charset="-128"/>
                <a:ea typeface="HG丸ｺﾞｼｯｸM-PRO" pitchFamily="50" charset="-128"/>
              </a:rPr>
              <a:t>労働安全衛生規則第２３条の２</a:t>
            </a:r>
            <a:endParaRPr lang="en-US" altLang="ja-JP" sz="2400" dirty="0">
              <a:latin typeface="HG丸ｺﾞｼｯｸM-PRO" pitchFamily="50" charset="-128"/>
              <a:ea typeface="HG丸ｺﾞｼｯｸM-PRO" pitchFamily="50" charset="-128"/>
            </a:endParaRPr>
          </a:p>
          <a:p>
            <a:pPr>
              <a:lnSpc>
                <a:spcPts val="3300"/>
              </a:lnSpc>
              <a:spcBef>
                <a:spcPts val="0"/>
              </a:spcBef>
              <a:buFontTx/>
              <a:buNone/>
            </a:pPr>
            <a:r>
              <a:rPr lang="ja-JP" altLang="en-US" sz="2400" dirty="0">
                <a:latin typeface="HG丸ｺﾞｼｯｸM-PRO" pitchFamily="50" charset="-128"/>
                <a:ea typeface="HG丸ｺﾞｼｯｸM-PRO" pitchFamily="50" charset="-128"/>
              </a:rPr>
              <a:t>に定められている</a:t>
            </a:r>
            <a:r>
              <a:rPr lang="ja-JP" altLang="en-US" sz="2400" dirty="0">
                <a:solidFill>
                  <a:srgbClr val="FF0000"/>
                </a:solidFill>
                <a:latin typeface="HG丸ｺﾞｼｯｸM-PRO" pitchFamily="50" charset="-128"/>
                <a:ea typeface="HG丸ｺﾞｼｯｸM-PRO" pitchFamily="50" charset="-128"/>
              </a:rPr>
              <a:t>（以下、</a:t>
            </a:r>
            <a:r>
              <a:rPr lang="ja-JP" altLang="en-US" sz="2400" u="sng" dirty="0">
                <a:solidFill>
                  <a:srgbClr val="FF0000"/>
                </a:solidFill>
                <a:latin typeface="HG丸ｺﾞｼｯｸM-PRO" pitchFamily="50" charset="-128"/>
                <a:ea typeface="HG丸ｺﾞｼｯｸM-PRO" pitchFamily="50" charset="-128"/>
              </a:rPr>
              <a:t>安全</a:t>
            </a:r>
            <a:endParaRPr lang="en-US" altLang="ja-JP" sz="2400" u="sng" dirty="0">
              <a:solidFill>
                <a:srgbClr val="FF0000"/>
              </a:solidFill>
              <a:latin typeface="HG丸ｺﾞｼｯｸM-PRO" pitchFamily="50" charset="-128"/>
              <a:ea typeface="HG丸ｺﾞｼｯｸM-PRO" pitchFamily="50" charset="-128"/>
            </a:endParaRPr>
          </a:p>
          <a:p>
            <a:pPr>
              <a:lnSpc>
                <a:spcPts val="3300"/>
              </a:lnSpc>
              <a:spcBef>
                <a:spcPts val="0"/>
              </a:spcBef>
              <a:buFontTx/>
              <a:buNone/>
            </a:pPr>
            <a:r>
              <a:rPr lang="ja-JP" altLang="en-US" sz="2400" u="sng" dirty="0">
                <a:solidFill>
                  <a:srgbClr val="FF0000"/>
                </a:solidFill>
                <a:latin typeface="HG丸ｺﾞｼｯｸM-PRO" pitchFamily="50" charset="-128"/>
                <a:ea typeface="HG丸ｺﾞｼｯｸM-PRO" pitchFamily="50" charset="-128"/>
              </a:rPr>
              <a:t>衛生委員会等</a:t>
            </a:r>
            <a:r>
              <a:rPr lang="ja-JP" altLang="en-US" sz="2400" dirty="0">
                <a:solidFill>
                  <a:srgbClr val="FF0000"/>
                </a:solidFill>
                <a:latin typeface="HG丸ｺﾞｼｯｸM-PRO" pitchFamily="50" charset="-128"/>
                <a:ea typeface="HG丸ｺﾞｼｯｸM-PRO" pitchFamily="50" charset="-128"/>
              </a:rPr>
              <a:t>という）</a:t>
            </a:r>
            <a:r>
              <a:rPr lang="ja-JP" altLang="en-US" sz="2400" dirty="0">
                <a:latin typeface="HG丸ｺﾞｼｯｸM-PRO" pitchFamily="50" charset="-128"/>
                <a:ea typeface="HG丸ｺﾞｼｯｸM-PRO" pitchFamily="50" charset="-128"/>
              </a:rPr>
              <a:t>。</a:t>
            </a:r>
          </a:p>
        </p:txBody>
      </p:sp>
      <p:graphicFrame>
        <p:nvGraphicFramePr>
          <p:cNvPr id="33798" name="Object 6"/>
          <p:cNvGraphicFramePr>
            <a:graphicFrameLocks noChangeAspect="1"/>
          </p:cNvGraphicFramePr>
          <p:nvPr>
            <p:extLst/>
          </p:nvPr>
        </p:nvGraphicFramePr>
        <p:xfrm>
          <a:off x="5194111" y="3088863"/>
          <a:ext cx="3506862" cy="2114245"/>
        </p:xfrm>
        <a:graphic>
          <a:graphicData uri="http://schemas.openxmlformats.org/presentationml/2006/ole">
            <mc:AlternateContent xmlns:mc="http://schemas.openxmlformats.org/markup-compatibility/2006">
              <mc:Choice xmlns:v="urn:schemas-microsoft-com:vml" Requires="v">
                <p:oleObj spid="_x0000_s86037" name="ビットマップ イメージ" r:id="rId4" imgW="3952381" imgH="1961905" progId="Paint.Picture">
                  <p:embed/>
                </p:oleObj>
              </mc:Choice>
              <mc:Fallback>
                <p:oleObj name="ビットマップ イメージ" r:id="rId4" imgW="3952381" imgH="196190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111" y="3088863"/>
                        <a:ext cx="3506862" cy="2114245"/>
                      </a:xfrm>
                      <a:prstGeom prst="rect">
                        <a:avLst/>
                      </a:prstGeom>
                      <a:noFill/>
                      <a:ln>
                        <a:noFill/>
                      </a:ln>
                      <a:effectLst/>
                      <a:extLst/>
                    </p:spPr>
                  </p:pic>
                </p:oleObj>
              </mc:Fallback>
            </mc:AlternateContent>
          </a:graphicData>
        </a:graphic>
      </p:graphicFrame>
      <p:sp>
        <p:nvSpPr>
          <p:cNvPr id="33799" name="Text Box 7"/>
          <p:cNvSpPr txBox="1">
            <a:spLocks noChangeArrowheads="1"/>
          </p:cNvSpPr>
          <p:nvPr/>
        </p:nvSpPr>
        <p:spPr bwMode="auto">
          <a:xfrm>
            <a:off x="7477011" y="5197322"/>
            <a:ext cx="1090612"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pPr>
            <a:r>
              <a:rPr lang="ja-JP" altLang="en-US" sz="1800" b="1">
                <a:solidFill>
                  <a:srgbClr val="FF0000"/>
                </a:solidFill>
                <a:latin typeface="HG丸ｺﾞｼｯｸM-PRO" pitchFamily="50" charset="-128"/>
                <a:ea typeface="HG丸ｺﾞｼｯｸM-PRO" pitchFamily="50" charset="-128"/>
              </a:rPr>
              <a:t>会社側</a:t>
            </a:r>
          </a:p>
        </p:txBody>
      </p:sp>
      <p:sp>
        <p:nvSpPr>
          <p:cNvPr id="33800" name="Text Box 8"/>
          <p:cNvSpPr txBox="1">
            <a:spLocks noChangeArrowheads="1"/>
          </p:cNvSpPr>
          <p:nvPr/>
        </p:nvSpPr>
        <p:spPr bwMode="auto">
          <a:xfrm>
            <a:off x="5380136" y="5120596"/>
            <a:ext cx="1447800"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pPr>
            <a:r>
              <a:rPr lang="ja-JP" altLang="en-US" sz="1800" b="1" dirty="0">
                <a:solidFill>
                  <a:srgbClr val="FF0000"/>
                </a:solidFill>
                <a:latin typeface="HG丸ｺﾞｼｯｸM-PRO" pitchFamily="50" charset="-128"/>
                <a:ea typeface="HG丸ｺﾞｼｯｸM-PRO" pitchFamily="50" charset="-128"/>
              </a:rPr>
              <a:t>労働者側</a:t>
            </a:r>
          </a:p>
        </p:txBody>
      </p:sp>
      <p:sp>
        <p:nvSpPr>
          <p:cNvPr id="33801" name="AutoShape 9"/>
          <p:cNvSpPr>
            <a:spLocks noChangeArrowheads="1"/>
          </p:cNvSpPr>
          <p:nvPr/>
        </p:nvSpPr>
        <p:spPr bwMode="auto">
          <a:xfrm>
            <a:off x="4884836" y="2445564"/>
            <a:ext cx="3886200" cy="628650"/>
          </a:xfrm>
          <a:prstGeom prst="roundRect">
            <a:avLst>
              <a:gd name="adj" fmla="val 50000"/>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1800" b="1" dirty="0">
                <a:solidFill>
                  <a:schemeClr val="bg1"/>
                </a:solidFill>
                <a:latin typeface="HG丸ｺﾞｼｯｸM-PRO" pitchFamily="50" charset="-128"/>
                <a:ea typeface="HG丸ｺﾞｼｯｸM-PRO" pitchFamily="50" charset="-128"/>
              </a:rPr>
              <a:t>事前の議題・資料を配布が望ましい</a:t>
            </a:r>
          </a:p>
        </p:txBody>
      </p:sp>
      <p:sp>
        <p:nvSpPr>
          <p:cNvPr id="14" name="Text Box 9"/>
          <p:cNvSpPr txBox="1">
            <a:spLocks noChangeArrowheads="1"/>
          </p:cNvSpPr>
          <p:nvPr/>
        </p:nvSpPr>
        <p:spPr bwMode="auto">
          <a:xfrm>
            <a:off x="218990" y="265145"/>
            <a:ext cx="3992969"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b="1" dirty="0" smtClean="0">
                <a:solidFill>
                  <a:srgbClr val="FFFFFF"/>
                </a:solidFill>
                <a:latin typeface="HG丸ｺﾞｼｯｸM-PRO" pitchFamily="50" charset="-128"/>
                <a:ea typeface="HG丸ｺﾞｼｯｸM-PRO" pitchFamily="50" charset="-128"/>
              </a:rPr>
              <a:t>ウ　労働者の意見の反映</a:t>
            </a:r>
            <a:endParaRPr lang="ja-JP" altLang="en-US" sz="2400" b="1" dirty="0">
              <a:solidFill>
                <a:srgbClr val="FFFFFF"/>
              </a:solidFill>
              <a:latin typeface="HG丸ｺﾞｼｯｸM-PRO" pitchFamily="50" charset="-128"/>
              <a:ea typeface="HG丸ｺﾞｼｯｸM-PRO" pitchFamily="50" charset="-128"/>
            </a:endParaRPr>
          </a:p>
        </p:txBody>
      </p:sp>
      <p:sp>
        <p:nvSpPr>
          <p:cNvPr id="12" name="AutoShape 8"/>
          <p:cNvSpPr>
            <a:spLocks noChangeArrowheads="1"/>
          </p:cNvSpPr>
          <p:nvPr/>
        </p:nvSpPr>
        <p:spPr bwMode="auto">
          <a:xfrm>
            <a:off x="257175" y="5776119"/>
            <a:ext cx="8734425" cy="906462"/>
          </a:xfrm>
          <a:prstGeom prst="roundRect">
            <a:avLst>
              <a:gd name="adj" fmla="val 15014"/>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700"/>
              </a:lnSpc>
              <a:spcBef>
                <a:spcPct val="0"/>
              </a:spcBef>
              <a:buFontTx/>
              <a:buNone/>
            </a:pPr>
            <a:r>
              <a:rPr lang="ja-JP" altLang="en-US" sz="2400" b="1" dirty="0">
                <a:solidFill>
                  <a:srgbClr val="FF0000"/>
                </a:solidFill>
                <a:latin typeface="HG丸ｺﾞｼｯｸM-PRO" pitchFamily="50" charset="-128"/>
                <a:ea typeface="HG丸ｺﾞｼｯｸM-PRO" pitchFamily="50" charset="-128"/>
              </a:rPr>
              <a:t>出席者：</a:t>
            </a:r>
            <a:r>
              <a:rPr lang="ja-JP" altLang="en-US" sz="2400" dirty="0">
                <a:latin typeface="HG丸ｺﾞｼｯｸM-PRO" pitchFamily="50" charset="-128"/>
                <a:ea typeface="HG丸ｺﾞｼｯｸM-PRO" pitchFamily="50" charset="-128"/>
              </a:rPr>
              <a:t>事業者（これに代わる人）、関係労働者代表者等</a:t>
            </a:r>
            <a:endParaRPr lang="en-US" altLang="ja-JP" sz="24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400" dirty="0">
                <a:latin typeface="HG丸ｺﾞｼｯｸM-PRO" pitchFamily="50" charset="-128"/>
                <a:ea typeface="HG丸ｺﾞｼｯｸM-PRO" pitchFamily="50" charset="-128"/>
              </a:rPr>
              <a:t>　　　　（選任可）、関係管理監督者、安全衛生推進者など</a:t>
            </a:r>
          </a:p>
        </p:txBody>
      </p:sp>
      <p:sp>
        <p:nvSpPr>
          <p:cNvPr id="33805" name="スライド番号プレースホルダー 3"/>
          <p:cNvSpPr>
            <a:spLocks noGrp="1"/>
          </p:cNvSpPr>
          <p:nvPr>
            <p:ph type="sldNum" sz="quarter" idx="12"/>
          </p:nvPr>
        </p:nvSpPr>
        <p:spPr>
          <a:xfrm>
            <a:off x="6858000" y="62293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157720C8-8EDA-4A4C-8C35-1B96C535C2A1}" type="slidenum">
              <a:rPr lang="en-US" altLang="ja-JP" sz="1400" smtClean="0"/>
              <a:pPr>
                <a:spcBef>
                  <a:spcPct val="0"/>
                </a:spcBef>
                <a:buFontTx/>
                <a:buNone/>
              </a:pPr>
              <a:t>35</a:t>
            </a:fld>
            <a:endParaRPr lang="en-US" altLang="ja-JP" sz="1400" smtClean="0"/>
          </a:p>
        </p:txBody>
      </p:sp>
    </p:spTree>
    <p:extLst>
      <p:ext uri="{BB962C8B-B14F-4D97-AF65-F5344CB8AC3E}">
        <p14:creationId xmlns:p14="http://schemas.microsoft.com/office/powerpoint/2010/main" val="12650596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AutoShape 19"/>
          <p:cNvSpPr>
            <a:spLocks noChangeArrowheads="1"/>
          </p:cNvSpPr>
          <p:nvPr/>
        </p:nvSpPr>
        <p:spPr bwMode="auto">
          <a:xfrm>
            <a:off x="228600" y="188640"/>
            <a:ext cx="8736013" cy="6533330"/>
          </a:xfrm>
          <a:prstGeom prst="roundRect">
            <a:avLst>
              <a:gd name="adj" fmla="val 2616"/>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3400"/>
              </a:lnSpc>
              <a:spcBef>
                <a:spcPct val="0"/>
              </a:spcBef>
              <a:buFontTx/>
              <a:buNone/>
            </a:pPr>
            <a:r>
              <a:rPr lang="ja-JP" altLang="en-US" sz="2800" dirty="0">
                <a:solidFill>
                  <a:srgbClr val="FF0000"/>
                </a:solidFill>
                <a:latin typeface="HG丸ｺﾞｼｯｸM-PRO" pitchFamily="50" charset="-128"/>
                <a:ea typeface="HG丸ｺﾞｼｯｸM-PRO" pitchFamily="50" charset="-128"/>
              </a:rPr>
              <a:t>意見を聴くべき事項等：</a:t>
            </a:r>
          </a:p>
          <a:p>
            <a:pPr>
              <a:spcBef>
                <a:spcPct val="0"/>
              </a:spcBef>
              <a:buFontTx/>
              <a:buNone/>
            </a:pPr>
            <a:r>
              <a:rPr lang="ja-JP" altLang="en-US" sz="2000" dirty="0" smtClean="0">
                <a:latin typeface="HG丸ｺﾞｼｯｸM-PRO" pitchFamily="50" charset="-128"/>
                <a:ea typeface="HG丸ｺﾞｼｯｸM-PRO" pitchFamily="50" charset="-128"/>
              </a:rPr>
              <a:t>①労働者の危険または健康障害を防止するための基本的対策に関すること</a:t>
            </a:r>
            <a:endParaRPr lang="ja-JP" altLang="en-US" sz="2000" dirty="0">
              <a:latin typeface="HG丸ｺﾞｼｯｸM-PRO" pitchFamily="50" charset="-128"/>
              <a:ea typeface="HG丸ｺﾞｼｯｸM-PRO" pitchFamily="50" charset="-128"/>
            </a:endParaRPr>
          </a:p>
          <a:p>
            <a:pPr>
              <a:spcBef>
                <a:spcPct val="0"/>
              </a:spcBef>
              <a:buNone/>
            </a:pPr>
            <a:r>
              <a:rPr lang="ja-JP" altLang="en-US" sz="2000" dirty="0" smtClean="0">
                <a:latin typeface="HG丸ｺﾞｼｯｸM-PRO" pitchFamily="50" charset="-128"/>
                <a:ea typeface="HG丸ｺﾞｼｯｸM-PRO" pitchFamily="50" charset="-128"/>
              </a:rPr>
              <a:t>②</a:t>
            </a:r>
            <a:r>
              <a:rPr lang="ja-JP" altLang="en-US" sz="2000" dirty="0">
                <a:latin typeface="HG丸ｺﾞｼｯｸM-PRO" pitchFamily="50" charset="-128"/>
                <a:ea typeface="HG丸ｺﾞｼｯｸM-PRO" pitchFamily="50" charset="-128"/>
              </a:rPr>
              <a:t>労働者の健康の保持増進を図るための基本対策に関すること</a:t>
            </a:r>
            <a:endParaRPr lang="ja-JP" altLang="en-US" sz="2000" dirty="0"/>
          </a:p>
          <a:p>
            <a:pPr>
              <a:spcBef>
                <a:spcPct val="0"/>
              </a:spcBef>
              <a:buFontTx/>
              <a:buNone/>
            </a:pPr>
            <a:r>
              <a:rPr lang="ja-JP" altLang="en-US" sz="2000" dirty="0">
                <a:latin typeface="HG丸ｺﾞｼｯｸM-PRO" pitchFamily="50" charset="-128"/>
                <a:ea typeface="HG丸ｺﾞｼｯｸM-PRO" pitchFamily="50" charset="-128"/>
              </a:rPr>
              <a:t>③</a:t>
            </a:r>
            <a:r>
              <a:rPr lang="ja-JP" altLang="en-US" sz="2000" dirty="0" smtClean="0">
                <a:latin typeface="HG丸ｺﾞｼｯｸM-PRO" pitchFamily="50" charset="-128"/>
                <a:ea typeface="HG丸ｺﾞｼｯｸM-PRO" pitchFamily="50" charset="-128"/>
              </a:rPr>
              <a:t>発生</a:t>
            </a:r>
            <a:r>
              <a:rPr lang="ja-JP" altLang="en-US" sz="2000" dirty="0">
                <a:latin typeface="HG丸ｺﾞｼｯｸM-PRO" pitchFamily="50" charset="-128"/>
                <a:ea typeface="HG丸ｺﾞｼｯｸM-PRO" pitchFamily="50" charset="-128"/>
              </a:rPr>
              <a:t>した労働災害の原因の調査と再発防止対策に関すること</a:t>
            </a:r>
            <a:endParaRPr lang="en-US" altLang="ja-JP" sz="2000" dirty="0" smtClean="0">
              <a:latin typeface="HG丸ｺﾞｼｯｸM-PRO" pitchFamily="50" charset="-128"/>
              <a:ea typeface="HG丸ｺﾞｼｯｸM-PRO" pitchFamily="50" charset="-128"/>
            </a:endParaRPr>
          </a:p>
          <a:p>
            <a:pPr>
              <a:spcBef>
                <a:spcPct val="0"/>
              </a:spcBef>
              <a:buNone/>
            </a:pPr>
            <a:r>
              <a:rPr lang="ja-JP" altLang="en-US" sz="2000" dirty="0">
                <a:latin typeface="HG丸ｺﾞｼｯｸM-PRO" pitchFamily="50" charset="-128"/>
                <a:ea typeface="HG丸ｺﾞｼｯｸM-PRO" pitchFamily="50" charset="-128"/>
              </a:rPr>
              <a:t>④</a:t>
            </a:r>
            <a:r>
              <a:rPr lang="ja-JP" altLang="en-US" sz="2000" dirty="0" smtClean="0">
                <a:latin typeface="HG丸ｺﾞｼｯｸM-PRO" pitchFamily="50" charset="-128"/>
                <a:ea typeface="HG丸ｺﾞｼｯｸM-PRO" pitchFamily="50" charset="-128"/>
              </a:rPr>
              <a:t>安全</a:t>
            </a:r>
            <a:r>
              <a:rPr lang="ja-JP" altLang="en-US" sz="2000" dirty="0">
                <a:latin typeface="HG丸ｺﾞｼｯｸM-PRO" pitchFamily="50" charset="-128"/>
                <a:ea typeface="HG丸ｺﾞｼｯｸM-PRO" pitchFamily="50" charset="-128"/>
              </a:rPr>
              <a:t>衛生に関する規程の作成に関すること</a:t>
            </a:r>
          </a:p>
          <a:p>
            <a:pPr>
              <a:spcBef>
                <a:spcPct val="0"/>
              </a:spcBef>
              <a:buNone/>
            </a:pPr>
            <a:r>
              <a:rPr lang="ja-JP" altLang="en-US" sz="2000" dirty="0" smtClean="0">
                <a:latin typeface="HG丸ｺﾞｼｯｸM-PRO" pitchFamily="50" charset="-128"/>
                <a:ea typeface="HG丸ｺﾞｼｯｸM-PRO" pitchFamily="50" charset="-128"/>
              </a:rPr>
              <a:t>⑤安全</a:t>
            </a:r>
            <a:r>
              <a:rPr lang="ja-JP" altLang="en-US" sz="2000" dirty="0">
                <a:latin typeface="HG丸ｺﾞｼｯｸM-PRO" pitchFamily="50" charset="-128"/>
                <a:ea typeface="HG丸ｺﾞｼｯｸM-PRO" pitchFamily="50" charset="-128"/>
              </a:rPr>
              <a:t>衛生に関する計画の作成、実施、評価および改善に関すること</a:t>
            </a:r>
            <a:endParaRPr lang="en-US" altLang="ja-JP" sz="2000" dirty="0">
              <a:latin typeface="HG丸ｺﾞｼｯｸM-PRO" pitchFamily="50" charset="-128"/>
              <a:ea typeface="HG丸ｺﾞｼｯｸM-PRO" pitchFamily="50" charset="-128"/>
            </a:endParaRPr>
          </a:p>
          <a:p>
            <a:pPr>
              <a:spcBef>
                <a:spcPct val="0"/>
              </a:spcBef>
              <a:buNone/>
            </a:pPr>
            <a:r>
              <a:rPr lang="ja-JP" altLang="en-US" sz="2000" dirty="0" smtClean="0">
                <a:latin typeface="HG丸ｺﾞｼｯｸM-PRO" pitchFamily="50" charset="-128"/>
                <a:ea typeface="HG丸ｺﾞｼｯｸM-PRO" pitchFamily="50" charset="-128"/>
              </a:rPr>
              <a:t>⑥</a:t>
            </a:r>
            <a:r>
              <a:rPr lang="ja-JP" altLang="en-US" sz="2000" dirty="0">
                <a:latin typeface="HG丸ｺﾞｼｯｸM-PRO" pitchFamily="50" charset="-128"/>
                <a:ea typeface="HG丸ｺﾞｼｯｸM-PRO" pitchFamily="50" charset="-128"/>
              </a:rPr>
              <a:t>安全衛生教育の実施計画に関すること</a:t>
            </a:r>
          </a:p>
          <a:p>
            <a:pPr>
              <a:spcBef>
                <a:spcPct val="0"/>
              </a:spcBef>
              <a:buFontTx/>
              <a:buNone/>
            </a:pPr>
            <a:r>
              <a:rPr lang="ja-JP" altLang="en-US" sz="2000" dirty="0" smtClean="0">
                <a:latin typeface="HG丸ｺﾞｼｯｸM-PRO" pitchFamily="50" charset="-128"/>
                <a:ea typeface="HG丸ｺﾞｼｯｸM-PRO" pitchFamily="50" charset="-128"/>
              </a:rPr>
              <a:t>⑦</a:t>
            </a:r>
            <a:r>
              <a:rPr lang="ja-JP" altLang="en-US" sz="2000" dirty="0">
                <a:latin typeface="HG丸ｺﾞｼｯｸM-PRO" pitchFamily="50" charset="-128"/>
                <a:ea typeface="HG丸ｺﾞｼｯｸM-PRO" pitchFamily="50" charset="-128"/>
              </a:rPr>
              <a:t>危険性または有害性等の調査</a:t>
            </a:r>
            <a:r>
              <a:rPr lang="ja-JP" altLang="en-US" sz="2000" u="sng" dirty="0">
                <a:latin typeface="HG丸ｺﾞｼｯｸM-PRO" pitchFamily="50" charset="-128"/>
                <a:ea typeface="HG丸ｺﾞｼｯｸM-PRO" pitchFamily="50" charset="-128"/>
              </a:rPr>
              <a:t>（リスクアセスメント）</a:t>
            </a:r>
            <a:r>
              <a:rPr lang="ja-JP" altLang="en-US" sz="2000" dirty="0">
                <a:latin typeface="HG丸ｺﾞｼｯｸM-PRO" pitchFamily="50" charset="-128"/>
                <a:ea typeface="HG丸ｺﾞｼｯｸM-PRO" pitchFamily="50" charset="-128"/>
              </a:rPr>
              <a:t>およびその結果に</a:t>
            </a:r>
            <a:endParaRPr lang="en-US" altLang="ja-JP" sz="2000" dirty="0">
              <a:latin typeface="HG丸ｺﾞｼｯｸM-PRO" pitchFamily="50" charset="-128"/>
              <a:ea typeface="HG丸ｺﾞｼｯｸM-PRO" pitchFamily="50" charset="-128"/>
            </a:endParaRPr>
          </a:p>
          <a:p>
            <a:pPr>
              <a:spcBef>
                <a:spcPct val="0"/>
              </a:spcBef>
              <a:buFontTx/>
              <a:buNone/>
            </a:pPr>
            <a:r>
              <a:rPr lang="ja-JP" altLang="en-US" sz="2000" dirty="0">
                <a:latin typeface="HG丸ｺﾞｼｯｸM-PRO" pitchFamily="50" charset="-128"/>
                <a:ea typeface="HG丸ｺﾞｼｯｸM-PRO" pitchFamily="50" charset="-128"/>
              </a:rPr>
              <a:t>　基づき講ずる措置に関すること</a:t>
            </a:r>
            <a:endParaRPr lang="en-US" altLang="ja-JP" sz="2000" dirty="0">
              <a:latin typeface="HG丸ｺﾞｼｯｸM-PRO" pitchFamily="50" charset="-128"/>
              <a:ea typeface="HG丸ｺﾞｼｯｸM-PRO" pitchFamily="50" charset="-128"/>
            </a:endParaRPr>
          </a:p>
          <a:p>
            <a:pPr>
              <a:spcBef>
                <a:spcPct val="0"/>
              </a:spcBef>
              <a:buNone/>
            </a:pPr>
            <a:r>
              <a:rPr lang="ja-JP" altLang="en-US" sz="2000" dirty="0" smtClean="0">
                <a:latin typeface="HG丸ｺﾞｼｯｸM-PRO" pitchFamily="50" charset="-128"/>
                <a:ea typeface="HG丸ｺﾞｼｯｸM-PRO" pitchFamily="50" charset="-128"/>
              </a:rPr>
              <a:t>⑧労働者に危険もしくは健康障害を生じるおそれのある化学物質の有害性</a:t>
            </a:r>
            <a:endParaRPr lang="en-US" altLang="ja-JP" sz="2000" dirty="0" smtClean="0">
              <a:latin typeface="HG丸ｺﾞｼｯｸM-PRO" pitchFamily="50" charset="-128"/>
              <a:ea typeface="HG丸ｺﾞｼｯｸM-PRO" pitchFamily="50" charset="-128"/>
            </a:endParaRPr>
          </a:p>
          <a:p>
            <a:pPr>
              <a:spcBef>
                <a:spcPct val="0"/>
              </a:spcBef>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等の調査およびその結果に基づく対策の樹立に関すること</a:t>
            </a:r>
            <a:endParaRPr lang="en-US" altLang="ja-JP" sz="2000" dirty="0">
              <a:latin typeface="HG丸ｺﾞｼｯｸM-PRO" pitchFamily="50" charset="-128"/>
              <a:ea typeface="HG丸ｺﾞｼｯｸM-PRO" pitchFamily="50" charset="-128"/>
            </a:endParaRPr>
          </a:p>
          <a:p>
            <a:pPr>
              <a:spcBef>
                <a:spcPct val="0"/>
              </a:spcBef>
              <a:buFontTx/>
              <a:buNone/>
            </a:pPr>
            <a:r>
              <a:rPr lang="ja-JP" altLang="en-US" sz="2000" dirty="0" smtClean="0">
                <a:latin typeface="HG丸ｺﾞｼｯｸM-PRO" pitchFamily="50" charset="-128"/>
                <a:ea typeface="HG丸ｺﾞｼｯｸM-PRO" pitchFamily="50" charset="-128"/>
              </a:rPr>
              <a:t>⑨作業</a:t>
            </a:r>
            <a:r>
              <a:rPr lang="ja-JP" altLang="en-US" sz="2000" dirty="0">
                <a:latin typeface="HG丸ｺﾞｼｯｸM-PRO" pitchFamily="50" charset="-128"/>
                <a:ea typeface="HG丸ｺﾞｼｯｸM-PRO" pitchFamily="50" charset="-128"/>
              </a:rPr>
              <a:t>環境測定の結果およびその結果の評価に基づく対策の樹立に関する</a:t>
            </a:r>
          </a:p>
          <a:p>
            <a:pPr>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こと</a:t>
            </a:r>
            <a:endParaRPr lang="ja-JP" altLang="en-US" sz="2000" dirty="0">
              <a:latin typeface="HG丸ｺﾞｼｯｸM-PRO" pitchFamily="50" charset="-128"/>
              <a:ea typeface="HG丸ｺﾞｼｯｸM-PRO" pitchFamily="50" charset="-128"/>
            </a:endParaRPr>
          </a:p>
          <a:p>
            <a:pPr>
              <a:spcBef>
                <a:spcPct val="0"/>
              </a:spcBef>
              <a:buFontTx/>
              <a:buNone/>
            </a:pPr>
            <a:r>
              <a:rPr lang="ja-JP" altLang="en-US" sz="2000" dirty="0" smtClean="0">
                <a:solidFill>
                  <a:srgbClr val="FF0000"/>
                </a:solidFill>
                <a:latin typeface="HG丸ｺﾞｼｯｸM-PRO" pitchFamily="50" charset="-128"/>
                <a:ea typeface="HG丸ｺﾞｼｯｸM-PRO" pitchFamily="50" charset="-128"/>
              </a:rPr>
              <a:t>⑩健康</a:t>
            </a:r>
            <a:r>
              <a:rPr lang="ja-JP" altLang="en-US" sz="2000" dirty="0">
                <a:solidFill>
                  <a:srgbClr val="FF0000"/>
                </a:solidFill>
                <a:latin typeface="HG丸ｺﾞｼｯｸM-PRO" pitchFamily="50" charset="-128"/>
                <a:ea typeface="HG丸ｺﾞｼｯｸM-PRO" pitchFamily="50" charset="-128"/>
              </a:rPr>
              <a:t>診断の結果およびその結果に対する対策の樹立に関すること</a:t>
            </a:r>
          </a:p>
          <a:p>
            <a:pPr>
              <a:spcBef>
                <a:spcPct val="0"/>
              </a:spcBef>
              <a:buFontTx/>
              <a:buNone/>
            </a:pPr>
            <a:r>
              <a:rPr lang="ja-JP" altLang="en-US" sz="2000" dirty="0" smtClean="0">
                <a:solidFill>
                  <a:srgbClr val="FF0000"/>
                </a:solidFill>
                <a:latin typeface="HG丸ｺﾞｼｯｸM-PRO" pitchFamily="50" charset="-128"/>
                <a:ea typeface="HG丸ｺﾞｼｯｸM-PRO" pitchFamily="50" charset="-128"/>
              </a:rPr>
              <a:t>⑪労働者</a:t>
            </a:r>
            <a:r>
              <a:rPr lang="ja-JP" altLang="en-US" sz="2000" dirty="0">
                <a:solidFill>
                  <a:srgbClr val="FF0000"/>
                </a:solidFill>
                <a:latin typeface="HG丸ｺﾞｼｯｸM-PRO" pitchFamily="50" charset="-128"/>
                <a:ea typeface="HG丸ｺﾞｼｯｸM-PRO" pitchFamily="50" charset="-128"/>
              </a:rPr>
              <a:t>の健康の保持増進を図る</a:t>
            </a:r>
            <a:r>
              <a:rPr lang="ja-JP" altLang="en-US" sz="2000" dirty="0" smtClean="0">
                <a:solidFill>
                  <a:srgbClr val="FF0000"/>
                </a:solidFill>
                <a:latin typeface="HG丸ｺﾞｼｯｸM-PRO" pitchFamily="50" charset="-128"/>
                <a:ea typeface="HG丸ｺﾞｼｯｸM-PRO" pitchFamily="50" charset="-128"/>
              </a:rPr>
              <a:t>ため必要</a:t>
            </a:r>
            <a:r>
              <a:rPr lang="ja-JP" altLang="en-US" sz="2000" dirty="0">
                <a:solidFill>
                  <a:srgbClr val="FF0000"/>
                </a:solidFill>
                <a:latin typeface="HG丸ｺﾞｼｯｸM-PRO" pitchFamily="50" charset="-128"/>
                <a:ea typeface="HG丸ｺﾞｼｯｸM-PRO" pitchFamily="50" charset="-128"/>
              </a:rPr>
              <a:t>な措置の実施</a:t>
            </a:r>
            <a:r>
              <a:rPr lang="ja-JP" altLang="en-US" sz="2000" dirty="0" smtClean="0">
                <a:solidFill>
                  <a:srgbClr val="FF0000"/>
                </a:solidFill>
                <a:latin typeface="HG丸ｺﾞｼｯｸM-PRO" pitchFamily="50" charset="-128"/>
                <a:ea typeface="HG丸ｺﾞｼｯｸM-PRO" pitchFamily="50" charset="-128"/>
              </a:rPr>
              <a:t>計画の作成に関す</a:t>
            </a:r>
            <a:endParaRPr lang="en-US" altLang="ja-JP" sz="2000" dirty="0" smtClean="0">
              <a:solidFill>
                <a:srgbClr val="FF0000"/>
              </a:solidFill>
              <a:latin typeface="HG丸ｺﾞｼｯｸM-PRO" pitchFamily="50" charset="-128"/>
              <a:ea typeface="HG丸ｺﾞｼｯｸM-PRO" pitchFamily="50" charset="-128"/>
            </a:endParaRPr>
          </a:p>
          <a:p>
            <a:pPr>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err="1" smtClean="0">
                <a:solidFill>
                  <a:srgbClr val="FF0000"/>
                </a:solidFill>
                <a:latin typeface="HG丸ｺﾞｼｯｸM-PRO" pitchFamily="50" charset="-128"/>
                <a:ea typeface="HG丸ｺﾞｼｯｸM-PRO" pitchFamily="50" charset="-128"/>
              </a:rPr>
              <a:t>る</a:t>
            </a:r>
            <a:r>
              <a:rPr lang="ja-JP" altLang="en-US" sz="2000" dirty="0" smtClean="0">
                <a:solidFill>
                  <a:srgbClr val="FF0000"/>
                </a:solidFill>
                <a:latin typeface="HG丸ｺﾞｼｯｸM-PRO" pitchFamily="50" charset="-128"/>
                <a:ea typeface="HG丸ｺﾞｼｯｸM-PRO" pitchFamily="50" charset="-128"/>
              </a:rPr>
              <a:t>こと</a:t>
            </a:r>
            <a:endParaRPr lang="en-US" altLang="ja-JP" sz="2000" dirty="0">
              <a:solidFill>
                <a:srgbClr val="FF0000"/>
              </a:solidFill>
              <a:latin typeface="HG丸ｺﾞｼｯｸM-PRO" pitchFamily="50" charset="-128"/>
              <a:ea typeface="HG丸ｺﾞｼｯｸM-PRO" pitchFamily="50" charset="-128"/>
            </a:endParaRPr>
          </a:p>
          <a:p>
            <a:pPr>
              <a:spcBef>
                <a:spcPct val="0"/>
              </a:spcBef>
              <a:buFontTx/>
              <a:buNone/>
            </a:pPr>
            <a:r>
              <a:rPr lang="ja-JP" altLang="en-US" sz="2000" dirty="0" smtClean="0">
                <a:solidFill>
                  <a:srgbClr val="FF0000"/>
                </a:solidFill>
                <a:latin typeface="HG丸ｺﾞｼｯｸM-PRO" pitchFamily="50" charset="-128"/>
                <a:ea typeface="HG丸ｺﾞｼｯｸM-PRO" pitchFamily="50" charset="-128"/>
              </a:rPr>
              <a:t>⑫長時間にわたる労働による労働者</a:t>
            </a:r>
            <a:r>
              <a:rPr lang="ja-JP" altLang="en-US" sz="2000" dirty="0">
                <a:solidFill>
                  <a:srgbClr val="FF0000"/>
                </a:solidFill>
                <a:latin typeface="HG丸ｺﾞｼｯｸM-PRO" pitchFamily="50" charset="-128"/>
                <a:ea typeface="HG丸ｺﾞｼｯｸM-PRO" pitchFamily="50" charset="-128"/>
              </a:rPr>
              <a:t>の健康障害の防止を図るための対策</a:t>
            </a:r>
            <a:r>
              <a:rPr lang="ja-JP" altLang="en-US" sz="2000" dirty="0" smtClean="0">
                <a:solidFill>
                  <a:srgbClr val="FF0000"/>
                </a:solidFill>
                <a:latin typeface="HG丸ｺﾞｼｯｸM-PRO" pitchFamily="50" charset="-128"/>
                <a:ea typeface="HG丸ｺﾞｼｯｸM-PRO" pitchFamily="50" charset="-128"/>
              </a:rPr>
              <a:t>の</a:t>
            </a:r>
            <a:endParaRPr lang="en-US" altLang="ja-JP" sz="2000" dirty="0" smtClean="0">
              <a:solidFill>
                <a:srgbClr val="FF0000"/>
              </a:solidFill>
              <a:latin typeface="HG丸ｺﾞｼｯｸM-PRO" pitchFamily="50" charset="-128"/>
              <a:ea typeface="HG丸ｺﾞｼｯｸM-PRO" pitchFamily="50" charset="-128"/>
            </a:endParaRPr>
          </a:p>
          <a:p>
            <a:pPr>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樹立に関する</a:t>
            </a:r>
            <a:r>
              <a:rPr lang="ja-JP" altLang="en-US" sz="2000" dirty="0">
                <a:solidFill>
                  <a:srgbClr val="FF0000"/>
                </a:solidFill>
                <a:latin typeface="HG丸ｺﾞｼｯｸM-PRO" pitchFamily="50" charset="-128"/>
                <a:ea typeface="HG丸ｺﾞｼｯｸM-PRO" pitchFamily="50" charset="-128"/>
              </a:rPr>
              <a:t>こと</a:t>
            </a:r>
            <a:endParaRPr lang="en-US" altLang="ja-JP" sz="2000" dirty="0">
              <a:solidFill>
                <a:srgbClr val="FF0000"/>
              </a:solidFill>
              <a:latin typeface="HG丸ｺﾞｼｯｸM-PRO" pitchFamily="50" charset="-128"/>
              <a:ea typeface="HG丸ｺﾞｼｯｸM-PRO" pitchFamily="50" charset="-128"/>
            </a:endParaRPr>
          </a:p>
          <a:p>
            <a:pPr>
              <a:spcBef>
                <a:spcPct val="0"/>
              </a:spcBef>
              <a:buFontTx/>
              <a:buNone/>
            </a:pPr>
            <a:r>
              <a:rPr lang="ja-JP" altLang="en-US" sz="2000" dirty="0" smtClean="0">
                <a:solidFill>
                  <a:srgbClr val="FF0000"/>
                </a:solidFill>
                <a:latin typeface="HG丸ｺﾞｼｯｸM-PRO" pitchFamily="50" charset="-128"/>
                <a:ea typeface="HG丸ｺﾞｼｯｸM-PRO" pitchFamily="50" charset="-128"/>
              </a:rPr>
              <a:t>⑬労働者</a:t>
            </a:r>
            <a:r>
              <a:rPr lang="ja-JP" altLang="en-US" sz="2000" dirty="0">
                <a:solidFill>
                  <a:srgbClr val="FF0000"/>
                </a:solidFill>
                <a:latin typeface="HG丸ｺﾞｼｯｸM-PRO" pitchFamily="50" charset="-128"/>
                <a:ea typeface="HG丸ｺﾞｼｯｸM-PRO" pitchFamily="50" charset="-128"/>
              </a:rPr>
              <a:t>の精神的健康の保持増進を図るための対策の樹立に関する</a:t>
            </a:r>
            <a:r>
              <a:rPr lang="ja-JP" altLang="en-US" sz="2000" dirty="0" smtClean="0">
                <a:solidFill>
                  <a:srgbClr val="FF0000"/>
                </a:solidFill>
                <a:latin typeface="HG丸ｺﾞｼｯｸM-PRO" pitchFamily="50" charset="-128"/>
                <a:ea typeface="HG丸ｺﾞｼｯｸM-PRO" pitchFamily="50" charset="-128"/>
              </a:rPr>
              <a:t>こと</a:t>
            </a:r>
            <a:endParaRPr lang="en-US" altLang="ja-JP" sz="2000" dirty="0" smtClean="0">
              <a:solidFill>
                <a:srgbClr val="FF0000"/>
              </a:solidFill>
              <a:latin typeface="HG丸ｺﾞｼｯｸM-PRO" pitchFamily="50" charset="-128"/>
              <a:ea typeface="HG丸ｺﾞｼｯｸM-PRO" pitchFamily="50" charset="-128"/>
            </a:endParaRPr>
          </a:p>
          <a:p>
            <a:pPr>
              <a:spcBef>
                <a:spcPct val="0"/>
              </a:spcBef>
              <a:buFontTx/>
              <a:buNone/>
            </a:pPr>
            <a:r>
              <a:rPr lang="ja-JP" altLang="en-US" sz="2000" dirty="0" smtClean="0">
                <a:latin typeface="HG丸ｺﾞｼｯｸM-PRO" pitchFamily="50" charset="-128"/>
                <a:ea typeface="HG丸ｺﾞｼｯｸM-PRO" pitchFamily="50" charset="-128"/>
              </a:rPr>
              <a:t>⑭行政機関から文書で指摘された事項で安全衛生に関すること</a:t>
            </a:r>
            <a:endParaRPr lang="ja-JP" altLang="en-US" sz="2000" dirty="0">
              <a:latin typeface="HG丸ｺﾞｼｯｸM-PRO" pitchFamily="50" charset="-128"/>
              <a:ea typeface="HG丸ｺﾞｼｯｸM-PRO" pitchFamily="50" charset="-128"/>
            </a:endParaRPr>
          </a:p>
        </p:txBody>
      </p:sp>
      <p:sp>
        <p:nvSpPr>
          <p:cNvPr id="34822" name="スライド番号プレースホルダー 3"/>
          <p:cNvSpPr>
            <a:spLocks noGrp="1"/>
          </p:cNvSpPr>
          <p:nvPr>
            <p:ph type="sldNum" sz="quarter" idx="12"/>
          </p:nvPr>
        </p:nvSpPr>
        <p:spPr>
          <a:xfrm>
            <a:off x="6831013" y="6237288"/>
            <a:ext cx="213360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1CC5C73A-F882-4100-97CD-222C2220E207}" type="slidenum">
              <a:rPr lang="en-US" altLang="ja-JP" sz="1400" smtClean="0"/>
              <a:pPr>
                <a:spcBef>
                  <a:spcPct val="0"/>
                </a:spcBef>
                <a:buFontTx/>
                <a:buNone/>
              </a:pPr>
              <a:t>36</a:t>
            </a:fld>
            <a:endParaRPr lang="en-US" altLang="ja-JP" sz="1400" dirty="0" smtClean="0"/>
          </a:p>
        </p:txBody>
      </p:sp>
      <p:sp>
        <p:nvSpPr>
          <p:cNvPr id="34818" name="Text Box 4"/>
          <p:cNvSpPr txBox="1">
            <a:spLocks noChangeArrowheads="1"/>
          </p:cNvSpPr>
          <p:nvPr/>
        </p:nvSpPr>
        <p:spPr bwMode="auto">
          <a:xfrm>
            <a:off x="6300193" y="332656"/>
            <a:ext cx="2016224" cy="338138"/>
          </a:xfrm>
          <a:prstGeom prst="rect">
            <a:avLst/>
          </a:prstGeom>
          <a:solidFill>
            <a:schemeClr val="bg1"/>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P23-24</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77298575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4"/>
          <p:cNvSpPr>
            <a:spLocks noGrp="1" noChangeArrowheads="1"/>
          </p:cNvSpPr>
          <p:nvPr>
            <p:ph type="title" idx="4294967295"/>
          </p:nvPr>
        </p:nvSpPr>
        <p:spPr>
          <a:xfrm>
            <a:off x="251520" y="2276872"/>
            <a:ext cx="8229600" cy="838200"/>
          </a:xfrm>
          <a:prstGeom prst="roundRect">
            <a:avLst>
              <a:gd name="adj" fmla="val 16667"/>
            </a:avLst>
          </a:prstGeom>
          <a:solidFill>
            <a:srgbClr val="ECB2C0"/>
          </a:solidFill>
          <a:ln>
            <a:solidFill>
              <a:schemeClr val="tx1"/>
            </a:solidFill>
            <a:round/>
            <a:headEnd/>
            <a:tailEnd/>
          </a:ln>
        </p:spPr>
        <p:txBody>
          <a:bodyPr wrap="none"/>
          <a:lstStyle/>
          <a:p>
            <a:r>
              <a:rPr lang="ja-JP" altLang="en-US" dirty="0" smtClean="0">
                <a:solidFill>
                  <a:schemeClr val="tx1"/>
                </a:solidFill>
                <a:latin typeface="HG丸ｺﾞｼｯｸM-PRO" pitchFamily="50" charset="-128"/>
                <a:ea typeface="HG丸ｺﾞｼｯｸM-PRO" pitchFamily="50" charset="-128"/>
              </a:rPr>
              <a:t>２　安全衛生管理の進め方</a:t>
            </a:r>
          </a:p>
        </p:txBody>
      </p:sp>
      <p:sp>
        <p:nvSpPr>
          <p:cNvPr id="35845" name="スライド番号プレースホルダー 3"/>
          <p:cNvSpPr>
            <a:spLocks noGrp="1"/>
          </p:cNvSpPr>
          <p:nvPr>
            <p:ph type="sldNum" sz="quarter" idx="12"/>
          </p:nvPr>
        </p:nvSpPr>
        <p:spPr>
          <a:xfrm>
            <a:off x="6553200" y="6365875"/>
            <a:ext cx="213360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E71811DC-E220-42DB-967B-558C5D9E761F}" type="slidenum">
              <a:rPr lang="en-US" altLang="ja-JP" sz="1400" smtClean="0"/>
              <a:pPr>
                <a:spcBef>
                  <a:spcPct val="0"/>
                </a:spcBef>
                <a:buFontTx/>
                <a:buNone/>
              </a:pPr>
              <a:t>37</a:t>
            </a:fld>
            <a:endParaRPr lang="en-US" altLang="ja-JP" sz="1400" smtClean="0"/>
          </a:p>
        </p:txBody>
      </p:sp>
    </p:spTree>
    <p:extLst>
      <p:ext uri="{BB962C8B-B14F-4D97-AF65-F5344CB8AC3E}">
        <p14:creationId xmlns:p14="http://schemas.microsoft.com/office/powerpoint/2010/main" val="247893004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73969"/>
            <a:ext cx="5059363" cy="461665"/>
          </a:xfrm>
          <a:prstGeom prst="rect">
            <a:avLst/>
          </a:prstGeom>
          <a:solidFill>
            <a:srgbClr val="C00000"/>
          </a:solidFill>
          <a:ln/>
          <a:extLst/>
        </p:spPr>
        <p:style>
          <a:lnRef idx="2">
            <a:schemeClr val="accent1"/>
          </a:lnRef>
          <a:fillRef idx="1">
            <a:schemeClr val="lt1"/>
          </a:fillRef>
          <a:effectRef idx="0">
            <a:schemeClr val="accent1"/>
          </a:effectRef>
          <a:fontRef idx="minor">
            <a:schemeClr val="dk1"/>
          </a:fontRef>
        </p:style>
        <p:txBody>
          <a:bodyPr>
            <a:spAutoFit/>
          </a:bodyPr>
          <a:lstStyle/>
          <a:p>
            <a:pPr eaLnBrk="1" hangingPunct="1">
              <a:spcBef>
                <a:spcPct val="5000"/>
              </a:spcBef>
              <a:defRPr/>
            </a:pPr>
            <a:r>
              <a:rPr lang="ja-JP" altLang="en-US" sz="2400" b="1" u="sng" dirty="0" smtClean="0">
                <a:ln w="0"/>
                <a:solidFill>
                  <a:schemeClr val="bg1"/>
                </a:solidFill>
                <a:effectLst>
                  <a:outerShdw blurRad="38100" dist="25400" dir="5400000" algn="ctr" rotWithShape="0">
                    <a:srgbClr val="6E747A">
                      <a:alpha val="43000"/>
                    </a:srgbClr>
                  </a:outerShdw>
                </a:effectLst>
                <a:latin typeface="HG丸ｺﾞｼｯｸM-PRO" pitchFamily="50" charset="-128"/>
                <a:ea typeface="HG丸ｺﾞｼｯｸM-PRO" pitchFamily="50" charset="-128"/>
              </a:rPr>
              <a:t>２．安全衛生管理の進め方</a:t>
            </a:r>
            <a:endParaRPr lang="ja-JP" altLang="en-US" sz="2400" b="1" u="sng" dirty="0">
              <a:ln w="0"/>
              <a:solidFill>
                <a:schemeClr val="bg1"/>
              </a:solidFill>
              <a:effectLst>
                <a:outerShdw blurRad="38100" dist="25400" dir="5400000" algn="ctr" rotWithShape="0">
                  <a:srgbClr val="6E747A">
                    <a:alpha val="43000"/>
                  </a:srgbClr>
                </a:outerShdw>
              </a:effectLst>
              <a:latin typeface="HG丸ｺﾞｼｯｸM-PRO" pitchFamily="50" charset="-128"/>
              <a:ea typeface="HG丸ｺﾞｼｯｸM-PRO" pitchFamily="50" charset="-128"/>
            </a:endParaRPr>
          </a:p>
        </p:txBody>
      </p:sp>
      <p:sp>
        <p:nvSpPr>
          <p:cNvPr id="24585" name="Text Box 9"/>
          <p:cNvSpPr txBox="1">
            <a:spLocks noChangeArrowheads="1"/>
          </p:cNvSpPr>
          <p:nvPr/>
        </p:nvSpPr>
        <p:spPr bwMode="auto">
          <a:xfrm>
            <a:off x="304800" y="643354"/>
            <a:ext cx="462724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800" dirty="0" smtClean="0">
                <a:latin typeface="HG丸ｺﾞｼｯｸM-PRO" pitchFamily="50" charset="-128"/>
                <a:ea typeface="HG丸ｺﾞｼｯｸM-PRO" pitchFamily="50" charset="-128"/>
              </a:rPr>
              <a:t>（１）安全衛生計画</a:t>
            </a:r>
            <a:endParaRPr lang="ja-JP" altLang="en-US" sz="2800" dirty="0">
              <a:latin typeface="HG丸ｺﾞｼｯｸM-PRO" pitchFamily="50" charset="-128"/>
              <a:ea typeface="HG丸ｺﾞｼｯｸM-PRO" pitchFamily="50" charset="-128"/>
            </a:endParaRPr>
          </a:p>
        </p:txBody>
      </p:sp>
      <p:sp>
        <p:nvSpPr>
          <p:cNvPr id="24586" name="Text Box 10"/>
          <p:cNvSpPr txBox="1">
            <a:spLocks noChangeArrowheads="1"/>
          </p:cNvSpPr>
          <p:nvPr/>
        </p:nvSpPr>
        <p:spPr bwMode="auto">
          <a:xfrm>
            <a:off x="7348688" y="184767"/>
            <a:ext cx="1585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P25</a:t>
            </a:r>
            <a:endParaRPr lang="ja-JP" altLang="en-US" sz="1600" dirty="0">
              <a:latin typeface="HG丸ｺﾞｼｯｸM-PRO" pitchFamily="50" charset="-128"/>
              <a:ea typeface="HG丸ｺﾞｼｯｸM-PRO" pitchFamily="50" charset="-128"/>
            </a:endParaRPr>
          </a:p>
        </p:txBody>
      </p:sp>
      <p:sp>
        <p:nvSpPr>
          <p:cNvPr id="24578"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D9F5FE2-D7D7-4387-8FC4-B5CD12AABB3D}" type="slidenum">
              <a:rPr lang="en-US" altLang="ja-JP" sz="1400" smtClean="0"/>
              <a:pPr>
                <a:spcBef>
                  <a:spcPct val="0"/>
                </a:spcBef>
                <a:buFontTx/>
                <a:buNone/>
              </a:pPr>
              <a:t>38</a:t>
            </a:fld>
            <a:endParaRPr lang="en-US" altLang="ja-JP" sz="1400" dirty="0" smtClean="0"/>
          </a:p>
        </p:txBody>
      </p:sp>
      <p:sp>
        <p:nvSpPr>
          <p:cNvPr id="8" name="Text Box 9"/>
          <p:cNvSpPr txBox="1">
            <a:spLocks noChangeArrowheads="1"/>
          </p:cNvSpPr>
          <p:nvPr/>
        </p:nvSpPr>
        <p:spPr bwMode="auto">
          <a:xfrm>
            <a:off x="304800" y="1131205"/>
            <a:ext cx="4032448"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ア　安全衛生計画の必要性</a:t>
            </a:r>
            <a:endParaRPr lang="ja-JP" altLang="en-US" sz="2400" dirty="0">
              <a:solidFill>
                <a:srgbClr val="FFFFFF"/>
              </a:solidFill>
              <a:latin typeface="HG丸ｺﾞｼｯｸM-PRO" pitchFamily="50" charset="-128"/>
              <a:ea typeface="HG丸ｺﾞｼｯｸM-PRO" pitchFamily="50" charset="-128"/>
            </a:endParaRPr>
          </a:p>
        </p:txBody>
      </p:sp>
      <p:sp>
        <p:nvSpPr>
          <p:cNvPr id="7" name="AutoShape 8"/>
          <p:cNvSpPr>
            <a:spLocks noChangeArrowheads="1"/>
          </p:cNvSpPr>
          <p:nvPr/>
        </p:nvSpPr>
        <p:spPr bwMode="auto">
          <a:xfrm>
            <a:off x="400201" y="1659964"/>
            <a:ext cx="8534400" cy="4217308"/>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endParaRPr lang="en-US" altLang="ja-JP" sz="2800" dirty="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安全衛生管理の目的は労働災害をなくし安全で快適</a:t>
            </a:r>
            <a:endParaRPr lang="en-US" altLang="ja-JP" sz="2800" dirty="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な職場をつくることである。目的を達成するために</a:t>
            </a:r>
            <a:endParaRPr lang="en-US" altLang="ja-JP" sz="2800" dirty="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は安全衛生計画が必要であり、主な内容は次の通り</a:t>
            </a:r>
            <a:endParaRPr lang="en-US" altLang="ja-JP" sz="2800" dirty="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である</a:t>
            </a:r>
            <a:endParaRPr lang="en-US" altLang="ja-JP" sz="2800" dirty="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dirty="0" smtClean="0">
                <a:latin typeface="HG丸ｺﾞｼｯｸM-PRO" pitchFamily="50" charset="-128"/>
                <a:ea typeface="HG丸ｺﾞｼｯｸM-PRO" pitchFamily="50" charset="-128"/>
              </a:rPr>
              <a:t>　①安全衛生管理に関する課題を把握すること</a:t>
            </a:r>
            <a:endParaRPr lang="en-US" altLang="ja-JP" sz="2800" dirty="0" smtClean="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dirty="0" smtClean="0">
                <a:latin typeface="HG丸ｺﾞｼｯｸM-PRO" pitchFamily="50" charset="-128"/>
                <a:ea typeface="HG丸ｺﾞｼｯｸM-PRO" pitchFamily="50" charset="-128"/>
              </a:rPr>
              <a:t>　②事業場等の管理目標の方向性を統一すること</a:t>
            </a:r>
            <a:endParaRPr lang="en-US" altLang="ja-JP" sz="2800" dirty="0" smtClean="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dirty="0" smtClean="0">
                <a:latin typeface="HG丸ｺﾞｼｯｸM-PRO" pitchFamily="50" charset="-128"/>
                <a:ea typeface="HG丸ｺﾞｼｯｸM-PRO" pitchFamily="50" charset="-128"/>
              </a:rPr>
              <a:t>　③管理目標を明確にすること</a:t>
            </a:r>
            <a:endParaRPr lang="en-US" altLang="ja-JP" sz="2800" dirty="0" smtClean="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（目標は数値化すると良い）</a:t>
            </a:r>
            <a:endParaRPr lang="en-US" altLang="ja-JP" sz="2800" dirty="0" smtClean="0">
              <a:latin typeface="HG丸ｺﾞｼｯｸM-PRO" pitchFamily="50" charset="-128"/>
              <a:ea typeface="HG丸ｺﾞｼｯｸM-PRO" pitchFamily="50" charset="-128"/>
            </a:endParaRPr>
          </a:p>
          <a:p>
            <a:pPr eaLnBrk="1" hangingPunct="1">
              <a:lnSpc>
                <a:spcPts val="3500"/>
              </a:lnSpc>
              <a:spcBef>
                <a:spcPct val="0"/>
              </a:spcBef>
              <a:buFontTx/>
              <a:buNone/>
            </a:pPr>
            <a:endParaRPr lang="en-US" altLang="ja-JP" sz="2800" dirty="0" smtClean="0">
              <a:latin typeface="HG丸ｺﾞｼｯｸM-PRO" pitchFamily="50" charset="-128"/>
              <a:ea typeface="HG丸ｺﾞｼｯｸM-PRO" pitchFamily="50" charset="-128"/>
            </a:endParaRPr>
          </a:p>
          <a:p>
            <a:pPr eaLnBrk="1" hangingPunct="1">
              <a:lnSpc>
                <a:spcPts val="3300"/>
              </a:lnSpc>
              <a:spcBef>
                <a:spcPct val="0"/>
              </a:spcBef>
              <a:buFontTx/>
              <a:buNone/>
            </a:pPr>
            <a:endParaRPr lang="en-US" altLang="ja-JP" sz="2800" dirty="0" smtClean="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9466572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Text Box 10"/>
          <p:cNvSpPr txBox="1">
            <a:spLocks noChangeArrowheads="1"/>
          </p:cNvSpPr>
          <p:nvPr/>
        </p:nvSpPr>
        <p:spPr bwMode="auto">
          <a:xfrm>
            <a:off x="7127999" y="234409"/>
            <a:ext cx="1585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P26</a:t>
            </a:r>
            <a:endParaRPr lang="ja-JP" altLang="en-US" sz="1600" dirty="0">
              <a:latin typeface="HG丸ｺﾞｼｯｸM-PRO" pitchFamily="50" charset="-128"/>
              <a:ea typeface="HG丸ｺﾞｼｯｸM-PRO" pitchFamily="50" charset="-128"/>
            </a:endParaRPr>
          </a:p>
        </p:txBody>
      </p:sp>
      <p:sp>
        <p:nvSpPr>
          <p:cNvPr id="8" name="Text Box 9"/>
          <p:cNvSpPr txBox="1">
            <a:spLocks noChangeArrowheads="1"/>
          </p:cNvSpPr>
          <p:nvPr/>
        </p:nvSpPr>
        <p:spPr bwMode="auto">
          <a:xfrm>
            <a:off x="179512" y="260051"/>
            <a:ext cx="4032448"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イ　安全衛生計画のたて方</a:t>
            </a:r>
            <a:endParaRPr lang="ja-JP" altLang="en-US" sz="2400" dirty="0">
              <a:solidFill>
                <a:srgbClr val="FFFFFF"/>
              </a:solidFill>
              <a:latin typeface="HG丸ｺﾞｼｯｸM-PRO" pitchFamily="50" charset="-128"/>
              <a:ea typeface="HG丸ｺﾞｼｯｸM-PRO" pitchFamily="50" charset="-128"/>
            </a:endParaRPr>
          </a:p>
        </p:txBody>
      </p:sp>
      <p:sp>
        <p:nvSpPr>
          <p:cNvPr id="5" name="AutoShape 8"/>
          <p:cNvSpPr>
            <a:spLocks noChangeArrowheads="1"/>
          </p:cNvSpPr>
          <p:nvPr/>
        </p:nvSpPr>
        <p:spPr bwMode="auto">
          <a:xfrm>
            <a:off x="152400" y="764704"/>
            <a:ext cx="8534400" cy="2584376"/>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（ア）事業者の責任と安全衛生推進者の役割</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u="sng" dirty="0" smtClean="0">
                <a:latin typeface="HG丸ｺﾞｼｯｸM-PRO" pitchFamily="50" charset="-128"/>
                <a:ea typeface="HG丸ｺﾞｼｯｸM-PRO" pitchFamily="50" charset="-128"/>
              </a:rPr>
              <a:t>・事業者は安全衛生管理の最高責任者として、企業または事業場</a:t>
            </a:r>
            <a:endParaRPr lang="en-US" altLang="ja-JP" sz="2000" u="sng"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u="sng" dirty="0" smtClean="0">
                <a:latin typeface="HG丸ｺﾞｼｯｸM-PRO" pitchFamily="50" charset="-128"/>
                <a:ea typeface="HG丸ｺﾞｼｯｸM-PRO" pitchFamily="50" charset="-128"/>
              </a:rPr>
              <a:t>の安全衛生に関する基本方針を明確に示さなければならない。</a:t>
            </a:r>
            <a:endParaRPr lang="en-US" altLang="ja-JP" sz="2000" u="sng"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u="sng" dirty="0" smtClean="0">
                <a:latin typeface="HG丸ｺﾞｼｯｸM-PRO" pitchFamily="50" charset="-128"/>
                <a:ea typeface="HG丸ｺﾞｼｯｸM-PRO" pitchFamily="50" charset="-128"/>
              </a:rPr>
              <a:t>・基本方針が示されない場合は、事業者に対して基本方針を示す</a:t>
            </a:r>
            <a:endParaRPr lang="en-US" altLang="ja-JP" sz="2000" u="sng"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u="sng" dirty="0" smtClean="0">
                <a:latin typeface="HG丸ｺﾞｼｯｸM-PRO" pitchFamily="50" charset="-128"/>
                <a:ea typeface="HG丸ｺﾞｼｯｸM-PRO" pitchFamily="50" charset="-128"/>
              </a:rPr>
              <a:t>ようアドバイスする。</a:t>
            </a:r>
            <a:endParaRPr lang="en-US" altLang="ja-JP" sz="2000" u="sng"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u="sng" dirty="0" smtClean="0">
                <a:latin typeface="HG丸ｺﾞｼｯｸM-PRO" pitchFamily="50" charset="-128"/>
                <a:ea typeface="HG丸ｺﾞｼｯｸM-PRO" pitchFamily="50" charset="-128"/>
              </a:rPr>
              <a:t>・安全衛生推進者は基本方針のもと、第一線の担当者として安全</a:t>
            </a:r>
            <a:endParaRPr lang="en-US" altLang="ja-JP" sz="2000" u="sng"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u="sng" dirty="0" smtClean="0">
                <a:latin typeface="HG丸ｺﾞｼｯｸM-PRO" pitchFamily="50" charset="-128"/>
                <a:ea typeface="HG丸ｺﾞｼｯｸM-PRO" pitchFamily="50" charset="-128"/>
              </a:rPr>
              <a:t>衛生計画の作成をはじめ、安全衛生管理を推進する。</a:t>
            </a:r>
            <a:endParaRPr lang="en-US" altLang="ja-JP" sz="2800" u="sng" dirty="0" smtClean="0">
              <a:latin typeface="HG丸ｺﾞｼｯｸM-PRO" pitchFamily="50" charset="-128"/>
              <a:ea typeface="HG丸ｺﾞｼｯｸM-PRO" pitchFamily="50" charset="-128"/>
            </a:endParaRPr>
          </a:p>
        </p:txBody>
      </p:sp>
      <p:sp>
        <p:nvSpPr>
          <p:cNvPr id="11" name="AutoShape 8"/>
          <p:cNvSpPr>
            <a:spLocks noChangeArrowheads="1"/>
          </p:cNvSpPr>
          <p:nvPr/>
        </p:nvSpPr>
        <p:spPr bwMode="auto">
          <a:xfrm>
            <a:off x="179512" y="3429002"/>
            <a:ext cx="8534400" cy="3312366"/>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（イ）現状把握</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・職場の実態を把握し、それに対する適切な対応手段を考える。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①　過去にどのような災害が発生したか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②　安全衛生点検や職場巡視で見つかったリスクはどのような</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ことか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③</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日常の仕事の中で問題になっているような行動はないか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・自分の目で見るばかりでなく、労働者の意見を聞くなど、全員</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参加で進めることが望ましい。</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・リスクについてはリスクアセスメントの実施が好結果に繋がる。</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endParaRPr lang="en-US" altLang="ja-JP" sz="2800" dirty="0" smtClean="0">
              <a:latin typeface="HG丸ｺﾞｼｯｸM-PRO" pitchFamily="50" charset="-128"/>
              <a:ea typeface="HG丸ｺﾞｼｯｸM-PRO" pitchFamily="50" charset="-128"/>
            </a:endParaRPr>
          </a:p>
        </p:txBody>
      </p:sp>
      <p:sp>
        <p:nvSpPr>
          <p:cNvPr id="24578" name="スライド番号プレースホルダー 3"/>
          <p:cNvSpPr>
            <a:spLocks noGrp="1"/>
          </p:cNvSpPr>
          <p:nvPr>
            <p:ph type="sldNum" sz="quarter" idx="12"/>
          </p:nvPr>
        </p:nvSpPr>
        <p:spPr>
          <a:xfrm>
            <a:off x="8285584" y="6254761"/>
            <a:ext cx="802432" cy="3521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D9F5FE2-D7D7-4387-8FC4-B5CD12AABB3D}" type="slidenum">
              <a:rPr lang="en-US" altLang="ja-JP" sz="1400" smtClean="0"/>
              <a:pPr>
                <a:spcBef>
                  <a:spcPct val="0"/>
                </a:spcBef>
                <a:buFontTx/>
                <a:buNone/>
              </a:pPr>
              <a:t>39</a:t>
            </a:fld>
            <a:endParaRPr lang="en-US" altLang="ja-JP" sz="1400" dirty="0" smtClean="0"/>
          </a:p>
        </p:txBody>
      </p:sp>
    </p:spTree>
    <p:extLst>
      <p:ext uri="{BB962C8B-B14F-4D97-AF65-F5344CB8AC3E}">
        <p14:creationId xmlns:p14="http://schemas.microsoft.com/office/powerpoint/2010/main" val="338946087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B2A97559-31A8-475E-86E7-49306E231205}" type="slidenum">
              <a:rPr lang="en-US" altLang="ja-JP" sz="1400" smtClean="0"/>
              <a:pPr>
                <a:spcBef>
                  <a:spcPct val="0"/>
                </a:spcBef>
                <a:buFontTx/>
                <a:buNone/>
              </a:pPr>
              <a:t>4</a:t>
            </a:fld>
            <a:endParaRPr lang="en-US" altLang="ja-JP" sz="1400" dirty="0" smtClean="0"/>
          </a:p>
        </p:txBody>
      </p:sp>
      <p:graphicFrame>
        <p:nvGraphicFramePr>
          <p:cNvPr id="6147" name="Object 1026"/>
          <p:cNvGraphicFramePr>
            <a:graphicFrameLocks noChangeAspect="1"/>
          </p:cNvGraphicFramePr>
          <p:nvPr/>
        </p:nvGraphicFramePr>
        <p:xfrm>
          <a:off x="1905000" y="2362200"/>
          <a:ext cx="5257800" cy="4248150"/>
        </p:xfrm>
        <a:graphic>
          <a:graphicData uri="http://schemas.openxmlformats.org/presentationml/2006/ole">
            <mc:AlternateContent xmlns:mc="http://schemas.openxmlformats.org/markup-compatibility/2006">
              <mc:Choice xmlns:v="urn:schemas-microsoft-com:vml" Requires="v">
                <p:oleObj spid="_x0000_s6485" name="ビットマップ イメージ" r:id="rId3" imgW="4753639" imgH="4933333" progId="Paint.Picture">
                  <p:embed/>
                </p:oleObj>
              </mc:Choice>
              <mc:Fallback>
                <p:oleObj name="ビットマップ イメージ" r:id="rId3" imgW="4753639" imgH="4933333" progId="Paint.Picture">
                  <p:embed/>
                  <p:pic>
                    <p:nvPicPr>
                      <p:cNvPr id="0"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362200"/>
                        <a:ext cx="5257800" cy="4248150"/>
                      </a:xfrm>
                      <a:prstGeom prst="rect">
                        <a:avLst/>
                      </a:prstGeom>
                      <a:noFill/>
                      <a:ln>
                        <a:noFill/>
                      </a:ln>
                      <a:effectLst/>
                      <a:extLst>
                        <a:ext uri="{909E8E84-426E-40DD-AFC4-6F175D3DCCD1}">
                          <a14:hiddenFill xmlns:a14="http://schemas.microsoft.com/office/drawing/2010/main">
                            <a:solidFill>
                              <a:srgbClr val="ECB2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5"/>
          <p:cNvSpPr txBox="1">
            <a:spLocks noChangeArrowheads="1"/>
          </p:cNvSpPr>
          <p:nvPr/>
        </p:nvSpPr>
        <p:spPr bwMode="auto">
          <a:xfrm>
            <a:off x="457200" y="228600"/>
            <a:ext cx="8305800" cy="2117725"/>
          </a:xfrm>
          <a:prstGeom prst="rect">
            <a:avLst/>
          </a:prstGeom>
          <a:gradFill rotWithShape="0">
            <a:gsLst>
              <a:gs pos="0">
                <a:srgbClr val="FFFFFF"/>
              </a:gs>
              <a:gs pos="5000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90000"/>
              </a:lnSpc>
              <a:buFontTx/>
              <a:buNone/>
            </a:pPr>
            <a:r>
              <a:rPr lang="ja-JP" altLang="en-US" sz="3600" dirty="0">
                <a:solidFill>
                  <a:srgbClr val="0000FF"/>
                </a:solidFill>
                <a:latin typeface="HG丸ｺﾞｼｯｸM-PRO" pitchFamily="50" charset="-128"/>
                <a:ea typeface="HG丸ｺﾞｼｯｸM-PRO" pitchFamily="50" charset="-128"/>
              </a:rPr>
              <a:t>産業安全の目的は・・・</a:t>
            </a:r>
          </a:p>
          <a:p>
            <a:pPr eaLnBrk="1" hangingPunct="1">
              <a:lnSpc>
                <a:spcPct val="90000"/>
              </a:lnSpc>
              <a:buFontTx/>
              <a:buNone/>
            </a:pPr>
            <a:r>
              <a:rPr lang="ja-JP" altLang="en-US" dirty="0">
                <a:solidFill>
                  <a:srgbClr val="FF0000"/>
                </a:solidFill>
                <a:latin typeface="HG丸ｺﾞｼｯｸM-PRO" pitchFamily="50" charset="-128"/>
                <a:ea typeface="HG丸ｺﾞｼｯｸM-PRO" pitchFamily="50" charset="-128"/>
              </a:rPr>
              <a:t>働く人が、</a:t>
            </a:r>
          </a:p>
          <a:p>
            <a:pPr eaLnBrk="1" hangingPunct="1">
              <a:lnSpc>
                <a:spcPct val="90000"/>
              </a:lnSpc>
              <a:buFontTx/>
              <a:buNone/>
            </a:pPr>
            <a:r>
              <a:rPr lang="ja-JP" altLang="en-US" dirty="0">
                <a:solidFill>
                  <a:srgbClr val="FF0000"/>
                </a:solidFill>
                <a:latin typeface="HG丸ｺﾞｼｯｸM-PRO" pitchFamily="50" charset="-128"/>
                <a:ea typeface="HG丸ｺﾞｼｯｸM-PRO" pitchFamily="50" charset="-128"/>
              </a:rPr>
              <a:t>　　「その日の仕事についた身体の状態のままで、その日の仕事を終える</a:t>
            </a:r>
            <a:r>
              <a:rPr lang="en-US" altLang="ja-JP" dirty="0">
                <a:solidFill>
                  <a:srgbClr val="FF0000"/>
                </a:solidFill>
                <a:latin typeface="HG丸ｺﾞｼｯｸM-PRO" pitchFamily="50" charset="-128"/>
                <a:ea typeface="HG丸ｺﾞｼｯｸM-PRO" pitchFamily="50" charset="-128"/>
              </a:rPr>
              <a:t>｣</a:t>
            </a:r>
            <a:r>
              <a:rPr lang="ja-JP" altLang="en-US" dirty="0">
                <a:solidFill>
                  <a:srgbClr val="FF0000"/>
                </a:solidFill>
                <a:latin typeface="HG丸ｺﾞｼｯｸM-PRO" pitchFamily="50" charset="-128"/>
                <a:ea typeface="HG丸ｺﾞｼｯｸM-PRO" pitchFamily="50" charset="-128"/>
              </a:rPr>
              <a:t>　こと</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p:cNvSpPr>
            <a:spLocks noChangeArrowheads="1"/>
          </p:cNvSpPr>
          <p:nvPr/>
        </p:nvSpPr>
        <p:spPr bwMode="auto">
          <a:xfrm>
            <a:off x="113914" y="3329499"/>
            <a:ext cx="8778565" cy="3339861"/>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（エ）実施結果のチェック</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・１年間実行してきた安全衛生</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計画とその結果は、次年度計</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画を立てるのに役立たせる。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ＰＤＣＡのサイクルを回し、</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職場の安全衛生レベルを引き</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上げていくことが安全衛生推</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進者として最も重要である。</a:t>
            </a:r>
            <a:endParaRPr lang="en-US" altLang="ja-JP" sz="2800" dirty="0" smtClean="0">
              <a:latin typeface="HG丸ｺﾞｼｯｸM-PRO" pitchFamily="50" charset="-128"/>
              <a:ea typeface="HG丸ｺﾞｼｯｸM-PRO" pitchFamily="50" charset="-128"/>
            </a:endParaRPr>
          </a:p>
        </p:txBody>
      </p:sp>
      <p:sp>
        <p:nvSpPr>
          <p:cNvPr id="10" name="AutoShape 8"/>
          <p:cNvSpPr>
            <a:spLocks noChangeArrowheads="1"/>
          </p:cNvSpPr>
          <p:nvPr/>
        </p:nvSpPr>
        <p:spPr bwMode="auto">
          <a:xfrm>
            <a:off x="107504" y="140206"/>
            <a:ext cx="8784976" cy="3099175"/>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（ウ）目標の設定と具体化</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・現状の把握により明らかになってきた安全衛生上の課題を解決</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するため、「何を」「いつまでに」「どのように」を明確にし</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目標を設定する。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・目標が確実に実行されるよう、責任者や参加者、担当部署など</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を決め、必要に応じ中間目標を加える等、内容を具体化する。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・分かりやすいスローガンなどを決定し、標題として掲げるのも</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よい</a:t>
            </a:r>
            <a:endParaRPr lang="en-US" altLang="ja-JP" sz="2800" dirty="0" smtClean="0">
              <a:latin typeface="HG丸ｺﾞｼｯｸM-PRO" pitchFamily="50" charset="-128"/>
              <a:ea typeface="HG丸ｺﾞｼｯｸM-PRO" pitchFamily="50" charset="-128"/>
            </a:endParaRPr>
          </a:p>
        </p:txBody>
      </p:sp>
      <p:pic>
        <p:nvPicPr>
          <p:cNvPr id="3" name="図 2"/>
          <p:cNvPicPr>
            <a:picLocks noChangeAspect="1"/>
          </p:cNvPicPr>
          <p:nvPr/>
        </p:nvPicPr>
        <p:blipFill>
          <a:blip r:embed="rId3"/>
          <a:stretch>
            <a:fillRect/>
          </a:stretch>
        </p:blipFill>
        <p:spPr>
          <a:xfrm>
            <a:off x="4716016" y="3514928"/>
            <a:ext cx="4032449" cy="3025643"/>
          </a:xfrm>
          <a:prstGeom prst="rect">
            <a:avLst/>
          </a:prstGeom>
        </p:spPr>
      </p:pic>
      <p:sp>
        <p:nvSpPr>
          <p:cNvPr id="7" name="Text Box 10"/>
          <p:cNvSpPr txBox="1">
            <a:spLocks noChangeArrowheads="1"/>
          </p:cNvSpPr>
          <p:nvPr/>
        </p:nvSpPr>
        <p:spPr bwMode="auto">
          <a:xfrm>
            <a:off x="6516216" y="260648"/>
            <a:ext cx="1585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P27</a:t>
            </a:r>
            <a:endParaRPr lang="ja-JP" altLang="en-US" sz="1600" dirty="0">
              <a:latin typeface="HG丸ｺﾞｼｯｸM-PRO" pitchFamily="50" charset="-128"/>
              <a:ea typeface="HG丸ｺﾞｼｯｸM-PRO" pitchFamily="50" charset="-128"/>
            </a:endParaRPr>
          </a:p>
        </p:txBody>
      </p:sp>
      <p:sp>
        <p:nvSpPr>
          <p:cNvPr id="24578" name="スライド番号プレースホルダー 3"/>
          <p:cNvSpPr>
            <a:spLocks noGrp="1"/>
          </p:cNvSpPr>
          <p:nvPr>
            <p:ph type="sldNum" sz="quarter" idx="12"/>
          </p:nvPr>
        </p:nvSpPr>
        <p:spPr>
          <a:xfrm>
            <a:off x="7812360" y="6245225"/>
            <a:ext cx="874440" cy="3521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D9F5FE2-D7D7-4387-8FC4-B5CD12AABB3D}" type="slidenum">
              <a:rPr lang="en-US" altLang="ja-JP" sz="1400" smtClean="0"/>
              <a:pPr>
                <a:spcBef>
                  <a:spcPct val="0"/>
                </a:spcBef>
                <a:buFontTx/>
                <a:buNone/>
              </a:pPr>
              <a:t>40</a:t>
            </a:fld>
            <a:endParaRPr lang="en-US" altLang="ja-JP" sz="1400" dirty="0" smtClean="0"/>
          </a:p>
        </p:txBody>
      </p:sp>
    </p:spTree>
    <p:extLst>
      <p:ext uri="{BB962C8B-B14F-4D97-AF65-F5344CB8AC3E}">
        <p14:creationId xmlns:p14="http://schemas.microsoft.com/office/powerpoint/2010/main" val="259012806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6"/>
          <p:cNvSpPr txBox="1">
            <a:spLocks noChangeArrowheads="1"/>
          </p:cNvSpPr>
          <p:nvPr/>
        </p:nvSpPr>
        <p:spPr bwMode="auto">
          <a:xfrm>
            <a:off x="352162" y="798830"/>
            <a:ext cx="4663380" cy="3631763"/>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000"/>
              </a:lnSpc>
              <a:spcBef>
                <a:spcPts val="600"/>
              </a:spcBef>
              <a:buFontTx/>
              <a:buNone/>
            </a:pPr>
            <a:r>
              <a:rPr lang="ja-JP" altLang="en-US" sz="2400" dirty="0" smtClean="0">
                <a:latin typeface="HG丸ｺﾞｼｯｸM-PRO" pitchFamily="50" charset="-128"/>
                <a:ea typeface="HG丸ｺﾞｼｯｸM-PRO" pitchFamily="50" charset="-128"/>
              </a:rPr>
              <a:t>事</a:t>
            </a:r>
            <a:r>
              <a:rPr lang="ja-JP" altLang="en-US" sz="2400" dirty="0">
                <a:latin typeface="HG丸ｺﾞｼｯｸM-PRO" pitchFamily="50" charset="-128"/>
                <a:ea typeface="HG丸ｺﾞｼｯｸM-PRO" pitchFamily="50" charset="-128"/>
              </a:rPr>
              <a:t>業者が労働者の協力の</a:t>
            </a:r>
            <a:r>
              <a:rPr lang="ja-JP" altLang="en-US" sz="2400" dirty="0" smtClean="0">
                <a:latin typeface="HG丸ｺﾞｼｯｸM-PRO" pitchFamily="50" charset="-128"/>
                <a:ea typeface="HG丸ｺﾞｼｯｸM-PRO" pitchFamily="50" charset="-128"/>
              </a:rPr>
              <a:t>下で、</a:t>
            </a:r>
            <a:endParaRPr lang="en-US" altLang="ja-JP" sz="2400" dirty="0" smtClean="0">
              <a:latin typeface="HG丸ｺﾞｼｯｸM-PRO" pitchFamily="50" charset="-128"/>
              <a:ea typeface="HG丸ｺﾞｼｯｸM-PRO" pitchFamily="50" charset="-128"/>
            </a:endParaRPr>
          </a:p>
          <a:p>
            <a:pPr eaLnBrk="1" hangingPunct="1">
              <a:lnSpc>
                <a:spcPts val="3000"/>
              </a:lnSpc>
              <a:spcBef>
                <a:spcPts val="600"/>
              </a:spcBef>
              <a:buFontTx/>
              <a:buNone/>
            </a:pPr>
            <a:r>
              <a:rPr lang="ja-JP" altLang="en-US" sz="2400" dirty="0" smtClean="0">
                <a:latin typeface="HG丸ｺﾞｼｯｸM-PRO" pitchFamily="50" charset="-128"/>
                <a:ea typeface="HG丸ｺﾞｼｯｸM-PRO" pitchFamily="50" charset="-128"/>
              </a:rPr>
              <a:t>計画（Ｐ）→実施（</a:t>
            </a:r>
            <a:r>
              <a:rPr lang="ja-JP" altLang="en-US" sz="2400" dirty="0">
                <a:latin typeface="HG丸ｺﾞｼｯｸM-PRO" pitchFamily="50" charset="-128"/>
                <a:ea typeface="HG丸ｺﾞｼｯｸM-PRO" pitchFamily="50" charset="-128"/>
              </a:rPr>
              <a:t>Ｄ）→</a:t>
            </a:r>
            <a:r>
              <a:rPr lang="ja-JP" altLang="en-US" sz="2400" dirty="0" smtClean="0">
                <a:latin typeface="HG丸ｺﾞｼｯｸM-PRO" pitchFamily="50" charset="-128"/>
                <a:ea typeface="HG丸ｺﾞｼｯｸM-PRO" pitchFamily="50" charset="-128"/>
              </a:rPr>
              <a:t>評</a:t>
            </a:r>
            <a:endParaRPr lang="en-US" altLang="ja-JP" sz="2400" dirty="0" smtClean="0">
              <a:latin typeface="HG丸ｺﾞｼｯｸM-PRO" pitchFamily="50" charset="-128"/>
              <a:ea typeface="HG丸ｺﾞｼｯｸM-PRO" pitchFamily="50" charset="-128"/>
            </a:endParaRPr>
          </a:p>
          <a:p>
            <a:pPr eaLnBrk="1" hangingPunct="1">
              <a:lnSpc>
                <a:spcPts val="3000"/>
              </a:lnSpc>
              <a:spcBef>
                <a:spcPts val="600"/>
              </a:spcBef>
              <a:buFontTx/>
              <a:buNone/>
            </a:pPr>
            <a:r>
              <a:rPr lang="ja-JP" altLang="en-US" sz="2400" dirty="0" smtClean="0">
                <a:latin typeface="HG丸ｺﾞｼｯｸM-PRO" pitchFamily="50" charset="-128"/>
                <a:ea typeface="HG丸ｺﾞｼｯｸM-PRO" pitchFamily="50" charset="-128"/>
              </a:rPr>
              <a:t>価（</a:t>
            </a:r>
            <a:r>
              <a:rPr lang="ja-JP" altLang="en-US" sz="2400" dirty="0">
                <a:latin typeface="HG丸ｺﾞｼｯｸM-PRO" pitchFamily="50" charset="-128"/>
                <a:ea typeface="HG丸ｺﾞｼｯｸM-PRO" pitchFamily="50" charset="-128"/>
              </a:rPr>
              <a:t>Ｃ）→</a:t>
            </a:r>
            <a:r>
              <a:rPr lang="ja-JP" altLang="en-US" sz="2400" dirty="0" smtClean="0">
                <a:latin typeface="HG丸ｺﾞｼｯｸM-PRO" pitchFamily="50" charset="-128"/>
                <a:ea typeface="HG丸ｺﾞｼｯｸM-PRO" pitchFamily="50" charset="-128"/>
              </a:rPr>
              <a:t>改善</a:t>
            </a:r>
            <a:r>
              <a:rPr lang="ja-JP" altLang="en-US" sz="2400" dirty="0">
                <a:latin typeface="HG丸ｺﾞｼｯｸM-PRO" pitchFamily="50" charset="-128"/>
                <a:ea typeface="HG丸ｺﾞｼｯｸM-PRO" pitchFamily="50" charset="-128"/>
              </a:rPr>
              <a:t>（Ａ）の一連</a:t>
            </a:r>
          </a:p>
          <a:p>
            <a:pPr eaLnBrk="1" hangingPunct="1">
              <a:lnSpc>
                <a:spcPts val="3000"/>
              </a:lnSpc>
              <a:spcBef>
                <a:spcPts val="600"/>
              </a:spcBef>
              <a:buFontTx/>
              <a:buNone/>
            </a:pPr>
            <a:r>
              <a:rPr lang="ja-JP" altLang="en-US" sz="2400" dirty="0" err="1" smtClean="0">
                <a:latin typeface="HG丸ｺﾞｼｯｸM-PRO" pitchFamily="50" charset="-128"/>
                <a:ea typeface="HG丸ｺﾞｼｯｸM-PRO" pitchFamily="50" charset="-128"/>
              </a:rPr>
              <a:t>の</a:t>
            </a:r>
            <a:r>
              <a:rPr lang="ja-JP" altLang="en-US" sz="2400" dirty="0" err="1">
                <a:latin typeface="HG丸ｺﾞｼｯｸM-PRO" pitchFamily="50" charset="-128"/>
                <a:ea typeface="HG丸ｺﾞｼｯｸM-PRO" pitchFamily="50" charset="-128"/>
              </a:rPr>
              <a:t>過</a:t>
            </a:r>
            <a:r>
              <a:rPr lang="ja-JP" altLang="en-US" sz="2400" dirty="0">
                <a:latin typeface="HG丸ｺﾞｼｯｸM-PRO" pitchFamily="50" charset="-128"/>
                <a:ea typeface="HG丸ｺﾞｼｯｸM-PRO" pitchFamily="50" charset="-128"/>
              </a:rPr>
              <a:t>程を定めて、連続的</a:t>
            </a:r>
            <a:r>
              <a:rPr lang="ja-JP" altLang="en-US" sz="2400" dirty="0" smtClean="0">
                <a:latin typeface="HG丸ｺﾞｼｯｸM-PRO" pitchFamily="50" charset="-128"/>
                <a:ea typeface="HG丸ｺﾞｼｯｸM-PRO" pitchFamily="50" charset="-128"/>
              </a:rPr>
              <a:t>かつ</a:t>
            </a:r>
            <a:endParaRPr lang="en-US" altLang="ja-JP" sz="2400" dirty="0" smtClean="0">
              <a:latin typeface="HG丸ｺﾞｼｯｸM-PRO" pitchFamily="50" charset="-128"/>
              <a:ea typeface="HG丸ｺﾞｼｯｸM-PRO" pitchFamily="50" charset="-128"/>
            </a:endParaRPr>
          </a:p>
          <a:p>
            <a:pPr eaLnBrk="1" hangingPunct="1">
              <a:lnSpc>
                <a:spcPts val="3000"/>
              </a:lnSpc>
              <a:spcBef>
                <a:spcPts val="600"/>
              </a:spcBef>
              <a:buFontTx/>
              <a:buNone/>
            </a:pPr>
            <a:r>
              <a:rPr lang="ja-JP" altLang="en-US" sz="2400" dirty="0" smtClean="0">
                <a:latin typeface="HG丸ｺﾞｼｯｸM-PRO" pitchFamily="50" charset="-128"/>
                <a:ea typeface="HG丸ｺﾞｼｯｸM-PRO" pitchFamily="50" charset="-128"/>
              </a:rPr>
              <a:t>継続的</a:t>
            </a:r>
            <a:r>
              <a:rPr lang="ja-JP" altLang="en-US" sz="2400" dirty="0">
                <a:latin typeface="HG丸ｺﾞｼｯｸM-PRO" pitchFamily="50" charset="-128"/>
                <a:ea typeface="HG丸ｺﾞｼｯｸM-PRO" pitchFamily="50" charset="-128"/>
              </a:rPr>
              <a:t>な安全</a:t>
            </a:r>
            <a:r>
              <a:rPr lang="ja-JP" altLang="en-US" sz="2400" dirty="0" smtClean="0">
                <a:latin typeface="HG丸ｺﾞｼｯｸM-PRO" pitchFamily="50" charset="-128"/>
                <a:ea typeface="HG丸ｺﾞｼｯｸM-PRO" pitchFamily="50" charset="-128"/>
              </a:rPr>
              <a:t>衛生</a:t>
            </a:r>
            <a:r>
              <a:rPr lang="ja-JP" altLang="en-US" sz="2400" dirty="0">
                <a:latin typeface="HG丸ｺﾞｼｯｸM-PRO" pitchFamily="50" charset="-128"/>
                <a:ea typeface="HG丸ｺﾞｼｯｸM-PRO" pitchFamily="50" charset="-128"/>
              </a:rPr>
              <a:t>管理を</a:t>
            </a:r>
            <a:r>
              <a:rPr lang="ja-JP" altLang="en-US" sz="2400" dirty="0" smtClean="0">
                <a:latin typeface="HG丸ｺﾞｼｯｸM-PRO" pitchFamily="50" charset="-128"/>
                <a:ea typeface="HG丸ｺﾞｼｯｸM-PRO" pitchFamily="50" charset="-128"/>
              </a:rPr>
              <a:t>自主</a:t>
            </a:r>
            <a:endParaRPr lang="en-US" altLang="ja-JP" sz="2400" dirty="0" smtClean="0">
              <a:latin typeface="HG丸ｺﾞｼｯｸM-PRO" pitchFamily="50" charset="-128"/>
              <a:ea typeface="HG丸ｺﾞｼｯｸM-PRO" pitchFamily="50" charset="-128"/>
            </a:endParaRPr>
          </a:p>
          <a:p>
            <a:pPr eaLnBrk="1" hangingPunct="1">
              <a:lnSpc>
                <a:spcPts val="3000"/>
              </a:lnSpc>
              <a:spcBef>
                <a:spcPts val="600"/>
              </a:spcBef>
              <a:buFontTx/>
              <a:buNone/>
            </a:pPr>
            <a:r>
              <a:rPr lang="ja-JP" altLang="en-US" sz="2400" dirty="0" smtClean="0">
                <a:latin typeface="HG丸ｺﾞｼｯｸM-PRO" pitchFamily="50" charset="-128"/>
                <a:ea typeface="HG丸ｺﾞｼｯｸM-PRO" pitchFamily="50" charset="-128"/>
              </a:rPr>
              <a:t>的</a:t>
            </a:r>
            <a:r>
              <a:rPr lang="ja-JP" altLang="en-US" sz="2400" dirty="0">
                <a:latin typeface="HG丸ｺﾞｼｯｸM-PRO" pitchFamily="50" charset="-128"/>
                <a:ea typeface="HG丸ｺﾞｼｯｸM-PRO" pitchFamily="50" charset="-128"/>
              </a:rPr>
              <a:t>に行なうことで労働災害</a:t>
            </a:r>
            <a:r>
              <a:rPr lang="ja-JP" altLang="en-US" sz="2400" dirty="0" smtClean="0">
                <a:latin typeface="HG丸ｺﾞｼｯｸM-PRO" pitchFamily="50" charset="-128"/>
                <a:ea typeface="HG丸ｺﾞｼｯｸM-PRO" pitchFamily="50" charset="-128"/>
              </a:rPr>
              <a:t>の</a:t>
            </a:r>
            <a:endParaRPr lang="en-US" altLang="ja-JP" sz="2400" dirty="0" smtClean="0">
              <a:latin typeface="HG丸ｺﾞｼｯｸM-PRO" pitchFamily="50" charset="-128"/>
              <a:ea typeface="HG丸ｺﾞｼｯｸM-PRO" pitchFamily="50" charset="-128"/>
            </a:endParaRPr>
          </a:p>
          <a:p>
            <a:pPr eaLnBrk="1" hangingPunct="1">
              <a:lnSpc>
                <a:spcPts val="3000"/>
              </a:lnSpc>
              <a:spcBef>
                <a:spcPts val="600"/>
              </a:spcBef>
              <a:buFontTx/>
              <a:buNone/>
            </a:pPr>
            <a:r>
              <a:rPr lang="ja-JP" altLang="en-US" sz="2400" dirty="0" smtClean="0">
                <a:latin typeface="HG丸ｺﾞｼｯｸM-PRO" pitchFamily="50" charset="-128"/>
                <a:ea typeface="HG丸ｺﾞｼｯｸM-PRO" pitchFamily="50" charset="-128"/>
              </a:rPr>
              <a:t>撲滅</a:t>
            </a:r>
            <a:r>
              <a:rPr lang="ja-JP" altLang="en-US" sz="2400" dirty="0">
                <a:latin typeface="HG丸ｺﾞｼｯｸM-PRO" pitchFamily="50" charset="-128"/>
                <a:ea typeface="HG丸ｺﾞｼｯｸM-PRO" pitchFamily="50" charset="-128"/>
              </a:rPr>
              <a:t>と快適な職場を形成する。</a:t>
            </a:r>
            <a:r>
              <a:rPr lang="ja-JP" altLang="en-US" sz="2400" u="sng" dirty="0">
                <a:solidFill>
                  <a:srgbClr val="FF0000"/>
                </a:solidFill>
                <a:latin typeface="HG丸ｺﾞｼｯｸM-PRO" pitchFamily="50" charset="-128"/>
                <a:ea typeface="HG丸ｺﾞｼｯｸM-PRO" pitchFamily="50" charset="-128"/>
              </a:rPr>
              <a:t>詳細</a:t>
            </a:r>
            <a:r>
              <a:rPr lang="ja-JP" altLang="en-US" sz="2400" u="sng" dirty="0" smtClean="0">
                <a:solidFill>
                  <a:srgbClr val="FF0000"/>
                </a:solidFill>
                <a:latin typeface="HG丸ｺﾞｼｯｸM-PRO" pitchFamily="50" charset="-128"/>
                <a:ea typeface="HG丸ｺﾞｼｯｸM-PRO" pitchFamily="50" charset="-128"/>
              </a:rPr>
              <a:t>は第２章（Ｐ８２）参照</a:t>
            </a:r>
            <a:endParaRPr lang="ja-JP" altLang="en-US" sz="2400" u="sng" dirty="0">
              <a:solidFill>
                <a:srgbClr val="FF0000"/>
              </a:solidFill>
              <a:latin typeface="HG丸ｺﾞｼｯｸM-PRO" pitchFamily="50" charset="-128"/>
              <a:ea typeface="HG丸ｺﾞｼｯｸM-PRO" pitchFamily="50" charset="-128"/>
            </a:endParaRPr>
          </a:p>
        </p:txBody>
      </p:sp>
      <p:pic>
        <p:nvPicPr>
          <p:cNvPr id="39940" name="Picture 8"/>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5072780" y="1704520"/>
            <a:ext cx="3936749" cy="278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9941" name="Text Box 6"/>
          <p:cNvSpPr txBox="1">
            <a:spLocks noChangeArrowheads="1"/>
          </p:cNvSpPr>
          <p:nvPr/>
        </p:nvSpPr>
        <p:spPr bwMode="auto">
          <a:xfrm>
            <a:off x="7214683" y="205669"/>
            <a:ext cx="164016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P28</a:t>
            </a:r>
            <a:endParaRPr lang="ja-JP" altLang="en-US" sz="1600" dirty="0">
              <a:latin typeface="HG丸ｺﾞｼｯｸM-PRO" pitchFamily="50" charset="-128"/>
              <a:ea typeface="HG丸ｺﾞｼｯｸM-PRO" pitchFamily="50" charset="-128"/>
            </a:endParaRPr>
          </a:p>
        </p:txBody>
      </p:sp>
      <p:sp>
        <p:nvSpPr>
          <p:cNvPr id="39942" name="AutoShape 8"/>
          <p:cNvSpPr>
            <a:spLocks noChangeArrowheads="1"/>
          </p:cNvSpPr>
          <p:nvPr/>
        </p:nvSpPr>
        <p:spPr bwMode="auto">
          <a:xfrm>
            <a:off x="395535" y="4793192"/>
            <a:ext cx="8459307" cy="1732152"/>
          </a:xfrm>
          <a:prstGeom prst="roundRect">
            <a:avLst>
              <a:gd name="adj" fmla="val 16667"/>
            </a:avLst>
          </a:prstGeom>
          <a:solidFill>
            <a:srgbClr val="66FF66"/>
          </a:solidFill>
          <a:ln w="9525">
            <a:solidFill>
              <a:srgbClr val="00FF00"/>
            </a:solidFill>
            <a:round/>
            <a:headEnd/>
            <a:tailEnd/>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smtClean="0">
                <a:latin typeface="HG丸ｺﾞｼｯｸM-PRO" pitchFamily="50" charset="-128"/>
                <a:ea typeface="HG丸ｺﾞｼｯｸM-PRO" pitchFamily="50" charset="-128"/>
              </a:rPr>
              <a:t>マネジメントシステムによる安全衛生活動をより有効に</a:t>
            </a:r>
            <a:endParaRPr lang="en-US" altLang="ja-JP" sz="2400" dirty="0" smtClean="0">
              <a:latin typeface="HG丸ｺﾞｼｯｸM-PRO" pitchFamily="50" charset="-128"/>
              <a:ea typeface="HG丸ｺﾞｼｯｸM-PRO" pitchFamily="50" charset="-128"/>
            </a:endParaRPr>
          </a:p>
          <a:p>
            <a:pPr eaLnBrk="1" hangingPunct="1">
              <a:spcBef>
                <a:spcPct val="0"/>
              </a:spcBef>
              <a:buFontTx/>
              <a:buNone/>
            </a:pPr>
            <a:r>
              <a:rPr lang="ja-JP" altLang="en-US" sz="2400" dirty="0" smtClean="0">
                <a:latin typeface="HG丸ｺﾞｼｯｸM-PRO" pitchFamily="50" charset="-128"/>
                <a:ea typeface="HG丸ｺﾞｼｯｸM-PRO" pitchFamily="50" charset="-128"/>
              </a:rPr>
              <a:t>機能させるためには、安全衛生管理の中で労使一体と</a:t>
            </a:r>
            <a:r>
              <a:rPr lang="ja-JP" altLang="en-US" sz="2400" dirty="0" err="1" smtClean="0">
                <a:latin typeface="HG丸ｺﾞｼｯｸM-PRO" pitchFamily="50" charset="-128"/>
                <a:ea typeface="HG丸ｺﾞｼｯｸM-PRO" pitchFamily="50" charset="-128"/>
              </a:rPr>
              <a:t>な</a:t>
            </a:r>
            <a:endParaRPr lang="en-US" altLang="ja-JP" sz="2400" dirty="0" smtClean="0">
              <a:latin typeface="HG丸ｺﾞｼｯｸM-PRO" pitchFamily="50" charset="-128"/>
              <a:ea typeface="HG丸ｺﾞｼｯｸM-PRO" pitchFamily="50" charset="-128"/>
            </a:endParaRPr>
          </a:p>
          <a:p>
            <a:pPr eaLnBrk="1" hangingPunct="1">
              <a:spcBef>
                <a:spcPct val="0"/>
              </a:spcBef>
              <a:buFontTx/>
              <a:buNone/>
            </a:pPr>
            <a:r>
              <a:rPr lang="ja-JP" altLang="en-US" sz="2400" dirty="0" err="1" smtClean="0">
                <a:latin typeface="HG丸ｺﾞｼｯｸM-PRO" pitchFamily="50" charset="-128"/>
                <a:ea typeface="HG丸ｺﾞｼｯｸM-PRO" pitchFamily="50" charset="-128"/>
              </a:rPr>
              <a:t>った</a:t>
            </a:r>
            <a:r>
              <a:rPr lang="ja-JP" altLang="en-US" sz="2400" dirty="0" smtClean="0">
                <a:latin typeface="HG丸ｺﾞｼｯｸM-PRO" pitchFamily="50" charset="-128"/>
                <a:ea typeface="HG丸ｺﾞｼｯｸM-PRO" pitchFamily="50" charset="-128"/>
              </a:rPr>
              <a:t>取り組みとし、活動を担う人材を確保し運用してい</a:t>
            </a:r>
            <a:endParaRPr lang="en-US" altLang="ja-JP" sz="2400" dirty="0" smtClean="0">
              <a:latin typeface="HG丸ｺﾞｼｯｸM-PRO" pitchFamily="50" charset="-128"/>
              <a:ea typeface="HG丸ｺﾞｼｯｸM-PRO" pitchFamily="50" charset="-128"/>
            </a:endParaRPr>
          </a:p>
          <a:p>
            <a:pPr eaLnBrk="1" hangingPunct="1">
              <a:spcBef>
                <a:spcPct val="0"/>
              </a:spcBef>
              <a:buFontTx/>
              <a:buNone/>
            </a:pPr>
            <a:r>
              <a:rPr lang="ja-JP" altLang="en-US" sz="2400" dirty="0" smtClean="0">
                <a:latin typeface="HG丸ｺﾞｼｯｸM-PRO" pitchFamily="50" charset="-128"/>
                <a:ea typeface="HG丸ｺﾞｼｯｸM-PRO" pitchFamily="50" charset="-128"/>
              </a:rPr>
              <a:t>く必要がある</a:t>
            </a:r>
            <a:endParaRPr lang="ja-JP" altLang="en-US" sz="2400" dirty="0">
              <a:latin typeface="HG丸ｺﾞｼｯｸM-PRO" pitchFamily="50" charset="-128"/>
              <a:ea typeface="HG丸ｺﾞｼｯｸM-PRO" pitchFamily="50" charset="-128"/>
            </a:endParaRPr>
          </a:p>
        </p:txBody>
      </p:sp>
      <p:sp>
        <p:nvSpPr>
          <p:cNvPr id="39946" name="スライド番号プレースホルダー 3"/>
          <p:cNvSpPr>
            <a:spLocks noGrp="1"/>
          </p:cNvSpPr>
          <p:nvPr>
            <p:ph type="sldNum" sz="quarter" idx="12"/>
          </p:nvPr>
        </p:nvSpPr>
        <p:spPr>
          <a:xfrm>
            <a:off x="6819900" y="61769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60E9501-5856-477C-82D3-A402A9D5E162}" type="slidenum">
              <a:rPr lang="en-US" altLang="ja-JP" sz="1400" smtClean="0"/>
              <a:pPr>
                <a:spcBef>
                  <a:spcPct val="0"/>
                </a:spcBef>
                <a:buFontTx/>
                <a:buNone/>
              </a:pPr>
              <a:t>41</a:t>
            </a:fld>
            <a:endParaRPr lang="en-US" altLang="ja-JP" sz="1400" smtClean="0"/>
          </a:p>
        </p:txBody>
      </p:sp>
      <p:sp>
        <p:nvSpPr>
          <p:cNvPr id="11" name="Text Box 9"/>
          <p:cNvSpPr txBox="1">
            <a:spLocks noChangeArrowheads="1"/>
          </p:cNvSpPr>
          <p:nvPr/>
        </p:nvSpPr>
        <p:spPr bwMode="auto">
          <a:xfrm>
            <a:off x="251520" y="251083"/>
            <a:ext cx="7291536"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latin typeface="HG丸ｺﾞｼｯｸM-PRO" pitchFamily="50" charset="-128"/>
                <a:ea typeface="HG丸ｺﾞｼｯｸM-PRO" pitchFamily="50" charset="-128"/>
              </a:rPr>
              <a:t>（２）労働安全衛生マネジメントシステム</a:t>
            </a:r>
            <a:endParaRPr lang="ja-JP" altLang="en-US" sz="2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426652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250825" y="188913"/>
            <a:ext cx="8642350" cy="633412"/>
          </a:xfrm>
        </p:spPr>
        <p:txBody>
          <a:bodyPr/>
          <a:lstStyle/>
          <a:p>
            <a:pPr eaLnBrk="1" hangingPunct="1"/>
            <a:r>
              <a:rPr lang="ja-JP" altLang="en-US" sz="2400" smtClean="0">
                <a:latin typeface="HG丸ｺﾞｼｯｸM-PRO" pitchFamily="50" charset="-128"/>
                <a:ea typeface="HG丸ｺﾞｼｯｸM-PRO" pitchFamily="50" charset="-128"/>
              </a:rPr>
              <a:t>労働安全衛生マネジメントシステムの指針公表</a:t>
            </a:r>
            <a:r>
              <a:rPr lang="ja-JP" altLang="en-US" sz="2000" smtClean="0">
                <a:latin typeface="HG丸ｺﾞｼｯｸM-PRO" pitchFamily="50" charset="-128"/>
                <a:ea typeface="HG丸ｺﾞｼｯｸM-PRO" pitchFamily="50" charset="-128"/>
              </a:rPr>
              <a:t>（平成１１年）</a:t>
            </a:r>
          </a:p>
        </p:txBody>
      </p:sp>
      <p:pic>
        <p:nvPicPr>
          <p:cNvPr id="43011" name="Picture 4"/>
          <p:cNvPicPr>
            <a:picLocks noChangeAspect="1" noChangeArrowheads="1"/>
          </p:cNvPicPr>
          <p:nvPr/>
        </p:nvPicPr>
        <p:blipFill>
          <a:blip r:embed="rId2">
            <a:lum bright="30000" contrast="18000"/>
            <a:extLst>
              <a:ext uri="{28A0092B-C50C-407E-A947-70E740481C1C}">
                <a14:useLocalDpi xmlns:a14="http://schemas.microsoft.com/office/drawing/2010/main" val="0"/>
              </a:ext>
            </a:extLst>
          </a:blip>
          <a:srcRect/>
          <a:stretch>
            <a:fillRect/>
          </a:stretch>
        </p:blipFill>
        <p:spPr bwMode="auto">
          <a:xfrm>
            <a:off x="250825" y="1052513"/>
            <a:ext cx="8642350" cy="5599112"/>
          </a:xfrm>
          <a:prstGeom prst="rect">
            <a:avLst/>
          </a:prstGeom>
          <a:gradFill rotWithShape="0">
            <a:gsLst>
              <a:gs pos="0">
                <a:srgbClr val="00CC00"/>
              </a:gs>
              <a:gs pos="50000">
                <a:srgbClr val="FFFFFF"/>
              </a:gs>
              <a:gs pos="100000">
                <a:srgbClr val="00CC00"/>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43012" name="AutoShape 5"/>
          <p:cNvSpPr>
            <a:spLocks noChangeArrowheads="1"/>
          </p:cNvSpPr>
          <p:nvPr/>
        </p:nvSpPr>
        <p:spPr bwMode="auto">
          <a:xfrm>
            <a:off x="2971800" y="1066800"/>
            <a:ext cx="3048000" cy="633413"/>
          </a:xfrm>
          <a:prstGeom prst="roundRect">
            <a:avLst>
              <a:gd name="adj" fmla="val 16667"/>
            </a:avLst>
          </a:prstGeom>
          <a:gradFill rotWithShape="0">
            <a:gsLst>
              <a:gs pos="0">
                <a:srgbClr val="FF0000"/>
              </a:gs>
              <a:gs pos="50000">
                <a:srgbClr val="FFFFFF"/>
              </a:gs>
              <a:gs pos="100000">
                <a:srgbClr val="FF0000"/>
              </a:gs>
            </a:gsLst>
            <a:lin ang="5400000" scaled="1"/>
          </a:gradFill>
          <a:ln w="9525" algn="ctr">
            <a:solidFill>
              <a:srgbClr val="FF0000"/>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a:latin typeface="HG丸ｺﾞｼｯｸM-PRO" pitchFamily="50" charset="-128"/>
                <a:ea typeface="HG丸ｺﾞｼｯｸM-PRO" pitchFamily="50" charset="-128"/>
              </a:rPr>
              <a:t>その目的</a:t>
            </a:r>
          </a:p>
        </p:txBody>
      </p:sp>
      <p:sp>
        <p:nvSpPr>
          <p:cNvPr id="43013" name="AutoShape 9"/>
          <p:cNvSpPr>
            <a:spLocks noChangeArrowheads="1"/>
          </p:cNvSpPr>
          <p:nvPr/>
        </p:nvSpPr>
        <p:spPr bwMode="auto">
          <a:xfrm>
            <a:off x="2411413" y="5876925"/>
            <a:ext cx="4176712" cy="647700"/>
          </a:xfrm>
          <a:prstGeom prst="roundRect">
            <a:avLst>
              <a:gd name="adj" fmla="val 16667"/>
            </a:avLst>
          </a:prstGeom>
          <a:gradFill rotWithShape="0">
            <a:gsLst>
              <a:gs pos="0">
                <a:srgbClr val="00FF00"/>
              </a:gs>
              <a:gs pos="50000">
                <a:srgbClr val="FFFFFF"/>
              </a:gs>
              <a:gs pos="100000">
                <a:srgbClr val="00FF00"/>
              </a:gs>
            </a:gsLst>
            <a:lin ang="5400000" scaled="1"/>
          </a:gra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a:solidFill>
                  <a:schemeClr val="tx2"/>
                </a:solidFill>
                <a:latin typeface="HG丸ｺﾞｼｯｸM-PRO" pitchFamily="50" charset="-128"/>
                <a:ea typeface="HG丸ｺﾞｼｯｸM-PRO" pitchFamily="50" charset="-128"/>
              </a:rPr>
              <a:t>安全衛生水準の向上</a:t>
            </a:r>
          </a:p>
        </p:txBody>
      </p:sp>
      <p:grpSp>
        <p:nvGrpSpPr>
          <p:cNvPr id="43014" name="Group 14"/>
          <p:cNvGrpSpPr>
            <a:grpSpLocks/>
          </p:cNvGrpSpPr>
          <p:nvPr/>
        </p:nvGrpSpPr>
        <p:grpSpPr bwMode="auto">
          <a:xfrm>
            <a:off x="971550" y="1905000"/>
            <a:ext cx="7200900" cy="1008063"/>
            <a:chOff x="597" y="1207"/>
            <a:chExt cx="4536" cy="635"/>
          </a:xfrm>
        </p:grpSpPr>
        <p:sp>
          <p:nvSpPr>
            <p:cNvPr id="43022" name="AutoShape 6"/>
            <p:cNvSpPr>
              <a:spLocks noChangeArrowheads="1"/>
            </p:cNvSpPr>
            <p:nvPr/>
          </p:nvSpPr>
          <p:spPr bwMode="auto">
            <a:xfrm>
              <a:off x="597" y="1207"/>
              <a:ext cx="4536" cy="317"/>
            </a:xfrm>
            <a:prstGeom prst="roundRect">
              <a:avLst>
                <a:gd name="adj" fmla="val 16667"/>
              </a:avLst>
            </a:prstGeom>
            <a:gradFill rotWithShape="0">
              <a:gsLst>
                <a:gs pos="0">
                  <a:srgbClr val="00CC00"/>
                </a:gs>
                <a:gs pos="50000">
                  <a:srgbClr val="FFFFFF"/>
                </a:gs>
                <a:gs pos="100000">
                  <a:srgbClr val="00CC00"/>
                </a:gs>
              </a:gsLst>
              <a:lin ang="5400000" scaled="1"/>
            </a:gra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a:solidFill>
                    <a:schemeClr val="tx2"/>
                  </a:solidFill>
                  <a:latin typeface="HG丸ｺﾞｼｯｸM-PRO" pitchFamily="50" charset="-128"/>
                  <a:ea typeface="HG丸ｺﾞｼｯｸM-PRO" pitchFamily="50" charset="-128"/>
                </a:rPr>
                <a:t>労働安全衛生マネジメントシステムの導入</a:t>
              </a:r>
            </a:p>
          </p:txBody>
        </p:sp>
        <p:sp>
          <p:nvSpPr>
            <p:cNvPr id="43023" name="AutoShape 10"/>
            <p:cNvSpPr>
              <a:spLocks noChangeArrowheads="1"/>
            </p:cNvSpPr>
            <p:nvPr/>
          </p:nvSpPr>
          <p:spPr bwMode="auto">
            <a:xfrm>
              <a:off x="2562" y="1616"/>
              <a:ext cx="499" cy="226"/>
            </a:xfrm>
            <a:prstGeom prst="downArrow">
              <a:avLst>
                <a:gd name="adj1" fmla="val 50000"/>
                <a:gd name="adj2" fmla="val 25000"/>
              </a:avLst>
            </a:prstGeom>
            <a:gradFill rotWithShape="0">
              <a:gsLst>
                <a:gs pos="0">
                  <a:srgbClr val="00CC00"/>
                </a:gs>
                <a:gs pos="50000">
                  <a:srgbClr val="FFFFFF"/>
                </a:gs>
                <a:gs pos="100000">
                  <a:srgbClr val="00CC00"/>
                </a:gs>
              </a:gsLst>
              <a:lin ang="5400000" scaled="1"/>
            </a:gra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en-US" sz="1800"/>
            </a:p>
          </p:txBody>
        </p:sp>
      </p:grpSp>
      <p:grpSp>
        <p:nvGrpSpPr>
          <p:cNvPr id="43015" name="Group 15"/>
          <p:cNvGrpSpPr>
            <a:grpSpLocks/>
          </p:cNvGrpSpPr>
          <p:nvPr/>
        </p:nvGrpSpPr>
        <p:grpSpPr bwMode="auto">
          <a:xfrm>
            <a:off x="1403350" y="2997200"/>
            <a:ext cx="6192838" cy="1582738"/>
            <a:chOff x="886" y="1888"/>
            <a:chExt cx="3808" cy="997"/>
          </a:xfrm>
        </p:grpSpPr>
        <p:sp>
          <p:nvSpPr>
            <p:cNvPr id="43020" name="AutoShape 7"/>
            <p:cNvSpPr>
              <a:spLocks noChangeArrowheads="1"/>
            </p:cNvSpPr>
            <p:nvPr/>
          </p:nvSpPr>
          <p:spPr bwMode="auto">
            <a:xfrm>
              <a:off x="886" y="1888"/>
              <a:ext cx="3808" cy="681"/>
            </a:xfrm>
            <a:prstGeom prst="roundRect">
              <a:avLst>
                <a:gd name="adj" fmla="val 16667"/>
              </a:avLst>
            </a:prstGeom>
            <a:gradFill rotWithShape="0">
              <a:gsLst>
                <a:gs pos="0">
                  <a:srgbClr val="00CC00"/>
                </a:gs>
                <a:gs pos="50000">
                  <a:srgbClr val="FFFFFF"/>
                </a:gs>
                <a:gs pos="100000">
                  <a:srgbClr val="00CC00"/>
                </a:gs>
              </a:gsLst>
              <a:lin ang="5400000" scaled="1"/>
            </a:gra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a:latin typeface="HG丸ｺﾞｼｯｸM-PRO" pitchFamily="50" charset="-128"/>
                  <a:ea typeface="HG丸ｺﾞｼｯｸM-PRO" pitchFamily="50" charset="-128"/>
                </a:rPr>
                <a:t>自主的安全衛生活動の促進</a:t>
              </a:r>
            </a:p>
            <a:p>
              <a:pPr algn="ctr" eaLnBrk="1" hangingPunct="1">
                <a:spcBef>
                  <a:spcPct val="0"/>
                </a:spcBef>
                <a:buFontTx/>
                <a:buNone/>
              </a:pPr>
              <a:r>
                <a:rPr lang="ja-JP" altLang="en-US" sz="2400" b="1">
                  <a:latin typeface="HG丸ｺﾞｼｯｸM-PRO" pitchFamily="50" charset="-128"/>
                  <a:ea typeface="HG丸ｺﾞｼｯｸM-PRO" pitchFamily="50" charset="-128"/>
                </a:rPr>
                <a:t>潜在的危険性の低減・組織的管理の浸透</a:t>
              </a:r>
            </a:p>
          </p:txBody>
        </p:sp>
        <p:sp>
          <p:nvSpPr>
            <p:cNvPr id="43021" name="AutoShape 12"/>
            <p:cNvSpPr>
              <a:spLocks noChangeArrowheads="1"/>
            </p:cNvSpPr>
            <p:nvPr/>
          </p:nvSpPr>
          <p:spPr bwMode="auto">
            <a:xfrm>
              <a:off x="2562" y="2659"/>
              <a:ext cx="499" cy="226"/>
            </a:xfrm>
            <a:prstGeom prst="downArrow">
              <a:avLst>
                <a:gd name="adj1" fmla="val 50000"/>
                <a:gd name="adj2" fmla="val 25000"/>
              </a:avLst>
            </a:prstGeom>
            <a:gradFill rotWithShape="0">
              <a:gsLst>
                <a:gs pos="0">
                  <a:srgbClr val="00CC00"/>
                </a:gs>
                <a:gs pos="50000">
                  <a:srgbClr val="FFFFFF"/>
                </a:gs>
                <a:gs pos="100000">
                  <a:srgbClr val="00CC00"/>
                </a:gs>
              </a:gsLst>
              <a:lin ang="5400000" scaled="1"/>
            </a:gra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en-US" sz="1800"/>
            </a:p>
          </p:txBody>
        </p:sp>
      </p:grpSp>
      <p:grpSp>
        <p:nvGrpSpPr>
          <p:cNvPr id="43016" name="Group 16"/>
          <p:cNvGrpSpPr>
            <a:grpSpLocks/>
          </p:cNvGrpSpPr>
          <p:nvPr/>
        </p:nvGrpSpPr>
        <p:grpSpPr bwMode="auto">
          <a:xfrm>
            <a:off x="1908175" y="4652963"/>
            <a:ext cx="5184775" cy="1079500"/>
            <a:chOff x="1202" y="2931"/>
            <a:chExt cx="3266" cy="680"/>
          </a:xfrm>
        </p:grpSpPr>
        <p:sp>
          <p:nvSpPr>
            <p:cNvPr id="43018" name="AutoShape 8"/>
            <p:cNvSpPr>
              <a:spLocks noChangeArrowheads="1"/>
            </p:cNvSpPr>
            <p:nvPr/>
          </p:nvSpPr>
          <p:spPr bwMode="auto">
            <a:xfrm>
              <a:off x="1202" y="2931"/>
              <a:ext cx="3266" cy="363"/>
            </a:xfrm>
            <a:prstGeom prst="roundRect">
              <a:avLst>
                <a:gd name="adj" fmla="val 16667"/>
              </a:avLst>
            </a:prstGeom>
            <a:gradFill rotWithShape="0">
              <a:gsLst>
                <a:gs pos="0">
                  <a:srgbClr val="00CC00"/>
                </a:gs>
                <a:gs pos="50000">
                  <a:srgbClr val="FFFFFF"/>
                </a:gs>
                <a:gs pos="100000">
                  <a:srgbClr val="00CC00"/>
                </a:gs>
              </a:gsLst>
              <a:lin ang="5400000" scaled="1"/>
            </a:gra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a:solidFill>
                    <a:schemeClr val="tx2"/>
                  </a:solidFill>
                  <a:latin typeface="HG丸ｺﾞｼｯｸM-PRO" pitchFamily="50" charset="-128"/>
                  <a:ea typeface="HG丸ｺﾞｼｯｸM-PRO" pitchFamily="50" charset="-128"/>
                </a:rPr>
                <a:t>労働災害のさらなる減少</a:t>
              </a:r>
            </a:p>
          </p:txBody>
        </p:sp>
        <p:sp>
          <p:nvSpPr>
            <p:cNvPr id="43019" name="AutoShape 13"/>
            <p:cNvSpPr>
              <a:spLocks noChangeArrowheads="1"/>
            </p:cNvSpPr>
            <p:nvPr/>
          </p:nvSpPr>
          <p:spPr bwMode="auto">
            <a:xfrm>
              <a:off x="2562" y="3385"/>
              <a:ext cx="499" cy="226"/>
            </a:xfrm>
            <a:prstGeom prst="downArrow">
              <a:avLst>
                <a:gd name="adj1" fmla="val 50000"/>
                <a:gd name="adj2" fmla="val 25000"/>
              </a:avLst>
            </a:prstGeom>
            <a:gradFill rotWithShape="0">
              <a:gsLst>
                <a:gs pos="0">
                  <a:srgbClr val="00CC00"/>
                </a:gs>
                <a:gs pos="50000">
                  <a:srgbClr val="FFFFFF"/>
                </a:gs>
                <a:gs pos="100000">
                  <a:srgbClr val="00CC00"/>
                </a:gs>
              </a:gsLst>
              <a:lin ang="5400000" scaled="1"/>
            </a:gra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en-US" sz="1800"/>
            </a:p>
          </p:txBody>
        </p:sp>
      </p:grpSp>
      <p:sp>
        <p:nvSpPr>
          <p:cNvPr id="43017" name="スライド番号プレースホルダー 3"/>
          <p:cNvSpPr>
            <a:spLocks noGrp="1"/>
          </p:cNvSpPr>
          <p:nvPr>
            <p:ph type="sldNum" sz="quarter" idx="12"/>
          </p:nvPr>
        </p:nvSpPr>
        <p:spPr>
          <a:xfrm>
            <a:off x="8316913" y="6245225"/>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E97D33B5-85AA-4D31-B3F6-A726DCC5C3A1}" type="slidenum">
              <a:rPr lang="en-US" altLang="ja-JP" sz="1400" smtClean="0"/>
              <a:pPr>
                <a:spcBef>
                  <a:spcPct val="0"/>
                </a:spcBef>
                <a:buFontTx/>
                <a:buNone/>
              </a:pPr>
              <a:t>42</a:t>
            </a:fld>
            <a:endParaRPr lang="en-US" altLang="ja-JP" sz="14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1103818" y="1412776"/>
            <a:ext cx="7028122" cy="530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035" name="AutoShape 5"/>
          <p:cNvSpPr>
            <a:spLocks noChangeArrowheads="1"/>
          </p:cNvSpPr>
          <p:nvPr/>
        </p:nvSpPr>
        <p:spPr bwMode="auto">
          <a:xfrm>
            <a:off x="1475656" y="537642"/>
            <a:ext cx="5583206" cy="528177"/>
          </a:xfrm>
          <a:prstGeom prst="roundRect">
            <a:avLst>
              <a:gd name="adj" fmla="val 16667"/>
            </a:avLst>
          </a:prstGeom>
          <a:solidFill>
            <a:srgbClr val="F6FDA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dirty="0">
                <a:solidFill>
                  <a:schemeClr val="tx2"/>
                </a:solidFill>
                <a:latin typeface="HG丸ｺﾞｼｯｸM-PRO" pitchFamily="50" charset="-128"/>
                <a:ea typeface="HG丸ｺﾞｼｯｸM-PRO" pitchFamily="50" charset="-128"/>
              </a:rPr>
              <a:t>連続的・継続的な安全衛生管理</a:t>
            </a:r>
          </a:p>
        </p:txBody>
      </p:sp>
      <p:sp>
        <p:nvSpPr>
          <p:cNvPr id="44037"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ED57ADBA-18AD-4B16-86A8-6F287E846B43}" type="slidenum">
              <a:rPr lang="en-US" altLang="ja-JP" sz="1400" smtClean="0"/>
              <a:pPr>
                <a:spcBef>
                  <a:spcPct val="0"/>
                </a:spcBef>
                <a:buFontTx/>
                <a:buNone/>
              </a:pPr>
              <a:t>43</a:t>
            </a:fld>
            <a:endParaRPr lang="en-US" altLang="ja-JP" sz="1400" smtClean="0"/>
          </a:p>
        </p:txBody>
      </p:sp>
      <p:sp>
        <p:nvSpPr>
          <p:cNvPr id="7" name="Text Box 10"/>
          <p:cNvSpPr txBox="1">
            <a:spLocks noChangeArrowheads="1"/>
          </p:cNvSpPr>
          <p:nvPr/>
        </p:nvSpPr>
        <p:spPr bwMode="auto">
          <a:xfrm>
            <a:off x="7348688" y="184767"/>
            <a:ext cx="1585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P28</a:t>
            </a:r>
            <a:endParaRPr lang="ja-JP" altLang="en-US" sz="1600" dirty="0">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763E39D1-5C3B-4909-8AE5-277E7D11B6DE}" type="slidenum">
              <a:rPr lang="en-US" altLang="ja-JP" sz="1400" smtClean="0"/>
              <a:pPr>
                <a:spcBef>
                  <a:spcPct val="0"/>
                </a:spcBef>
                <a:buFontTx/>
                <a:buNone/>
              </a:pPr>
              <a:t>44</a:t>
            </a:fld>
            <a:endParaRPr lang="en-US" altLang="ja-JP" sz="1400" smtClean="0"/>
          </a:p>
        </p:txBody>
      </p:sp>
      <p:sp>
        <p:nvSpPr>
          <p:cNvPr id="38915" name="Rectangle 2"/>
          <p:cNvSpPr>
            <a:spLocks noGrp="1" noChangeArrowheads="1"/>
          </p:cNvSpPr>
          <p:nvPr>
            <p:ph type="title" idx="4294967295"/>
          </p:nvPr>
        </p:nvSpPr>
        <p:spPr>
          <a:xfrm>
            <a:off x="1828800" y="1905000"/>
            <a:ext cx="5715000" cy="381000"/>
          </a:xfrm>
          <a:noFill/>
          <a:ln>
            <a:solidFill>
              <a:schemeClr val="tx1"/>
            </a:solidFill>
            <a:miter lim="800000"/>
            <a:headEnd/>
            <a:tailEnd/>
          </a:ln>
        </p:spPr>
        <p:txBody>
          <a:bodyPr/>
          <a:lstStyle/>
          <a:p>
            <a:pPr eaLnBrk="1" hangingPunct="1">
              <a:lnSpc>
                <a:spcPct val="85000"/>
              </a:lnSpc>
            </a:pPr>
            <a:r>
              <a:rPr lang="ja-JP" altLang="en-US" sz="2800" dirty="0" smtClean="0">
                <a:solidFill>
                  <a:srgbClr val="D60093"/>
                </a:solidFill>
                <a:latin typeface="HG丸ｺﾞｼｯｸM-PRO" pitchFamily="50" charset="-128"/>
                <a:ea typeface="HG丸ｺﾞｼｯｸM-PRO" pitchFamily="50" charset="-128"/>
              </a:rPr>
              <a:t>二つの災害ゼロ・・・</a:t>
            </a:r>
          </a:p>
        </p:txBody>
      </p:sp>
      <p:sp>
        <p:nvSpPr>
          <p:cNvPr id="38916" name="AutoShape 3"/>
          <p:cNvSpPr>
            <a:spLocks noChangeArrowheads="1"/>
          </p:cNvSpPr>
          <p:nvPr/>
        </p:nvSpPr>
        <p:spPr bwMode="auto">
          <a:xfrm>
            <a:off x="228600" y="2362200"/>
            <a:ext cx="2963863" cy="457200"/>
          </a:xfrm>
          <a:prstGeom prst="roundRect">
            <a:avLst>
              <a:gd name="adj" fmla="val 16667"/>
            </a:avLst>
          </a:prstGeom>
          <a:gradFill rotWithShape="0">
            <a:gsLst>
              <a:gs pos="0">
                <a:srgbClr val="FF0000"/>
              </a:gs>
              <a:gs pos="50000">
                <a:srgbClr val="FFFFFF"/>
              </a:gs>
              <a:gs pos="100000">
                <a:srgbClr val="FF0000"/>
              </a:gs>
            </a:gsLst>
            <a:lin ang="5400000" scaled="1"/>
          </a:gradFill>
          <a:ln w="28575" algn="ctr">
            <a:solidFill>
              <a:srgbClr val="FF0000"/>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運のいい災害ゼロ</a:t>
            </a:r>
          </a:p>
        </p:txBody>
      </p:sp>
      <p:sp>
        <p:nvSpPr>
          <p:cNvPr id="38917" name="Oval 5"/>
          <p:cNvSpPr>
            <a:spLocks noChangeArrowheads="1"/>
          </p:cNvSpPr>
          <p:nvPr/>
        </p:nvSpPr>
        <p:spPr bwMode="auto">
          <a:xfrm>
            <a:off x="4343400" y="3429000"/>
            <a:ext cx="3962400" cy="1127125"/>
          </a:xfrm>
          <a:prstGeom prst="ellipse">
            <a:avLst/>
          </a:prstGeom>
          <a:solidFill>
            <a:schemeClr val="accent1"/>
          </a:solidFill>
          <a:ln w="9525" algn="ctr">
            <a:solidFill>
              <a:schemeClr val="accent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b="1">
                <a:latin typeface="HG丸ｺﾞｼｯｸM-PRO" pitchFamily="50" charset="-128"/>
                <a:ea typeface="HG丸ｺﾞｼｯｸM-PRO" pitchFamily="50" charset="-128"/>
              </a:rPr>
              <a:t>危険有害要因が</a:t>
            </a:r>
          </a:p>
          <a:p>
            <a:pPr algn="ctr" eaLnBrk="1" hangingPunct="1">
              <a:spcBef>
                <a:spcPct val="0"/>
              </a:spcBef>
              <a:buFontTx/>
              <a:buNone/>
            </a:pPr>
            <a:r>
              <a:rPr lang="ja-JP" altLang="en-US" sz="2400" b="1">
                <a:latin typeface="HG丸ｺﾞｼｯｸM-PRO" pitchFamily="50" charset="-128"/>
                <a:ea typeface="HG丸ｺﾞｼｯｸM-PRO" pitchFamily="50" charset="-128"/>
              </a:rPr>
              <a:t>排除されている</a:t>
            </a:r>
          </a:p>
        </p:txBody>
      </p:sp>
      <p:sp>
        <p:nvSpPr>
          <p:cNvPr id="38918" name="Oval 6"/>
          <p:cNvSpPr>
            <a:spLocks noChangeArrowheads="1"/>
          </p:cNvSpPr>
          <p:nvPr/>
        </p:nvSpPr>
        <p:spPr bwMode="auto">
          <a:xfrm>
            <a:off x="252413" y="2895600"/>
            <a:ext cx="3429000" cy="1295400"/>
          </a:xfrm>
          <a:prstGeom prst="ellipse">
            <a:avLst/>
          </a:prstGeom>
          <a:solidFill>
            <a:srgbClr val="FF9900">
              <a:alpha val="34117"/>
            </a:srgbClr>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b="1">
                <a:latin typeface="HG丸ｺﾞｼｯｸM-PRO" pitchFamily="50" charset="-128"/>
                <a:ea typeface="HG丸ｺﾞｼｯｸM-PRO" pitchFamily="50" charset="-128"/>
              </a:rPr>
              <a:t>潜在的な</a:t>
            </a:r>
          </a:p>
          <a:p>
            <a:pPr algn="ctr" eaLnBrk="1" hangingPunct="1">
              <a:spcBef>
                <a:spcPct val="0"/>
              </a:spcBef>
              <a:buFontTx/>
              <a:buNone/>
            </a:pPr>
            <a:r>
              <a:rPr lang="ja-JP" altLang="en-US" sz="2400" b="1">
                <a:latin typeface="HG丸ｺﾞｼｯｸM-PRO" pitchFamily="50" charset="-128"/>
                <a:ea typeface="HG丸ｺﾞｼｯｸM-PRO" pitchFamily="50" charset="-128"/>
              </a:rPr>
              <a:t>危険有害要因が</a:t>
            </a:r>
          </a:p>
          <a:p>
            <a:pPr algn="ctr" eaLnBrk="1" hangingPunct="1">
              <a:spcBef>
                <a:spcPct val="0"/>
              </a:spcBef>
              <a:buFontTx/>
              <a:buNone/>
            </a:pPr>
            <a:r>
              <a:rPr lang="ja-JP" altLang="en-US" sz="2400" b="1">
                <a:latin typeface="HG丸ｺﾞｼｯｸM-PRO" pitchFamily="50" charset="-128"/>
                <a:ea typeface="HG丸ｺﾞｼｯｸM-PRO" pitchFamily="50" charset="-128"/>
              </a:rPr>
              <a:t>残っている</a:t>
            </a:r>
          </a:p>
        </p:txBody>
      </p:sp>
      <p:sp>
        <p:nvSpPr>
          <p:cNvPr id="38919" name="AutoShape 7"/>
          <p:cNvSpPr>
            <a:spLocks noChangeArrowheads="1"/>
          </p:cNvSpPr>
          <p:nvPr/>
        </p:nvSpPr>
        <p:spPr bwMode="auto">
          <a:xfrm>
            <a:off x="152400" y="4419600"/>
            <a:ext cx="3879850" cy="2209800"/>
          </a:xfrm>
          <a:prstGeom prst="irregularSeal2">
            <a:avLst/>
          </a:prstGeom>
          <a:gradFill rotWithShape="0">
            <a:gsLst>
              <a:gs pos="0">
                <a:srgbClr val="FF0000"/>
              </a:gs>
              <a:gs pos="50000">
                <a:srgbClr val="FFFFFF"/>
              </a:gs>
              <a:gs pos="100000">
                <a:srgbClr val="FF0000"/>
              </a:gs>
            </a:gsLst>
            <a:lin ang="5400000" scaled="1"/>
          </a:gradFill>
          <a:ln w="38100" algn="ctr">
            <a:solidFill>
              <a:srgbClr val="FF0000"/>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solidFill>
                  <a:schemeClr val="bg1"/>
                </a:solidFill>
              </a:rPr>
              <a:t>　　</a:t>
            </a:r>
            <a:r>
              <a:rPr lang="ja-JP" altLang="en-US" sz="2000" b="1">
                <a:latin typeface="HG丸ｺﾞｼｯｸM-PRO" pitchFamily="50" charset="-128"/>
                <a:ea typeface="HG丸ｺﾞｼｯｸM-PRO" pitchFamily="50" charset="-128"/>
              </a:rPr>
              <a:t>災害発生の可能性</a:t>
            </a:r>
          </a:p>
          <a:p>
            <a:pPr algn="ctr" eaLnBrk="1" hangingPunct="1">
              <a:spcBef>
                <a:spcPct val="0"/>
              </a:spcBef>
              <a:buFontTx/>
              <a:buNone/>
            </a:pPr>
            <a:r>
              <a:rPr lang="ja-JP" altLang="en-US" b="1">
                <a:latin typeface="HG丸ｺﾞｼｯｸM-PRO" pitchFamily="50" charset="-128"/>
                <a:ea typeface="HG丸ｺﾞｼｯｸM-PRO" pitchFamily="50" charset="-128"/>
              </a:rPr>
              <a:t>大</a:t>
            </a:r>
          </a:p>
        </p:txBody>
      </p:sp>
      <p:sp>
        <p:nvSpPr>
          <p:cNvPr id="38920" name="AutoShape 8"/>
          <p:cNvSpPr>
            <a:spLocks noChangeArrowheads="1"/>
          </p:cNvSpPr>
          <p:nvPr/>
        </p:nvSpPr>
        <p:spPr bwMode="auto">
          <a:xfrm>
            <a:off x="4724400" y="5105400"/>
            <a:ext cx="3352800" cy="1277938"/>
          </a:xfrm>
          <a:prstGeom prst="roundRect">
            <a:avLst>
              <a:gd name="adj" fmla="val 16667"/>
            </a:avLst>
          </a:prstGeom>
          <a:solidFill>
            <a:schemeClr val="accent1"/>
          </a:solidFill>
          <a:ln w="9525" algn="ctr">
            <a:solidFill>
              <a:schemeClr val="accent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a:latin typeface="HG丸ｺﾞｼｯｸM-PRO" pitchFamily="50" charset="-128"/>
                <a:ea typeface="HG丸ｺﾞｼｯｸM-PRO" pitchFamily="50" charset="-128"/>
              </a:rPr>
              <a:t>災害発生の可能性</a:t>
            </a:r>
          </a:p>
          <a:p>
            <a:pPr algn="ctr" eaLnBrk="1" hangingPunct="1">
              <a:spcBef>
                <a:spcPct val="0"/>
              </a:spcBef>
              <a:buFontTx/>
              <a:buNone/>
            </a:pPr>
            <a:r>
              <a:rPr lang="ja-JP" altLang="en-US" b="1">
                <a:latin typeface="HG丸ｺﾞｼｯｸM-PRO" pitchFamily="50" charset="-128"/>
                <a:ea typeface="HG丸ｺﾞｼｯｸM-PRO" pitchFamily="50" charset="-128"/>
              </a:rPr>
              <a:t>小</a:t>
            </a:r>
          </a:p>
        </p:txBody>
      </p:sp>
      <p:sp>
        <p:nvSpPr>
          <p:cNvPr id="38921" name="AutoShape 9"/>
          <p:cNvSpPr>
            <a:spLocks noChangeArrowheads="1"/>
          </p:cNvSpPr>
          <p:nvPr/>
        </p:nvSpPr>
        <p:spPr bwMode="auto">
          <a:xfrm>
            <a:off x="1143000" y="4267200"/>
            <a:ext cx="773113" cy="366713"/>
          </a:xfrm>
          <a:prstGeom prst="downArrow">
            <a:avLst>
              <a:gd name="adj1" fmla="val 50000"/>
              <a:gd name="adj2" fmla="val 25000"/>
            </a:avLst>
          </a:prstGeom>
          <a:solidFill>
            <a:srgbClr val="FF6600"/>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38922" name="AutoShape 10"/>
          <p:cNvSpPr>
            <a:spLocks noChangeArrowheads="1"/>
          </p:cNvSpPr>
          <p:nvPr/>
        </p:nvSpPr>
        <p:spPr bwMode="auto">
          <a:xfrm>
            <a:off x="5943600" y="4648200"/>
            <a:ext cx="773113" cy="381000"/>
          </a:xfrm>
          <a:prstGeom prst="downArrow">
            <a:avLst>
              <a:gd name="adj1" fmla="val 50000"/>
              <a:gd name="adj2" fmla="val 25000"/>
            </a:avLst>
          </a:prstGeom>
          <a:solidFill>
            <a:srgbClr val="00CC00"/>
          </a:solidFill>
          <a:ln w="9525" algn="ctr">
            <a:solidFill>
              <a:srgbClr val="00CC00"/>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38923" name="Rectangle 14"/>
          <p:cNvSpPr>
            <a:spLocks noChangeArrowheads="1"/>
          </p:cNvSpPr>
          <p:nvPr/>
        </p:nvSpPr>
        <p:spPr bwMode="auto">
          <a:xfrm>
            <a:off x="4038600" y="3048000"/>
            <a:ext cx="4897438" cy="3527425"/>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38924" name="AutoShape 15"/>
          <p:cNvSpPr>
            <a:spLocks noChangeArrowheads="1"/>
          </p:cNvSpPr>
          <p:nvPr/>
        </p:nvSpPr>
        <p:spPr bwMode="auto">
          <a:xfrm>
            <a:off x="4419600" y="2667000"/>
            <a:ext cx="4103688" cy="576263"/>
          </a:xfrm>
          <a:prstGeom prst="roundRect">
            <a:avLst>
              <a:gd name="adj" fmla="val 16667"/>
            </a:avLst>
          </a:prstGeom>
          <a:gradFill rotWithShape="0">
            <a:gsLst>
              <a:gs pos="0">
                <a:srgbClr val="00CC00"/>
              </a:gs>
              <a:gs pos="50000">
                <a:srgbClr val="FFFFFF"/>
              </a:gs>
              <a:gs pos="100000">
                <a:srgbClr val="00CC00"/>
              </a:gs>
            </a:gsLst>
            <a:lin ang="5400000" scaled="1"/>
          </a:gradFill>
          <a:ln w="9525" algn="ctr">
            <a:solidFill>
              <a:srgbClr val="00CC00"/>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a:latin typeface="HG丸ｺﾞｼｯｸM-PRO" pitchFamily="50" charset="-128"/>
                <a:ea typeface="HG丸ｺﾞｼｯｸM-PRO" pitchFamily="50" charset="-128"/>
              </a:rPr>
              <a:t>真の災害ゼロ</a:t>
            </a:r>
          </a:p>
        </p:txBody>
      </p:sp>
      <p:grpSp>
        <p:nvGrpSpPr>
          <p:cNvPr id="38925" name="グループ化 16"/>
          <p:cNvGrpSpPr>
            <a:grpSpLocks/>
          </p:cNvGrpSpPr>
          <p:nvPr/>
        </p:nvGrpSpPr>
        <p:grpSpPr bwMode="auto">
          <a:xfrm>
            <a:off x="228600" y="304800"/>
            <a:ext cx="8707438" cy="1447800"/>
            <a:chOff x="395288" y="1268413"/>
            <a:chExt cx="8707438" cy="576262"/>
          </a:xfrm>
        </p:grpSpPr>
        <p:sp>
          <p:nvSpPr>
            <p:cNvPr id="38926" name="Rectangle 13"/>
            <p:cNvSpPr>
              <a:spLocks noChangeArrowheads="1"/>
            </p:cNvSpPr>
            <p:nvPr/>
          </p:nvSpPr>
          <p:spPr bwMode="auto">
            <a:xfrm>
              <a:off x="395288" y="1268413"/>
              <a:ext cx="3671887" cy="576262"/>
            </a:xfrm>
            <a:prstGeom prst="rect">
              <a:avLst/>
            </a:prstGeom>
            <a:solidFill>
              <a:srgbClr val="FFCC00">
                <a:alpha val="70195"/>
              </a:srgbClr>
            </a:solidFill>
            <a:ln w="9525">
              <a:solidFill>
                <a:schemeClr val="tx1"/>
              </a:solidFill>
              <a:miter lim="800000"/>
              <a:headEnd/>
              <a:tailEnd/>
            </a:ln>
          </p:spPr>
          <p:txBody>
            <a:bodyPr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dirty="0">
                  <a:solidFill>
                    <a:schemeClr val="tx2"/>
                  </a:solidFill>
                  <a:latin typeface="HG丸ｺﾞｼｯｸM-PRO" pitchFamily="50" charset="-128"/>
                  <a:ea typeface="HG丸ｺﾞｼｯｸM-PRO" pitchFamily="50" charset="-128"/>
                </a:rPr>
                <a:t>安全衛生管理体制</a:t>
              </a:r>
            </a:p>
            <a:p>
              <a:pPr algn="ctr" eaLnBrk="1" hangingPunct="1">
                <a:spcBef>
                  <a:spcPct val="0"/>
                </a:spcBef>
                <a:buFontTx/>
                <a:buNone/>
              </a:pPr>
              <a:r>
                <a:rPr lang="ja-JP" altLang="en-US" sz="2800" dirty="0">
                  <a:solidFill>
                    <a:schemeClr val="tx2"/>
                  </a:solidFill>
                  <a:latin typeface="HG丸ｺﾞｼｯｸM-PRO" pitchFamily="50" charset="-128"/>
                  <a:ea typeface="HG丸ｺﾞｼｯｸM-PRO" pitchFamily="50" charset="-128"/>
                </a:rPr>
                <a:t>本質安全化</a:t>
              </a:r>
            </a:p>
            <a:p>
              <a:pPr algn="ctr" eaLnBrk="1" hangingPunct="1">
                <a:spcBef>
                  <a:spcPct val="0"/>
                </a:spcBef>
                <a:buFontTx/>
                <a:buNone/>
              </a:pPr>
              <a:r>
                <a:rPr lang="ja-JP" altLang="en-US" sz="2800" dirty="0">
                  <a:solidFill>
                    <a:schemeClr val="tx2"/>
                  </a:solidFill>
                  <a:latin typeface="HG丸ｺﾞｼｯｸM-PRO" pitchFamily="50" charset="-128"/>
                  <a:ea typeface="HG丸ｺﾞｼｯｸM-PRO" pitchFamily="50" charset="-128"/>
                </a:rPr>
                <a:t>有害物の代替指向</a:t>
              </a:r>
            </a:p>
          </p:txBody>
        </p:sp>
        <p:sp>
          <p:nvSpPr>
            <p:cNvPr id="38927" name="AutoShape 16"/>
            <p:cNvSpPr>
              <a:spLocks noChangeArrowheads="1"/>
            </p:cNvSpPr>
            <p:nvPr/>
          </p:nvSpPr>
          <p:spPr bwMode="auto">
            <a:xfrm>
              <a:off x="4787900" y="1268413"/>
              <a:ext cx="4314826" cy="576262"/>
            </a:xfrm>
            <a:prstGeom prst="roundRect">
              <a:avLst>
                <a:gd name="adj" fmla="val 16667"/>
              </a:avLst>
            </a:prstGeom>
            <a:solidFill>
              <a:srgbClr val="00FF00"/>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ts val="600"/>
                </a:spcBef>
                <a:buFontTx/>
                <a:buNone/>
              </a:pPr>
              <a:r>
                <a:rPr lang="ja-JP" altLang="en-US" sz="2800" dirty="0">
                  <a:latin typeface="HG丸ｺﾞｼｯｸM-PRO" pitchFamily="50" charset="-128"/>
                  <a:ea typeface="HG丸ｺﾞｼｯｸM-PRO" pitchFamily="50" charset="-128"/>
                </a:rPr>
                <a:t>真の災害ゼロを目指して</a:t>
              </a:r>
            </a:p>
            <a:p>
              <a:pPr algn="ctr" eaLnBrk="1" hangingPunct="1">
                <a:spcBef>
                  <a:spcPts val="600"/>
                </a:spcBef>
                <a:buFontTx/>
                <a:buNone/>
              </a:pPr>
              <a:r>
                <a:rPr lang="ja-JP" altLang="en-US" sz="2800" b="1" dirty="0">
                  <a:solidFill>
                    <a:schemeClr val="bg1"/>
                  </a:solidFill>
                  <a:latin typeface="HG丸ｺﾞｼｯｸM-PRO" pitchFamily="50" charset="-128"/>
                  <a:ea typeface="HG丸ｺﾞｼｯｸM-PRO" pitchFamily="50" charset="-128"/>
                </a:rPr>
                <a:t>自主的な努力が大切</a:t>
              </a:r>
              <a:endParaRPr lang="ja-JP" altLang="en-US" sz="2800" dirty="0">
                <a:latin typeface="HG丸ｺﾞｼｯｸM-PRO" pitchFamily="50" charset="-128"/>
                <a:ea typeface="HG丸ｺﾞｼｯｸM-PRO" pitchFamily="50" charset="-128"/>
              </a:endParaRPr>
            </a:p>
          </p:txBody>
        </p:sp>
        <p:sp>
          <p:nvSpPr>
            <p:cNvPr id="38928" name="AutoShape 17"/>
            <p:cNvSpPr>
              <a:spLocks noChangeArrowheads="1"/>
            </p:cNvSpPr>
            <p:nvPr/>
          </p:nvSpPr>
          <p:spPr bwMode="auto">
            <a:xfrm>
              <a:off x="4211638" y="1341438"/>
              <a:ext cx="431800" cy="431800"/>
            </a:xfrm>
            <a:prstGeom prst="rightArrow">
              <a:avLst>
                <a:gd name="adj1" fmla="val 50000"/>
                <a:gd name="adj2" fmla="val 25000"/>
              </a:avLst>
            </a:prstGeom>
            <a:solidFill>
              <a:srgbClr val="99CC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 name="Text Box 9"/>
          <p:cNvSpPr txBox="1">
            <a:spLocks noChangeArrowheads="1"/>
          </p:cNvSpPr>
          <p:nvPr/>
        </p:nvSpPr>
        <p:spPr bwMode="auto">
          <a:xfrm>
            <a:off x="270030" y="166030"/>
            <a:ext cx="491527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800" dirty="0" smtClean="0">
                <a:latin typeface="HG丸ｺﾞｼｯｸM-PRO" pitchFamily="50" charset="-128"/>
                <a:ea typeface="HG丸ｺﾞｼｯｸM-PRO" pitchFamily="50" charset="-128"/>
              </a:rPr>
              <a:t>（３）安全衛生点検の実施</a:t>
            </a:r>
            <a:endParaRPr lang="ja-JP" altLang="en-US" sz="2800" dirty="0">
              <a:latin typeface="HG丸ｺﾞｼｯｸM-PRO" pitchFamily="50" charset="-128"/>
              <a:ea typeface="HG丸ｺﾞｼｯｸM-PRO" pitchFamily="50" charset="-128"/>
            </a:endParaRPr>
          </a:p>
        </p:txBody>
      </p:sp>
      <p:sp>
        <p:nvSpPr>
          <p:cNvPr id="24586" name="Text Box 10"/>
          <p:cNvSpPr txBox="1">
            <a:spLocks noChangeArrowheads="1"/>
          </p:cNvSpPr>
          <p:nvPr/>
        </p:nvSpPr>
        <p:spPr bwMode="auto">
          <a:xfrm>
            <a:off x="7348688" y="184767"/>
            <a:ext cx="1585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P28</a:t>
            </a:r>
            <a:endParaRPr lang="ja-JP" altLang="en-US" sz="1600" dirty="0">
              <a:latin typeface="HG丸ｺﾞｼｯｸM-PRO" pitchFamily="50" charset="-128"/>
              <a:ea typeface="HG丸ｺﾞｼｯｸM-PRO" pitchFamily="50" charset="-128"/>
            </a:endParaRPr>
          </a:p>
        </p:txBody>
      </p:sp>
      <p:sp>
        <p:nvSpPr>
          <p:cNvPr id="8" name="Text Box 9"/>
          <p:cNvSpPr txBox="1">
            <a:spLocks noChangeArrowheads="1"/>
          </p:cNvSpPr>
          <p:nvPr/>
        </p:nvSpPr>
        <p:spPr bwMode="auto">
          <a:xfrm>
            <a:off x="270030" y="735280"/>
            <a:ext cx="3259088"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ア　安全点検制度</a:t>
            </a:r>
            <a:endParaRPr lang="ja-JP" altLang="en-US" sz="2400" dirty="0">
              <a:solidFill>
                <a:srgbClr val="FFFFFF"/>
              </a:solidFill>
              <a:latin typeface="HG丸ｺﾞｼｯｸM-PRO" pitchFamily="50" charset="-128"/>
              <a:ea typeface="HG丸ｺﾞｼｯｸM-PRO" pitchFamily="50" charset="-128"/>
            </a:endParaRPr>
          </a:p>
        </p:txBody>
      </p:sp>
      <p:sp>
        <p:nvSpPr>
          <p:cNvPr id="9" name="AutoShape 8"/>
          <p:cNvSpPr>
            <a:spLocks noChangeArrowheads="1"/>
          </p:cNvSpPr>
          <p:nvPr/>
        </p:nvSpPr>
        <p:spPr bwMode="auto">
          <a:xfrm>
            <a:off x="225206" y="1249132"/>
            <a:ext cx="8709395" cy="2611915"/>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endParaRPr lang="en-US" altLang="ja-JP" sz="2800" dirty="0" smtClean="0">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（ア）点検の実施者</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000" dirty="0" smtClean="0">
                <a:latin typeface="HG丸ｺﾞｼｯｸM-PRO" pitchFamily="50" charset="-128"/>
                <a:ea typeface="HG丸ｺﾞｼｯｸM-PRO" pitchFamily="50" charset="-128"/>
              </a:rPr>
              <a:t>　・安全点検は機械設備などに不安全な状態がないかどうかを点検す</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る</a:t>
            </a:r>
            <a:r>
              <a:rPr lang="ja-JP" altLang="en-US" sz="2000" dirty="0" smtClean="0">
                <a:latin typeface="HG丸ｺﾞｼｯｸM-PRO" pitchFamily="50" charset="-128"/>
                <a:ea typeface="HG丸ｺﾞｼｯｸM-PRO" pitchFamily="50" charset="-128"/>
              </a:rPr>
              <a:t>ことなので、職場の事情を一番よく知っており、かつ、不安全</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な状態を修復する責任を持つ職長など現場を監督する立場にある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者や労働者に実施させることが望ましく、最も効果的である。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・特定自主検査は厚生労働省令で定める資格を有する労働者に行</a:t>
            </a:r>
            <a:r>
              <a:rPr lang="ja-JP" altLang="en-US" sz="2000" dirty="0" err="1" smtClean="0">
                <a:latin typeface="HG丸ｺﾞｼｯｸM-PRO" pitchFamily="50" charset="-128"/>
                <a:ea typeface="HG丸ｺﾞｼｯｸM-PRO" pitchFamily="50" charset="-128"/>
              </a:rPr>
              <a:t>わ</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せるか、または登録を受けた検査業者に行わせなければならない。</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endParaRPr lang="en-US" altLang="ja-JP" sz="2000" dirty="0" smtClean="0">
              <a:latin typeface="HG丸ｺﾞｼｯｸM-PRO" pitchFamily="50" charset="-128"/>
              <a:ea typeface="HG丸ｺﾞｼｯｸM-PRO" pitchFamily="50" charset="-128"/>
            </a:endParaRPr>
          </a:p>
        </p:txBody>
      </p:sp>
      <p:sp>
        <p:nvSpPr>
          <p:cNvPr id="10" name="AutoShape 8"/>
          <p:cNvSpPr>
            <a:spLocks noChangeArrowheads="1"/>
          </p:cNvSpPr>
          <p:nvPr/>
        </p:nvSpPr>
        <p:spPr bwMode="auto">
          <a:xfrm>
            <a:off x="225206" y="3954105"/>
            <a:ext cx="8709395" cy="2715255"/>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endParaRPr lang="en-US" altLang="ja-JP" sz="2800" dirty="0" smtClean="0">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（イ）点検の時期</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000" dirty="0" smtClean="0">
                <a:latin typeface="HG丸ｺﾞｼｯｸM-PRO" pitchFamily="50" charset="-128"/>
                <a:ea typeface="HG丸ｺﾞｼｯｸM-PRO" pitchFamily="50" charset="-128"/>
              </a:rPr>
              <a:t>　・事業場が自主的に行う安全点検の時期（周期）は、点検対象、作</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業内容、安全面からみた緊急度などに応じて異なるので、予め適</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切に定めておく。</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・法定の安全点検（定期自主検査、特定自主検査、作業開始前点検、</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地震や台風後の点検、性能検査等）については、法定の周期に適</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合していなければならない。</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endParaRPr lang="en-US" altLang="ja-JP" sz="2000" dirty="0" smtClean="0">
              <a:latin typeface="HG丸ｺﾞｼｯｸM-PRO" pitchFamily="50" charset="-128"/>
              <a:ea typeface="HG丸ｺﾞｼｯｸM-PRO" pitchFamily="50" charset="-128"/>
            </a:endParaRPr>
          </a:p>
        </p:txBody>
      </p:sp>
      <p:sp>
        <p:nvSpPr>
          <p:cNvPr id="24578" name="スライド番号プレースホルダー 3"/>
          <p:cNvSpPr>
            <a:spLocks noGrp="1"/>
          </p:cNvSpPr>
          <p:nvPr>
            <p:ph type="sldNum" sz="quarter" idx="12"/>
          </p:nvPr>
        </p:nvSpPr>
        <p:spPr>
          <a:xfrm>
            <a:off x="7812360" y="6245225"/>
            <a:ext cx="874440" cy="2801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D9F5FE2-D7D7-4387-8FC4-B5CD12AABB3D}" type="slidenum">
              <a:rPr lang="en-US" altLang="ja-JP" sz="1400" smtClean="0"/>
              <a:pPr>
                <a:spcBef>
                  <a:spcPct val="0"/>
                </a:spcBef>
                <a:buFontTx/>
                <a:buNone/>
              </a:pPr>
              <a:t>45</a:t>
            </a:fld>
            <a:endParaRPr lang="en-US" altLang="ja-JP" sz="1400" dirty="0" smtClean="0"/>
          </a:p>
        </p:txBody>
      </p:sp>
    </p:spTree>
    <p:extLst>
      <p:ext uri="{BB962C8B-B14F-4D97-AF65-F5344CB8AC3E}">
        <p14:creationId xmlns:p14="http://schemas.microsoft.com/office/powerpoint/2010/main" val="322352464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8350FCCA-3C92-4415-A998-E6817AD3DD4A}" type="slidenum">
              <a:rPr lang="en-US" altLang="ja-JP" sz="1400" smtClean="0"/>
              <a:pPr eaLnBrk="1" hangingPunct="1">
                <a:spcBef>
                  <a:spcPct val="0"/>
                </a:spcBef>
                <a:buFontTx/>
                <a:buNone/>
              </a:pPr>
              <a:t>46</a:t>
            </a:fld>
            <a:endParaRPr lang="en-US" altLang="ja-JP" sz="1400" dirty="0" smtClean="0"/>
          </a:p>
        </p:txBody>
      </p:sp>
      <p:grpSp>
        <p:nvGrpSpPr>
          <p:cNvPr id="77828" name="Group 14"/>
          <p:cNvGrpSpPr>
            <a:grpSpLocks/>
          </p:cNvGrpSpPr>
          <p:nvPr/>
        </p:nvGrpSpPr>
        <p:grpSpPr bwMode="auto">
          <a:xfrm>
            <a:off x="2268538" y="1557338"/>
            <a:ext cx="3455987" cy="2374900"/>
            <a:chOff x="1202" y="1253"/>
            <a:chExt cx="2566" cy="1659"/>
          </a:xfrm>
        </p:grpSpPr>
        <p:sp>
          <p:nvSpPr>
            <p:cNvPr id="77850" name="mainfrm"/>
            <p:cNvSpPr>
              <a:spLocks noEditPoints="1" noChangeArrowheads="1"/>
            </p:cNvSpPr>
            <p:nvPr/>
          </p:nvSpPr>
          <p:spPr bwMode="auto">
            <a:xfrm>
              <a:off x="2336" y="1752"/>
              <a:ext cx="1432" cy="11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7 h 21600"/>
                <a:gd name="T26" fmla="*/ 21585 w 21600"/>
                <a:gd name="T27" fmla="*/ 2791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rgbClr val="C0C0C0"/>
            </a:solidFill>
            <a:ln w="9525">
              <a:solidFill>
                <a:srgbClr val="000000"/>
              </a:solidFill>
              <a:miter lim="800000"/>
              <a:headEnd/>
              <a:tailEnd/>
            </a:ln>
          </p:spPr>
          <p:txBody>
            <a:bodyPr/>
            <a:lstStyle/>
            <a:p>
              <a:endParaRPr lang="ja-JP" altLang="en-US"/>
            </a:p>
          </p:txBody>
        </p:sp>
        <p:grpSp>
          <p:nvGrpSpPr>
            <p:cNvPr id="77851" name="Group 10"/>
            <p:cNvGrpSpPr>
              <a:grpSpLocks/>
            </p:cNvGrpSpPr>
            <p:nvPr/>
          </p:nvGrpSpPr>
          <p:grpSpPr bwMode="auto">
            <a:xfrm>
              <a:off x="1202" y="1253"/>
              <a:ext cx="1477" cy="1234"/>
              <a:chOff x="1632" y="1248"/>
              <a:chExt cx="2682" cy="2286"/>
            </a:xfrm>
          </p:grpSpPr>
          <p:sp>
            <p:nvSpPr>
              <p:cNvPr id="77852" name="Gear"/>
              <p:cNvSpPr>
                <a:spLocks noEditPoints="1" noChangeArrowheads="1"/>
              </p:cNvSpPr>
              <p:nvPr/>
            </p:nvSpPr>
            <p:spPr bwMode="auto">
              <a:xfrm>
                <a:off x="3119" y="1248"/>
                <a:ext cx="1195" cy="10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scene3d>
                <a:camera prst="legacyPerspectiveFront">
                  <a:rot lat="20099957"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ja-JP" altLang="en-US"/>
              </a:p>
            </p:txBody>
          </p:sp>
          <p:sp>
            <p:nvSpPr>
              <p:cNvPr id="77853" name="AutoShape 12"/>
              <p:cNvSpPr>
                <a:spLocks noEditPoints="1" noChangeArrowheads="1"/>
              </p:cNvSpPr>
              <p:nvPr/>
            </p:nvSpPr>
            <p:spPr bwMode="auto">
              <a:xfrm>
                <a:off x="1632" y="1680"/>
                <a:ext cx="1429" cy="12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scene3d>
                <a:camera prst="legacyPerspectiveFront">
                  <a:rot lat="20099957"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ja-JP" altLang="en-US"/>
              </a:p>
            </p:txBody>
          </p:sp>
          <p:sp>
            <p:nvSpPr>
              <p:cNvPr id="77854" name="AutoShape 13"/>
              <p:cNvSpPr>
                <a:spLocks noEditPoints="1" noChangeArrowheads="1"/>
              </p:cNvSpPr>
              <p:nvPr/>
            </p:nvSpPr>
            <p:spPr bwMode="auto">
              <a:xfrm>
                <a:off x="2559" y="2142"/>
                <a:ext cx="1588"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scene3d>
                <a:camera prst="legacyPerspectiveFront">
                  <a:rot lat="20099957"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ja-JP" altLang="en-US"/>
              </a:p>
            </p:txBody>
          </p:sp>
        </p:grpSp>
      </p:grpSp>
      <p:sp>
        <p:nvSpPr>
          <p:cNvPr id="77829" name="AutoShape 15"/>
          <p:cNvSpPr>
            <a:spLocks noChangeArrowheads="1"/>
          </p:cNvSpPr>
          <p:nvPr/>
        </p:nvSpPr>
        <p:spPr bwMode="auto">
          <a:xfrm>
            <a:off x="323850" y="2852738"/>
            <a:ext cx="1655763" cy="1152525"/>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900"/>
              </a:lnSpc>
              <a:spcBef>
                <a:spcPct val="0"/>
              </a:spcBef>
              <a:buFontTx/>
              <a:buNone/>
            </a:pPr>
            <a:r>
              <a:rPr lang="ja-JP" altLang="en-US">
                <a:latin typeface="HG丸ｺﾞｼｯｸM-PRO" pitchFamily="50" charset="-128"/>
                <a:ea typeface="HG丸ｺﾞｼｯｸM-PRO" pitchFamily="50" charset="-128"/>
              </a:rPr>
              <a:t>安全</a:t>
            </a:r>
          </a:p>
          <a:p>
            <a:pPr algn="ctr" eaLnBrk="1" hangingPunct="1">
              <a:lnSpc>
                <a:spcPts val="3900"/>
              </a:lnSpc>
              <a:spcBef>
                <a:spcPct val="0"/>
              </a:spcBef>
              <a:buFontTx/>
              <a:buNone/>
            </a:pPr>
            <a:r>
              <a:rPr lang="ja-JP" altLang="en-US">
                <a:latin typeface="HG丸ｺﾞｼｯｸM-PRO" pitchFamily="50" charset="-128"/>
                <a:ea typeface="HG丸ｺﾞｼｯｸM-PRO" pitchFamily="50" charset="-128"/>
              </a:rPr>
              <a:t>点検</a:t>
            </a:r>
          </a:p>
        </p:txBody>
      </p:sp>
      <p:sp>
        <p:nvSpPr>
          <p:cNvPr id="77830" name="AutoShape 16"/>
          <p:cNvSpPr>
            <a:spLocks noChangeArrowheads="1"/>
          </p:cNvSpPr>
          <p:nvPr/>
        </p:nvSpPr>
        <p:spPr bwMode="auto">
          <a:xfrm>
            <a:off x="2124075" y="2997200"/>
            <a:ext cx="863600" cy="865188"/>
          </a:xfrm>
          <a:prstGeom prst="rightArrow">
            <a:avLst>
              <a:gd name="adj1" fmla="val 50000"/>
              <a:gd name="adj2" fmla="val 25000"/>
            </a:avLst>
          </a:prstGeom>
          <a:solidFill>
            <a:srgbClr val="00FF00">
              <a:alpha val="50980"/>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grpSp>
        <p:nvGrpSpPr>
          <p:cNvPr id="77831" name="Group 19"/>
          <p:cNvGrpSpPr>
            <a:grpSpLocks/>
          </p:cNvGrpSpPr>
          <p:nvPr/>
        </p:nvGrpSpPr>
        <p:grpSpPr bwMode="auto">
          <a:xfrm>
            <a:off x="3132138" y="1700213"/>
            <a:ext cx="1871662" cy="2016125"/>
            <a:chOff x="2426" y="3067"/>
            <a:chExt cx="908" cy="907"/>
          </a:xfrm>
        </p:grpSpPr>
        <p:sp>
          <p:nvSpPr>
            <p:cNvPr id="77848" name="Line 17"/>
            <p:cNvSpPr>
              <a:spLocks noChangeShapeType="1"/>
            </p:cNvSpPr>
            <p:nvPr/>
          </p:nvSpPr>
          <p:spPr bwMode="auto">
            <a:xfrm flipH="1">
              <a:off x="2426" y="3067"/>
              <a:ext cx="908" cy="907"/>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7849" name="Line 18"/>
            <p:cNvSpPr>
              <a:spLocks noChangeShapeType="1"/>
            </p:cNvSpPr>
            <p:nvPr/>
          </p:nvSpPr>
          <p:spPr bwMode="auto">
            <a:xfrm flipH="1" flipV="1">
              <a:off x="2426" y="3067"/>
              <a:ext cx="908" cy="907"/>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77832" name="AutoShape 20"/>
          <p:cNvSpPr>
            <a:spLocks noChangeArrowheads="1"/>
          </p:cNvSpPr>
          <p:nvPr/>
        </p:nvSpPr>
        <p:spPr bwMode="auto">
          <a:xfrm>
            <a:off x="3203575" y="3284538"/>
            <a:ext cx="1511300" cy="1368425"/>
          </a:xfrm>
          <a:prstGeom prst="star24">
            <a:avLst>
              <a:gd name="adj" fmla="val 37500"/>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3600">
                <a:solidFill>
                  <a:schemeClr val="bg1"/>
                </a:solidFill>
              </a:rPr>
              <a:t>欠陥</a:t>
            </a:r>
          </a:p>
        </p:txBody>
      </p:sp>
      <p:grpSp>
        <p:nvGrpSpPr>
          <p:cNvPr id="77833" name="Group 29"/>
          <p:cNvGrpSpPr>
            <a:grpSpLocks/>
          </p:cNvGrpSpPr>
          <p:nvPr/>
        </p:nvGrpSpPr>
        <p:grpSpPr bwMode="auto">
          <a:xfrm>
            <a:off x="5580063" y="622300"/>
            <a:ext cx="3384550" cy="2305050"/>
            <a:chOff x="3515" y="391"/>
            <a:chExt cx="2132" cy="1452"/>
          </a:xfrm>
        </p:grpSpPr>
        <p:sp>
          <p:nvSpPr>
            <p:cNvPr id="77845" name="AutoShape 21"/>
            <p:cNvSpPr>
              <a:spLocks noChangeArrowheads="1"/>
            </p:cNvSpPr>
            <p:nvPr/>
          </p:nvSpPr>
          <p:spPr bwMode="auto">
            <a:xfrm>
              <a:off x="3742" y="391"/>
              <a:ext cx="1769" cy="635"/>
            </a:xfrm>
            <a:prstGeom prst="star24">
              <a:avLst>
                <a:gd name="adj" fmla="val 37500"/>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900"/>
                </a:lnSpc>
                <a:spcBef>
                  <a:spcPct val="0"/>
                </a:spcBef>
                <a:buFontTx/>
                <a:buNone/>
              </a:pPr>
              <a:r>
                <a:rPr lang="ja-JP" altLang="en-US">
                  <a:solidFill>
                    <a:schemeClr val="bg1"/>
                  </a:solidFill>
                  <a:latin typeface="HG丸ｺﾞｼｯｸM-PRO" pitchFamily="50" charset="-128"/>
                  <a:ea typeface="HG丸ｺﾞｼｯｸM-PRO" pitchFamily="50" charset="-128"/>
                </a:rPr>
                <a:t>重大欠陥</a:t>
              </a:r>
            </a:p>
          </p:txBody>
        </p:sp>
        <p:sp>
          <p:nvSpPr>
            <p:cNvPr id="77846" name="AutoShape 22"/>
            <p:cNvSpPr>
              <a:spLocks noChangeArrowheads="1"/>
            </p:cNvSpPr>
            <p:nvPr/>
          </p:nvSpPr>
          <p:spPr bwMode="auto">
            <a:xfrm rot="-2227283">
              <a:off x="3515" y="890"/>
              <a:ext cx="555" cy="517"/>
            </a:xfrm>
            <a:prstGeom prst="rightArrow">
              <a:avLst>
                <a:gd name="adj1" fmla="val 50000"/>
                <a:gd name="adj2" fmla="val 26838"/>
              </a:avLst>
            </a:prstGeom>
            <a:solidFill>
              <a:srgbClr val="FF0000">
                <a:alpha val="52156"/>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77847" name="AutoShape 23"/>
            <p:cNvSpPr>
              <a:spLocks noChangeArrowheads="1"/>
            </p:cNvSpPr>
            <p:nvPr/>
          </p:nvSpPr>
          <p:spPr bwMode="auto">
            <a:xfrm>
              <a:off x="4059" y="1117"/>
              <a:ext cx="1588" cy="726"/>
            </a:xfrm>
            <a:prstGeom prst="octagon">
              <a:avLst>
                <a:gd name="adj" fmla="val 29287"/>
              </a:avLst>
            </a:prstGeom>
            <a:solidFill>
              <a:srgbClr val="FF0000">
                <a:alpha val="56862"/>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900"/>
                </a:lnSpc>
                <a:spcBef>
                  <a:spcPct val="0"/>
                </a:spcBef>
                <a:buFontTx/>
                <a:buNone/>
              </a:pPr>
              <a:r>
                <a:rPr lang="ja-JP" altLang="en-US">
                  <a:solidFill>
                    <a:schemeClr val="bg1"/>
                  </a:solidFill>
                  <a:latin typeface="HG丸ｺﾞｼｯｸM-PRO" pitchFamily="50" charset="-128"/>
                  <a:ea typeface="HG丸ｺﾞｼｯｸM-PRO" pitchFamily="50" charset="-128"/>
                </a:rPr>
                <a:t>使用停止</a:t>
              </a:r>
            </a:p>
            <a:p>
              <a:pPr algn="ctr" eaLnBrk="1" hangingPunct="1">
                <a:lnSpc>
                  <a:spcPts val="3900"/>
                </a:lnSpc>
                <a:spcBef>
                  <a:spcPct val="0"/>
                </a:spcBef>
                <a:buFontTx/>
                <a:buNone/>
              </a:pPr>
              <a:r>
                <a:rPr lang="ja-JP" altLang="en-US">
                  <a:solidFill>
                    <a:schemeClr val="bg1"/>
                  </a:solidFill>
                  <a:latin typeface="HG丸ｺﾞｼｯｸM-PRO" pitchFamily="50" charset="-128"/>
                  <a:ea typeface="HG丸ｺﾞｼｯｸM-PRO" pitchFamily="50" charset="-128"/>
                </a:rPr>
                <a:t>即修理</a:t>
              </a:r>
            </a:p>
          </p:txBody>
        </p:sp>
      </p:grpSp>
      <p:grpSp>
        <p:nvGrpSpPr>
          <p:cNvPr id="77834" name="Group 30"/>
          <p:cNvGrpSpPr>
            <a:grpSpLocks/>
          </p:cNvGrpSpPr>
          <p:nvPr/>
        </p:nvGrpSpPr>
        <p:grpSpPr bwMode="auto">
          <a:xfrm>
            <a:off x="5724525" y="3357563"/>
            <a:ext cx="3097213" cy="2952750"/>
            <a:chOff x="3696" y="2160"/>
            <a:chExt cx="1951" cy="1860"/>
          </a:xfrm>
        </p:grpSpPr>
        <p:sp>
          <p:nvSpPr>
            <p:cNvPr id="77842" name="AutoShape 24"/>
            <p:cNvSpPr>
              <a:spLocks noChangeArrowheads="1"/>
            </p:cNvSpPr>
            <p:nvPr/>
          </p:nvSpPr>
          <p:spPr bwMode="auto">
            <a:xfrm>
              <a:off x="3779" y="2614"/>
              <a:ext cx="1868" cy="635"/>
            </a:xfrm>
            <a:prstGeom prst="star24">
              <a:avLst>
                <a:gd name="adj" fmla="val 37500"/>
              </a:avLst>
            </a:prstGeom>
            <a:solidFill>
              <a:srgbClr val="FF00FF">
                <a:alpha val="21960"/>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900"/>
                </a:lnSpc>
                <a:spcBef>
                  <a:spcPct val="0"/>
                </a:spcBef>
                <a:buFontTx/>
                <a:buNone/>
              </a:pPr>
              <a:r>
                <a:rPr lang="ja-JP" altLang="en-US">
                  <a:latin typeface="HG丸ｺﾞｼｯｸM-PRO" pitchFamily="50" charset="-128"/>
                  <a:ea typeface="HG丸ｺﾞｼｯｸM-PRO" pitchFamily="50" charset="-128"/>
                </a:rPr>
                <a:t>軽微欠陥</a:t>
              </a:r>
            </a:p>
          </p:txBody>
        </p:sp>
        <p:sp>
          <p:nvSpPr>
            <p:cNvPr id="77843" name="AutoShape 25"/>
            <p:cNvSpPr>
              <a:spLocks noChangeArrowheads="1"/>
            </p:cNvSpPr>
            <p:nvPr/>
          </p:nvSpPr>
          <p:spPr bwMode="auto">
            <a:xfrm rot="1850910">
              <a:off x="3696" y="2160"/>
              <a:ext cx="555" cy="517"/>
            </a:xfrm>
            <a:prstGeom prst="rightArrow">
              <a:avLst>
                <a:gd name="adj1" fmla="val 50000"/>
                <a:gd name="adj2" fmla="val 26838"/>
              </a:avLst>
            </a:prstGeom>
            <a:solidFill>
              <a:srgbClr val="FF0000">
                <a:alpha val="52156"/>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77844" name="AutoShape 26"/>
            <p:cNvSpPr>
              <a:spLocks noChangeArrowheads="1"/>
            </p:cNvSpPr>
            <p:nvPr/>
          </p:nvSpPr>
          <p:spPr bwMode="auto">
            <a:xfrm>
              <a:off x="4059" y="3294"/>
              <a:ext cx="1588" cy="726"/>
            </a:xfrm>
            <a:prstGeom prst="octagon">
              <a:avLst>
                <a:gd name="adj" fmla="val 29287"/>
              </a:avLst>
            </a:prstGeom>
            <a:solidFill>
              <a:srgbClr val="FF0000">
                <a:alpha val="56862"/>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3900"/>
                </a:lnSpc>
                <a:spcBef>
                  <a:spcPct val="0"/>
                </a:spcBef>
                <a:buFontTx/>
                <a:buNone/>
              </a:pPr>
              <a:r>
                <a:rPr lang="ja-JP" altLang="en-US">
                  <a:solidFill>
                    <a:schemeClr val="bg1"/>
                  </a:solidFill>
                  <a:latin typeface="HG丸ｺﾞｼｯｸM-PRO" pitchFamily="50" charset="-128"/>
                  <a:ea typeface="HG丸ｺﾞｼｯｸM-PRO" pitchFamily="50" charset="-128"/>
                </a:rPr>
                <a:t>即修理</a:t>
              </a:r>
            </a:p>
            <a:p>
              <a:pPr algn="ctr" eaLnBrk="1" hangingPunct="1">
                <a:lnSpc>
                  <a:spcPts val="3900"/>
                </a:lnSpc>
                <a:spcBef>
                  <a:spcPct val="0"/>
                </a:spcBef>
                <a:buFontTx/>
                <a:buNone/>
              </a:pPr>
              <a:r>
                <a:rPr lang="ja-JP" altLang="en-US">
                  <a:solidFill>
                    <a:schemeClr val="bg1"/>
                  </a:solidFill>
                  <a:latin typeface="HG丸ｺﾞｼｯｸM-PRO" pitchFamily="50" charset="-128"/>
                  <a:ea typeface="HG丸ｺﾞｼｯｸM-PRO" pitchFamily="50" charset="-128"/>
                </a:rPr>
                <a:t>応急措置</a:t>
              </a:r>
            </a:p>
          </p:txBody>
        </p:sp>
      </p:grpSp>
      <p:sp>
        <p:nvSpPr>
          <p:cNvPr id="77835" name="AutoShape 27"/>
          <p:cNvSpPr>
            <a:spLocks noChangeArrowheads="1"/>
          </p:cNvSpPr>
          <p:nvPr/>
        </p:nvSpPr>
        <p:spPr bwMode="auto">
          <a:xfrm>
            <a:off x="457200" y="4608515"/>
            <a:ext cx="5264149" cy="2035620"/>
          </a:xfrm>
          <a:prstGeom prst="roundRect">
            <a:avLst>
              <a:gd name="adj" fmla="val 16667"/>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・是正措置は計画的に</a:t>
            </a:r>
            <a:r>
              <a:rPr lang="ja-JP" altLang="en-US" sz="2400" dirty="0" smtClean="0">
                <a:latin typeface="HG丸ｺﾞｼｯｸM-PRO" pitchFamily="50" charset="-128"/>
                <a:ea typeface="HG丸ｺﾞｼｯｸM-PRO" pitchFamily="50" charset="-128"/>
              </a:rPr>
              <a:t>かつ確実に</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行うこと。</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smtClean="0">
                <a:latin typeface="HG丸ｺﾞｼｯｸM-PRO" pitchFamily="50" charset="-128"/>
                <a:ea typeface="HG丸ｺﾞｼｯｸM-PRO" pitchFamily="50" charset="-128"/>
              </a:rPr>
              <a:t>・修復した結果は必ず責任者が確</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err="1" smtClean="0">
                <a:latin typeface="HG丸ｺﾞｼｯｸM-PRO" pitchFamily="50" charset="-128"/>
                <a:ea typeface="HG丸ｺﾞｼｯｸM-PRO" pitchFamily="50" charset="-128"/>
              </a:rPr>
              <a:t>認する</a:t>
            </a:r>
            <a:r>
              <a:rPr lang="ja-JP" altLang="en-US" sz="2400" dirty="0" smtClean="0">
                <a:latin typeface="HG丸ｺﾞｼｯｸM-PRO" pitchFamily="50" charset="-128"/>
                <a:ea typeface="HG丸ｺﾞｼｯｸM-PRO" pitchFamily="50" charset="-128"/>
              </a:rPr>
              <a:t>こと。</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・点検結果は３年間</a:t>
            </a:r>
            <a:r>
              <a:rPr lang="ja-JP" altLang="en-US" sz="2400" dirty="0" smtClean="0">
                <a:latin typeface="HG丸ｺﾞｼｯｸM-PRO" pitchFamily="50" charset="-128"/>
                <a:ea typeface="HG丸ｺﾞｼｯｸM-PRO" pitchFamily="50" charset="-128"/>
              </a:rPr>
              <a:t>保存すること。</a:t>
            </a:r>
            <a:endParaRPr lang="ja-JP" altLang="en-US" sz="2400" dirty="0">
              <a:latin typeface="HG丸ｺﾞｼｯｸM-PRO" pitchFamily="50" charset="-128"/>
              <a:ea typeface="HG丸ｺﾞｼｯｸM-PRO" pitchFamily="50" charset="-128"/>
            </a:endParaRPr>
          </a:p>
        </p:txBody>
      </p:sp>
      <p:sp>
        <p:nvSpPr>
          <p:cNvPr id="77836" name="Text Box 28"/>
          <p:cNvSpPr txBox="1">
            <a:spLocks noChangeArrowheads="1"/>
          </p:cNvSpPr>
          <p:nvPr/>
        </p:nvSpPr>
        <p:spPr bwMode="auto">
          <a:xfrm>
            <a:off x="457200" y="1143000"/>
            <a:ext cx="1666875"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100"/>
              </a:lnSpc>
              <a:spcBef>
                <a:spcPct val="0"/>
              </a:spcBef>
              <a:buFontTx/>
              <a:buNone/>
            </a:pPr>
            <a:r>
              <a:rPr lang="ja-JP" altLang="en-US" sz="1600" dirty="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a:t>
            </a:r>
            <a:r>
              <a:rPr lang="en-US" altLang="ja-JP" sz="1600" dirty="0">
                <a:latin typeface="HG丸ｺﾞｼｯｸM-PRO" pitchFamily="50" charset="-128"/>
                <a:ea typeface="HG丸ｺﾞｼｯｸM-PRO" pitchFamily="50" charset="-128"/>
              </a:rPr>
              <a:t>30</a:t>
            </a:r>
          </a:p>
        </p:txBody>
      </p:sp>
      <p:grpSp>
        <p:nvGrpSpPr>
          <p:cNvPr id="77837" name="Group 35"/>
          <p:cNvGrpSpPr>
            <a:grpSpLocks/>
          </p:cNvGrpSpPr>
          <p:nvPr/>
        </p:nvGrpSpPr>
        <p:grpSpPr bwMode="auto">
          <a:xfrm>
            <a:off x="3132138" y="1700213"/>
            <a:ext cx="1871662" cy="2952750"/>
            <a:chOff x="1973" y="1071"/>
            <a:chExt cx="1179" cy="1860"/>
          </a:xfrm>
        </p:grpSpPr>
        <p:grpSp>
          <p:nvGrpSpPr>
            <p:cNvPr id="77838" name="Group 31"/>
            <p:cNvGrpSpPr>
              <a:grpSpLocks/>
            </p:cNvGrpSpPr>
            <p:nvPr/>
          </p:nvGrpSpPr>
          <p:grpSpPr bwMode="auto">
            <a:xfrm>
              <a:off x="1973" y="1071"/>
              <a:ext cx="1179" cy="1270"/>
              <a:chOff x="2426" y="3067"/>
              <a:chExt cx="908" cy="907"/>
            </a:xfrm>
          </p:grpSpPr>
          <p:sp>
            <p:nvSpPr>
              <p:cNvPr id="77840" name="Line 32"/>
              <p:cNvSpPr>
                <a:spLocks noChangeShapeType="1"/>
              </p:cNvSpPr>
              <p:nvPr/>
            </p:nvSpPr>
            <p:spPr bwMode="auto">
              <a:xfrm flipH="1">
                <a:off x="2426" y="3067"/>
                <a:ext cx="908" cy="907"/>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7841" name="Line 33"/>
              <p:cNvSpPr>
                <a:spLocks noChangeShapeType="1"/>
              </p:cNvSpPr>
              <p:nvPr/>
            </p:nvSpPr>
            <p:spPr bwMode="auto">
              <a:xfrm flipH="1" flipV="1">
                <a:off x="2426" y="3067"/>
                <a:ext cx="908" cy="907"/>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77839" name="AutoShape 34"/>
            <p:cNvSpPr>
              <a:spLocks noChangeArrowheads="1"/>
            </p:cNvSpPr>
            <p:nvPr/>
          </p:nvSpPr>
          <p:spPr bwMode="auto">
            <a:xfrm>
              <a:off x="1973" y="2069"/>
              <a:ext cx="997" cy="862"/>
            </a:xfrm>
            <a:prstGeom prst="star24">
              <a:avLst>
                <a:gd name="adj" fmla="val 37500"/>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4300"/>
                </a:lnSpc>
                <a:spcBef>
                  <a:spcPct val="0"/>
                </a:spcBef>
                <a:buFontTx/>
                <a:buNone/>
              </a:pPr>
              <a:r>
                <a:rPr lang="ja-JP" altLang="en-US" sz="3600">
                  <a:solidFill>
                    <a:schemeClr val="bg1"/>
                  </a:solidFill>
                  <a:latin typeface="HG丸ｺﾞｼｯｸM-PRO" pitchFamily="50" charset="-128"/>
                  <a:ea typeface="HG丸ｺﾞｼｯｸM-PRO" pitchFamily="50" charset="-128"/>
                </a:rPr>
                <a:t>欠陥</a:t>
              </a:r>
            </a:p>
          </p:txBody>
        </p:sp>
      </p:grpSp>
      <p:sp>
        <p:nvSpPr>
          <p:cNvPr id="31" name="Text Box 9"/>
          <p:cNvSpPr txBox="1">
            <a:spLocks noChangeArrowheads="1"/>
          </p:cNvSpPr>
          <p:nvPr/>
        </p:nvSpPr>
        <p:spPr bwMode="auto">
          <a:xfrm>
            <a:off x="286871" y="184767"/>
            <a:ext cx="6156792"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イ　安全点検の結果に基づく欠陥の修復</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87896975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Text Box 10"/>
          <p:cNvSpPr txBox="1">
            <a:spLocks noChangeArrowheads="1"/>
          </p:cNvSpPr>
          <p:nvPr/>
        </p:nvSpPr>
        <p:spPr bwMode="auto">
          <a:xfrm>
            <a:off x="7348688" y="184767"/>
            <a:ext cx="1585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P30</a:t>
            </a:r>
            <a:endParaRPr lang="ja-JP" altLang="en-US" sz="1600" dirty="0">
              <a:latin typeface="HG丸ｺﾞｼｯｸM-PRO" pitchFamily="50" charset="-128"/>
              <a:ea typeface="HG丸ｺﾞｼｯｸM-PRO" pitchFamily="50" charset="-128"/>
            </a:endParaRPr>
          </a:p>
        </p:txBody>
      </p:sp>
      <p:sp>
        <p:nvSpPr>
          <p:cNvPr id="8" name="Text Box 9"/>
          <p:cNvSpPr txBox="1">
            <a:spLocks noChangeArrowheads="1"/>
          </p:cNvSpPr>
          <p:nvPr/>
        </p:nvSpPr>
        <p:spPr bwMode="auto">
          <a:xfrm>
            <a:off x="304800" y="184767"/>
            <a:ext cx="3691136"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ウ　安全点検の実施</a:t>
            </a:r>
            <a:endParaRPr lang="ja-JP" altLang="en-US" sz="2400" dirty="0">
              <a:solidFill>
                <a:srgbClr val="FFFFFF"/>
              </a:solidFill>
              <a:latin typeface="HG丸ｺﾞｼｯｸM-PRO" pitchFamily="50" charset="-128"/>
              <a:ea typeface="HG丸ｺﾞｼｯｸM-PRO" pitchFamily="50" charset="-128"/>
            </a:endParaRPr>
          </a:p>
        </p:txBody>
      </p:sp>
      <p:sp>
        <p:nvSpPr>
          <p:cNvPr id="7" name="AutoShape 8"/>
          <p:cNvSpPr>
            <a:spLocks noChangeArrowheads="1"/>
          </p:cNvSpPr>
          <p:nvPr/>
        </p:nvSpPr>
        <p:spPr bwMode="auto">
          <a:xfrm>
            <a:off x="176191" y="692696"/>
            <a:ext cx="8758410" cy="2290086"/>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（ア）点検基準</a:t>
            </a:r>
            <a:endParaRPr lang="en-US" altLang="ja-JP" sz="2800" dirty="0" smtClean="0">
              <a:solidFill>
                <a:srgbClr val="0000CC"/>
              </a:solidFill>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・点検対象ごとに、点検方法、項目および判断基準を明確に定めて</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おく。</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・点検基準は、安全関係法令や自主検査指針で定められている事項</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のみでなく、自主的な安全基準、災害事例などから導き出された</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対策などを織り込み、災害防止上実行を上げられるものとする。</a:t>
            </a:r>
            <a:endParaRPr lang="en-US" altLang="ja-JP" sz="2000" dirty="0" smtClean="0">
              <a:latin typeface="HG丸ｺﾞｼｯｸM-PRO" pitchFamily="50" charset="-128"/>
              <a:ea typeface="HG丸ｺﾞｼｯｸM-PRO" pitchFamily="50" charset="-128"/>
            </a:endParaRPr>
          </a:p>
        </p:txBody>
      </p:sp>
      <p:sp>
        <p:nvSpPr>
          <p:cNvPr id="6" name="AutoShape 8"/>
          <p:cNvSpPr>
            <a:spLocks noChangeArrowheads="1"/>
          </p:cNvSpPr>
          <p:nvPr/>
        </p:nvSpPr>
        <p:spPr bwMode="auto">
          <a:xfrm>
            <a:off x="198603" y="3068960"/>
            <a:ext cx="8758410" cy="3652368"/>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（イ）点検にあたっての留意事項</a:t>
            </a:r>
            <a:endParaRPr lang="en-US" altLang="ja-JP" sz="2800" dirty="0" smtClean="0">
              <a:solidFill>
                <a:srgbClr val="0000CC"/>
              </a:solidFill>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①　関係者</a:t>
            </a:r>
            <a:r>
              <a:rPr lang="ja-JP" altLang="en-US" sz="2000" dirty="0">
                <a:latin typeface="HG丸ｺﾞｼｯｸM-PRO" pitchFamily="50" charset="-128"/>
                <a:ea typeface="HG丸ｺﾞｼｯｸM-PRO" pitchFamily="50" charset="-128"/>
              </a:rPr>
              <a:t>に点検の意義を理解させ、協力を</a:t>
            </a:r>
            <a:r>
              <a:rPr lang="ja-JP" altLang="en-US" sz="2000" dirty="0" smtClean="0">
                <a:latin typeface="HG丸ｺﾞｼｯｸM-PRO" pitchFamily="50" charset="-128"/>
                <a:ea typeface="HG丸ｺﾞｼｯｸM-PRO" pitchFamily="50" charset="-128"/>
              </a:rPr>
              <a:t>求める</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②</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職場のあらさがし的な態度や方法は避ける</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③　</a:t>
            </a:r>
            <a:r>
              <a:rPr lang="ja-JP" altLang="en-US" sz="2000" dirty="0">
                <a:latin typeface="HG丸ｺﾞｼｯｸM-PRO" pitchFamily="50" charset="-128"/>
                <a:ea typeface="HG丸ｺﾞｼｯｸM-PRO" pitchFamily="50" charset="-128"/>
              </a:rPr>
              <a:t>点検者</a:t>
            </a:r>
            <a:r>
              <a:rPr lang="ja-JP" altLang="en-US" sz="2000" dirty="0" smtClean="0">
                <a:latin typeface="HG丸ｺﾞｼｯｸM-PRO" pitchFamily="50" charset="-128"/>
                <a:ea typeface="HG丸ｺﾞｼｯｸM-PRO" pitchFamily="50" charset="-128"/>
              </a:rPr>
              <a:t>は、服装</a:t>
            </a:r>
            <a:r>
              <a:rPr lang="ja-JP" altLang="en-US" sz="2000" dirty="0">
                <a:latin typeface="HG丸ｺﾞｼｯｸM-PRO" pitchFamily="50" charset="-128"/>
                <a:ea typeface="HG丸ｺﾞｼｯｸM-PRO" pitchFamily="50" charset="-128"/>
              </a:rPr>
              <a:t>、態度</a:t>
            </a:r>
            <a:r>
              <a:rPr lang="ja-JP" altLang="en-US" sz="2000" dirty="0" smtClean="0">
                <a:latin typeface="HG丸ｺﾞｼｯｸM-PRO" pitchFamily="50" charset="-128"/>
                <a:ea typeface="HG丸ｺﾞｼｯｸM-PRO" pitchFamily="50" charset="-128"/>
              </a:rPr>
              <a:t>などについて模範を示す</a:t>
            </a:r>
            <a:endParaRPr lang="ja-JP" altLang="en-US" sz="2400" dirty="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④　過去に災害</a:t>
            </a:r>
            <a:r>
              <a:rPr lang="ja-JP" altLang="en-US" sz="2000" dirty="0">
                <a:latin typeface="HG丸ｺﾞｼｯｸM-PRO" pitchFamily="50" charset="-128"/>
                <a:ea typeface="HG丸ｺﾞｼｯｸM-PRO" pitchFamily="50" charset="-128"/>
              </a:rPr>
              <a:t>の原因となった箇所を再度点検する</a:t>
            </a: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⑤　他の同種の設備に発見された不安全</a:t>
            </a:r>
            <a:r>
              <a:rPr lang="ja-JP" altLang="en-US" sz="2000" dirty="0">
                <a:latin typeface="HG丸ｺﾞｼｯｸM-PRO" pitchFamily="50" charset="-128"/>
                <a:ea typeface="HG丸ｺﾞｼｯｸM-PRO" pitchFamily="50" charset="-128"/>
              </a:rPr>
              <a:t>状態が</a:t>
            </a:r>
            <a:r>
              <a:rPr lang="ja-JP" altLang="en-US" sz="2000" dirty="0" smtClean="0">
                <a:latin typeface="HG丸ｺﾞｼｯｸM-PRO" pitchFamily="50" charset="-128"/>
                <a:ea typeface="HG丸ｺﾞｼｯｸM-PRO" pitchFamily="50" charset="-128"/>
              </a:rPr>
              <a:t>、点検対象の機械設備</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にないか確認する</a:t>
            </a:r>
            <a:endParaRPr lang="ja-JP" altLang="en-US" sz="2000" dirty="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⑥　作業性重視で安全を犠牲にしている箇所を見逃さない</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None/>
            </a:pPr>
            <a:r>
              <a:rPr lang="ja-JP" altLang="en-US" sz="2000" dirty="0" smtClean="0">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⑦　小さな</a:t>
            </a:r>
            <a:r>
              <a:rPr lang="ja-JP" altLang="en-US" sz="2000" dirty="0">
                <a:solidFill>
                  <a:srgbClr val="FF0000"/>
                </a:solidFill>
                <a:latin typeface="HG丸ｺﾞｼｯｸM-PRO" pitchFamily="50" charset="-128"/>
                <a:ea typeface="HG丸ｺﾞｼｯｸM-PRO" pitchFamily="50" charset="-128"/>
              </a:rPr>
              <a:t>危険も見逃さない。チェックリストを活用する</a:t>
            </a:r>
            <a:endParaRPr lang="en-US" altLang="ja-JP" sz="2000" dirty="0">
              <a:solidFill>
                <a:srgbClr val="FF0000"/>
              </a:solidFill>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⑧　欠陥</a:t>
            </a:r>
            <a:r>
              <a:rPr lang="ja-JP" altLang="en-US" sz="2000" dirty="0">
                <a:latin typeface="HG丸ｺﾞｼｯｸM-PRO" pitchFamily="50" charset="-128"/>
                <a:ea typeface="HG丸ｺﾞｼｯｸM-PRO" pitchFamily="50" charset="-128"/>
              </a:rPr>
              <a:t>を指摘するだけなく、良いことは評価</a:t>
            </a:r>
            <a:r>
              <a:rPr lang="ja-JP" altLang="en-US" sz="2000" dirty="0" smtClean="0">
                <a:latin typeface="HG丸ｺﾞｼｯｸM-PRO" pitchFamily="50" charset="-128"/>
                <a:ea typeface="HG丸ｺﾞｼｯｸM-PRO" pitchFamily="50" charset="-128"/>
              </a:rPr>
              <a:t>すること。</a:t>
            </a: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p:txBody>
      </p:sp>
      <p:sp>
        <p:nvSpPr>
          <p:cNvPr id="24578" name="スライド番号プレースホルダー 3"/>
          <p:cNvSpPr>
            <a:spLocks noGrp="1"/>
          </p:cNvSpPr>
          <p:nvPr>
            <p:ph type="sldNum" sz="quarter" idx="12"/>
          </p:nvPr>
        </p:nvSpPr>
        <p:spPr>
          <a:xfrm>
            <a:off x="8172400" y="6245225"/>
            <a:ext cx="514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D9F5FE2-D7D7-4387-8FC4-B5CD12AABB3D}" type="slidenum">
              <a:rPr lang="en-US" altLang="ja-JP" sz="1400" smtClean="0"/>
              <a:pPr>
                <a:spcBef>
                  <a:spcPct val="0"/>
                </a:spcBef>
                <a:buFontTx/>
                <a:buNone/>
              </a:pPr>
              <a:t>47</a:t>
            </a:fld>
            <a:endParaRPr lang="en-US" altLang="ja-JP" sz="1400" dirty="0" smtClean="0"/>
          </a:p>
        </p:txBody>
      </p:sp>
    </p:spTree>
    <p:extLst>
      <p:ext uri="{BB962C8B-B14F-4D97-AF65-F5344CB8AC3E}">
        <p14:creationId xmlns:p14="http://schemas.microsoft.com/office/powerpoint/2010/main" val="327039205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p:cNvSpPr>
            <a:spLocks noChangeArrowheads="1"/>
          </p:cNvSpPr>
          <p:nvPr/>
        </p:nvSpPr>
        <p:spPr bwMode="auto">
          <a:xfrm>
            <a:off x="179512" y="188640"/>
            <a:ext cx="8758410" cy="6056585"/>
          </a:xfrm>
          <a:prstGeom prst="roundRect">
            <a:avLst>
              <a:gd name="adj" fmla="val 4930"/>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800" dirty="0" smtClean="0">
                <a:solidFill>
                  <a:srgbClr val="0000CC"/>
                </a:solidFill>
                <a:latin typeface="HG丸ｺﾞｼｯｸM-PRO" pitchFamily="50" charset="-128"/>
                <a:ea typeface="HG丸ｺﾞｼｯｸM-PRO" pitchFamily="50" charset="-128"/>
              </a:rPr>
              <a:t>（ウ）チェックリストの作成</a:t>
            </a:r>
            <a:endParaRPr lang="en-US" altLang="ja-JP" sz="2800" dirty="0" smtClean="0">
              <a:solidFill>
                <a:srgbClr val="0000CC"/>
              </a:solidFill>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・安全点検の際に、点検項目に見落としがないよう、点検項目を</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一覧できるように作成し、点検結果を記入する欄も設ける。</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・その場で気づいた内容について記載するように、空欄を余分に</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設けることも考慮する。</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・チェックリストを作成するには、次のような事項に留意する。</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①</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チェックリストの記述は、具体的であること。</a:t>
            </a:r>
            <a:endParaRPr lang="en-US" altLang="ja-JP" sz="2000" dirty="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②</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チェックリストの記述内容は、点検者が容易に理解できる</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ものとすること。</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③</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作成するチェックリストは通常、何種類にもなるが、でき</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るだけ</a:t>
            </a:r>
            <a:r>
              <a:rPr lang="ja-JP" altLang="en-US" sz="2000" dirty="0" smtClean="0">
                <a:latin typeface="HG丸ｺﾞｼｯｸM-PRO" pitchFamily="50" charset="-128"/>
                <a:ea typeface="HG丸ｺﾞｼｯｸM-PRO" pitchFamily="50" charset="-128"/>
              </a:rPr>
              <a:t>様式を統一すること。</a:t>
            </a:r>
            <a:endParaRPr lang="ja-JP" altLang="en-US" sz="2400" dirty="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④</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チェックリストには、「点検項目」「点検内容」「判定基</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準」、その他点検に必要な項目を盛り込むこと。</a:t>
            </a:r>
            <a:endParaRPr lang="en-US" altLang="ja-JP" sz="2000" dirty="0" smtClean="0">
              <a:latin typeface="HG丸ｺﾞｼｯｸM-PRO" pitchFamily="50" charset="-128"/>
              <a:ea typeface="HG丸ｺﾞｼｯｸM-PRO" pitchFamily="50" charset="-128"/>
            </a:endParaRPr>
          </a:p>
          <a:p>
            <a:pPr marL="0" indent="0" eaLnBrk="1" hangingPunct="1">
              <a:lnSpc>
                <a:spcPts val="2600"/>
              </a:lnSpc>
              <a:spcBef>
                <a:spcPct val="0"/>
              </a:spcBef>
              <a:buFontTx/>
              <a:buNone/>
            </a:pPr>
            <a:endParaRPr lang="ja-JP" altLang="en-US"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en-US" altLang="ja-JP" sz="2000" dirty="0" smtClean="0">
                <a:solidFill>
                  <a:srgbClr val="FF0000"/>
                </a:solidFill>
                <a:latin typeface="HG丸ｺﾞｼｯｸM-PRO" pitchFamily="50" charset="-128"/>
                <a:ea typeface="HG丸ｺﾞｼｯｸM-PRO" pitchFamily="50" charset="-128"/>
              </a:rPr>
              <a:t>※</a:t>
            </a:r>
            <a:r>
              <a:rPr lang="ja-JP" altLang="en-US" sz="2000" dirty="0" smtClean="0">
                <a:solidFill>
                  <a:srgbClr val="FF0000"/>
                </a:solidFill>
                <a:latin typeface="HG丸ｺﾞｼｯｸM-PRO" pitchFamily="50" charset="-128"/>
                <a:ea typeface="HG丸ｺﾞｼｯｸM-PRO" pitchFamily="50" charset="-128"/>
              </a:rPr>
              <a:t>安全点検表（チェックリスト）例はＰ３３～Ｐ３４（研削盤・</a:t>
            </a:r>
            <a:endParaRPr lang="en-US" altLang="ja-JP" sz="2000" dirty="0" smtClean="0">
              <a:solidFill>
                <a:srgbClr val="FF0000"/>
              </a:solidFill>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　　移動はしご）を参照。</a:t>
            </a:r>
            <a:endParaRPr lang="en-US" altLang="ja-JP" sz="2000" dirty="0" smtClean="0">
              <a:solidFill>
                <a:srgbClr val="FF0000"/>
              </a:solidFill>
              <a:latin typeface="HG丸ｺﾞｼｯｸM-PRO" pitchFamily="50" charset="-128"/>
              <a:ea typeface="HG丸ｺﾞｼｯｸM-PRO" pitchFamily="50" charset="-128"/>
            </a:endParaRPr>
          </a:p>
        </p:txBody>
      </p:sp>
      <p:sp>
        <p:nvSpPr>
          <p:cNvPr id="24578" name="スライド番号プレースホルダー 3"/>
          <p:cNvSpPr>
            <a:spLocks noGrp="1"/>
          </p:cNvSpPr>
          <p:nvPr>
            <p:ph type="sldNum" sz="quarter" idx="12"/>
          </p:nvPr>
        </p:nvSpPr>
        <p:spPr>
          <a:xfrm>
            <a:off x="8172400" y="6245225"/>
            <a:ext cx="514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D9F5FE2-D7D7-4387-8FC4-B5CD12AABB3D}" type="slidenum">
              <a:rPr lang="en-US" altLang="ja-JP" sz="1400" smtClean="0"/>
              <a:pPr>
                <a:spcBef>
                  <a:spcPct val="0"/>
                </a:spcBef>
                <a:buFontTx/>
                <a:buNone/>
              </a:pPr>
              <a:t>48</a:t>
            </a:fld>
            <a:endParaRPr lang="en-US" altLang="ja-JP" sz="1400" dirty="0" smtClean="0"/>
          </a:p>
        </p:txBody>
      </p:sp>
      <p:sp>
        <p:nvSpPr>
          <p:cNvPr id="24586" name="Text Box 10"/>
          <p:cNvSpPr txBox="1">
            <a:spLocks noChangeArrowheads="1"/>
          </p:cNvSpPr>
          <p:nvPr/>
        </p:nvSpPr>
        <p:spPr bwMode="auto">
          <a:xfrm>
            <a:off x="6694892" y="332656"/>
            <a:ext cx="17703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P31</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95497912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4"/>
          <p:cNvSpPr>
            <a:spLocks noGrp="1" noChangeArrowheads="1"/>
          </p:cNvSpPr>
          <p:nvPr>
            <p:ph type="title" idx="4294967295"/>
          </p:nvPr>
        </p:nvSpPr>
        <p:spPr>
          <a:xfrm>
            <a:off x="971600" y="2636912"/>
            <a:ext cx="7270576" cy="838200"/>
          </a:xfrm>
          <a:prstGeom prst="roundRect">
            <a:avLst>
              <a:gd name="adj" fmla="val 16667"/>
            </a:avLst>
          </a:prstGeom>
          <a:solidFill>
            <a:srgbClr val="ECB2C0"/>
          </a:solidFill>
          <a:ln>
            <a:solidFill>
              <a:schemeClr val="tx1"/>
            </a:solidFill>
            <a:round/>
            <a:headEnd/>
            <a:tailEnd/>
          </a:ln>
        </p:spPr>
        <p:txBody>
          <a:bodyPr wrap="none"/>
          <a:lstStyle/>
          <a:p>
            <a:r>
              <a:rPr lang="ja-JP" altLang="en-US" dirty="0" smtClean="0">
                <a:solidFill>
                  <a:schemeClr val="tx1"/>
                </a:solidFill>
                <a:latin typeface="HG丸ｺﾞｼｯｸM-PRO" pitchFamily="50" charset="-128"/>
                <a:ea typeface="HG丸ｺﾞｼｯｸM-PRO" pitchFamily="50" charset="-128"/>
              </a:rPr>
              <a:t>３　安全衛生活動</a:t>
            </a:r>
          </a:p>
        </p:txBody>
      </p:sp>
      <p:sp>
        <p:nvSpPr>
          <p:cNvPr id="35845" name="スライド番号プレースホルダー 3"/>
          <p:cNvSpPr>
            <a:spLocks noGrp="1"/>
          </p:cNvSpPr>
          <p:nvPr>
            <p:ph type="sldNum" sz="quarter" idx="12"/>
          </p:nvPr>
        </p:nvSpPr>
        <p:spPr>
          <a:xfrm>
            <a:off x="6553200" y="6365875"/>
            <a:ext cx="213360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E71811DC-E220-42DB-967B-558C5D9E761F}" type="slidenum">
              <a:rPr lang="en-US" altLang="ja-JP" sz="1400" smtClean="0"/>
              <a:pPr>
                <a:spcBef>
                  <a:spcPct val="0"/>
                </a:spcBef>
                <a:buFontTx/>
                <a:buNone/>
              </a:pPr>
              <a:t>49</a:t>
            </a:fld>
            <a:endParaRPr lang="en-US" altLang="ja-JP" sz="140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番号プレースホルダー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CC3C9B6-8B51-4006-A73C-815A288513E3}" type="slidenum">
              <a:rPr lang="en-US" altLang="ja-JP" sz="1400" smtClean="0"/>
              <a:pPr>
                <a:spcBef>
                  <a:spcPct val="0"/>
                </a:spcBef>
                <a:buFontTx/>
                <a:buNone/>
              </a:pPr>
              <a:t>5</a:t>
            </a:fld>
            <a:endParaRPr lang="en-US" altLang="ja-JP" sz="1400" dirty="0" smtClean="0"/>
          </a:p>
        </p:txBody>
      </p:sp>
      <p:sp>
        <p:nvSpPr>
          <p:cNvPr id="7171" name="Rectangle 1026"/>
          <p:cNvSpPr>
            <a:spLocks noGrp="1" noChangeArrowheads="1"/>
          </p:cNvSpPr>
          <p:nvPr>
            <p:ph type="ctrTitle"/>
          </p:nvPr>
        </p:nvSpPr>
        <p:spPr>
          <a:xfrm>
            <a:off x="2362200" y="304800"/>
            <a:ext cx="4572000" cy="609600"/>
          </a:xfrm>
        </p:spPr>
        <p:txBody>
          <a:bodyPr/>
          <a:lstStyle/>
          <a:p>
            <a:r>
              <a:rPr lang="ja-JP" altLang="en-US" sz="3600" dirty="0" smtClean="0">
                <a:solidFill>
                  <a:srgbClr val="FF0000"/>
                </a:solidFill>
                <a:latin typeface="HG丸ｺﾞｼｯｸM-PRO" pitchFamily="50" charset="-128"/>
                <a:ea typeface="HG丸ｺﾞｼｯｸM-PRO" pitchFamily="50" charset="-128"/>
              </a:rPr>
              <a:t>労働災害とは</a:t>
            </a:r>
          </a:p>
        </p:txBody>
      </p:sp>
      <p:graphicFrame>
        <p:nvGraphicFramePr>
          <p:cNvPr id="7172" name="Object 1028"/>
          <p:cNvGraphicFramePr>
            <a:graphicFrameLocks noChangeAspect="1"/>
          </p:cNvGraphicFramePr>
          <p:nvPr/>
        </p:nvGraphicFramePr>
        <p:xfrm>
          <a:off x="6248400" y="3733800"/>
          <a:ext cx="2590800" cy="2552700"/>
        </p:xfrm>
        <a:graphic>
          <a:graphicData uri="http://schemas.openxmlformats.org/presentationml/2006/ole">
            <mc:AlternateContent xmlns:mc="http://schemas.openxmlformats.org/markup-compatibility/2006">
              <mc:Choice xmlns:v="urn:schemas-microsoft-com:vml" Requires="v">
                <p:oleObj spid="_x0000_s8184" name="Photo Editor ｲﾒｰｼﾞ" r:id="rId3" imgW="3839111" imgH="3780952" progId="MSPhotoEd.3">
                  <p:embed/>
                </p:oleObj>
              </mc:Choice>
              <mc:Fallback>
                <p:oleObj name="Photo Editor ｲﾒｰｼﾞ" r:id="rId3" imgW="3839111" imgH="3780952" progId="MSPhotoEd.3">
                  <p:embed/>
                  <p:pic>
                    <p:nvPicPr>
                      <p:cNvPr id="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733800"/>
                        <a:ext cx="2590800" cy="255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3" name="Object 1030"/>
          <p:cNvGraphicFramePr>
            <a:graphicFrameLocks noChangeAspect="1"/>
          </p:cNvGraphicFramePr>
          <p:nvPr/>
        </p:nvGraphicFramePr>
        <p:xfrm>
          <a:off x="3429000" y="3733800"/>
          <a:ext cx="2514600" cy="2514600"/>
        </p:xfrm>
        <a:graphic>
          <a:graphicData uri="http://schemas.openxmlformats.org/presentationml/2006/ole">
            <mc:AlternateContent xmlns:mc="http://schemas.openxmlformats.org/markup-compatibility/2006">
              <mc:Choice xmlns:v="urn:schemas-microsoft-com:vml" Requires="v">
                <p:oleObj spid="_x0000_s8185" name="Photo Editor ｲﾒｰｼﾞ" r:id="rId5" imgW="3809524" imgH="3809524" progId="MSPhotoEd.3">
                  <p:embed/>
                </p:oleObj>
              </mc:Choice>
              <mc:Fallback>
                <p:oleObj name="Photo Editor ｲﾒｰｼﾞ" r:id="rId5" imgW="3809524" imgH="3809524" progId="MSPhotoEd.3">
                  <p:embed/>
                  <p:pic>
                    <p:nvPicPr>
                      <p:cNvPr id="0" name="Object 1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733800"/>
                        <a:ext cx="2514600" cy="2514600"/>
                      </a:xfrm>
                      <a:prstGeom prst="rect">
                        <a:avLst/>
                      </a:prstGeom>
                      <a:noFill/>
                      <a:ln w="6350">
                        <a:solidFill>
                          <a:srgbClr val="7F7F7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4" name="Object 1031"/>
          <p:cNvGraphicFramePr>
            <a:graphicFrameLocks noChangeAspect="1"/>
          </p:cNvGraphicFramePr>
          <p:nvPr/>
        </p:nvGraphicFramePr>
        <p:xfrm>
          <a:off x="381000" y="3733800"/>
          <a:ext cx="2590800" cy="2590800"/>
        </p:xfrm>
        <a:graphic>
          <a:graphicData uri="http://schemas.openxmlformats.org/presentationml/2006/ole">
            <mc:AlternateContent xmlns:mc="http://schemas.openxmlformats.org/markup-compatibility/2006">
              <mc:Choice xmlns:v="urn:schemas-microsoft-com:vml" Requires="v">
                <p:oleObj spid="_x0000_s8186" name="Photo Editor ｲﾒｰｼﾞ" r:id="rId7" imgW="3790476" imgH="3790476" progId="MSPhotoEd.3">
                  <p:embed/>
                </p:oleObj>
              </mc:Choice>
              <mc:Fallback>
                <p:oleObj name="Photo Editor ｲﾒｰｼﾞ" r:id="rId7" imgW="3790476" imgH="3790476" progId="MSPhotoEd.3">
                  <p:embed/>
                  <p:pic>
                    <p:nvPicPr>
                      <p:cNvPr id="0" name="Object 10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733800"/>
                        <a:ext cx="2590800"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5" name="Rectangle 1032"/>
          <p:cNvSpPr>
            <a:spLocks noChangeArrowheads="1"/>
          </p:cNvSpPr>
          <p:nvPr/>
        </p:nvSpPr>
        <p:spPr bwMode="auto">
          <a:xfrm>
            <a:off x="684213" y="1066800"/>
            <a:ext cx="80025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ts val="600"/>
              </a:spcBef>
              <a:buFontTx/>
              <a:buNone/>
            </a:pPr>
            <a:r>
              <a:rPr lang="ja-JP" altLang="en-US" sz="2800" dirty="0">
                <a:solidFill>
                  <a:srgbClr val="0000FF"/>
                </a:solidFill>
                <a:latin typeface="HG丸ｺﾞｼｯｸM-PRO" pitchFamily="50" charset="-128"/>
                <a:ea typeface="HG丸ｺﾞｼｯｸM-PRO" pitchFamily="50" charset="-128"/>
              </a:rPr>
              <a:t>労働安全衛生法第２条１号</a:t>
            </a:r>
            <a:br>
              <a:rPr lang="ja-JP" altLang="en-US" sz="2800" dirty="0">
                <a:solidFill>
                  <a:srgbClr val="0000FF"/>
                </a:solidFill>
                <a:latin typeface="HG丸ｺﾞｼｯｸM-PRO" pitchFamily="50" charset="-128"/>
                <a:ea typeface="HG丸ｺﾞｼｯｸM-PRO" pitchFamily="50" charset="-128"/>
              </a:rPr>
            </a:br>
            <a:r>
              <a:rPr lang="ja-JP" altLang="en-US" sz="2800" dirty="0">
                <a:solidFill>
                  <a:schemeClr val="tx2"/>
                </a:solidFill>
                <a:latin typeface="HG丸ｺﾞｼｯｸM-PRO" pitchFamily="50" charset="-128"/>
                <a:ea typeface="HG丸ｺﾞｼｯｸM-PRO" pitchFamily="50" charset="-128"/>
              </a:rPr>
              <a:t>   労働者の就業に係る建設物、設備、原材料、</a:t>
            </a:r>
            <a:br>
              <a:rPr lang="ja-JP" altLang="en-US" sz="2800" dirty="0">
                <a:solidFill>
                  <a:schemeClr val="tx2"/>
                </a:solidFill>
                <a:latin typeface="HG丸ｺﾞｼｯｸM-PRO" pitchFamily="50" charset="-128"/>
                <a:ea typeface="HG丸ｺﾞｼｯｸM-PRO" pitchFamily="50" charset="-128"/>
              </a:rPr>
            </a:br>
            <a:r>
              <a:rPr lang="ja-JP" altLang="en-US" sz="2800" dirty="0">
                <a:solidFill>
                  <a:schemeClr val="tx2"/>
                </a:solidFill>
                <a:latin typeface="HG丸ｺﾞｼｯｸM-PRO" pitchFamily="50" charset="-128"/>
                <a:ea typeface="HG丸ｺﾞｼｯｸM-PRO" pitchFamily="50" charset="-128"/>
              </a:rPr>
              <a:t>ガス、蒸気、粉</a:t>
            </a:r>
            <a:r>
              <a:rPr lang="ja-JP" altLang="en-US" sz="2800" dirty="0" err="1">
                <a:solidFill>
                  <a:schemeClr val="tx2"/>
                </a:solidFill>
                <a:latin typeface="HG丸ｺﾞｼｯｸM-PRO" pitchFamily="50" charset="-128"/>
                <a:ea typeface="HG丸ｺﾞｼｯｸM-PRO" pitchFamily="50" charset="-128"/>
              </a:rPr>
              <a:t>じん</a:t>
            </a:r>
            <a:r>
              <a:rPr lang="ja-JP" altLang="en-US" sz="2800">
                <a:solidFill>
                  <a:schemeClr val="tx2"/>
                </a:solidFill>
                <a:latin typeface="HG丸ｺﾞｼｯｸM-PRO" pitchFamily="50" charset="-128"/>
                <a:ea typeface="HG丸ｺﾞｼｯｸM-PRO" pitchFamily="50" charset="-128"/>
              </a:rPr>
              <a:t>等により、又は作業行動</a:t>
            </a:r>
            <a:br>
              <a:rPr lang="ja-JP" altLang="en-US" sz="2800">
                <a:solidFill>
                  <a:schemeClr val="tx2"/>
                </a:solidFill>
                <a:latin typeface="HG丸ｺﾞｼｯｸM-PRO" pitchFamily="50" charset="-128"/>
                <a:ea typeface="HG丸ｺﾞｼｯｸM-PRO" pitchFamily="50" charset="-128"/>
              </a:rPr>
            </a:br>
            <a:r>
              <a:rPr lang="ja-JP" altLang="en-US" sz="2800">
                <a:solidFill>
                  <a:schemeClr val="tx2"/>
                </a:solidFill>
                <a:latin typeface="HG丸ｺﾞｼｯｸM-PRO" pitchFamily="50" charset="-128"/>
                <a:ea typeface="HG丸ｺﾞｼｯｸM-PRO" pitchFamily="50" charset="-128"/>
              </a:rPr>
              <a:t>その他業務に起因して、労働者が負傷し、疾</a:t>
            </a:r>
            <a:br>
              <a:rPr lang="ja-JP" altLang="en-US" sz="2800">
                <a:solidFill>
                  <a:schemeClr val="tx2"/>
                </a:solidFill>
                <a:latin typeface="HG丸ｺﾞｼｯｸM-PRO" pitchFamily="50" charset="-128"/>
                <a:ea typeface="HG丸ｺﾞｼｯｸM-PRO" pitchFamily="50" charset="-128"/>
              </a:rPr>
            </a:br>
            <a:r>
              <a:rPr lang="ja-JP" altLang="en-US" sz="2800">
                <a:solidFill>
                  <a:schemeClr val="tx2"/>
                </a:solidFill>
                <a:latin typeface="HG丸ｺﾞｼｯｸM-PRO" pitchFamily="50" charset="-128"/>
                <a:ea typeface="HG丸ｺﾞｼｯｸM-PRO" pitchFamily="50" charset="-128"/>
              </a:rPr>
              <a:t>病にかかり、又は死亡することをいう。</a:t>
            </a:r>
            <a:endParaRPr lang="ja-JP" altLang="en-US" sz="3600">
              <a:solidFill>
                <a:srgbClr val="FF0000"/>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081"/>
          <p:cNvSpPr txBox="1">
            <a:spLocks noChangeArrowheads="1"/>
          </p:cNvSpPr>
          <p:nvPr/>
        </p:nvSpPr>
        <p:spPr bwMode="auto">
          <a:xfrm>
            <a:off x="6755904" y="213890"/>
            <a:ext cx="172819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P35</a:t>
            </a:r>
            <a:endParaRPr lang="ja-JP" altLang="en-US" sz="1600" dirty="0">
              <a:latin typeface="HG丸ｺﾞｼｯｸM-PRO" pitchFamily="50" charset="-128"/>
              <a:ea typeface="HG丸ｺﾞｼｯｸM-PRO" pitchFamily="50" charset="-128"/>
            </a:endParaRPr>
          </a:p>
        </p:txBody>
      </p:sp>
      <p:sp>
        <p:nvSpPr>
          <p:cNvPr id="36867" name="AutoShape 5"/>
          <p:cNvSpPr>
            <a:spLocks noChangeArrowheads="1"/>
          </p:cNvSpPr>
          <p:nvPr/>
        </p:nvSpPr>
        <p:spPr bwMode="auto">
          <a:xfrm>
            <a:off x="228600" y="1171477"/>
            <a:ext cx="4919464" cy="4489771"/>
          </a:xfrm>
          <a:prstGeom prst="roundRect">
            <a:avLst>
              <a:gd name="adj" fmla="val 3380"/>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000"/>
              </a:lnSpc>
              <a:spcBef>
                <a:spcPct val="0"/>
              </a:spcBef>
              <a:buFontTx/>
              <a:buNone/>
            </a:pPr>
            <a:r>
              <a:rPr lang="en-US" altLang="ja-JP" sz="2400" dirty="0" smtClean="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　災害は</a:t>
            </a:r>
            <a:r>
              <a:rPr lang="ja-JP" altLang="en-US" sz="2400" dirty="0" smtClean="0">
                <a:solidFill>
                  <a:srgbClr val="FF0000"/>
                </a:solidFill>
                <a:latin typeface="HG丸ｺﾞｼｯｸM-PRO" pitchFamily="50" charset="-128"/>
                <a:ea typeface="HG丸ｺﾞｼｯｸM-PRO" pitchFamily="50" charset="-128"/>
              </a:rPr>
              <a:t>防げる</a:t>
            </a: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・労働災害は人と物との接触によって</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生じるものである。</a:t>
            </a:r>
            <a:endParaRPr lang="ja-JP" altLang="en-US"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・労働</a:t>
            </a:r>
            <a:r>
              <a:rPr lang="ja-JP" altLang="en-US" sz="2000" dirty="0">
                <a:latin typeface="HG丸ｺﾞｼｯｸM-PRO" pitchFamily="50" charset="-128"/>
                <a:ea typeface="HG丸ｺﾞｼｯｸM-PRO" pitchFamily="50" charset="-128"/>
              </a:rPr>
              <a:t>災害発生要因（不安全</a:t>
            </a:r>
            <a:r>
              <a:rPr lang="ja-JP" altLang="en-US" sz="2000" dirty="0" smtClean="0">
                <a:latin typeface="HG丸ｺﾞｼｯｸM-PRO" pitchFamily="50" charset="-128"/>
                <a:ea typeface="HG丸ｺﾞｼｯｸM-PRO" pitchFamily="50" charset="-128"/>
              </a:rPr>
              <a:t>状態</a:t>
            </a:r>
            <a:r>
              <a:rPr lang="ja-JP" altLang="en-US" sz="2000" dirty="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不</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安全行動）を排除</a:t>
            </a:r>
            <a:r>
              <a:rPr lang="ja-JP" altLang="en-US" sz="2000" dirty="0">
                <a:latin typeface="HG丸ｺﾞｼｯｸM-PRO" pitchFamily="50" charset="-128"/>
                <a:ea typeface="HG丸ｺﾞｼｯｸM-PRO" pitchFamily="50" charset="-128"/>
              </a:rPr>
              <a:t>すれば</a:t>
            </a:r>
            <a:r>
              <a:rPr lang="ja-JP" altLang="en-US" sz="2000" dirty="0" smtClean="0">
                <a:latin typeface="HG丸ｺﾞｼｯｸM-PRO" pitchFamily="50" charset="-128"/>
                <a:ea typeface="HG丸ｺﾞｼｯｸM-PRO" pitchFamily="50" charset="-128"/>
              </a:rPr>
              <a:t>、災害</a:t>
            </a:r>
            <a:r>
              <a:rPr lang="ja-JP" altLang="en-US" sz="2000" dirty="0">
                <a:latin typeface="HG丸ｺﾞｼｯｸM-PRO" pitchFamily="50" charset="-128"/>
                <a:ea typeface="HG丸ｺﾞｼｯｸM-PRO" pitchFamily="50" charset="-128"/>
              </a:rPr>
              <a:t>は防</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げる。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2600"/>
              </a:lnSpc>
              <a:spcBef>
                <a:spcPct val="0"/>
              </a:spcBef>
              <a:buFontTx/>
              <a:buNone/>
            </a:pPr>
            <a:r>
              <a:rPr lang="en-US" altLang="ja-JP" sz="2400" dirty="0" smtClean="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　自主的な努力が大切</a:t>
            </a:r>
          </a:p>
          <a:p>
            <a:pPr eaLnBrk="1" hangingPunct="1">
              <a:lnSpc>
                <a:spcPts val="26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労働安全衛生法の最低</a:t>
            </a:r>
            <a:r>
              <a:rPr lang="ja-JP" altLang="en-US" sz="2000" dirty="0" smtClean="0">
                <a:latin typeface="HG丸ｺﾞｼｯｸM-PRO" pitchFamily="50" charset="-128"/>
                <a:ea typeface="HG丸ｺﾞｼｯｸM-PRO" pitchFamily="50" charset="-128"/>
              </a:rPr>
              <a:t>基準や技術上</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の指針</a:t>
            </a:r>
            <a:r>
              <a:rPr lang="ja-JP" altLang="en-US" sz="2000" dirty="0">
                <a:latin typeface="HG丸ｺﾞｼｯｸM-PRO" pitchFamily="50" charset="-128"/>
                <a:ea typeface="HG丸ｺﾞｼｯｸM-PRO" pitchFamily="50" charset="-128"/>
              </a:rPr>
              <a:t>に満足</a:t>
            </a:r>
            <a:r>
              <a:rPr lang="ja-JP" altLang="en-US" sz="2000" dirty="0" smtClean="0">
                <a:latin typeface="HG丸ｺﾞｼｯｸM-PRO" pitchFamily="50" charset="-128"/>
                <a:ea typeface="HG丸ｺﾞｼｯｸM-PRO" pitchFamily="50" charset="-128"/>
              </a:rPr>
              <a:t>すること</a:t>
            </a:r>
            <a:r>
              <a:rPr lang="ja-JP" altLang="en-US" sz="2000" dirty="0">
                <a:latin typeface="HG丸ｺﾞｼｯｸM-PRO" pitchFamily="50" charset="-128"/>
                <a:ea typeface="HG丸ｺﾞｼｯｸM-PRO" pitchFamily="50" charset="-128"/>
              </a:rPr>
              <a:t>なく</a:t>
            </a:r>
            <a:r>
              <a:rPr lang="ja-JP" altLang="en-US" sz="2000" dirty="0" smtClean="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自主的</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活動</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努力</a:t>
            </a:r>
            <a:r>
              <a:rPr lang="ja-JP" altLang="en-US" sz="2000" dirty="0">
                <a:latin typeface="HG丸ｺﾞｼｯｸM-PRO" pitchFamily="50" charset="-128"/>
                <a:ea typeface="HG丸ｺﾞｼｯｸM-PRO" pitchFamily="50" charset="-128"/>
              </a:rPr>
              <a:t>により安全衛生水準を</a:t>
            </a:r>
            <a:r>
              <a:rPr lang="ja-JP" altLang="en-US" sz="2000" dirty="0" smtClean="0">
                <a:latin typeface="HG丸ｺﾞｼｯｸM-PRO" pitchFamily="50" charset="-128"/>
                <a:ea typeface="HG丸ｺﾞｼｯｸM-PRO" pitchFamily="50" charset="-128"/>
              </a:rPr>
              <a:t>高</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める</a:t>
            </a:r>
            <a:r>
              <a:rPr lang="ja-JP" altLang="en-US" sz="2000" dirty="0" smtClean="0">
                <a:latin typeface="HG丸ｺﾞｼｯｸM-PRO" pitchFamily="50" charset="-128"/>
                <a:ea typeface="HG丸ｺﾞｼｯｸM-PRO" pitchFamily="50" charset="-128"/>
              </a:rPr>
              <a:t>ことが大事である。</a:t>
            </a:r>
            <a:endParaRPr lang="ja-JP" altLang="en-US" sz="2000" dirty="0">
              <a:latin typeface="HG丸ｺﾞｼｯｸM-PRO" pitchFamily="50" charset="-128"/>
              <a:ea typeface="HG丸ｺﾞｼｯｸM-PRO" pitchFamily="50" charset="-128"/>
            </a:endParaRPr>
          </a:p>
        </p:txBody>
      </p:sp>
      <p:sp>
        <p:nvSpPr>
          <p:cNvPr id="36870" name="Text Box 3089"/>
          <p:cNvSpPr txBox="1">
            <a:spLocks noChangeArrowheads="1"/>
          </p:cNvSpPr>
          <p:nvPr/>
        </p:nvSpPr>
        <p:spPr bwMode="auto">
          <a:xfrm>
            <a:off x="304801" y="652569"/>
            <a:ext cx="4699247"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800" dirty="0">
                <a:latin typeface="HG丸ｺﾞｼｯｸM-PRO" pitchFamily="50" charset="-128"/>
                <a:ea typeface="HG丸ｺﾞｼｯｸM-PRO" pitchFamily="50" charset="-128"/>
              </a:rPr>
              <a:t>（１）安全衛生活動の基本</a:t>
            </a:r>
          </a:p>
        </p:txBody>
      </p:sp>
      <p:sp>
        <p:nvSpPr>
          <p:cNvPr id="9" name="Text Box 8"/>
          <p:cNvSpPr txBox="1">
            <a:spLocks noChangeArrowheads="1"/>
          </p:cNvSpPr>
          <p:nvPr/>
        </p:nvSpPr>
        <p:spPr bwMode="auto">
          <a:xfrm>
            <a:off x="304801" y="152127"/>
            <a:ext cx="3547120" cy="461665"/>
          </a:xfrm>
          <a:prstGeom prst="rect">
            <a:avLst/>
          </a:prstGeom>
          <a:solidFill>
            <a:srgbClr val="C00000"/>
          </a:solidFill>
          <a:ln/>
          <a:extLst/>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spcBef>
                <a:spcPct val="5000"/>
              </a:spcBef>
              <a:defRPr/>
            </a:pPr>
            <a:r>
              <a:rPr lang="ja-JP" altLang="en-US" sz="2400" b="1" u="sng" dirty="0" smtClean="0">
                <a:ln w="0"/>
                <a:solidFill>
                  <a:schemeClr val="bg1"/>
                </a:solidFill>
                <a:effectLst>
                  <a:outerShdw blurRad="38100" dist="25400" dir="5400000" algn="ctr" rotWithShape="0">
                    <a:srgbClr val="6E747A">
                      <a:alpha val="43000"/>
                    </a:srgbClr>
                  </a:outerShdw>
                </a:effectLst>
                <a:latin typeface="HG丸ｺﾞｼｯｸM-PRO" pitchFamily="50" charset="-128"/>
                <a:ea typeface="HG丸ｺﾞｼｯｸM-PRO" pitchFamily="50" charset="-128"/>
              </a:rPr>
              <a:t>３．安全衛生活動</a:t>
            </a:r>
            <a:endParaRPr lang="ja-JP" altLang="en-US" sz="2400" b="1" u="sng" dirty="0">
              <a:ln w="0"/>
              <a:solidFill>
                <a:schemeClr val="bg1"/>
              </a:solidFill>
              <a:effectLst>
                <a:outerShdw blurRad="38100" dist="25400" dir="5400000" algn="ctr" rotWithShape="0">
                  <a:srgbClr val="6E747A">
                    <a:alpha val="43000"/>
                  </a:srgbClr>
                </a:outerShdw>
              </a:effectLst>
              <a:latin typeface="HG丸ｺﾞｼｯｸM-PRO" pitchFamily="50" charset="-128"/>
              <a:ea typeface="HG丸ｺﾞｼｯｸM-PRO" pitchFamily="50" charset="-128"/>
            </a:endParaRPr>
          </a:p>
        </p:txBody>
      </p:sp>
      <p:sp>
        <p:nvSpPr>
          <p:cNvPr id="10" name="AutoShape 12"/>
          <p:cNvSpPr>
            <a:spLocks noChangeArrowheads="1"/>
          </p:cNvSpPr>
          <p:nvPr/>
        </p:nvSpPr>
        <p:spPr bwMode="auto">
          <a:xfrm>
            <a:off x="247188" y="5767559"/>
            <a:ext cx="8375848" cy="572544"/>
          </a:xfrm>
          <a:prstGeom prst="roundRect">
            <a:avLst>
              <a:gd name="adj" fmla="val 16827"/>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000"/>
              </a:lnSpc>
              <a:spcBef>
                <a:spcPts val="1200"/>
              </a:spcBef>
              <a:buFontTx/>
              <a:buNone/>
            </a:pPr>
            <a:r>
              <a:rPr lang="ja-JP" altLang="en-US" sz="2400" dirty="0">
                <a:latin typeface="HG丸ｺﾞｼｯｸM-PRO" pitchFamily="50" charset="-128"/>
                <a:ea typeface="HG丸ｺﾞｼｯｸM-PRO" pitchFamily="50" charset="-128"/>
              </a:rPr>
              <a:t>今日</a:t>
            </a:r>
            <a:r>
              <a:rPr lang="ja-JP" altLang="en-US" sz="2400" dirty="0" smtClean="0">
                <a:latin typeface="HG丸ｺﾞｼｯｸM-PRO" pitchFamily="50" charset="-128"/>
                <a:ea typeface="HG丸ｺﾞｼｯｸM-PRO" pitchFamily="50" charset="-128"/>
              </a:rPr>
              <a:t>一日、自分</a:t>
            </a:r>
            <a:r>
              <a:rPr lang="ja-JP" altLang="en-US" sz="2400" dirty="0">
                <a:latin typeface="HG丸ｺﾞｼｯｸM-PRO" pitchFamily="50" charset="-128"/>
                <a:ea typeface="HG丸ｺﾞｼｯｸM-PRO" pitchFamily="50" charset="-128"/>
              </a:rPr>
              <a:t>は</a:t>
            </a:r>
            <a:r>
              <a:rPr lang="ja-JP" altLang="en-US" sz="2400" dirty="0" smtClean="0">
                <a:latin typeface="HG丸ｺﾞｼｯｸM-PRO" pitchFamily="50" charset="-128"/>
                <a:ea typeface="HG丸ｺﾞｼｯｸM-PRO" pitchFamily="50" charset="-128"/>
              </a:rPr>
              <a:t>けがを</a:t>
            </a:r>
            <a:r>
              <a:rPr lang="ja-JP" altLang="en-US" sz="2400" dirty="0">
                <a:latin typeface="HG丸ｺﾞｼｯｸM-PRO" pitchFamily="50" charset="-128"/>
                <a:ea typeface="HG丸ｺﾞｼｯｸM-PRO" pitchFamily="50" charset="-128"/>
              </a:rPr>
              <a:t>しない</a:t>
            </a:r>
            <a:r>
              <a:rPr lang="ja-JP" altLang="en-US" sz="2400" dirty="0" smtClean="0">
                <a:latin typeface="HG丸ｺﾞｼｯｸM-PRO" pitchFamily="50" charset="-128"/>
                <a:ea typeface="HG丸ｺﾞｼｯｸM-PRO" pitchFamily="50" charset="-128"/>
              </a:rPr>
              <a:t>、他人</a:t>
            </a:r>
            <a:r>
              <a:rPr lang="ja-JP" altLang="en-US" sz="2400" dirty="0">
                <a:latin typeface="HG丸ｺﾞｼｯｸM-PRO" pitchFamily="50" charset="-128"/>
                <a:ea typeface="HG丸ｺﾞｼｯｸM-PRO" pitchFamily="50" charset="-128"/>
              </a:rPr>
              <a:t>も</a:t>
            </a:r>
            <a:r>
              <a:rPr lang="ja-JP" altLang="en-US" sz="2400" dirty="0" smtClean="0">
                <a:latin typeface="HG丸ｺﾞｼｯｸM-PRO" pitchFamily="50" charset="-128"/>
                <a:ea typeface="HG丸ｺﾞｼｯｸM-PRO" pitchFamily="50" charset="-128"/>
              </a:rPr>
              <a:t>けがを</a:t>
            </a:r>
            <a:r>
              <a:rPr lang="ja-JP" altLang="en-US" sz="2400" dirty="0">
                <a:latin typeface="HG丸ｺﾞｼｯｸM-PRO" pitchFamily="50" charset="-128"/>
                <a:ea typeface="HG丸ｺﾞｼｯｸM-PRO" pitchFamily="50" charset="-128"/>
              </a:rPr>
              <a:t>させない！</a:t>
            </a:r>
          </a:p>
        </p:txBody>
      </p:sp>
      <p:pic>
        <p:nvPicPr>
          <p:cNvPr id="3" name="図 2"/>
          <p:cNvPicPr>
            <a:picLocks noChangeAspect="1"/>
          </p:cNvPicPr>
          <p:nvPr/>
        </p:nvPicPr>
        <p:blipFill>
          <a:blip r:embed="rId3"/>
          <a:stretch>
            <a:fillRect/>
          </a:stretch>
        </p:blipFill>
        <p:spPr>
          <a:xfrm>
            <a:off x="5251912" y="1171477"/>
            <a:ext cx="1827430" cy="1851411"/>
          </a:xfrm>
          <a:prstGeom prst="rect">
            <a:avLst/>
          </a:prstGeom>
          <a:ln w="3175">
            <a:solidFill>
              <a:schemeClr val="tx1"/>
            </a:solidFill>
          </a:ln>
        </p:spPr>
      </p:pic>
      <p:pic>
        <p:nvPicPr>
          <p:cNvPr id="4" name="図 3"/>
          <p:cNvPicPr>
            <a:picLocks noChangeAspect="1"/>
          </p:cNvPicPr>
          <p:nvPr/>
        </p:nvPicPr>
        <p:blipFill>
          <a:blip r:embed="rId4"/>
          <a:stretch>
            <a:fillRect/>
          </a:stretch>
        </p:blipFill>
        <p:spPr>
          <a:xfrm>
            <a:off x="7195838" y="1145768"/>
            <a:ext cx="1840658" cy="1878011"/>
          </a:xfrm>
          <a:prstGeom prst="rect">
            <a:avLst/>
          </a:prstGeom>
          <a:ln w="3175">
            <a:solidFill>
              <a:schemeClr val="tx1"/>
            </a:solidFill>
          </a:ln>
        </p:spPr>
      </p:pic>
      <p:pic>
        <p:nvPicPr>
          <p:cNvPr id="5" name="図 4"/>
          <p:cNvPicPr>
            <a:picLocks noChangeAspect="1"/>
          </p:cNvPicPr>
          <p:nvPr/>
        </p:nvPicPr>
        <p:blipFill>
          <a:blip r:embed="rId5"/>
          <a:stretch>
            <a:fillRect/>
          </a:stretch>
        </p:blipFill>
        <p:spPr>
          <a:xfrm>
            <a:off x="5288700" y="3416362"/>
            <a:ext cx="1753853" cy="1740079"/>
          </a:xfrm>
          <a:prstGeom prst="rect">
            <a:avLst/>
          </a:prstGeom>
          <a:ln w="3175">
            <a:solidFill>
              <a:schemeClr val="tx1"/>
            </a:solidFill>
          </a:ln>
        </p:spPr>
      </p:pic>
      <p:pic>
        <p:nvPicPr>
          <p:cNvPr id="6" name="図 5"/>
          <p:cNvPicPr>
            <a:picLocks noChangeAspect="1"/>
          </p:cNvPicPr>
          <p:nvPr/>
        </p:nvPicPr>
        <p:blipFill>
          <a:blip r:embed="rId6"/>
          <a:stretch>
            <a:fillRect/>
          </a:stretch>
        </p:blipFill>
        <p:spPr>
          <a:xfrm>
            <a:off x="7195838" y="3416362"/>
            <a:ext cx="1840658" cy="1723590"/>
          </a:xfrm>
          <a:prstGeom prst="rect">
            <a:avLst/>
          </a:prstGeom>
          <a:ln w="3175">
            <a:solidFill>
              <a:schemeClr val="tx1"/>
            </a:solidFill>
          </a:ln>
        </p:spPr>
      </p:pic>
      <p:sp>
        <p:nvSpPr>
          <p:cNvPr id="36872" name="スライド番号プレースホルダー 3"/>
          <p:cNvSpPr>
            <a:spLocks noGrp="1"/>
          </p:cNvSpPr>
          <p:nvPr>
            <p:ph type="sldNum" sz="quarter" idx="12"/>
          </p:nvPr>
        </p:nvSpPr>
        <p:spPr>
          <a:xfrm>
            <a:off x="8172400" y="6245225"/>
            <a:ext cx="72008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B588B42E-998C-4845-8C70-56FFD84AB77A}" type="slidenum">
              <a:rPr lang="en-US" altLang="ja-JP" sz="1400" smtClean="0"/>
              <a:pPr>
                <a:spcBef>
                  <a:spcPct val="0"/>
                </a:spcBef>
                <a:buFontTx/>
                <a:buNone/>
              </a:pPr>
              <a:t>50</a:t>
            </a:fld>
            <a:endParaRPr lang="en-US" altLang="ja-JP" sz="1400" dirty="0" smtClean="0"/>
          </a:p>
        </p:txBody>
      </p:sp>
    </p:spTree>
    <p:extLst>
      <p:ext uri="{BB962C8B-B14F-4D97-AF65-F5344CB8AC3E}">
        <p14:creationId xmlns:p14="http://schemas.microsoft.com/office/powerpoint/2010/main" val="43616097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04800" y="3124200"/>
            <a:ext cx="1676400" cy="914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80000"/>
              </a:lnSpc>
              <a:spcBef>
                <a:spcPct val="10000"/>
              </a:spcBef>
              <a:buFontTx/>
              <a:buNone/>
            </a:pPr>
            <a:r>
              <a:rPr lang="ja-JP" altLang="en-US" sz="2000">
                <a:latin typeface="HG丸ｺﾞｼｯｸM-PRO" pitchFamily="50" charset="-128"/>
                <a:ea typeface="HG丸ｺﾞｼｯｸM-PRO" pitchFamily="50" charset="-128"/>
              </a:rPr>
              <a:t>安全衛生管</a:t>
            </a:r>
          </a:p>
          <a:p>
            <a:pPr eaLnBrk="1" hangingPunct="1">
              <a:lnSpc>
                <a:spcPct val="80000"/>
              </a:lnSpc>
              <a:spcBef>
                <a:spcPct val="10000"/>
              </a:spcBef>
              <a:buFontTx/>
              <a:buNone/>
            </a:pPr>
            <a:r>
              <a:rPr lang="ja-JP" altLang="en-US" sz="2000">
                <a:latin typeface="HG丸ｺﾞｼｯｸM-PRO" pitchFamily="50" charset="-128"/>
                <a:ea typeface="HG丸ｺﾞｼｯｸM-PRO" pitchFamily="50" charset="-128"/>
              </a:rPr>
              <a:t>理上の欠陥</a:t>
            </a:r>
          </a:p>
        </p:txBody>
      </p:sp>
      <p:sp>
        <p:nvSpPr>
          <p:cNvPr id="37891" name="Rectangle 3"/>
          <p:cNvSpPr>
            <a:spLocks noChangeArrowheads="1"/>
          </p:cNvSpPr>
          <p:nvPr/>
        </p:nvSpPr>
        <p:spPr bwMode="auto">
          <a:xfrm>
            <a:off x="304800" y="2590800"/>
            <a:ext cx="1676400" cy="457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管理責任</a:t>
            </a:r>
          </a:p>
        </p:txBody>
      </p:sp>
      <p:sp>
        <p:nvSpPr>
          <p:cNvPr id="37892" name="Rectangle 4"/>
          <p:cNvSpPr>
            <a:spLocks noChangeArrowheads="1"/>
          </p:cNvSpPr>
          <p:nvPr/>
        </p:nvSpPr>
        <p:spPr bwMode="auto">
          <a:xfrm>
            <a:off x="304800" y="4114800"/>
            <a:ext cx="1676400" cy="457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間接原因</a:t>
            </a:r>
          </a:p>
        </p:txBody>
      </p:sp>
      <p:sp>
        <p:nvSpPr>
          <p:cNvPr id="37893" name="Rectangle 5"/>
          <p:cNvSpPr>
            <a:spLocks noChangeArrowheads="1"/>
          </p:cNvSpPr>
          <p:nvPr/>
        </p:nvSpPr>
        <p:spPr bwMode="auto">
          <a:xfrm>
            <a:off x="2362200" y="1676400"/>
            <a:ext cx="1143000" cy="1066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80000"/>
              </a:lnSpc>
              <a:spcBef>
                <a:spcPct val="10000"/>
              </a:spcBef>
              <a:buFontTx/>
              <a:buNone/>
            </a:pPr>
            <a:r>
              <a:rPr lang="ja-JP" altLang="en-US" sz="2000">
                <a:latin typeface="HG丸ｺﾞｼｯｸM-PRO" pitchFamily="50" charset="-128"/>
                <a:ea typeface="HG丸ｺﾞｼｯｸM-PRO" pitchFamily="50" charset="-128"/>
              </a:rPr>
              <a:t>不安全</a:t>
            </a:r>
          </a:p>
          <a:p>
            <a:pPr algn="ctr" eaLnBrk="1" hangingPunct="1">
              <a:lnSpc>
                <a:spcPct val="80000"/>
              </a:lnSpc>
              <a:spcBef>
                <a:spcPct val="10000"/>
              </a:spcBef>
              <a:buFontTx/>
              <a:buNone/>
            </a:pPr>
            <a:r>
              <a:rPr lang="ja-JP" altLang="en-US" sz="2000">
                <a:latin typeface="HG丸ｺﾞｼｯｸM-PRO" pitchFamily="50" charset="-128"/>
                <a:ea typeface="HG丸ｺﾞｼｯｸM-PRO" pitchFamily="50" charset="-128"/>
              </a:rPr>
              <a:t>不衛生</a:t>
            </a:r>
          </a:p>
          <a:p>
            <a:pPr algn="ctr" eaLnBrk="1" hangingPunct="1">
              <a:lnSpc>
                <a:spcPct val="80000"/>
              </a:lnSpc>
              <a:spcBef>
                <a:spcPct val="10000"/>
              </a:spcBef>
              <a:buFontTx/>
              <a:buNone/>
            </a:pPr>
            <a:r>
              <a:rPr lang="ja-JP" altLang="en-US" sz="2000">
                <a:latin typeface="HG丸ｺﾞｼｯｸM-PRO" pitchFamily="50" charset="-128"/>
                <a:ea typeface="HG丸ｺﾞｼｯｸM-PRO" pitchFamily="50" charset="-128"/>
              </a:rPr>
              <a:t>な</a:t>
            </a:r>
            <a:r>
              <a:rPr lang="ja-JP" altLang="en-US" sz="2000">
                <a:solidFill>
                  <a:srgbClr val="FF0000"/>
                </a:solidFill>
                <a:latin typeface="HG丸ｺﾞｼｯｸM-PRO" pitchFamily="50" charset="-128"/>
                <a:ea typeface="HG丸ｺﾞｼｯｸM-PRO" pitchFamily="50" charset="-128"/>
              </a:rPr>
              <a:t>状態</a:t>
            </a:r>
          </a:p>
        </p:txBody>
      </p:sp>
      <p:sp>
        <p:nvSpPr>
          <p:cNvPr id="37894" name="Rectangle 6"/>
          <p:cNvSpPr>
            <a:spLocks noChangeArrowheads="1"/>
          </p:cNvSpPr>
          <p:nvPr/>
        </p:nvSpPr>
        <p:spPr bwMode="auto">
          <a:xfrm>
            <a:off x="2286000" y="4419600"/>
            <a:ext cx="1143000" cy="990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80000"/>
              </a:lnSpc>
              <a:spcBef>
                <a:spcPct val="10000"/>
              </a:spcBef>
              <a:buFontTx/>
              <a:buNone/>
            </a:pPr>
            <a:r>
              <a:rPr lang="ja-JP" altLang="en-US" sz="2000">
                <a:latin typeface="HG丸ｺﾞｼｯｸM-PRO" pitchFamily="50" charset="-128"/>
                <a:ea typeface="HG丸ｺﾞｼｯｸM-PRO" pitchFamily="50" charset="-128"/>
              </a:rPr>
              <a:t>不安全</a:t>
            </a:r>
          </a:p>
          <a:p>
            <a:pPr algn="ctr" eaLnBrk="1" hangingPunct="1">
              <a:lnSpc>
                <a:spcPct val="80000"/>
              </a:lnSpc>
              <a:spcBef>
                <a:spcPct val="10000"/>
              </a:spcBef>
              <a:buFontTx/>
              <a:buNone/>
            </a:pPr>
            <a:r>
              <a:rPr lang="ja-JP" altLang="en-US" sz="2000">
                <a:latin typeface="HG丸ｺﾞｼｯｸM-PRO" pitchFamily="50" charset="-128"/>
                <a:ea typeface="HG丸ｺﾞｼｯｸM-PRO" pitchFamily="50" charset="-128"/>
              </a:rPr>
              <a:t>不衛生</a:t>
            </a:r>
          </a:p>
          <a:p>
            <a:pPr algn="ctr" eaLnBrk="1" hangingPunct="1">
              <a:lnSpc>
                <a:spcPct val="80000"/>
              </a:lnSpc>
              <a:spcBef>
                <a:spcPct val="10000"/>
              </a:spcBef>
              <a:buFontTx/>
              <a:buNone/>
            </a:pPr>
            <a:r>
              <a:rPr lang="ja-JP" altLang="en-US" sz="2000">
                <a:latin typeface="HG丸ｺﾞｼｯｸM-PRO" pitchFamily="50" charset="-128"/>
                <a:ea typeface="HG丸ｺﾞｼｯｸM-PRO" pitchFamily="50" charset="-128"/>
              </a:rPr>
              <a:t>な</a:t>
            </a:r>
            <a:r>
              <a:rPr lang="ja-JP" altLang="en-US" sz="2000">
                <a:solidFill>
                  <a:srgbClr val="FF0000"/>
                </a:solidFill>
                <a:latin typeface="HG丸ｺﾞｼｯｸM-PRO" pitchFamily="50" charset="-128"/>
                <a:ea typeface="HG丸ｺﾞｼｯｸM-PRO" pitchFamily="50" charset="-128"/>
              </a:rPr>
              <a:t>行動</a:t>
            </a:r>
          </a:p>
        </p:txBody>
      </p:sp>
      <p:sp>
        <p:nvSpPr>
          <p:cNvPr id="37895" name="Rectangle 7"/>
          <p:cNvSpPr>
            <a:spLocks noChangeArrowheads="1"/>
          </p:cNvSpPr>
          <p:nvPr/>
        </p:nvSpPr>
        <p:spPr bwMode="auto">
          <a:xfrm>
            <a:off x="2133600" y="5486400"/>
            <a:ext cx="1524000" cy="457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人的原因</a:t>
            </a:r>
          </a:p>
        </p:txBody>
      </p:sp>
      <p:sp>
        <p:nvSpPr>
          <p:cNvPr id="37896" name="Rectangle 8"/>
          <p:cNvSpPr>
            <a:spLocks noChangeArrowheads="1"/>
          </p:cNvSpPr>
          <p:nvPr/>
        </p:nvSpPr>
        <p:spPr bwMode="auto">
          <a:xfrm>
            <a:off x="2057400" y="1143000"/>
            <a:ext cx="1676400" cy="457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物的原因</a:t>
            </a:r>
          </a:p>
        </p:txBody>
      </p:sp>
      <p:sp>
        <p:nvSpPr>
          <p:cNvPr id="37897" name="Rectangle 9"/>
          <p:cNvSpPr>
            <a:spLocks noChangeArrowheads="1"/>
          </p:cNvSpPr>
          <p:nvPr/>
        </p:nvSpPr>
        <p:spPr bwMode="auto">
          <a:xfrm>
            <a:off x="4114800" y="1752600"/>
            <a:ext cx="533400" cy="990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80000"/>
              </a:lnSpc>
              <a:spcBef>
                <a:spcPct val="10000"/>
              </a:spcBef>
              <a:buFontTx/>
              <a:buNone/>
            </a:pPr>
            <a:r>
              <a:rPr lang="ja-JP" altLang="en-US" sz="2400">
                <a:solidFill>
                  <a:schemeClr val="tx2"/>
                </a:solidFill>
                <a:latin typeface="HG丸ｺﾞｼｯｸM-PRO" pitchFamily="50" charset="-128"/>
                <a:ea typeface="HG丸ｺﾞｼｯｸM-PRO" pitchFamily="50" charset="-128"/>
              </a:rPr>
              <a:t>起</a:t>
            </a:r>
          </a:p>
          <a:p>
            <a:pPr eaLnBrk="1" hangingPunct="1">
              <a:lnSpc>
                <a:spcPct val="80000"/>
              </a:lnSpc>
              <a:spcBef>
                <a:spcPct val="10000"/>
              </a:spcBef>
              <a:buFontTx/>
              <a:buNone/>
            </a:pPr>
            <a:r>
              <a:rPr lang="ja-JP" altLang="en-US" sz="2400">
                <a:solidFill>
                  <a:schemeClr val="tx2"/>
                </a:solidFill>
                <a:latin typeface="HG丸ｺﾞｼｯｸM-PRO" pitchFamily="50" charset="-128"/>
                <a:ea typeface="HG丸ｺﾞｼｯｸM-PRO" pitchFamily="50" charset="-128"/>
              </a:rPr>
              <a:t>因</a:t>
            </a:r>
            <a:r>
              <a:rPr lang="ja-JP" altLang="en-US" sz="2400">
                <a:solidFill>
                  <a:schemeClr val="tx2"/>
                </a:solidFill>
                <a:latin typeface="Times New Roman" charset="0"/>
              </a:rPr>
              <a:t>　</a:t>
            </a:r>
          </a:p>
        </p:txBody>
      </p:sp>
      <p:sp>
        <p:nvSpPr>
          <p:cNvPr id="37898" name="Rectangle 10"/>
          <p:cNvSpPr>
            <a:spLocks noChangeArrowheads="1"/>
          </p:cNvSpPr>
          <p:nvPr/>
        </p:nvSpPr>
        <p:spPr bwMode="auto">
          <a:xfrm>
            <a:off x="5257800" y="1752600"/>
            <a:ext cx="533400" cy="990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80000"/>
              </a:lnSpc>
              <a:spcBef>
                <a:spcPct val="10000"/>
              </a:spcBef>
              <a:buFontTx/>
              <a:buNone/>
            </a:pPr>
            <a:r>
              <a:rPr lang="ja-JP" altLang="en-US" sz="2400">
                <a:solidFill>
                  <a:schemeClr val="tx2"/>
                </a:solidFill>
                <a:latin typeface="HG丸ｺﾞｼｯｸM-PRO" pitchFamily="50" charset="-128"/>
                <a:ea typeface="HG丸ｺﾞｼｯｸM-PRO" pitchFamily="50" charset="-128"/>
              </a:rPr>
              <a:t>加</a:t>
            </a:r>
          </a:p>
          <a:p>
            <a:pPr eaLnBrk="1" hangingPunct="1">
              <a:lnSpc>
                <a:spcPct val="80000"/>
              </a:lnSpc>
              <a:spcBef>
                <a:spcPct val="10000"/>
              </a:spcBef>
              <a:buFontTx/>
              <a:buNone/>
            </a:pPr>
            <a:r>
              <a:rPr lang="ja-JP" altLang="en-US" sz="2400">
                <a:solidFill>
                  <a:schemeClr val="tx2"/>
                </a:solidFill>
                <a:latin typeface="HG丸ｺﾞｼｯｸM-PRO" pitchFamily="50" charset="-128"/>
                <a:ea typeface="HG丸ｺﾞｼｯｸM-PRO" pitchFamily="50" charset="-128"/>
              </a:rPr>
              <a:t>害</a:t>
            </a:r>
            <a:r>
              <a:rPr lang="ja-JP" altLang="en-US" sz="2400">
                <a:solidFill>
                  <a:schemeClr val="tx2"/>
                </a:solidFill>
                <a:latin typeface="Times New Roman" charset="0"/>
              </a:rPr>
              <a:t>　</a:t>
            </a:r>
          </a:p>
        </p:txBody>
      </p:sp>
      <p:sp>
        <p:nvSpPr>
          <p:cNvPr id="37899" name="AutoShape 11"/>
          <p:cNvSpPr>
            <a:spLocks noChangeArrowheads="1"/>
          </p:cNvSpPr>
          <p:nvPr/>
        </p:nvSpPr>
        <p:spPr bwMode="auto">
          <a:xfrm>
            <a:off x="6629400" y="1447800"/>
            <a:ext cx="1752600" cy="1600200"/>
          </a:xfrm>
          <a:prstGeom prst="flowChartDecision">
            <a:avLst/>
          </a:prstGeom>
          <a:gradFill rotWithShape="0">
            <a:gsLst>
              <a:gs pos="0">
                <a:srgbClr val="FF3399"/>
              </a:gs>
              <a:gs pos="50000">
                <a:srgbClr val="FFFFFF"/>
              </a:gs>
              <a:gs pos="100000">
                <a:srgbClr val="FF3399"/>
              </a:gs>
            </a:gsLst>
            <a:lin ang="5400000" scaled="1"/>
          </a:gradFill>
          <a:ln w="9525">
            <a:solidFill>
              <a:srgbClr val="ECB2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80000"/>
              </a:lnSpc>
              <a:spcBef>
                <a:spcPct val="0"/>
              </a:spcBef>
              <a:buFontTx/>
              <a:buNone/>
            </a:pPr>
            <a:r>
              <a:rPr lang="ja-JP" altLang="en-US" sz="2400">
                <a:latin typeface="HG丸ｺﾞｼｯｸM-PRO" pitchFamily="50" charset="-128"/>
                <a:ea typeface="HG丸ｺﾞｼｯｸM-PRO" pitchFamily="50" charset="-128"/>
              </a:rPr>
              <a:t>現象</a:t>
            </a:r>
          </a:p>
          <a:p>
            <a:pPr algn="ctr" eaLnBrk="1" hangingPunct="1">
              <a:lnSpc>
                <a:spcPct val="80000"/>
              </a:lnSpc>
              <a:spcBef>
                <a:spcPct val="0"/>
              </a:spcBef>
              <a:buFontTx/>
              <a:buNone/>
            </a:pPr>
            <a:r>
              <a:rPr lang="ja-JP" altLang="en-US" sz="2400">
                <a:latin typeface="HG丸ｺﾞｼｯｸM-PRO" pitchFamily="50" charset="-128"/>
                <a:ea typeface="HG丸ｺﾞｼｯｸM-PRO" pitchFamily="50" charset="-128"/>
              </a:rPr>
              <a:t>（災害）</a:t>
            </a:r>
          </a:p>
        </p:txBody>
      </p:sp>
      <p:sp>
        <p:nvSpPr>
          <p:cNvPr id="37900" name="Rectangle 12"/>
          <p:cNvSpPr>
            <a:spLocks noChangeArrowheads="1"/>
          </p:cNvSpPr>
          <p:nvPr/>
        </p:nvSpPr>
        <p:spPr bwMode="auto">
          <a:xfrm>
            <a:off x="7086600" y="4495800"/>
            <a:ext cx="914400" cy="762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80000"/>
              </a:lnSpc>
              <a:spcBef>
                <a:spcPct val="10000"/>
              </a:spcBef>
              <a:buFontTx/>
              <a:buNone/>
            </a:pPr>
            <a:r>
              <a:rPr lang="ja-JP" altLang="en-US">
                <a:solidFill>
                  <a:srgbClr val="FF0000"/>
                </a:solidFill>
                <a:latin typeface="HG丸ｺﾞｼｯｸM-PRO" pitchFamily="50" charset="-128"/>
                <a:ea typeface="HG丸ｺﾞｼｯｸM-PRO" pitchFamily="50" charset="-128"/>
              </a:rPr>
              <a:t>人</a:t>
            </a:r>
          </a:p>
        </p:txBody>
      </p:sp>
      <p:sp>
        <p:nvSpPr>
          <p:cNvPr id="37901" name="AutoShape 13"/>
          <p:cNvSpPr>
            <a:spLocks noChangeArrowheads="1"/>
          </p:cNvSpPr>
          <p:nvPr/>
        </p:nvSpPr>
        <p:spPr bwMode="auto">
          <a:xfrm rot="-2785455">
            <a:off x="1992313" y="2913063"/>
            <a:ext cx="681037" cy="407987"/>
          </a:xfrm>
          <a:prstGeom prst="rightArrow">
            <a:avLst>
              <a:gd name="adj1" fmla="val 50000"/>
              <a:gd name="adj2" fmla="val 41732"/>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02" name="AutoShape 14"/>
          <p:cNvSpPr>
            <a:spLocks noChangeArrowheads="1"/>
          </p:cNvSpPr>
          <p:nvPr/>
        </p:nvSpPr>
        <p:spPr bwMode="auto">
          <a:xfrm rot="2685245">
            <a:off x="2057400" y="3886200"/>
            <a:ext cx="609600" cy="381000"/>
          </a:xfrm>
          <a:prstGeom prst="rightArrow">
            <a:avLst>
              <a:gd name="adj1" fmla="val 50000"/>
              <a:gd name="adj2" fmla="val 4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03" name="AutoShape 15"/>
          <p:cNvSpPr>
            <a:spLocks noChangeArrowheads="1"/>
          </p:cNvSpPr>
          <p:nvPr/>
        </p:nvSpPr>
        <p:spPr bwMode="auto">
          <a:xfrm>
            <a:off x="3581400" y="1981200"/>
            <a:ext cx="457200" cy="457200"/>
          </a:xfrm>
          <a:prstGeom prst="righ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04" name="AutoShape 16"/>
          <p:cNvSpPr>
            <a:spLocks noChangeArrowheads="1"/>
          </p:cNvSpPr>
          <p:nvPr/>
        </p:nvSpPr>
        <p:spPr bwMode="auto">
          <a:xfrm>
            <a:off x="4724400" y="1981200"/>
            <a:ext cx="457200" cy="457200"/>
          </a:xfrm>
          <a:prstGeom prst="righ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05" name="AutoShape 17"/>
          <p:cNvSpPr>
            <a:spLocks noChangeArrowheads="1"/>
          </p:cNvSpPr>
          <p:nvPr/>
        </p:nvSpPr>
        <p:spPr bwMode="auto">
          <a:xfrm>
            <a:off x="3505200" y="4648200"/>
            <a:ext cx="3505200" cy="457200"/>
          </a:xfrm>
          <a:prstGeom prst="rightArrow">
            <a:avLst>
              <a:gd name="adj1" fmla="val 45139"/>
              <a:gd name="adj2" fmla="val 105914"/>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06" name="AutoShape 18"/>
          <p:cNvSpPr>
            <a:spLocks noChangeArrowheads="1"/>
          </p:cNvSpPr>
          <p:nvPr/>
        </p:nvSpPr>
        <p:spPr bwMode="auto">
          <a:xfrm>
            <a:off x="7239000" y="3124200"/>
            <a:ext cx="533400" cy="1295400"/>
          </a:xfrm>
          <a:prstGeom prst="upArrow">
            <a:avLst>
              <a:gd name="adj1" fmla="val 50000"/>
              <a:gd name="adj2" fmla="val 60714"/>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07" name="AutoShape 19"/>
          <p:cNvSpPr>
            <a:spLocks noChangeArrowheads="1"/>
          </p:cNvSpPr>
          <p:nvPr/>
        </p:nvSpPr>
        <p:spPr bwMode="auto">
          <a:xfrm>
            <a:off x="5867400" y="1981200"/>
            <a:ext cx="685800" cy="457200"/>
          </a:xfrm>
          <a:prstGeom prst="rightArrow">
            <a:avLst>
              <a:gd name="adj1" fmla="val 50000"/>
              <a:gd name="adj2" fmla="val 3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08" name="Rectangle 20"/>
          <p:cNvSpPr>
            <a:spLocks noChangeArrowheads="1"/>
          </p:cNvSpPr>
          <p:nvPr/>
        </p:nvSpPr>
        <p:spPr bwMode="auto">
          <a:xfrm>
            <a:off x="4038600" y="990600"/>
            <a:ext cx="4724400" cy="2057400"/>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09" name="Rectangle 21"/>
          <p:cNvSpPr>
            <a:spLocks noChangeArrowheads="1"/>
          </p:cNvSpPr>
          <p:nvPr/>
        </p:nvSpPr>
        <p:spPr bwMode="auto">
          <a:xfrm>
            <a:off x="6388100" y="990600"/>
            <a:ext cx="2362200" cy="4953000"/>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37910" name="Rectangle 22"/>
          <p:cNvSpPr>
            <a:spLocks noChangeArrowheads="1"/>
          </p:cNvSpPr>
          <p:nvPr/>
        </p:nvSpPr>
        <p:spPr bwMode="auto">
          <a:xfrm>
            <a:off x="2928674" y="3352800"/>
            <a:ext cx="1676400" cy="457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直接原因</a:t>
            </a:r>
          </a:p>
        </p:txBody>
      </p:sp>
      <p:sp>
        <p:nvSpPr>
          <p:cNvPr id="37911" name="Rectangle 23"/>
          <p:cNvSpPr>
            <a:spLocks noChangeArrowheads="1"/>
          </p:cNvSpPr>
          <p:nvPr/>
        </p:nvSpPr>
        <p:spPr bwMode="auto">
          <a:xfrm>
            <a:off x="4114800" y="1219200"/>
            <a:ext cx="20574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a:latin typeface="HG丸ｺﾞｼｯｸM-PRO" pitchFamily="50" charset="-128"/>
                <a:ea typeface="HG丸ｺﾞｼｯｸM-PRO" pitchFamily="50" charset="-128"/>
              </a:rPr>
              <a:t>物（環境含む）</a:t>
            </a:r>
          </a:p>
        </p:txBody>
      </p:sp>
      <p:sp>
        <p:nvSpPr>
          <p:cNvPr id="37912" name="Rectangle 24"/>
          <p:cNvSpPr>
            <a:spLocks noChangeArrowheads="1"/>
          </p:cNvSpPr>
          <p:nvPr/>
        </p:nvSpPr>
        <p:spPr bwMode="auto">
          <a:xfrm>
            <a:off x="4267200" y="5029200"/>
            <a:ext cx="20574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第三者を含む</a:t>
            </a:r>
          </a:p>
        </p:txBody>
      </p:sp>
      <p:sp>
        <p:nvSpPr>
          <p:cNvPr id="37913" name="Rectangle 25"/>
          <p:cNvSpPr>
            <a:spLocks noChangeArrowheads="1"/>
          </p:cNvSpPr>
          <p:nvPr/>
        </p:nvSpPr>
        <p:spPr bwMode="auto">
          <a:xfrm>
            <a:off x="1219200" y="304800"/>
            <a:ext cx="5670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3600">
                <a:solidFill>
                  <a:srgbClr val="FF0000"/>
                </a:solidFill>
                <a:latin typeface="HG丸ｺﾞｼｯｸM-PRO" pitchFamily="50" charset="-128"/>
                <a:ea typeface="HG丸ｺﾞｼｯｸM-PRO" pitchFamily="50" charset="-128"/>
              </a:rPr>
              <a:t>基本的な災害発生のしくみ</a:t>
            </a:r>
          </a:p>
        </p:txBody>
      </p:sp>
      <p:sp>
        <p:nvSpPr>
          <p:cNvPr id="37914" name="Rectangle 26"/>
          <p:cNvSpPr>
            <a:spLocks noChangeArrowheads="1"/>
          </p:cNvSpPr>
          <p:nvPr/>
        </p:nvSpPr>
        <p:spPr bwMode="auto">
          <a:xfrm>
            <a:off x="304800" y="6096000"/>
            <a:ext cx="8077200" cy="482600"/>
          </a:xfrm>
          <a:prstGeom prst="rect">
            <a:avLst/>
          </a:prstGeom>
          <a:gradFill rotWithShape="0">
            <a:gsLst>
              <a:gs pos="0">
                <a:srgbClr val="FF0000"/>
              </a:gs>
              <a:gs pos="5000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150000"/>
              </a:lnSpc>
              <a:spcBef>
                <a:spcPts val="1200"/>
              </a:spcBef>
              <a:buFontTx/>
              <a:buNone/>
            </a:pPr>
            <a:r>
              <a:rPr lang="ja-JP" altLang="en-US" sz="2000">
                <a:latin typeface="HG丸ｺﾞｼｯｸM-PRO" pitchFamily="50" charset="-128"/>
                <a:ea typeface="HG丸ｺﾞｼｯｸM-PRO" pitchFamily="50" charset="-128"/>
              </a:rPr>
              <a:t>災害は防げる：人の面と物の面から対策を講じて要因を排除する</a:t>
            </a:r>
          </a:p>
        </p:txBody>
      </p:sp>
      <p:sp>
        <p:nvSpPr>
          <p:cNvPr id="37915" name="Oval 24"/>
          <p:cNvSpPr>
            <a:spLocks noChangeArrowheads="1"/>
          </p:cNvSpPr>
          <p:nvPr/>
        </p:nvSpPr>
        <p:spPr bwMode="auto">
          <a:xfrm>
            <a:off x="7010400" y="685800"/>
            <a:ext cx="1752600" cy="762000"/>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solidFill>
                  <a:schemeClr val="bg1"/>
                </a:solidFill>
                <a:latin typeface="HG丸ｺﾞｼｯｸM-PRO" pitchFamily="50" charset="-128"/>
                <a:ea typeface="HG丸ｺﾞｼｯｸM-PRO" pitchFamily="50" charset="-128"/>
              </a:rPr>
              <a:t>事故の型</a:t>
            </a:r>
          </a:p>
        </p:txBody>
      </p:sp>
      <p:sp>
        <p:nvSpPr>
          <p:cNvPr id="37916" name="スライド番号プレースホルダー 3"/>
          <p:cNvSpPr>
            <a:spLocks noGrp="1"/>
          </p:cNvSpPr>
          <p:nvPr>
            <p:ph type="sldNum" sz="quarter" idx="12"/>
          </p:nvPr>
        </p:nvSpPr>
        <p:spPr>
          <a:xfrm>
            <a:off x="8382000" y="6302375"/>
            <a:ext cx="571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26EA236F-B030-43CF-BD64-5745C1FE5419}" type="slidenum">
              <a:rPr lang="en-US" altLang="ja-JP" sz="1400" smtClean="0"/>
              <a:pPr>
                <a:spcBef>
                  <a:spcPct val="0"/>
                </a:spcBef>
                <a:buFontTx/>
                <a:buNone/>
              </a:pPr>
              <a:t>51</a:t>
            </a:fld>
            <a:endParaRPr lang="en-US" altLang="ja-JP" sz="1400" smtClean="0"/>
          </a:p>
        </p:txBody>
      </p:sp>
      <p:sp>
        <p:nvSpPr>
          <p:cNvPr id="37917" name="爆発 1 1"/>
          <p:cNvSpPr>
            <a:spLocks noChangeArrowheads="1"/>
          </p:cNvSpPr>
          <p:nvPr/>
        </p:nvSpPr>
        <p:spPr bwMode="auto">
          <a:xfrm>
            <a:off x="7423444" y="2324100"/>
            <a:ext cx="1536700" cy="1676400"/>
          </a:xfrm>
          <a:prstGeom prst="irregularSeal1">
            <a:avLst/>
          </a:prstGeom>
          <a:solidFill>
            <a:srgbClr val="FF0000"/>
          </a:solidFill>
          <a:ln w="9525" algn="ctr">
            <a:solidFill>
              <a:srgbClr val="FF0000"/>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2400" b="1">
                <a:solidFill>
                  <a:schemeClr val="bg1"/>
                </a:solidFill>
                <a:latin typeface="HG丸ｺﾞｼｯｸM-PRO" pitchFamily="50" charset="-128"/>
                <a:ea typeface="HG丸ｺﾞｼｯｸM-PRO" pitchFamily="50" charset="-128"/>
              </a:rPr>
              <a:t>接触</a:t>
            </a:r>
          </a:p>
        </p:txBody>
      </p:sp>
    </p:spTree>
    <p:extLst>
      <p:ext uri="{BB962C8B-B14F-4D97-AF65-F5344CB8AC3E}">
        <p14:creationId xmlns:p14="http://schemas.microsoft.com/office/powerpoint/2010/main" val="1036517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番号プレースホルダー 3"/>
          <p:cNvSpPr>
            <a:spLocks noGrp="1"/>
          </p:cNvSpPr>
          <p:nvPr>
            <p:ph type="sldNum" sz="quarter" idx="12"/>
          </p:nvPr>
        </p:nvSpPr>
        <p:spPr>
          <a:xfrm>
            <a:off x="7884368" y="6245225"/>
            <a:ext cx="802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826321F-3FA8-4034-A32D-8AD3A3EAA100}" type="slidenum">
              <a:rPr lang="en-US" altLang="ja-JP" sz="1400" smtClean="0"/>
              <a:pPr>
                <a:spcBef>
                  <a:spcPct val="0"/>
                </a:spcBef>
                <a:buFontTx/>
                <a:buNone/>
              </a:pPr>
              <a:t>52</a:t>
            </a:fld>
            <a:endParaRPr lang="en-US" altLang="ja-JP" sz="1400" dirty="0" smtClean="0"/>
          </a:p>
        </p:txBody>
      </p:sp>
      <p:sp>
        <p:nvSpPr>
          <p:cNvPr id="45060" name="Text Box 6"/>
          <p:cNvSpPr txBox="1">
            <a:spLocks noChangeArrowheads="1"/>
          </p:cNvSpPr>
          <p:nvPr/>
        </p:nvSpPr>
        <p:spPr bwMode="auto">
          <a:xfrm>
            <a:off x="6303254" y="178702"/>
            <a:ext cx="1581114"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P36</a:t>
            </a:r>
            <a:endParaRPr lang="ja-JP" altLang="en-US" sz="1600" dirty="0">
              <a:latin typeface="HG丸ｺﾞｼｯｸM-PRO" pitchFamily="50" charset="-128"/>
              <a:ea typeface="HG丸ｺﾞｼｯｸM-PRO" pitchFamily="50" charset="-128"/>
            </a:endParaRPr>
          </a:p>
        </p:txBody>
      </p:sp>
      <p:sp>
        <p:nvSpPr>
          <p:cNvPr id="45063" name="Text Box 9"/>
          <p:cNvSpPr txBox="1">
            <a:spLocks noChangeArrowheads="1"/>
          </p:cNvSpPr>
          <p:nvPr/>
        </p:nvSpPr>
        <p:spPr bwMode="auto">
          <a:xfrm>
            <a:off x="298595" y="311473"/>
            <a:ext cx="5779368" cy="45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85000"/>
              </a:lnSpc>
              <a:spcBef>
                <a:spcPct val="0"/>
              </a:spcBef>
              <a:buFontTx/>
              <a:buNone/>
            </a:pPr>
            <a:r>
              <a:rPr lang="ja-JP" altLang="en-US" sz="2800" dirty="0">
                <a:latin typeface="HG丸ｺﾞｼｯｸM-PRO" pitchFamily="50" charset="-128"/>
                <a:ea typeface="HG丸ｺﾞｼｯｸM-PRO" pitchFamily="50" charset="-128"/>
              </a:rPr>
              <a:t>（２）自主的安全衛生活動の促進</a:t>
            </a:r>
          </a:p>
        </p:txBody>
      </p:sp>
      <p:sp>
        <p:nvSpPr>
          <p:cNvPr id="45065" name="Text Box 7"/>
          <p:cNvSpPr txBox="1">
            <a:spLocks noChangeArrowheads="1"/>
          </p:cNvSpPr>
          <p:nvPr/>
        </p:nvSpPr>
        <p:spPr bwMode="auto">
          <a:xfrm>
            <a:off x="270031" y="1628800"/>
            <a:ext cx="4806026" cy="4375557"/>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800"/>
              </a:lnSpc>
              <a:spcBef>
                <a:spcPts val="600"/>
              </a:spcBef>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道具箱（ツールボックス）の</a:t>
            </a:r>
            <a:r>
              <a:rPr lang="ja-JP" altLang="en-US" sz="2000" dirty="0">
                <a:latin typeface="HG丸ｺﾞｼｯｸM-PRO" pitchFamily="50" charset="-128"/>
                <a:ea typeface="HG丸ｺﾞｼｯｸM-PRO" pitchFamily="50" charset="-128"/>
              </a:rPr>
              <a:t>付近</a:t>
            </a:r>
            <a:r>
              <a:rPr lang="ja-JP" altLang="en-US" sz="2000" dirty="0" smtClean="0">
                <a:latin typeface="HG丸ｺﾞｼｯｸM-PRO" pitchFamily="50" charset="-128"/>
                <a:ea typeface="HG丸ｺﾞｼｯｸM-PRO" pitchFamily="50" charset="-128"/>
              </a:rPr>
              <a:t>に</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600"/>
              </a:spcBef>
              <a:buNone/>
            </a:pPr>
            <a:r>
              <a:rPr lang="ja-JP" altLang="en-US" sz="2000" dirty="0" smtClean="0">
                <a:latin typeface="HG丸ｺﾞｼｯｸM-PRO" pitchFamily="50" charset="-128"/>
                <a:ea typeface="HG丸ｺﾞｼｯｸM-PRO" pitchFamily="50" charset="-128"/>
              </a:rPr>
              <a:t>みんなが集まり、職長</a:t>
            </a:r>
            <a:r>
              <a:rPr lang="ja-JP" altLang="en-US" sz="2000" dirty="0">
                <a:latin typeface="HG丸ｺﾞｼｯｸM-PRO" pitchFamily="50" charset="-128"/>
                <a:ea typeface="HG丸ｺﾞｼｯｸM-PRO" pitchFamily="50" charset="-128"/>
              </a:rPr>
              <a:t>その他の</a:t>
            </a:r>
            <a:r>
              <a:rPr lang="ja-JP" altLang="en-US" sz="2000" dirty="0" smtClean="0">
                <a:latin typeface="HG丸ｺﾞｼｯｸM-PRO" pitchFamily="50" charset="-128"/>
                <a:ea typeface="HG丸ｺﾞｼｯｸM-PRO" pitchFamily="50" charset="-128"/>
              </a:rPr>
              <a:t>現場監</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600"/>
              </a:spcBef>
              <a:buNone/>
            </a:pPr>
            <a:r>
              <a:rPr lang="ja-JP" altLang="en-US" sz="2000" dirty="0" smtClean="0">
                <a:latin typeface="HG丸ｺﾞｼｯｸM-PRO" pitchFamily="50" charset="-128"/>
                <a:ea typeface="HG丸ｺﾞｼｯｸM-PRO" pitchFamily="50" charset="-128"/>
              </a:rPr>
              <a:t>督者など</a:t>
            </a:r>
            <a:r>
              <a:rPr lang="ja-JP" altLang="en-US" sz="2000" dirty="0">
                <a:latin typeface="HG丸ｺﾞｼｯｸM-PRO" pitchFamily="50" charset="-128"/>
                <a:ea typeface="HG丸ｺﾞｼｯｸM-PRO" pitchFamily="50" charset="-128"/>
              </a:rPr>
              <a:t>を</a:t>
            </a:r>
            <a:r>
              <a:rPr lang="ja-JP" altLang="en-US" sz="2000" dirty="0" smtClean="0">
                <a:latin typeface="HG丸ｺﾞｼｯｸM-PRO" pitchFamily="50" charset="-128"/>
                <a:ea typeface="HG丸ｺﾞｼｯｸM-PRO" pitchFamily="50" charset="-128"/>
              </a:rPr>
              <a:t>中心に</a:t>
            </a:r>
            <a:r>
              <a:rPr lang="ja-JP" altLang="en-US" sz="2000" dirty="0">
                <a:latin typeface="HG丸ｺﾞｼｯｸM-PRO" pitchFamily="50" charset="-128"/>
                <a:ea typeface="HG丸ｺﾞｼｯｸM-PRO" pitchFamily="50" charset="-128"/>
              </a:rPr>
              <a:t>して</a:t>
            </a:r>
            <a:r>
              <a:rPr lang="ja-JP" altLang="en-US" sz="2000" dirty="0" smtClean="0">
                <a:latin typeface="HG丸ｺﾞｼｯｸM-PRO" pitchFamily="50" charset="-128"/>
                <a:ea typeface="HG丸ｺﾞｼｯｸM-PRO" pitchFamily="50" charset="-128"/>
              </a:rPr>
              <a:t>、仕事の段取り</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600"/>
              </a:spcBef>
              <a:buNone/>
            </a:pPr>
            <a:r>
              <a:rPr lang="ja-JP" altLang="en-US" sz="2000" dirty="0" smtClean="0">
                <a:latin typeface="HG丸ｺﾞｼｯｸM-PRO" pitchFamily="50" charset="-128"/>
                <a:ea typeface="HG丸ｺﾞｼｯｸM-PRO" pitchFamily="50" charset="-128"/>
              </a:rPr>
              <a:t>や手順、災害防止</a:t>
            </a:r>
            <a:r>
              <a:rPr lang="ja-JP" altLang="en-US" sz="2000" dirty="0">
                <a:latin typeface="HG丸ｺﾞｼｯｸM-PRO" pitchFamily="50" charset="-128"/>
                <a:ea typeface="HG丸ｺﾞｼｯｸM-PRO" pitchFamily="50" charset="-128"/>
              </a:rPr>
              <a:t>に関しての身近な</a:t>
            </a:r>
            <a:r>
              <a:rPr lang="ja-JP" altLang="en-US" sz="2000" dirty="0" smtClean="0">
                <a:latin typeface="HG丸ｺﾞｼｯｸM-PRO" pitchFamily="50" charset="-128"/>
                <a:ea typeface="HG丸ｺﾞｼｯｸM-PRO" pitchFamily="50" charset="-128"/>
              </a:rPr>
              <a:t>問</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600"/>
              </a:spcBef>
              <a:buNone/>
            </a:pPr>
            <a:r>
              <a:rPr lang="ja-JP" altLang="en-US" sz="2000" dirty="0" smtClean="0">
                <a:latin typeface="HG丸ｺﾞｼｯｸM-PRO" pitchFamily="50" charset="-128"/>
                <a:ea typeface="HG丸ｺﾞｼｯｸM-PRO" pitchFamily="50" charset="-128"/>
              </a:rPr>
              <a:t>題</a:t>
            </a:r>
            <a:r>
              <a:rPr lang="ja-JP" altLang="en-US" sz="2000" dirty="0">
                <a:latin typeface="HG丸ｺﾞｼｯｸM-PRO" pitchFamily="50" charset="-128"/>
                <a:ea typeface="HG丸ｺﾞｼｯｸM-PRO" pitchFamily="50" charset="-128"/>
              </a:rPr>
              <a:t>を、</a:t>
            </a:r>
            <a:r>
              <a:rPr lang="ja-JP" altLang="en-US" sz="2000" dirty="0" smtClean="0">
                <a:latin typeface="HG丸ｺﾞｼｯｸM-PRO" pitchFamily="50" charset="-128"/>
                <a:ea typeface="HG丸ｺﾞｼｯｸM-PRO" pitchFamily="50" charset="-128"/>
              </a:rPr>
              <a:t>全員で討議する。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600"/>
              </a:spcBef>
              <a:buFontTx/>
              <a:buNone/>
            </a:pPr>
            <a:r>
              <a:rPr lang="ja-JP" altLang="en-US" sz="2000" dirty="0" smtClean="0">
                <a:latin typeface="HG丸ｺﾞｼｯｸM-PRO" pitchFamily="50" charset="-128"/>
                <a:ea typeface="HG丸ｺﾞｼｯｸM-PRO" pitchFamily="50" charset="-128"/>
              </a:rPr>
              <a:t>　安全作業方法に</a:t>
            </a:r>
            <a:r>
              <a:rPr lang="ja-JP" altLang="en-US" sz="2000" dirty="0">
                <a:latin typeface="HG丸ｺﾞｼｯｸM-PRO" pitchFamily="50" charset="-128"/>
                <a:ea typeface="HG丸ｺﾞｼｯｸM-PRO" pitchFamily="50" charset="-128"/>
              </a:rPr>
              <a:t>ついての</a:t>
            </a:r>
            <a:r>
              <a:rPr lang="ja-JP" altLang="en-US" sz="2000" dirty="0" smtClean="0">
                <a:latin typeface="HG丸ｺﾞｼｯｸM-PRO" pitchFamily="50" charset="-128"/>
                <a:ea typeface="HG丸ｺﾞｼｯｸM-PRO" pitchFamily="50" charset="-128"/>
              </a:rPr>
              <a:t>決定が</a:t>
            </a:r>
            <a:r>
              <a:rPr lang="ja-JP" altLang="en-US" sz="2000" dirty="0">
                <a:latin typeface="HG丸ｺﾞｼｯｸM-PRO" pitchFamily="50" charset="-128"/>
                <a:ea typeface="HG丸ｺﾞｼｯｸM-PRO" pitchFamily="50" charset="-128"/>
              </a:rPr>
              <a:t>され</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600"/>
              </a:spcBef>
              <a:buFontTx/>
              <a:buNone/>
            </a:pPr>
            <a:r>
              <a:rPr lang="ja-JP" altLang="en-US" sz="2000" dirty="0" smtClean="0">
                <a:latin typeface="HG丸ｺﾞｼｯｸM-PRO" pitchFamily="50" charset="-128"/>
                <a:ea typeface="HG丸ｺﾞｼｯｸM-PRO" pitchFamily="50" charset="-128"/>
              </a:rPr>
              <a:t>それ</a:t>
            </a:r>
            <a:r>
              <a:rPr lang="ja-JP" altLang="en-US" sz="2000" dirty="0">
                <a:latin typeface="HG丸ｺﾞｼｯｸM-PRO" pitchFamily="50" charset="-128"/>
                <a:ea typeface="HG丸ｺﾞｼｯｸM-PRO" pitchFamily="50" charset="-128"/>
              </a:rPr>
              <a:t>を確認し</a:t>
            </a:r>
            <a:r>
              <a:rPr lang="ja-JP" altLang="en-US" sz="2000" dirty="0" smtClean="0">
                <a:latin typeface="HG丸ｺﾞｼｯｸM-PRO" pitchFamily="50" charset="-128"/>
                <a:ea typeface="HG丸ｺﾞｼｯｸM-PRO" pitchFamily="50" charset="-128"/>
              </a:rPr>
              <a:t>、実行</a:t>
            </a:r>
            <a:r>
              <a:rPr lang="ja-JP" altLang="en-US" sz="2000" dirty="0">
                <a:latin typeface="HG丸ｺﾞｼｯｸM-PRO" pitchFamily="50" charset="-128"/>
                <a:ea typeface="HG丸ｺﾞｼｯｸM-PRO" pitchFamily="50" charset="-128"/>
              </a:rPr>
              <a:t>する。</a:t>
            </a:r>
          </a:p>
          <a:p>
            <a:pPr eaLnBrk="1" hangingPunct="1">
              <a:lnSpc>
                <a:spcPts val="28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朝、仕事にかかる前に、５～</a:t>
            </a:r>
            <a:r>
              <a:rPr lang="ja-JP" altLang="en-US" sz="2000" dirty="0" smtClean="0">
                <a:latin typeface="HG丸ｺﾞｼｯｸM-PRO" pitchFamily="50" charset="-128"/>
                <a:ea typeface="HG丸ｺﾞｼｯｸM-PRO" pitchFamily="50" charset="-128"/>
              </a:rPr>
              <a:t>１０分</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600"/>
              </a:spcBef>
              <a:buFontTx/>
              <a:buNone/>
            </a:pPr>
            <a:r>
              <a:rPr lang="ja-JP" altLang="en-US" sz="2000" dirty="0" smtClean="0">
                <a:latin typeface="HG丸ｺﾞｼｯｸM-PRO" pitchFamily="50" charset="-128"/>
                <a:ea typeface="HG丸ｺﾞｼｯｸM-PRO" pitchFamily="50" charset="-128"/>
              </a:rPr>
              <a:t>くらいの</a:t>
            </a:r>
            <a:r>
              <a:rPr lang="ja-JP" altLang="en-US" sz="2000" dirty="0">
                <a:latin typeface="HG丸ｺﾞｼｯｸM-PRO" pitchFamily="50" charset="-128"/>
                <a:ea typeface="HG丸ｺﾞｼｯｸM-PRO" pitchFamily="50" charset="-128"/>
              </a:rPr>
              <a:t>時間を割いて開くのが普通</a:t>
            </a:r>
            <a:r>
              <a:rPr lang="ja-JP" altLang="en-US" sz="2000" dirty="0" smtClean="0">
                <a:latin typeface="HG丸ｺﾞｼｯｸM-PRO" pitchFamily="50" charset="-128"/>
                <a:ea typeface="HG丸ｺﾞｼｯｸM-PRO" pitchFamily="50" charset="-128"/>
              </a:rPr>
              <a:t>で</a:t>
            </a:r>
            <a:endParaRPr lang="en-US" altLang="ja-JP" sz="2000" dirty="0" smtClean="0">
              <a:latin typeface="HG丸ｺﾞｼｯｸM-PRO" pitchFamily="50" charset="-128"/>
              <a:ea typeface="HG丸ｺﾞｼｯｸM-PRO" pitchFamily="50" charset="-128"/>
            </a:endParaRPr>
          </a:p>
          <a:p>
            <a:pPr eaLnBrk="1" hangingPunct="1">
              <a:lnSpc>
                <a:spcPts val="2800"/>
              </a:lnSpc>
              <a:spcBef>
                <a:spcPts val="600"/>
              </a:spcBef>
              <a:buFontTx/>
              <a:buNone/>
            </a:pPr>
            <a:r>
              <a:rPr lang="ja-JP" altLang="en-US" sz="2000" dirty="0" smtClean="0">
                <a:latin typeface="HG丸ｺﾞｼｯｸM-PRO" pitchFamily="50" charset="-128"/>
                <a:ea typeface="HG丸ｺﾞｼｯｸM-PRO" pitchFamily="50" charset="-128"/>
              </a:rPr>
              <a:t>ある</a:t>
            </a:r>
            <a:r>
              <a:rPr lang="ja-JP" altLang="en-US" sz="2000" dirty="0">
                <a:latin typeface="HG丸ｺﾞｼｯｸM-PRO" pitchFamily="50" charset="-128"/>
                <a:ea typeface="HG丸ｺﾞｼｯｸM-PRO" pitchFamily="50" charset="-128"/>
              </a:rPr>
              <a:t>。</a:t>
            </a:r>
          </a:p>
        </p:txBody>
      </p:sp>
      <p:pic>
        <p:nvPicPr>
          <p:cNvPr id="2" name="図 1"/>
          <p:cNvPicPr>
            <a:picLocks noChangeAspect="1"/>
          </p:cNvPicPr>
          <p:nvPr/>
        </p:nvPicPr>
        <p:blipFill>
          <a:blip r:embed="rId2"/>
          <a:stretch>
            <a:fillRect/>
          </a:stretch>
        </p:blipFill>
        <p:spPr>
          <a:xfrm>
            <a:off x="5321436" y="2060848"/>
            <a:ext cx="3717664" cy="3096344"/>
          </a:xfrm>
          <a:prstGeom prst="rect">
            <a:avLst/>
          </a:prstGeom>
        </p:spPr>
      </p:pic>
      <p:sp>
        <p:nvSpPr>
          <p:cNvPr id="10" name="Text Box 9"/>
          <p:cNvSpPr txBox="1">
            <a:spLocks noChangeArrowheads="1"/>
          </p:cNvSpPr>
          <p:nvPr/>
        </p:nvSpPr>
        <p:spPr bwMode="auto">
          <a:xfrm>
            <a:off x="298595" y="944988"/>
            <a:ext cx="7038274"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ア　ツールボックス・ミーティング（ＴＢＭ）</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89691757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8"/>
          <p:cNvSpPr>
            <a:spLocks noChangeArrowheads="1"/>
          </p:cNvSpPr>
          <p:nvPr/>
        </p:nvSpPr>
        <p:spPr bwMode="auto">
          <a:xfrm>
            <a:off x="176579" y="3066150"/>
            <a:ext cx="8758410" cy="3531201"/>
          </a:xfrm>
          <a:prstGeom prst="roundRect">
            <a:avLst>
              <a:gd name="adj" fmla="val 6147"/>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（イ）ツールボックス・ミーティングの進め方</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①　第一段階・・・導入</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・参加者をリラックス</a:t>
            </a:r>
            <a:r>
              <a:rPr lang="ja-JP" altLang="en-US" sz="2000" dirty="0">
                <a:latin typeface="HG丸ｺﾞｼｯｸM-PRO" pitchFamily="50" charset="-128"/>
                <a:ea typeface="HG丸ｺﾞｼｯｸM-PRO" pitchFamily="50" charset="-128"/>
              </a:rPr>
              <a:t>させ、</a:t>
            </a:r>
            <a:r>
              <a:rPr lang="ja-JP" altLang="en-US" sz="2000" dirty="0" smtClean="0">
                <a:latin typeface="HG丸ｺﾞｼｯｸM-PRO" pitchFamily="50" charset="-128"/>
                <a:ea typeface="HG丸ｺﾞｼｯｸM-PRO" pitchFamily="50" charset="-128"/>
              </a:rPr>
              <a:t>提供する話題に関心を向けさせる。</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②　第二</a:t>
            </a:r>
            <a:r>
              <a:rPr lang="ja-JP" altLang="en-US" sz="2000" dirty="0">
                <a:latin typeface="HG丸ｺﾞｼｯｸM-PRO" pitchFamily="50" charset="-128"/>
                <a:ea typeface="HG丸ｺﾞｼｯｸM-PRO" pitchFamily="50" charset="-128"/>
              </a:rPr>
              <a:t>段階・・・意見や考え方を</a:t>
            </a:r>
            <a:r>
              <a:rPr lang="ja-JP" altLang="en-US" sz="2000" dirty="0" smtClean="0">
                <a:latin typeface="HG丸ｺﾞｼｯｸM-PRO" pitchFamily="50" charset="-128"/>
                <a:ea typeface="HG丸ｺﾞｼｯｸM-PRO" pitchFamily="50" charset="-128"/>
              </a:rPr>
              <a:t>引き出す</a:t>
            </a:r>
            <a:endParaRPr lang="ja-JP" altLang="en-US" sz="2000" dirty="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・全員</a:t>
            </a:r>
            <a:r>
              <a:rPr lang="ja-JP" altLang="en-US" sz="2000" dirty="0">
                <a:latin typeface="HG丸ｺﾞｼｯｸM-PRO" pitchFamily="50" charset="-128"/>
                <a:ea typeface="HG丸ｺﾞｼｯｸM-PRO" pitchFamily="50" charset="-128"/>
              </a:rPr>
              <a:t>に発言</a:t>
            </a:r>
            <a:r>
              <a:rPr lang="ja-JP" altLang="en-US" sz="2000" dirty="0" smtClean="0">
                <a:latin typeface="HG丸ｺﾞｼｯｸM-PRO" pitchFamily="50" charset="-128"/>
                <a:ea typeface="HG丸ｺﾞｼｯｸM-PRO" pitchFamily="50" charset="-128"/>
              </a:rPr>
              <a:t>させるように努める。</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③　第三</a:t>
            </a:r>
            <a:r>
              <a:rPr lang="ja-JP" altLang="en-US" sz="2000" dirty="0">
                <a:latin typeface="HG丸ｺﾞｼｯｸM-PRO" pitchFamily="50" charset="-128"/>
                <a:ea typeface="HG丸ｺﾞｼｯｸM-PRO" pitchFamily="50" charset="-128"/>
              </a:rPr>
              <a:t>段階・・・まとめる</a:t>
            </a: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・話し合いを通じて結論</a:t>
            </a:r>
            <a:r>
              <a:rPr lang="ja-JP" altLang="en-US" sz="2000" dirty="0">
                <a:latin typeface="HG丸ｺﾞｼｯｸM-PRO" pitchFamily="50" charset="-128"/>
                <a:ea typeface="HG丸ｺﾞｼｯｸM-PRO" pitchFamily="50" charset="-128"/>
              </a:rPr>
              <a:t>を</a:t>
            </a:r>
            <a:r>
              <a:rPr lang="ja-JP" altLang="en-US" sz="2000" dirty="0" smtClean="0">
                <a:latin typeface="HG丸ｺﾞｼｯｸM-PRO" pitchFamily="50" charset="-128"/>
                <a:ea typeface="HG丸ｺﾞｼｯｸM-PRO" pitchFamily="50" charset="-128"/>
              </a:rPr>
              <a:t>出す。結論が出</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せ</a:t>
            </a:r>
            <a:r>
              <a:rPr lang="ja-JP" altLang="en-US" sz="2000" dirty="0" smtClean="0">
                <a:latin typeface="HG丸ｺﾞｼｯｸM-PRO" pitchFamily="50" charset="-128"/>
                <a:ea typeface="HG丸ｺﾞｼｯｸM-PRO" pitchFamily="50" charset="-128"/>
              </a:rPr>
              <a:t>なかった場合は、今後その問題をどの</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ように扱うか決めておく。</a:t>
            </a:r>
            <a:endParaRPr lang="en-US" altLang="ja-JP" sz="2000" dirty="0" smtClean="0">
              <a:latin typeface="HG丸ｺﾞｼｯｸM-PRO" pitchFamily="50" charset="-128"/>
              <a:ea typeface="HG丸ｺﾞｼｯｸM-PRO" pitchFamily="50" charset="-128"/>
            </a:endParaRPr>
          </a:p>
        </p:txBody>
      </p:sp>
      <p:sp>
        <p:nvSpPr>
          <p:cNvPr id="45058" name="スライド番号プレースホルダー 3"/>
          <p:cNvSpPr>
            <a:spLocks noGrp="1"/>
          </p:cNvSpPr>
          <p:nvPr>
            <p:ph type="sldNum" sz="quarter" idx="12"/>
          </p:nvPr>
        </p:nvSpPr>
        <p:spPr>
          <a:xfrm>
            <a:off x="7884368" y="6245225"/>
            <a:ext cx="802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826321F-3FA8-4034-A32D-8AD3A3EAA100}" type="slidenum">
              <a:rPr lang="en-US" altLang="ja-JP" sz="1400" smtClean="0"/>
              <a:pPr>
                <a:spcBef>
                  <a:spcPct val="0"/>
                </a:spcBef>
                <a:buFontTx/>
                <a:buNone/>
              </a:pPr>
              <a:t>53</a:t>
            </a:fld>
            <a:endParaRPr lang="en-US" altLang="ja-JP" sz="1400" dirty="0" smtClean="0"/>
          </a:p>
        </p:txBody>
      </p:sp>
      <p:sp>
        <p:nvSpPr>
          <p:cNvPr id="8" name="AutoShape 8"/>
          <p:cNvSpPr>
            <a:spLocks noChangeArrowheads="1"/>
          </p:cNvSpPr>
          <p:nvPr/>
        </p:nvSpPr>
        <p:spPr bwMode="auto">
          <a:xfrm>
            <a:off x="176579" y="188640"/>
            <a:ext cx="8758410" cy="2744564"/>
          </a:xfrm>
          <a:prstGeom prst="roundRect">
            <a:avLst>
              <a:gd name="adj" fmla="val 6147"/>
            </a:avLst>
          </a:prstGeom>
          <a:solidFill>
            <a:srgbClr val="FFFF66"/>
          </a:solidFill>
          <a:ln w="9525">
            <a:solidFill>
              <a:srgbClr val="FFFF66"/>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（ア）ツールボックス・ミーティングを開くまでの準備</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・次の事項について準備しておく。</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①　事</a:t>
            </a:r>
            <a:r>
              <a:rPr lang="ja-JP" altLang="en-US" sz="2000" dirty="0">
                <a:latin typeface="HG丸ｺﾞｼｯｸM-PRO" pitchFamily="50" charset="-128"/>
                <a:ea typeface="HG丸ｺﾞｼｯｸM-PRO" pitchFamily="50" charset="-128"/>
              </a:rPr>
              <a:t>業者</a:t>
            </a:r>
            <a:r>
              <a:rPr lang="ja-JP" altLang="en-US" sz="2000" dirty="0" smtClean="0">
                <a:latin typeface="HG丸ｺﾞｼｯｸM-PRO" pitchFamily="50" charset="-128"/>
                <a:ea typeface="HG丸ｺﾞｼｯｸM-PRO" pitchFamily="50" charset="-128"/>
              </a:rPr>
              <a:t>や労働者に</a:t>
            </a:r>
            <a:r>
              <a:rPr lang="ja-JP" altLang="en-US" sz="2000" dirty="0">
                <a:latin typeface="HG丸ｺﾞｼｯｸM-PRO" pitchFamily="50" charset="-128"/>
                <a:ea typeface="HG丸ｺﾞｼｯｸM-PRO" pitchFamily="50" charset="-128"/>
              </a:rPr>
              <a:t>十分理解して</a:t>
            </a:r>
            <a:r>
              <a:rPr lang="ja-JP" altLang="en-US" sz="2000" dirty="0" smtClean="0">
                <a:latin typeface="HG丸ｺﾞｼｯｸM-PRO" pitchFamily="50" charset="-128"/>
                <a:ea typeface="HG丸ｺﾞｼｯｸM-PRO" pitchFamily="50" charset="-128"/>
              </a:rPr>
              <a:t>もらう</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安全衛生意識の向上、災害</a:t>
            </a:r>
            <a:r>
              <a:rPr lang="ja-JP" altLang="en-US" sz="2000" dirty="0" smtClean="0">
                <a:latin typeface="HG丸ｺﾞｼｯｸM-PRO" pitchFamily="50" charset="-128"/>
                <a:ea typeface="HG丸ｺﾞｼｯｸM-PRO" pitchFamily="50" charset="-128"/>
              </a:rPr>
              <a:t>防止対策</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実施などで、能率・</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品質の向上につながる）</a:t>
            </a:r>
            <a:r>
              <a:rPr lang="ja-JP" altLang="en-US" sz="2000" dirty="0">
                <a:latin typeface="HG丸ｺﾞｼｯｸM-PRO" pitchFamily="50" charset="-128"/>
                <a:ea typeface="HG丸ｺﾞｼｯｸM-PRO" pitchFamily="50" charset="-128"/>
              </a:rPr>
              <a:t>。</a:t>
            </a: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②　価値</a:t>
            </a:r>
            <a:r>
              <a:rPr lang="ja-JP" altLang="en-US" sz="2000" dirty="0">
                <a:latin typeface="HG丸ｺﾞｼｯｸM-PRO" pitchFamily="50" charset="-128"/>
                <a:ea typeface="HG丸ｺﾞｼｯｸM-PRO" pitchFamily="50" charset="-128"/>
              </a:rPr>
              <a:t>あるテーマを選び用意して</a:t>
            </a:r>
            <a:r>
              <a:rPr lang="ja-JP" altLang="en-US" sz="2000" dirty="0" smtClean="0">
                <a:latin typeface="HG丸ｺﾞｼｯｸM-PRO" pitchFamily="50" charset="-128"/>
                <a:ea typeface="HG丸ｺﾞｼｯｸM-PRO" pitchFamily="50" charset="-128"/>
              </a:rPr>
              <a:t>おく</a:t>
            </a:r>
            <a:endParaRPr lang="en-US" altLang="ja-JP" sz="2000" dirty="0" smtClean="0">
              <a:latin typeface="HG丸ｺﾞｼｯｸM-PRO" pitchFamily="50" charset="-128"/>
              <a:ea typeface="HG丸ｺﾞｼｯｸM-PRO" pitchFamily="50" charset="-128"/>
            </a:endParaRPr>
          </a:p>
          <a:p>
            <a:pPr eaLnBrk="1" hangingPunct="1">
              <a:lnSpc>
                <a:spcPts val="2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災害の原因・対策、不安全行動</a:t>
            </a:r>
            <a:r>
              <a:rPr lang="ja-JP" altLang="en-US" sz="2000" dirty="0" smtClean="0">
                <a:latin typeface="HG丸ｺﾞｼｯｸM-PRO" pitchFamily="50" charset="-128"/>
                <a:ea typeface="HG丸ｺﾞｼｯｸM-PRO" pitchFamily="50" charset="-128"/>
              </a:rPr>
              <a:t>の事例</a:t>
            </a:r>
            <a:r>
              <a:rPr lang="ja-JP" altLang="en-US" sz="2000" dirty="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新聞記事事例等）　</a:t>
            </a:r>
          </a:p>
          <a:p>
            <a:pPr eaLnBrk="1" hangingPunct="1">
              <a:lnSpc>
                <a:spcPts val="2600"/>
              </a:lnSpc>
              <a:spcBef>
                <a:spcPct val="0"/>
              </a:spcBef>
              <a:buFontTx/>
              <a:buNone/>
            </a:pPr>
            <a:endParaRPr lang="en-US" altLang="ja-JP" sz="2000" dirty="0" smtClean="0">
              <a:latin typeface="HG丸ｺﾞｼｯｸM-PRO" pitchFamily="50" charset="-128"/>
              <a:ea typeface="HG丸ｺﾞｼｯｸM-PRO" pitchFamily="50" charset="-128"/>
            </a:endParaRPr>
          </a:p>
        </p:txBody>
      </p:sp>
      <p:sp>
        <p:nvSpPr>
          <p:cNvPr id="11" name="Text Box 6"/>
          <p:cNvSpPr txBox="1">
            <a:spLocks noChangeArrowheads="1"/>
          </p:cNvSpPr>
          <p:nvPr/>
        </p:nvSpPr>
        <p:spPr bwMode="auto">
          <a:xfrm>
            <a:off x="6876256" y="980728"/>
            <a:ext cx="1653122"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P36</a:t>
            </a:r>
            <a:endParaRPr lang="ja-JP" altLang="en-US" sz="1600" dirty="0">
              <a:latin typeface="HG丸ｺﾞｼｯｸM-PRO" pitchFamily="50" charset="-128"/>
              <a:ea typeface="HG丸ｺﾞｼｯｸM-PRO" pitchFamily="50" charset="-128"/>
            </a:endParaRPr>
          </a:p>
        </p:txBody>
      </p:sp>
      <p:sp>
        <p:nvSpPr>
          <p:cNvPr id="13" name="Text Box 10"/>
          <p:cNvSpPr txBox="1">
            <a:spLocks noChangeArrowheads="1"/>
          </p:cNvSpPr>
          <p:nvPr/>
        </p:nvSpPr>
        <p:spPr bwMode="auto">
          <a:xfrm>
            <a:off x="6932366" y="4985058"/>
            <a:ext cx="18351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600"/>
              </a:spcBef>
              <a:buFontTx/>
              <a:buNone/>
            </a:pPr>
            <a:r>
              <a:rPr lang="ja-JP" altLang="en-US" sz="2000" dirty="0">
                <a:latin typeface="HG丸ｺﾞｼｯｸM-PRO" pitchFamily="50" charset="-128"/>
                <a:ea typeface="HG丸ｺﾞｼｯｸM-PRO" pitchFamily="50" charset="-128"/>
              </a:rPr>
              <a:t>ワンポイント</a:t>
            </a:r>
            <a:endParaRPr lang="en-US" altLang="ja-JP" sz="2000" dirty="0">
              <a:latin typeface="HG丸ｺﾞｼｯｸM-PRO" pitchFamily="50" charset="-128"/>
              <a:ea typeface="HG丸ｺﾞｼｯｸM-PRO" pitchFamily="50" charset="-128"/>
            </a:endParaRPr>
          </a:p>
          <a:p>
            <a:pPr eaLnBrk="1" hangingPunct="1">
              <a:spcBef>
                <a:spcPts val="600"/>
              </a:spcBef>
              <a:buFontTx/>
              <a:buNone/>
            </a:pPr>
            <a:r>
              <a:rPr lang="ja-JP" altLang="en-US" sz="2000" dirty="0">
                <a:latin typeface="HG丸ｺﾞｼｯｸM-PRO" pitchFamily="50" charset="-128"/>
                <a:ea typeface="HG丸ｺﾞｼｯｸM-PRO" pitchFamily="50" charset="-128"/>
              </a:rPr>
              <a:t>ＫＹが効果的</a:t>
            </a:r>
          </a:p>
        </p:txBody>
      </p:sp>
      <p:sp>
        <p:nvSpPr>
          <p:cNvPr id="14" name="AutoShape 9"/>
          <p:cNvSpPr>
            <a:spLocks/>
          </p:cNvSpPr>
          <p:nvPr/>
        </p:nvSpPr>
        <p:spPr bwMode="auto">
          <a:xfrm>
            <a:off x="6528015" y="4509119"/>
            <a:ext cx="305732" cy="1736105"/>
          </a:xfrm>
          <a:prstGeom prst="rightBrace">
            <a:avLst>
              <a:gd name="adj1" fmla="val 43594"/>
              <a:gd name="adj2" fmla="val 49157"/>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b="1"/>
          </a:p>
        </p:txBody>
      </p:sp>
      <p:sp>
        <p:nvSpPr>
          <p:cNvPr id="15" name="Text Box 6"/>
          <p:cNvSpPr txBox="1">
            <a:spLocks noChangeArrowheads="1"/>
          </p:cNvSpPr>
          <p:nvPr/>
        </p:nvSpPr>
        <p:spPr bwMode="auto">
          <a:xfrm>
            <a:off x="7023380" y="3506134"/>
            <a:ext cx="1653122"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P37</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95373913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41DCBBD2-EE3F-47A7-ADC1-DEF19A88E62A}" type="slidenum">
              <a:rPr lang="en-US" altLang="ja-JP" sz="1400" smtClean="0"/>
              <a:pPr>
                <a:spcBef>
                  <a:spcPct val="0"/>
                </a:spcBef>
                <a:buFontTx/>
                <a:buNone/>
              </a:pPr>
              <a:t>54</a:t>
            </a:fld>
            <a:endParaRPr lang="en-US" altLang="ja-JP" sz="1400" smtClean="0"/>
          </a:p>
        </p:txBody>
      </p:sp>
      <p:sp>
        <p:nvSpPr>
          <p:cNvPr id="47107" name="Text Box 6"/>
          <p:cNvSpPr txBox="1">
            <a:spLocks noChangeArrowheads="1"/>
          </p:cNvSpPr>
          <p:nvPr/>
        </p:nvSpPr>
        <p:spPr bwMode="auto">
          <a:xfrm>
            <a:off x="323850" y="1268413"/>
            <a:ext cx="489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endParaRPr lang="ja-JP" altLang="ja-JP" sz="1800"/>
          </a:p>
        </p:txBody>
      </p:sp>
      <p:sp>
        <p:nvSpPr>
          <p:cNvPr id="47109" name="Text Box 8"/>
          <p:cNvSpPr txBox="1">
            <a:spLocks noChangeArrowheads="1"/>
          </p:cNvSpPr>
          <p:nvPr/>
        </p:nvSpPr>
        <p:spPr bwMode="auto">
          <a:xfrm>
            <a:off x="6553200" y="253656"/>
            <a:ext cx="1944265"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P37</a:t>
            </a:r>
            <a:endParaRPr lang="ja-JP" altLang="en-US" sz="1600" dirty="0">
              <a:latin typeface="HG丸ｺﾞｼｯｸM-PRO" pitchFamily="50" charset="-128"/>
              <a:ea typeface="HG丸ｺﾞｼｯｸM-PRO" pitchFamily="50" charset="-128"/>
            </a:endParaRPr>
          </a:p>
        </p:txBody>
      </p:sp>
      <p:sp>
        <p:nvSpPr>
          <p:cNvPr id="47108" name="Text Box 7"/>
          <p:cNvSpPr txBox="1">
            <a:spLocks noChangeArrowheads="1"/>
          </p:cNvSpPr>
          <p:nvPr/>
        </p:nvSpPr>
        <p:spPr bwMode="auto">
          <a:xfrm>
            <a:off x="251520" y="645855"/>
            <a:ext cx="8613775" cy="5491247"/>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4000"/>
              </a:lnSpc>
              <a:spcBef>
                <a:spcPts val="0"/>
              </a:spcBef>
              <a:buFontTx/>
              <a:buNone/>
            </a:pPr>
            <a:r>
              <a:rPr lang="ja-JP" altLang="en-US" sz="2400" b="1" dirty="0" smtClean="0">
                <a:solidFill>
                  <a:srgbClr val="FF0000"/>
                </a:solidFill>
                <a:latin typeface="HG丸ｺﾞｼｯｸM-PRO" pitchFamily="50" charset="-128"/>
                <a:ea typeface="HG丸ｺﾞｼｯｸM-PRO" pitchFamily="50" charset="-128"/>
              </a:rPr>
              <a:t>ツールボックス</a:t>
            </a:r>
            <a:r>
              <a:rPr lang="ja-JP" altLang="en-US" sz="2400" b="1" dirty="0">
                <a:solidFill>
                  <a:srgbClr val="FF0000"/>
                </a:solidFill>
                <a:latin typeface="HG丸ｺﾞｼｯｸM-PRO" pitchFamily="50" charset="-128"/>
                <a:ea typeface="HG丸ｺﾞｼｯｸM-PRO" pitchFamily="50" charset="-128"/>
              </a:rPr>
              <a:t>・ミーティングを運営する際の留意点</a:t>
            </a:r>
          </a:p>
          <a:p>
            <a:pPr eaLnBrk="1" hangingPunct="1">
              <a:lnSpc>
                <a:spcPts val="27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①　あらかじめ</a:t>
            </a:r>
            <a:r>
              <a:rPr lang="ja-JP" altLang="en-US" sz="2000" dirty="0">
                <a:latin typeface="HG丸ｺﾞｼｯｸM-PRO" pitchFamily="50" charset="-128"/>
                <a:ea typeface="HG丸ｺﾞｼｯｸM-PRO" pitchFamily="50" charset="-128"/>
              </a:rPr>
              <a:t>結論についておおよその方向性を準備しておく。</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各自の意見を引き出し手際よくこの方向</a:t>
            </a:r>
            <a:r>
              <a:rPr lang="ja-JP" altLang="en-US" sz="2000" dirty="0">
                <a:latin typeface="HG丸ｺﾞｼｯｸM-PRO" pitchFamily="50" charset="-128"/>
                <a:ea typeface="HG丸ｺﾞｼｯｸM-PRO" pitchFamily="50" charset="-128"/>
              </a:rPr>
              <a:t>へ導く。</a:t>
            </a:r>
          </a:p>
          <a:p>
            <a:pPr eaLnBrk="1" hangingPunct="1">
              <a:lnSpc>
                <a:spcPts val="27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②　誤った</a:t>
            </a:r>
            <a:r>
              <a:rPr lang="ja-JP" altLang="en-US" sz="2000" dirty="0">
                <a:latin typeface="HG丸ｺﾞｼｯｸM-PRO" pitchFamily="50" charset="-128"/>
                <a:ea typeface="HG丸ｺﾞｼｯｸM-PRO" pitchFamily="50" charset="-128"/>
              </a:rPr>
              <a:t>考え方が出ても、直ちにそれは誤りであると</a:t>
            </a:r>
            <a:r>
              <a:rPr lang="ja-JP" altLang="en-US" sz="2000" dirty="0" smtClean="0">
                <a:latin typeface="HG丸ｺﾞｼｯｸM-PRO" pitchFamily="50" charset="-128"/>
                <a:ea typeface="HG丸ｺﾞｼｯｸM-PRO" pitchFamily="50" charset="-128"/>
              </a:rPr>
              <a:t>決めつける</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と、</a:t>
            </a:r>
            <a:r>
              <a:rPr lang="ja-JP" altLang="en-US" sz="2000" dirty="0">
                <a:latin typeface="HG丸ｺﾞｼｯｸM-PRO" pitchFamily="50" charset="-128"/>
                <a:ea typeface="HG丸ｺﾞｼｯｸM-PRO" pitchFamily="50" charset="-128"/>
              </a:rPr>
              <a:t>次回から意見を述べなくなるので、他</a:t>
            </a:r>
            <a:r>
              <a:rPr lang="ja-JP" altLang="en-US" sz="2000" dirty="0" smtClean="0">
                <a:latin typeface="HG丸ｺﾞｼｯｸM-PRO" pitchFamily="50" charset="-128"/>
                <a:ea typeface="HG丸ｺﾞｼｯｸM-PRO" pitchFamily="50" charset="-128"/>
              </a:rPr>
              <a:t>の者</a:t>
            </a:r>
            <a:r>
              <a:rPr lang="ja-JP" altLang="en-US" sz="2000" dirty="0">
                <a:latin typeface="HG丸ｺﾞｼｯｸM-PRO" pitchFamily="50" charset="-128"/>
                <a:ea typeface="HG丸ｺﾞｼｯｸM-PRO" pitchFamily="50" charset="-128"/>
              </a:rPr>
              <a:t>の意見を求め</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提案者</a:t>
            </a:r>
            <a:r>
              <a:rPr lang="ja-JP" altLang="en-US" sz="2000" dirty="0">
                <a:latin typeface="HG丸ｺﾞｼｯｸM-PRO" pitchFamily="50" charset="-128"/>
                <a:ea typeface="HG丸ｺﾞｼｯｸM-PRO" pitchFamily="50" charset="-128"/>
              </a:rPr>
              <a:t>にそれが妥当ではないこと</a:t>
            </a:r>
            <a:r>
              <a:rPr lang="ja-JP" altLang="en-US" sz="2000" dirty="0" smtClean="0">
                <a:latin typeface="HG丸ｺﾞｼｯｸM-PRO" pitchFamily="50" charset="-128"/>
                <a:ea typeface="HG丸ｺﾞｼｯｸM-PRO" pitchFamily="50" charset="-128"/>
              </a:rPr>
              <a:t>を納得して</a:t>
            </a:r>
            <a:r>
              <a:rPr lang="ja-JP" altLang="en-US" sz="2000" dirty="0">
                <a:latin typeface="HG丸ｺﾞｼｯｸM-PRO" pitchFamily="50" charset="-128"/>
                <a:ea typeface="HG丸ｺﾞｼｯｸM-PRO" pitchFamily="50" charset="-128"/>
              </a:rPr>
              <a:t>もらう。</a:t>
            </a:r>
          </a:p>
          <a:p>
            <a:pPr eaLnBrk="1" hangingPunct="1">
              <a:lnSpc>
                <a:spcPts val="27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③</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リーダー</a:t>
            </a:r>
            <a:r>
              <a:rPr lang="ja-JP" altLang="en-US" sz="2000" dirty="0">
                <a:latin typeface="HG丸ｺﾞｼｯｸM-PRO" pitchFamily="50" charset="-128"/>
                <a:ea typeface="HG丸ｺﾞｼｯｸM-PRO" pitchFamily="50" charset="-128"/>
              </a:rPr>
              <a:t>は、討論の雰囲気に巻き込まれないように</a:t>
            </a:r>
            <a:r>
              <a:rPr lang="ja-JP" altLang="en-US" sz="2000" dirty="0" smtClean="0">
                <a:latin typeface="HG丸ｺﾞｼｯｸM-PRO" pitchFamily="50" charset="-128"/>
                <a:ea typeface="HG丸ｺﾞｼｯｸM-PRO" pitchFamily="50" charset="-128"/>
              </a:rPr>
              <a:t>冷静</a:t>
            </a:r>
            <a:r>
              <a:rPr lang="ja-JP" altLang="en-US" sz="2000" dirty="0">
                <a:latin typeface="HG丸ｺﾞｼｯｸM-PRO" pitchFamily="50" charset="-128"/>
                <a:ea typeface="HG丸ｺﾞｼｯｸM-PRO" pitchFamily="50" charset="-128"/>
              </a:rPr>
              <a:t>に</a:t>
            </a:r>
            <a:r>
              <a:rPr lang="ja-JP" altLang="en-US" sz="2000" dirty="0" smtClean="0">
                <a:latin typeface="HG丸ｺﾞｼｯｸM-PRO" pitchFamily="50" charset="-128"/>
                <a:ea typeface="HG丸ｺﾞｼｯｸM-PRO" pitchFamily="50" charset="-128"/>
              </a:rPr>
              <a:t>行動</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する。</a:t>
            </a:r>
            <a:endParaRPr lang="ja-JP" altLang="en-US" sz="2000" dirty="0">
              <a:latin typeface="HG丸ｺﾞｼｯｸM-PRO" pitchFamily="50" charset="-128"/>
              <a:ea typeface="HG丸ｺﾞｼｯｸM-PRO" pitchFamily="50" charset="-128"/>
            </a:endParaRPr>
          </a:p>
          <a:p>
            <a:pPr eaLnBrk="1" hangingPunct="1">
              <a:lnSpc>
                <a:spcPts val="27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④　リーダー</a:t>
            </a:r>
            <a:r>
              <a:rPr lang="ja-JP" altLang="en-US" sz="2000" dirty="0">
                <a:latin typeface="HG丸ｺﾞｼｯｸM-PRO" pitchFamily="50" charset="-128"/>
                <a:ea typeface="HG丸ｺﾞｼｯｸM-PRO" pitchFamily="50" charset="-128"/>
              </a:rPr>
              <a:t>は、発言者に対し教えるような態度を</a:t>
            </a:r>
            <a:r>
              <a:rPr lang="ja-JP" altLang="en-US" sz="2000" dirty="0" smtClean="0">
                <a:latin typeface="HG丸ｺﾞｼｯｸM-PRO" pitchFamily="50" charset="-128"/>
                <a:ea typeface="HG丸ｺﾞｼｯｸM-PRO" pitchFamily="50" charset="-128"/>
              </a:rPr>
              <a:t>とったり</a:t>
            </a:r>
            <a:r>
              <a:rPr lang="ja-JP" altLang="en-US" sz="2000" dirty="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職制</a:t>
            </a:r>
            <a:endParaRPr lang="en-US" altLang="ja-JP" sz="2000" dirty="0" smtClean="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上</a:t>
            </a:r>
            <a:r>
              <a:rPr lang="ja-JP" altLang="en-US" sz="2000" dirty="0">
                <a:latin typeface="HG丸ｺﾞｼｯｸM-PRO" pitchFamily="50" charset="-128"/>
                <a:ea typeface="HG丸ｺﾞｼｯｸM-PRO" pitchFamily="50" charset="-128"/>
              </a:rPr>
              <a:t>の地位をふり回して発言をおさえるよう</a:t>
            </a:r>
            <a:r>
              <a:rPr lang="ja-JP" altLang="en-US" sz="2000" dirty="0" smtClean="0">
                <a:latin typeface="HG丸ｺﾞｼｯｸM-PRO" pitchFamily="50" charset="-128"/>
                <a:ea typeface="HG丸ｺﾞｼｯｸM-PRO" pitchFamily="50" charset="-128"/>
              </a:rPr>
              <a:t>なこと</a:t>
            </a:r>
            <a:r>
              <a:rPr lang="ja-JP" altLang="en-US" sz="2000" dirty="0">
                <a:latin typeface="HG丸ｺﾞｼｯｸM-PRO" pitchFamily="50" charset="-128"/>
                <a:ea typeface="HG丸ｺﾞｼｯｸM-PRO" pitchFamily="50" charset="-128"/>
              </a:rPr>
              <a:t>は慎むこと。</a:t>
            </a:r>
          </a:p>
          <a:p>
            <a:pPr eaLnBrk="1" hangingPunct="1">
              <a:lnSpc>
                <a:spcPts val="27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⑤</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要領よく</a:t>
            </a:r>
            <a:r>
              <a:rPr lang="ja-JP" altLang="en-US" sz="2000" dirty="0">
                <a:latin typeface="HG丸ｺﾞｼｯｸM-PRO" pitchFamily="50" charset="-128"/>
                <a:ea typeface="HG丸ｺﾞｼｯｸM-PRO" pitchFamily="50" charset="-128"/>
              </a:rPr>
              <a:t>進行させて所定の時間がきたら</a:t>
            </a:r>
            <a:r>
              <a:rPr lang="ja-JP" altLang="en-US" sz="2000" dirty="0" smtClean="0">
                <a:latin typeface="HG丸ｺﾞｼｯｸM-PRO" pitchFamily="50" charset="-128"/>
                <a:ea typeface="HG丸ｺﾞｼｯｸM-PRO" pitchFamily="50" charset="-128"/>
              </a:rPr>
              <a:t>切り上げること。</a:t>
            </a:r>
            <a:endParaRPr lang="en-US" altLang="ja-JP" sz="2000" dirty="0" smtClean="0">
              <a:latin typeface="HG丸ｺﾞｼｯｸM-PRO" pitchFamily="50" charset="-128"/>
              <a:ea typeface="HG丸ｺﾞｼｯｸM-PRO" pitchFamily="50" charset="-128"/>
            </a:endParaRPr>
          </a:p>
          <a:p>
            <a:pPr eaLnBrk="1" hangingPunct="1">
              <a:lnSpc>
                <a:spcPts val="27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結論</a:t>
            </a:r>
            <a:r>
              <a:rPr lang="ja-JP" altLang="en-US" sz="2000" dirty="0">
                <a:latin typeface="HG丸ｺﾞｼｯｸM-PRO" pitchFamily="50" charset="-128"/>
                <a:ea typeface="HG丸ｺﾞｼｯｸM-PRO" pitchFamily="50" charset="-128"/>
              </a:rPr>
              <a:t>をまとめることができない場合は</a:t>
            </a:r>
            <a:r>
              <a:rPr lang="ja-JP" altLang="en-US" sz="2000" dirty="0" smtClean="0">
                <a:latin typeface="HG丸ｺﾞｼｯｸM-PRO" pitchFamily="50" charset="-128"/>
                <a:ea typeface="HG丸ｺﾞｼｯｸM-PRO" pitchFamily="50" charset="-128"/>
              </a:rPr>
              <a:t>、次回</a:t>
            </a:r>
            <a:r>
              <a:rPr lang="ja-JP" altLang="en-US" sz="2000" dirty="0">
                <a:latin typeface="HG丸ｺﾞｼｯｸM-PRO" pitchFamily="50" charset="-128"/>
                <a:ea typeface="HG丸ｺﾞｼｯｸM-PRO" pitchFamily="50" charset="-128"/>
              </a:rPr>
              <a:t>に</a:t>
            </a:r>
            <a:r>
              <a:rPr lang="ja-JP" altLang="en-US" sz="2000" dirty="0" smtClean="0">
                <a:latin typeface="HG丸ｺﾞｼｯｸM-PRO" pitchFamily="50" charset="-128"/>
                <a:ea typeface="HG丸ｺﾞｼｯｸM-PRO" pitchFamily="50" charset="-128"/>
              </a:rPr>
              <a:t>繰り越して継続</a:t>
            </a:r>
            <a:endParaRPr lang="en-US" altLang="ja-JP" sz="2000" dirty="0" smtClean="0">
              <a:latin typeface="HG丸ｺﾞｼｯｸM-PRO" pitchFamily="50" charset="-128"/>
              <a:ea typeface="HG丸ｺﾞｼｯｸM-PRO" pitchFamily="50" charset="-128"/>
            </a:endParaRPr>
          </a:p>
          <a:p>
            <a:pPr eaLnBrk="1" hangingPunct="1">
              <a:lnSpc>
                <a:spcPts val="27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討議</a:t>
            </a:r>
            <a:r>
              <a:rPr lang="ja-JP" altLang="en-US" sz="2000" dirty="0">
                <a:latin typeface="HG丸ｺﾞｼｯｸM-PRO" pitchFamily="50" charset="-128"/>
                <a:ea typeface="HG丸ｺﾞｼｯｸM-PRO" pitchFamily="50" charset="-128"/>
              </a:rPr>
              <a:t>とするが、討議内容は</a:t>
            </a:r>
            <a:r>
              <a:rPr lang="ja-JP" altLang="en-US" sz="2000" dirty="0" smtClean="0">
                <a:latin typeface="HG丸ｺﾞｼｯｸM-PRO" pitchFamily="50" charset="-128"/>
                <a:ea typeface="HG丸ｺﾞｼｯｸM-PRO" pitchFamily="50" charset="-128"/>
              </a:rPr>
              <a:t>まとめておくこと。</a:t>
            </a:r>
            <a:endParaRPr lang="en-US" altLang="ja-JP" sz="2000" dirty="0">
              <a:latin typeface="HG丸ｺﾞｼｯｸM-PRO" pitchFamily="50" charset="-128"/>
              <a:ea typeface="HG丸ｺﾞｼｯｸM-PRO" pitchFamily="50" charset="-128"/>
            </a:endParaRPr>
          </a:p>
          <a:p>
            <a:pPr eaLnBrk="1" hangingPunct="1">
              <a:lnSpc>
                <a:spcPts val="27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b="1" dirty="0">
                <a:latin typeface="HG丸ｺﾞｼｯｸM-PRO" pitchFamily="50" charset="-128"/>
                <a:ea typeface="HG丸ｺﾞｼｯｸM-PRO" pitchFamily="50" charset="-128"/>
              </a:rPr>
              <a:t>　</a:t>
            </a:r>
            <a:r>
              <a:rPr lang="ja-JP" altLang="en-US" sz="2000" b="1" dirty="0" smtClean="0">
                <a:latin typeface="HG丸ｺﾞｼｯｸM-PRO" pitchFamily="50" charset="-128"/>
                <a:ea typeface="HG丸ｺﾞｼｯｸM-PRO" pitchFamily="50" charset="-128"/>
              </a:rPr>
              <a:t>　</a:t>
            </a:r>
            <a:endParaRPr lang="ja-JP" altLang="en-US" sz="2000" b="1"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15570548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23E21E53-A1F4-4B6B-8583-301BC2AD585D}" type="slidenum">
              <a:rPr lang="en-US" altLang="ja-JP" sz="1400" smtClean="0"/>
              <a:pPr>
                <a:spcBef>
                  <a:spcPct val="0"/>
                </a:spcBef>
                <a:buFontTx/>
                <a:buNone/>
              </a:pPr>
              <a:t>55</a:t>
            </a:fld>
            <a:endParaRPr lang="en-US" altLang="ja-JP" sz="1400" smtClean="0"/>
          </a:p>
        </p:txBody>
      </p:sp>
      <p:sp>
        <p:nvSpPr>
          <p:cNvPr id="48131" name="AutoShape 17"/>
          <p:cNvSpPr>
            <a:spLocks noChangeArrowheads="1"/>
          </p:cNvSpPr>
          <p:nvPr/>
        </p:nvSpPr>
        <p:spPr bwMode="auto">
          <a:xfrm>
            <a:off x="2895600" y="2971800"/>
            <a:ext cx="576263" cy="647700"/>
          </a:xfrm>
          <a:prstGeom prst="rightArrow">
            <a:avLst>
              <a:gd name="adj1" fmla="val 50000"/>
              <a:gd name="adj2" fmla="val 25000"/>
            </a:avLst>
          </a:prstGeom>
          <a:solidFill>
            <a:srgbClr val="00FF00">
              <a:alpha val="52156"/>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grpSp>
        <p:nvGrpSpPr>
          <p:cNvPr id="48132" name="Group 3"/>
          <p:cNvGrpSpPr>
            <a:grpSpLocks/>
          </p:cNvGrpSpPr>
          <p:nvPr/>
        </p:nvGrpSpPr>
        <p:grpSpPr bwMode="auto">
          <a:xfrm>
            <a:off x="304800" y="1371600"/>
            <a:ext cx="3240088" cy="4224338"/>
            <a:chOff x="192" y="1056"/>
            <a:chExt cx="2041" cy="2661"/>
          </a:xfrm>
        </p:grpSpPr>
        <p:sp>
          <p:nvSpPr>
            <p:cNvPr id="48147" name="AutoShape 12"/>
            <p:cNvSpPr>
              <a:spLocks noChangeArrowheads="1"/>
            </p:cNvSpPr>
            <p:nvPr/>
          </p:nvSpPr>
          <p:spPr bwMode="auto">
            <a:xfrm>
              <a:off x="192" y="3168"/>
              <a:ext cx="1917" cy="272"/>
            </a:xfrm>
            <a:prstGeom prst="roundRect">
              <a:avLst>
                <a:gd name="adj" fmla="val 16667"/>
              </a:avLst>
            </a:prstGeom>
            <a:solidFill>
              <a:srgbClr val="00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a:latin typeface="HG丸ｺﾞｼｯｸM-PRO" pitchFamily="50" charset="-128"/>
                  <a:ea typeface="HG丸ｺﾞｼｯｸM-PRO" pitchFamily="50" charset="-128"/>
                </a:rPr>
                <a:t>タッチ・アンド・コール</a:t>
              </a:r>
            </a:p>
          </p:txBody>
        </p:sp>
        <p:sp>
          <p:nvSpPr>
            <p:cNvPr id="48148" name="Text Box 14"/>
            <p:cNvSpPr txBox="1">
              <a:spLocks noChangeArrowheads="1"/>
            </p:cNvSpPr>
            <p:nvPr/>
          </p:nvSpPr>
          <p:spPr bwMode="auto">
            <a:xfrm>
              <a:off x="192" y="3504"/>
              <a:ext cx="20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600" b="1">
                  <a:latin typeface="HG丸ｺﾞｼｯｸM-PRO" pitchFamily="50" charset="-128"/>
                  <a:ea typeface="HG丸ｺﾞｼｯｸM-PRO" pitchFamily="50" charset="-128"/>
                </a:rPr>
                <a:t>チームワーク、連帯感を高める</a:t>
              </a:r>
            </a:p>
          </p:txBody>
        </p:sp>
        <p:pic>
          <p:nvPicPr>
            <p:cNvPr id="48149" name="Picture 19"/>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37" y="1056"/>
              <a:ext cx="1530" cy="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33" name="Group 7"/>
          <p:cNvGrpSpPr>
            <a:grpSpLocks/>
          </p:cNvGrpSpPr>
          <p:nvPr/>
        </p:nvGrpSpPr>
        <p:grpSpPr bwMode="auto">
          <a:xfrm>
            <a:off x="3581400" y="1828800"/>
            <a:ext cx="3759200" cy="3767138"/>
            <a:chOff x="2256" y="1152"/>
            <a:chExt cx="2368" cy="2373"/>
          </a:xfrm>
        </p:grpSpPr>
        <p:sp>
          <p:nvSpPr>
            <p:cNvPr id="48144" name="AutoShape 13"/>
            <p:cNvSpPr>
              <a:spLocks noChangeArrowheads="1"/>
            </p:cNvSpPr>
            <p:nvPr/>
          </p:nvSpPr>
          <p:spPr bwMode="auto">
            <a:xfrm>
              <a:off x="2352" y="2976"/>
              <a:ext cx="1361" cy="272"/>
            </a:xfrm>
            <a:prstGeom prst="roundRect">
              <a:avLst>
                <a:gd name="adj" fmla="val 16667"/>
              </a:avLst>
            </a:prstGeom>
            <a:solidFill>
              <a:srgbClr val="00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指差し呼称</a:t>
              </a:r>
            </a:p>
          </p:txBody>
        </p:sp>
        <p:sp>
          <p:nvSpPr>
            <p:cNvPr id="48145" name="Text Box 15"/>
            <p:cNvSpPr txBox="1">
              <a:spLocks noChangeArrowheads="1"/>
            </p:cNvSpPr>
            <p:nvPr/>
          </p:nvSpPr>
          <p:spPr bwMode="auto">
            <a:xfrm>
              <a:off x="2352" y="3312"/>
              <a:ext cx="22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600" b="1">
                  <a:latin typeface="HG丸ｺﾞｼｯｸM-PRO" pitchFamily="50" charset="-128"/>
                  <a:ea typeface="HG丸ｺﾞｼｯｸM-PRO" pitchFamily="50" charset="-128"/>
                </a:rPr>
                <a:t>確認すべき対象をしっかり見つめる</a:t>
              </a:r>
            </a:p>
          </p:txBody>
        </p:sp>
        <p:pic>
          <p:nvPicPr>
            <p:cNvPr id="48146" name="Picture 20"/>
            <p:cNvPicPr>
              <a:picLocks noChangeAspect="1" noChangeArrowheads="1"/>
            </p:cNvPicPr>
            <p:nvPr/>
          </p:nvPicPr>
          <p:blipFill>
            <a:blip r:embed="rId3">
              <a:lum bright="-12000" contrast="54000"/>
              <a:extLst>
                <a:ext uri="{28A0092B-C50C-407E-A947-70E740481C1C}">
                  <a14:useLocalDpi xmlns:a14="http://schemas.microsoft.com/office/drawing/2010/main" val="0"/>
                </a:ext>
              </a:extLst>
            </a:blip>
            <a:srcRect t="6348" r="2541"/>
            <a:stretch>
              <a:fillRect/>
            </a:stretch>
          </p:blipFill>
          <p:spPr bwMode="auto">
            <a:xfrm>
              <a:off x="2256" y="1152"/>
              <a:ext cx="163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36" name="Group 13"/>
          <p:cNvGrpSpPr>
            <a:grpSpLocks/>
          </p:cNvGrpSpPr>
          <p:nvPr/>
        </p:nvGrpSpPr>
        <p:grpSpPr bwMode="auto">
          <a:xfrm>
            <a:off x="5791200" y="496887"/>
            <a:ext cx="3098800" cy="3081338"/>
            <a:chOff x="3648" y="432"/>
            <a:chExt cx="1952" cy="1941"/>
          </a:xfrm>
        </p:grpSpPr>
        <p:pic>
          <p:nvPicPr>
            <p:cNvPr id="48140" name="Picture 8"/>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l="9526" t="11867" r="7397" b="8937"/>
            <a:stretch>
              <a:fillRect/>
            </a:stretch>
          </p:blipFill>
          <p:spPr bwMode="auto">
            <a:xfrm>
              <a:off x="4320" y="1536"/>
              <a:ext cx="1241" cy="8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141" name="Text Box 9"/>
            <p:cNvSpPr txBox="1">
              <a:spLocks noChangeArrowheads="1"/>
            </p:cNvSpPr>
            <p:nvPr/>
          </p:nvSpPr>
          <p:spPr bwMode="auto">
            <a:xfrm>
              <a:off x="4368" y="1152"/>
              <a:ext cx="11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3600" b="1">
                  <a:solidFill>
                    <a:schemeClr val="hlink"/>
                  </a:solidFill>
                  <a:latin typeface="HG丸ｺﾞｼｯｸM-PRO" pitchFamily="50" charset="-128"/>
                  <a:ea typeface="HG丸ｺﾞｼｯｸM-PRO" pitchFamily="50" charset="-128"/>
                </a:rPr>
                <a:t>ゼロ災</a:t>
              </a:r>
            </a:p>
          </p:txBody>
        </p:sp>
        <p:sp>
          <p:nvSpPr>
            <p:cNvPr id="48142" name="AutoShape 16"/>
            <p:cNvSpPr>
              <a:spLocks noChangeArrowheads="1"/>
            </p:cNvSpPr>
            <p:nvPr/>
          </p:nvSpPr>
          <p:spPr bwMode="auto">
            <a:xfrm>
              <a:off x="3875" y="1957"/>
              <a:ext cx="355" cy="408"/>
            </a:xfrm>
            <a:prstGeom prst="rightArrow">
              <a:avLst>
                <a:gd name="adj1" fmla="val 50000"/>
                <a:gd name="adj2" fmla="val 25000"/>
              </a:avLst>
            </a:prstGeom>
            <a:solidFill>
              <a:srgbClr val="00FF00">
                <a:alpha val="52156"/>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48143" name="AutoShape 18"/>
            <p:cNvSpPr>
              <a:spLocks noChangeArrowheads="1"/>
            </p:cNvSpPr>
            <p:nvPr/>
          </p:nvSpPr>
          <p:spPr bwMode="auto">
            <a:xfrm>
              <a:off x="3648" y="432"/>
              <a:ext cx="1952" cy="630"/>
            </a:xfrm>
            <a:prstGeom prst="wedgeEllipseCallout">
              <a:avLst>
                <a:gd name="adj1" fmla="val -99588"/>
                <a:gd name="adj2" fmla="val 90954"/>
              </a:avLst>
            </a:prstGeom>
            <a:solidFill>
              <a:srgbClr val="FFFF00"/>
            </a:solidFill>
            <a:ln w="9525">
              <a:solidFill>
                <a:schemeClr val="tx1"/>
              </a:solidFill>
              <a:miter lim="800000"/>
              <a:headEnd/>
              <a:tailEnd/>
            </a:ln>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5000"/>
                </a:lnSpc>
                <a:spcBef>
                  <a:spcPct val="0"/>
                </a:spcBef>
                <a:buFontTx/>
                <a:buNone/>
              </a:pPr>
              <a:r>
                <a:rPr lang="ja-JP" altLang="en-US" sz="2800" dirty="0">
                  <a:latin typeface="HG丸ｺﾞｼｯｸM-PRO" pitchFamily="50" charset="-128"/>
                  <a:ea typeface="HG丸ｺﾞｼｯｸM-PRO" pitchFamily="50" charset="-128"/>
                </a:rPr>
                <a:t>全員が参加</a:t>
              </a:r>
            </a:p>
          </p:txBody>
        </p:sp>
      </p:grpSp>
      <p:sp>
        <p:nvSpPr>
          <p:cNvPr id="48137" name="Text Box 18"/>
          <p:cNvSpPr txBox="1">
            <a:spLocks noChangeArrowheads="1"/>
          </p:cNvSpPr>
          <p:nvPr/>
        </p:nvSpPr>
        <p:spPr bwMode="auto">
          <a:xfrm>
            <a:off x="7092280" y="120539"/>
            <a:ext cx="179772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P38</a:t>
            </a:r>
            <a:endParaRPr lang="ja-JP" altLang="en-US" sz="1600" dirty="0">
              <a:latin typeface="HG丸ｺﾞｼｯｸM-PRO" pitchFamily="50" charset="-128"/>
              <a:ea typeface="HG丸ｺﾞｼｯｸM-PRO" pitchFamily="50" charset="-128"/>
            </a:endParaRPr>
          </a:p>
        </p:txBody>
      </p:sp>
      <p:sp>
        <p:nvSpPr>
          <p:cNvPr id="48138" name="AutoShape 5"/>
          <p:cNvSpPr>
            <a:spLocks noChangeArrowheads="1"/>
          </p:cNvSpPr>
          <p:nvPr/>
        </p:nvSpPr>
        <p:spPr bwMode="auto">
          <a:xfrm>
            <a:off x="342900" y="5675313"/>
            <a:ext cx="7696200" cy="814387"/>
          </a:xfrm>
          <a:prstGeom prst="roundRect">
            <a:avLst>
              <a:gd name="adj" fmla="val 10056"/>
            </a:avLst>
          </a:prstGeom>
          <a:solidFill>
            <a:srgbClr val="FFFF99"/>
          </a:solidFill>
          <a:ln w="9525">
            <a:solidFill>
              <a:srgbClr val="FF0000"/>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95000"/>
              </a:lnSpc>
              <a:spcBef>
                <a:spcPct val="0"/>
              </a:spcBef>
              <a:buFontTx/>
              <a:buNone/>
            </a:pPr>
            <a:r>
              <a:rPr lang="ja-JP" altLang="en-US" sz="2000" b="1" dirty="0">
                <a:latin typeface="HG丸ｺﾞｼｯｸM-PRO" pitchFamily="50" charset="-128"/>
                <a:ea typeface="HG丸ｺﾞｼｯｸM-PRO" pitchFamily="50" charset="-128"/>
              </a:rPr>
              <a:t>職場の中に潜む危険要因を発見・把握・解決していく手法の</a:t>
            </a:r>
          </a:p>
          <a:p>
            <a:pPr eaLnBrk="1" hangingPunct="1">
              <a:lnSpc>
                <a:spcPct val="95000"/>
              </a:lnSpc>
              <a:spcBef>
                <a:spcPct val="0"/>
              </a:spcBef>
              <a:buFontTx/>
              <a:buNone/>
            </a:pPr>
            <a:r>
              <a:rPr lang="ja-JP" altLang="en-US" sz="2000" b="1" dirty="0">
                <a:latin typeface="HG丸ｺﾞｼｯｸM-PRO" pitchFamily="50" charset="-128"/>
                <a:ea typeface="HG丸ｺﾞｼｯｸM-PRO" pitchFamily="50" charset="-128"/>
              </a:rPr>
              <a:t>一つで、ヒューマンエラー事故防止に有効な手段である。</a:t>
            </a:r>
          </a:p>
        </p:txBody>
      </p:sp>
      <p:sp>
        <p:nvSpPr>
          <p:cNvPr id="48139" name="AutoShape 20"/>
          <p:cNvSpPr>
            <a:spLocks noChangeArrowheads="1"/>
          </p:cNvSpPr>
          <p:nvPr/>
        </p:nvSpPr>
        <p:spPr bwMode="auto">
          <a:xfrm>
            <a:off x="6300788" y="3810000"/>
            <a:ext cx="2589212" cy="1295400"/>
          </a:xfrm>
          <a:prstGeom prst="roundRect">
            <a:avLst>
              <a:gd name="adj" fmla="val 21111"/>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ct val="90000"/>
              </a:lnSpc>
              <a:spcBef>
                <a:spcPct val="10000"/>
              </a:spcBef>
              <a:buFontTx/>
              <a:buNone/>
            </a:pPr>
            <a:r>
              <a:rPr lang="ja-JP" altLang="en-US" sz="2400" b="1">
                <a:latin typeface="HG丸ｺﾞｼｯｸM-PRO" pitchFamily="50" charset="-128"/>
                <a:ea typeface="HG丸ｺﾞｼｯｸM-PRO" pitchFamily="50" charset="-128"/>
              </a:rPr>
              <a:t>指差し呼称で</a:t>
            </a:r>
          </a:p>
          <a:p>
            <a:pPr algn="ctr">
              <a:lnSpc>
                <a:spcPct val="90000"/>
              </a:lnSpc>
              <a:spcBef>
                <a:spcPct val="10000"/>
              </a:spcBef>
              <a:buFontTx/>
              <a:buNone/>
            </a:pPr>
            <a:r>
              <a:rPr lang="ja-JP" altLang="en-US" sz="2400" b="1">
                <a:latin typeface="HG丸ｺﾞｼｯｸM-PRO" pitchFamily="50" charset="-128"/>
                <a:ea typeface="HG丸ｺﾞｼｯｸM-PRO" pitchFamily="50" charset="-128"/>
              </a:rPr>
              <a:t>誤り率は</a:t>
            </a:r>
          </a:p>
          <a:p>
            <a:pPr algn="ctr">
              <a:lnSpc>
                <a:spcPct val="90000"/>
              </a:lnSpc>
              <a:spcBef>
                <a:spcPct val="10000"/>
              </a:spcBef>
              <a:buFontTx/>
              <a:buNone/>
            </a:pPr>
            <a:r>
              <a:rPr lang="ja-JP" altLang="en-US" sz="2400" b="1">
                <a:latin typeface="HG丸ｺﾞｼｯｸM-PRO" pitchFamily="50" charset="-128"/>
                <a:ea typeface="HG丸ｺﾞｼｯｸM-PRO" pitchFamily="50" charset="-128"/>
              </a:rPr>
              <a:t>６分の１に減少</a:t>
            </a:r>
          </a:p>
        </p:txBody>
      </p:sp>
      <p:sp>
        <p:nvSpPr>
          <p:cNvPr id="22" name="Text Box 9"/>
          <p:cNvSpPr txBox="1">
            <a:spLocks noChangeArrowheads="1"/>
          </p:cNvSpPr>
          <p:nvPr/>
        </p:nvSpPr>
        <p:spPr bwMode="auto">
          <a:xfrm>
            <a:off x="342900" y="492843"/>
            <a:ext cx="4805164"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イ　危険予知活動（ＫＹ活動）や　　</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02953959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43C947A0-96F7-48F2-93C3-6B428F73B3CB}" type="slidenum">
              <a:rPr lang="en-US" altLang="ja-JP" sz="1400" smtClean="0"/>
              <a:pPr eaLnBrk="1" hangingPunct="1">
                <a:spcBef>
                  <a:spcPct val="0"/>
                </a:spcBef>
                <a:buFontTx/>
                <a:buNone/>
              </a:pPr>
              <a:t>56</a:t>
            </a:fld>
            <a:endParaRPr lang="en-US" altLang="ja-JP" sz="1400" smtClean="0"/>
          </a:p>
        </p:txBody>
      </p:sp>
      <p:pic>
        <p:nvPicPr>
          <p:cNvPr id="68611" name="Picture 7"/>
          <p:cNvPicPr>
            <a:picLocks noChangeAspect="1" noChangeArrowheads="1"/>
          </p:cNvPicPr>
          <p:nvPr/>
        </p:nvPicPr>
        <p:blipFill>
          <a:blip r:embed="rId2">
            <a:lum bright="-18000" contrast="48000"/>
            <a:extLst>
              <a:ext uri="{28A0092B-C50C-407E-A947-70E740481C1C}">
                <a14:useLocalDpi xmlns:a14="http://schemas.microsoft.com/office/drawing/2010/main" val="0"/>
              </a:ext>
            </a:extLst>
          </a:blip>
          <a:srcRect/>
          <a:stretch>
            <a:fillRect/>
          </a:stretch>
        </p:blipFill>
        <p:spPr bwMode="auto">
          <a:xfrm>
            <a:off x="6029325" y="690563"/>
            <a:ext cx="2608263"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2" name="Group 11"/>
          <p:cNvGrpSpPr>
            <a:grpSpLocks/>
          </p:cNvGrpSpPr>
          <p:nvPr/>
        </p:nvGrpSpPr>
        <p:grpSpPr bwMode="auto">
          <a:xfrm>
            <a:off x="533400" y="3810000"/>
            <a:ext cx="4319588" cy="2838450"/>
            <a:chOff x="1383" y="1200"/>
            <a:chExt cx="4264" cy="2900"/>
          </a:xfrm>
        </p:grpSpPr>
        <p:pic>
          <p:nvPicPr>
            <p:cNvPr id="68624" name="Picture 12"/>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a:stretch>
              <a:fillRect/>
            </a:stretch>
          </p:blipFill>
          <p:spPr bwMode="auto">
            <a:xfrm>
              <a:off x="1383" y="1200"/>
              <a:ext cx="4264" cy="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5" name="Rectangle 13"/>
            <p:cNvSpPr>
              <a:spLocks noChangeArrowheads="1"/>
            </p:cNvSpPr>
            <p:nvPr/>
          </p:nvSpPr>
          <p:spPr bwMode="auto">
            <a:xfrm>
              <a:off x="1474" y="1236"/>
              <a:ext cx="1770" cy="2784"/>
            </a:xfrm>
            <a:prstGeom prst="rect">
              <a:avLst/>
            </a:prstGeom>
            <a:solidFill>
              <a:srgbClr val="FF0000">
                <a:alpha val="25098"/>
              </a:srgb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grpSp>
      <p:pic>
        <p:nvPicPr>
          <p:cNvPr id="68613" name="Picture 14"/>
          <p:cNvPicPr>
            <a:picLocks noChangeAspect="1" noChangeArrowheads="1"/>
          </p:cNvPicPr>
          <p:nvPr/>
        </p:nvPicPr>
        <p:blipFill>
          <a:blip r:embed="rId4" cstate="print">
            <a:lum bright="-6000" contrast="36000"/>
            <a:extLst>
              <a:ext uri="{28A0092B-C50C-407E-A947-70E740481C1C}">
                <a14:useLocalDpi xmlns:a14="http://schemas.microsoft.com/office/drawing/2010/main" val="0"/>
              </a:ext>
            </a:extLst>
          </a:blip>
          <a:srcRect/>
          <a:stretch>
            <a:fillRect/>
          </a:stretch>
        </p:blipFill>
        <p:spPr bwMode="auto">
          <a:xfrm>
            <a:off x="323850" y="815975"/>
            <a:ext cx="2327275" cy="3308350"/>
          </a:xfrm>
          <a:prstGeom prst="rect">
            <a:avLst/>
          </a:prstGeom>
          <a:solidFill>
            <a:srgbClr val="F6FDA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8614" name="Text Box 17"/>
          <p:cNvSpPr txBox="1">
            <a:spLocks noChangeArrowheads="1"/>
          </p:cNvSpPr>
          <p:nvPr/>
        </p:nvSpPr>
        <p:spPr bwMode="auto">
          <a:xfrm>
            <a:off x="1470025" y="4652963"/>
            <a:ext cx="8001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400"/>
              </a:lnSpc>
              <a:spcBef>
                <a:spcPct val="0"/>
              </a:spcBef>
              <a:buFontTx/>
              <a:buNone/>
            </a:pPr>
            <a:r>
              <a:rPr lang="ja-JP" altLang="en-US" sz="2000" b="1">
                <a:latin typeface="HG丸ｺﾞｼｯｸM-PRO" pitchFamily="50" charset="-128"/>
                <a:ea typeface="HG丸ｺﾞｼｯｸM-PRO" pitchFamily="50" charset="-128"/>
              </a:rPr>
              <a:t>カードを貼り付ける</a:t>
            </a:r>
          </a:p>
        </p:txBody>
      </p:sp>
      <p:sp>
        <p:nvSpPr>
          <p:cNvPr id="68615" name="AutoShape 18"/>
          <p:cNvSpPr>
            <a:spLocks noChangeArrowheads="1"/>
          </p:cNvSpPr>
          <p:nvPr/>
        </p:nvSpPr>
        <p:spPr bwMode="auto">
          <a:xfrm rot="-1283318">
            <a:off x="755650" y="3789363"/>
            <a:ext cx="641350" cy="1223962"/>
          </a:xfrm>
          <a:prstGeom prst="downArrow">
            <a:avLst>
              <a:gd name="adj1" fmla="val 50000"/>
              <a:gd name="adj2" fmla="val 47710"/>
            </a:avLst>
          </a:prstGeom>
          <a:solidFill>
            <a:schemeClr val="accent1"/>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grpSp>
        <p:nvGrpSpPr>
          <p:cNvPr id="68616" name="グループ化 1"/>
          <p:cNvGrpSpPr>
            <a:grpSpLocks/>
          </p:cNvGrpSpPr>
          <p:nvPr/>
        </p:nvGrpSpPr>
        <p:grpSpPr bwMode="auto">
          <a:xfrm>
            <a:off x="2843213" y="463550"/>
            <a:ext cx="6121400" cy="2605088"/>
            <a:chOff x="2843808" y="462991"/>
            <a:chExt cx="6120681" cy="2605968"/>
          </a:xfrm>
        </p:grpSpPr>
        <p:sp>
          <p:nvSpPr>
            <p:cNvPr id="68622" name="AutoShape 9"/>
            <p:cNvSpPr>
              <a:spLocks noChangeArrowheads="1"/>
            </p:cNvSpPr>
            <p:nvPr/>
          </p:nvSpPr>
          <p:spPr bwMode="auto">
            <a:xfrm>
              <a:off x="7236297" y="462991"/>
              <a:ext cx="1728192" cy="1128487"/>
            </a:xfrm>
            <a:prstGeom prst="irregularSeal2">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solidFill>
                    <a:schemeClr val="bg1"/>
                  </a:solidFill>
                  <a:latin typeface="HG丸ｺﾞｼｯｸM-PRO" pitchFamily="50" charset="-128"/>
                  <a:ea typeface="HG丸ｺﾞｼｯｸM-PRO" pitchFamily="50" charset="-128"/>
                </a:rPr>
                <a:t>ヒャッ！</a:t>
              </a:r>
            </a:p>
          </p:txBody>
        </p:sp>
        <p:sp>
          <p:nvSpPr>
            <p:cNvPr id="68623" name="AutoShape 19"/>
            <p:cNvSpPr>
              <a:spLocks noChangeArrowheads="1"/>
            </p:cNvSpPr>
            <p:nvPr/>
          </p:nvSpPr>
          <p:spPr bwMode="auto">
            <a:xfrm>
              <a:off x="2843808" y="1035560"/>
              <a:ext cx="3190004" cy="2033399"/>
            </a:xfrm>
            <a:prstGeom prst="wedgeEllipseCallout">
              <a:avLst>
                <a:gd name="adj1" fmla="val 56264"/>
                <a:gd name="adj2" fmla="val -29134"/>
              </a:avLst>
            </a:prstGeom>
            <a:solidFill>
              <a:srgbClr val="FFCC00"/>
            </a:solidFill>
            <a:ln w="9525">
              <a:solidFill>
                <a:schemeClr val="tx1"/>
              </a:solidFill>
              <a:miter lim="800000"/>
              <a:headEnd/>
              <a:tailEnd/>
            </a:ln>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ヒャットした・</a:t>
              </a:r>
              <a:endParaRPr lang="en-US" altLang="ja-JP" sz="2000" dirty="0">
                <a:latin typeface="HG丸ｺﾞｼｯｸM-PRO" pitchFamily="50" charset="-128"/>
                <a:ea typeface="HG丸ｺﾞｼｯｸM-PRO" pitchFamily="50" charset="-128"/>
              </a:endParaRPr>
            </a:p>
            <a:p>
              <a:pPr algn="ct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ハットした体験を</a:t>
              </a:r>
            </a:p>
            <a:p>
              <a:pPr algn="ct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安全先取り活動に</a:t>
              </a:r>
              <a:endParaRPr lang="en-US" altLang="ja-JP" sz="2000" dirty="0">
                <a:latin typeface="HG丸ｺﾞｼｯｸM-PRO" pitchFamily="50" charset="-128"/>
                <a:ea typeface="HG丸ｺﾞｼｯｸM-PRO" pitchFamily="50" charset="-128"/>
              </a:endParaRPr>
            </a:p>
            <a:p>
              <a:pPr algn="ct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生かす</a:t>
              </a:r>
              <a:r>
                <a:rPr lang="ja-JP" altLang="en-US" sz="2400" dirty="0">
                  <a:latin typeface="HG丸ｺﾞｼｯｸM-PRO" pitchFamily="50" charset="-128"/>
                  <a:ea typeface="HG丸ｺﾞｼｯｸM-PRO" pitchFamily="50" charset="-128"/>
                </a:rPr>
                <a:t>！</a:t>
              </a:r>
            </a:p>
          </p:txBody>
        </p:sp>
      </p:grpSp>
      <p:grpSp>
        <p:nvGrpSpPr>
          <p:cNvPr id="68617" name="Group 33"/>
          <p:cNvGrpSpPr>
            <a:grpSpLocks/>
          </p:cNvGrpSpPr>
          <p:nvPr/>
        </p:nvGrpSpPr>
        <p:grpSpPr bwMode="auto">
          <a:xfrm>
            <a:off x="5522026" y="3681351"/>
            <a:ext cx="3061587" cy="2801999"/>
            <a:chOff x="3742" y="2659"/>
            <a:chExt cx="1678" cy="1508"/>
          </a:xfrm>
        </p:grpSpPr>
        <p:pic>
          <p:nvPicPr>
            <p:cNvPr id="68620" name="Picture 30"/>
            <p:cNvPicPr>
              <a:picLocks noChangeAspect="1" noChangeArrowheads="1"/>
            </p:cNvPicPr>
            <p:nvPr/>
          </p:nvPicPr>
          <p:blipFill>
            <a:blip r:embed="rId5">
              <a:lum bright="-42000" contrast="66000"/>
              <a:extLst>
                <a:ext uri="{28A0092B-C50C-407E-A947-70E740481C1C}">
                  <a14:useLocalDpi xmlns:a14="http://schemas.microsoft.com/office/drawing/2010/main" val="0"/>
                </a:ext>
              </a:extLst>
            </a:blip>
            <a:srcRect/>
            <a:stretch>
              <a:fillRect/>
            </a:stretch>
          </p:blipFill>
          <p:spPr bwMode="auto">
            <a:xfrm>
              <a:off x="3742" y="2659"/>
              <a:ext cx="1678" cy="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1" name="Text Box 31"/>
            <p:cNvSpPr txBox="1">
              <a:spLocks noChangeArrowheads="1"/>
            </p:cNvSpPr>
            <p:nvPr/>
          </p:nvSpPr>
          <p:spPr bwMode="auto">
            <a:xfrm>
              <a:off x="3784" y="3974"/>
              <a:ext cx="159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2200"/>
                </a:lnSpc>
                <a:spcBef>
                  <a:spcPct val="0"/>
                </a:spcBef>
                <a:buFontTx/>
                <a:buNone/>
              </a:pPr>
              <a:r>
                <a:rPr lang="ja-JP" altLang="en-US" sz="1800" b="1">
                  <a:latin typeface="HG丸ｺﾞｼｯｸM-PRO" pitchFamily="50" charset="-128"/>
                  <a:ea typeface="HG丸ｺﾞｼｯｸM-PRO" pitchFamily="50" charset="-128"/>
                </a:rPr>
                <a:t>ハインリッヒの法則</a:t>
              </a:r>
            </a:p>
          </p:txBody>
        </p:sp>
      </p:grpSp>
      <p:sp>
        <p:nvSpPr>
          <p:cNvPr id="18" name="Text Box 9"/>
          <p:cNvSpPr txBox="1">
            <a:spLocks noChangeArrowheads="1"/>
          </p:cNvSpPr>
          <p:nvPr/>
        </p:nvSpPr>
        <p:spPr bwMode="auto">
          <a:xfrm>
            <a:off x="323850" y="250390"/>
            <a:ext cx="3744094"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　　ヒヤリ・ハット活動　　</a:t>
            </a:r>
            <a:endParaRPr lang="ja-JP" altLang="en-US" sz="2400" dirty="0">
              <a:solidFill>
                <a:srgbClr val="FFFFFF"/>
              </a:solidFill>
              <a:latin typeface="HG丸ｺﾞｼｯｸM-PRO" pitchFamily="50" charset="-128"/>
              <a:ea typeface="HG丸ｺﾞｼｯｸM-PRO" pitchFamily="50" charset="-128"/>
            </a:endParaRPr>
          </a:p>
        </p:txBody>
      </p:sp>
      <p:sp>
        <p:nvSpPr>
          <p:cNvPr id="19" name="Text Box 18"/>
          <p:cNvSpPr txBox="1">
            <a:spLocks noChangeArrowheads="1"/>
          </p:cNvSpPr>
          <p:nvPr/>
        </p:nvSpPr>
        <p:spPr bwMode="auto">
          <a:xfrm>
            <a:off x="5292080" y="250390"/>
            <a:ext cx="1584176"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P39</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30246130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F112D39-36BB-436B-93F4-AF7A56A3AF7F}" type="slidenum">
              <a:rPr lang="en-US" altLang="ja-JP" sz="1400" smtClean="0"/>
              <a:pPr>
                <a:spcBef>
                  <a:spcPct val="0"/>
                </a:spcBef>
                <a:buFontTx/>
                <a:buNone/>
              </a:pPr>
              <a:t>57</a:t>
            </a:fld>
            <a:endParaRPr lang="en-US" altLang="ja-JP" sz="1400" smtClean="0"/>
          </a:p>
        </p:txBody>
      </p:sp>
      <p:pic>
        <p:nvPicPr>
          <p:cNvPr id="56324" name="Picture 5"/>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5868144" y="683533"/>
            <a:ext cx="3085356" cy="276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7"/>
          <p:cNvSpPr txBox="1">
            <a:spLocks noChangeArrowheads="1"/>
          </p:cNvSpPr>
          <p:nvPr/>
        </p:nvSpPr>
        <p:spPr bwMode="auto">
          <a:xfrm>
            <a:off x="250825" y="810471"/>
            <a:ext cx="5329238" cy="2513509"/>
          </a:xfrm>
          <a:prstGeom prst="rect">
            <a:avLst/>
          </a:prstGeom>
          <a:solidFill>
            <a:srgbClr val="FFFF00">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600"/>
              </a:spcBef>
              <a:buFontTx/>
              <a:buNone/>
            </a:pPr>
            <a:r>
              <a:rPr lang="ja-JP" altLang="en-US" sz="2400" b="1" dirty="0" smtClean="0">
                <a:solidFill>
                  <a:srgbClr val="0000CC"/>
                </a:solidFill>
                <a:latin typeface="HG丸ｺﾞｼｯｸM-PRO" pitchFamily="50" charset="-128"/>
                <a:ea typeface="HG丸ｺﾞｼｯｸM-PRO" pitchFamily="50" charset="-128"/>
              </a:rPr>
              <a:t>（ア）安全</a:t>
            </a:r>
            <a:r>
              <a:rPr lang="ja-JP" altLang="en-US" sz="2400" b="1" dirty="0">
                <a:solidFill>
                  <a:srgbClr val="0000CC"/>
                </a:solidFill>
                <a:latin typeface="HG丸ｺﾞｼｯｸM-PRO" pitchFamily="50" charset="-128"/>
                <a:ea typeface="HG丸ｺﾞｼｯｸM-PRO" pitchFamily="50" charset="-128"/>
              </a:rPr>
              <a:t>衛生パトロール実施計画</a:t>
            </a:r>
          </a:p>
          <a:p>
            <a:pPr eaLnBrk="1" hangingPunct="1">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①　実施</a:t>
            </a:r>
            <a:r>
              <a:rPr lang="ja-JP" altLang="en-US" sz="2000" dirty="0">
                <a:latin typeface="HG丸ｺﾞｼｯｸM-PRO" pitchFamily="50" charset="-128"/>
                <a:ea typeface="HG丸ｺﾞｼｯｸM-PRO" pitchFamily="50" charset="-128"/>
              </a:rPr>
              <a:t>時期、実施者、範囲、方法</a:t>
            </a:r>
          </a:p>
          <a:p>
            <a:pPr eaLnBrk="1" hangingPunct="1">
              <a:lnSpc>
                <a:spcPts val="2600"/>
              </a:lnSpc>
              <a:spcBef>
                <a:spcPts val="0"/>
              </a:spcBef>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②　記録</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作成と活用方法、保存の方法</a:t>
            </a:r>
            <a:endParaRPr lang="en-US" altLang="ja-JP" sz="2000" dirty="0" smtClean="0">
              <a:latin typeface="HG丸ｺﾞｼｯｸM-PRO" pitchFamily="50" charset="-128"/>
              <a:ea typeface="HG丸ｺﾞｼｯｸM-PRO" pitchFamily="50" charset="-128"/>
            </a:endParaRPr>
          </a:p>
          <a:p>
            <a:pPr eaLnBrk="1" hangingPunct="1">
              <a:lnSpc>
                <a:spcPts val="2600"/>
              </a:lnSpc>
              <a:spcBef>
                <a:spcPts val="0"/>
              </a:spcBef>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③</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パトロールの際のチェックリストと</a:t>
            </a:r>
            <a:endParaRPr lang="en-US" altLang="ja-JP" sz="2000" dirty="0">
              <a:latin typeface="HG丸ｺﾞｼｯｸM-PRO" pitchFamily="50" charset="-128"/>
              <a:ea typeface="HG丸ｺﾞｼｯｸM-PRO" pitchFamily="50" charset="-128"/>
            </a:endParaRPr>
          </a:p>
          <a:p>
            <a:pPr eaLnBrk="1" hangingPunct="1">
              <a:lnSpc>
                <a:spcPts val="2600"/>
              </a:lnSpc>
              <a:spcBef>
                <a:spcPts val="0"/>
              </a:spcBef>
              <a:buFontTx/>
              <a:buNone/>
            </a:pPr>
            <a:r>
              <a:rPr lang="ja-JP" altLang="en-US" sz="2000" dirty="0">
                <a:latin typeface="HG丸ｺﾞｼｯｸM-PRO" pitchFamily="50" charset="-128"/>
                <a:ea typeface="HG丸ｺﾞｼｯｸM-PRO" pitchFamily="50" charset="-128"/>
              </a:rPr>
              <a:t>　　　重点事項</a:t>
            </a:r>
          </a:p>
          <a:p>
            <a:pPr eaLnBrk="1" hangingPunct="1">
              <a:lnSpc>
                <a:spcPts val="26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④</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結果</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検討および対策</a:t>
            </a:r>
            <a:r>
              <a:rPr lang="ja-JP" altLang="en-US" sz="2000" dirty="0">
                <a:latin typeface="HG丸ｺﾞｼｯｸM-PRO" pitchFamily="50" charset="-128"/>
                <a:ea typeface="HG丸ｺﾞｼｯｸM-PRO" pitchFamily="50" charset="-128"/>
              </a:rPr>
              <a:t>の指導</a:t>
            </a:r>
          </a:p>
          <a:p>
            <a:pPr eaLnBrk="1" hangingPunct="1">
              <a:lnSpc>
                <a:spcPts val="26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⑤</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指導事項の是正</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確認の方法</a:t>
            </a:r>
            <a:endParaRPr lang="ja-JP" altLang="en-US" sz="2000" dirty="0">
              <a:latin typeface="HG丸ｺﾞｼｯｸM-PRO" pitchFamily="50" charset="-128"/>
              <a:ea typeface="HG丸ｺﾞｼｯｸM-PRO" pitchFamily="50" charset="-128"/>
            </a:endParaRPr>
          </a:p>
        </p:txBody>
      </p:sp>
      <p:sp>
        <p:nvSpPr>
          <p:cNvPr id="56326" name="Text Box 8"/>
          <p:cNvSpPr txBox="1">
            <a:spLocks noChangeArrowheads="1"/>
          </p:cNvSpPr>
          <p:nvPr/>
        </p:nvSpPr>
        <p:spPr bwMode="auto">
          <a:xfrm>
            <a:off x="319181" y="3421862"/>
            <a:ext cx="7849567" cy="3206006"/>
          </a:xfrm>
          <a:prstGeom prst="rect">
            <a:avLst/>
          </a:prstGeom>
          <a:solidFill>
            <a:srgbClr val="FFFF00">
              <a:alpha val="30980"/>
            </a:srgbClr>
          </a:solidFill>
          <a:ln>
            <a:noFill/>
          </a:ln>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600"/>
              </a:spcBef>
              <a:buFontTx/>
              <a:buNone/>
            </a:pPr>
            <a:r>
              <a:rPr lang="ja-JP" altLang="en-US" sz="2400" b="1" dirty="0" smtClean="0">
                <a:solidFill>
                  <a:srgbClr val="0000CC"/>
                </a:solidFill>
                <a:latin typeface="HG丸ｺﾞｼｯｸM-PRO" pitchFamily="50" charset="-128"/>
                <a:ea typeface="HG丸ｺﾞｼｯｸM-PRO" pitchFamily="50" charset="-128"/>
              </a:rPr>
              <a:t>（イ）安全</a:t>
            </a:r>
            <a:r>
              <a:rPr lang="ja-JP" altLang="en-US" sz="2400" b="1" dirty="0">
                <a:solidFill>
                  <a:srgbClr val="0000CC"/>
                </a:solidFill>
                <a:latin typeface="HG丸ｺﾞｼｯｸM-PRO" pitchFamily="50" charset="-128"/>
                <a:ea typeface="HG丸ｺﾞｼｯｸM-PRO" pitchFamily="50" charset="-128"/>
              </a:rPr>
              <a:t>衛生パトロール</a:t>
            </a:r>
            <a:r>
              <a:rPr lang="ja-JP" altLang="en-US" sz="2400" b="1" dirty="0" smtClean="0">
                <a:solidFill>
                  <a:srgbClr val="0000CC"/>
                </a:solidFill>
                <a:latin typeface="HG丸ｺﾞｼｯｸM-PRO" pitchFamily="50" charset="-128"/>
                <a:ea typeface="HG丸ｺﾞｼｯｸM-PRO" pitchFamily="50" charset="-128"/>
              </a:rPr>
              <a:t>時の心構え</a:t>
            </a:r>
            <a:endParaRPr lang="ja-JP" altLang="en-US" sz="2400" b="1" dirty="0">
              <a:solidFill>
                <a:srgbClr val="0000CC"/>
              </a:solidFill>
              <a:latin typeface="HG丸ｺﾞｼｯｸM-PRO" pitchFamily="50" charset="-128"/>
              <a:ea typeface="HG丸ｺﾞｼｯｸM-PRO" pitchFamily="50" charset="-128"/>
            </a:endParaRPr>
          </a:p>
          <a:p>
            <a:pPr eaLnBrk="1" hangingPunct="1">
              <a:lnSpc>
                <a:spcPts val="26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①　どんなことでも見落とさないという厳しい姿勢で行う</a:t>
            </a:r>
            <a:endParaRPr lang="en-US" altLang="ja-JP" sz="2000" dirty="0" smtClean="0">
              <a:latin typeface="HG丸ｺﾞｼｯｸM-PRO" pitchFamily="50" charset="-128"/>
              <a:ea typeface="HG丸ｺﾞｼｯｸM-PRO" pitchFamily="50" charset="-128"/>
            </a:endParaRPr>
          </a:p>
          <a:p>
            <a:pPr eaLnBrk="1" hangingPunct="1">
              <a:lnSpc>
                <a:spcPts val="2600"/>
              </a:lnSpc>
              <a:spcBef>
                <a:spcPts val="0"/>
              </a:spcBef>
              <a:buFontTx/>
              <a:buNone/>
            </a:pPr>
            <a:r>
              <a:rPr lang="ja-JP" altLang="en-US" sz="2000" dirty="0" smtClean="0">
                <a:latin typeface="HG丸ｺﾞｼｯｸM-PRO" pitchFamily="50" charset="-128"/>
                <a:ea typeface="HG丸ｺﾞｼｯｸM-PRO" pitchFamily="50" charset="-128"/>
              </a:rPr>
              <a:t>　②　悪い</a:t>
            </a:r>
            <a:r>
              <a:rPr lang="ja-JP" altLang="en-US" sz="2000" dirty="0">
                <a:latin typeface="HG丸ｺﾞｼｯｸM-PRO" pitchFamily="50" charset="-128"/>
                <a:ea typeface="HG丸ｺﾞｼｯｸM-PRO" pitchFamily="50" charset="-128"/>
              </a:rPr>
              <a:t>点だけでなく、良いところは高く評価する</a:t>
            </a:r>
          </a:p>
          <a:p>
            <a:pPr eaLnBrk="1" hangingPunct="1">
              <a:lnSpc>
                <a:spcPts val="26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指摘１点に対し、２～３点を褒める</a:t>
            </a:r>
          </a:p>
          <a:p>
            <a:pPr eaLnBrk="1" hangingPunct="1">
              <a:lnSpc>
                <a:spcPts val="2600"/>
              </a:lnSpc>
              <a:spcBef>
                <a:spcPts val="0"/>
              </a:spcBef>
              <a:buFontTx/>
              <a:buNone/>
            </a:pPr>
            <a:r>
              <a:rPr lang="ja-JP" altLang="en-US" sz="2000" dirty="0" smtClean="0">
                <a:latin typeface="HG丸ｺﾞｼｯｸM-PRO" pitchFamily="50" charset="-128"/>
                <a:ea typeface="HG丸ｺﾞｼｯｸM-PRO" pitchFamily="50" charset="-128"/>
              </a:rPr>
              <a:t>　③</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アラ</a:t>
            </a:r>
            <a:r>
              <a:rPr lang="ja-JP" altLang="en-US" sz="2000" dirty="0">
                <a:latin typeface="HG丸ｺﾞｼｯｸM-PRO" pitchFamily="50" charset="-128"/>
                <a:ea typeface="HG丸ｺﾞｼｯｸM-PRO" pitchFamily="50" charset="-128"/>
              </a:rPr>
              <a:t>探し的な態度や方法は避ける</a:t>
            </a:r>
          </a:p>
          <a:p>
            <a:pPr eaLnBrk="1" hangingPunct="1">
              <a:lnSpc>
                <a:spcPts val="26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④</a:t>
            </a: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すぐ</a:t>
            </a:r>
            <a:r>
              <a:rPr lang="ja-JP" altLang="en-US" sz="2000" dirty="0">
                <a:latin typeface="HG丸ｺﾞｼｯｸM-PRO" pitchFamily="50" charset="-128"/>
                <a:ea typeface="HG丸ｺﾞｼｯｸM-PRO" pitchFamily="50" charset="-128"/>
              </a:rPr>
              <a:t>にできることは、その場で改善</a:t>
            </a:r>
            <a:r>
              <a:rPr lang="ja-JP" altLang="en-US" sz="2000" dirty="0" smtClean="0">
                <a:latin typeface="HG丸ｺﾞｼｯｸM-PRO" pitchFamily="50" charset="-128"/>
                <a:ea typeface="HG丸ｺﾞｼｯｸM-PRO" pitchFamily="50" charset="-128"/>
              </a:rPr>
              <a:t>させる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⑤</a:t>
            </a:r>
            <a:r>
              <a:rPr lang="ja-JP" altLang="en-US" sz="2000" dirty="0">
                <a:latin typeface="HG丸ｺﾞｼｯｸM-PRO" pitchFamily="50" charset="-128"/>
                <a:ea typeface="HG丸ｺﾞｼｯｸM-PRO" pitchFamily="50" charset="-128"/>
              </a:rPr>
              <a:t>　対話を重視、潜在危険、背景などを正しく理解</a:t>
            </a:r>
            <a:r>
              <a:rPr lang="ja-JP" altLang="en-US" sz="2000" dirty="0" smtClean="0">
                <a:latin typeface="HG丸ｺﾞｼｯｸM-PRO" pitchFamily="50" charset="-128"/>
                <a:ea typeface="HG丸ｺﾞｼｯｸM-PRO" pitchFamily="50" charset="-128"/>
              </a:rPr>
              <a:t>させる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⑥　職場の安全水準を頭に入れて指導する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⑦　不安全行動が生じる背後などの原因を把握する</a:t>
            </a:r>
            <a:endParaRPr lang="ja-JP" altLang="en-US" sz="2000" dirty="0">
              <a:latin typeface="HG丸ｺﾞｼｯｸM-PRO" pitchFamily="50" charset="-128"/>
              <a:ea typeface="HG丸ｺﾞｼｯｸM-PRO" pitchFamily="50" charset="-128"/>
            </a:endParaRPr>
          </a:p>
        </p:txBody>
      </p:sp>
      <p:sp>
        <p:nvSpPr>
          <p:cNvPr id="7" name="Text Box 18"/>
          <p:cNvSpPr txBox="1">
            <a:spLocks noChangeArrowheads="1"/>
          </p:cNvSpPr>
          <p:nvPr/>
        </p:nvSpPr>
        <p:spPr bwMode="auto">
          <a:xfrm>
            <a:off x="6521569" y="220648"/>
            <a:ext cx="2174874"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P39</a:t>
            </a:r>
            <a:endParaRPr lang="ja-JP" altLang="en-US" sz="1600" dirty="0">
              <a:latin typeface="HG丸ｺﾞｼｯｸM-PRO" pitchFamily="50" charset="-128"/>
              <a:ea typeface="HG丸ｺﾞｼｯｸM-PRO" pitchFamily="50" charset="-128"/>
            </a:endParaRPr>
          </a:p>
        </p:txBody>
      </p:sp>
      <p:sp>
        <p:nvSpPr>
          <p:cNvPr id="8" name="Text Box 9"/>
          <p:cNvSpPr txBox="1">
            <a:spLocks noChangeArrowheads="1"/>
          </p:cNvSpPr>
          <p:nvPr/>
        </p:nvSpPr>
        <p:spPr bwMode="auto">
          <a:xfrm>
            <a:off x="323850" y="250390"/>
            <a:ext cx="4032126"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ウ　安全衛生パトロール　　</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91101913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番号プレースホルダー 3"/>
          <p:cNvSpPr>
            <a:spLocks noGrp="1"/>
          </p:cNvSpPr>
          <p:nvPr>
            <p:ph type="sldNum" sz="quarter" idx="12"/>
          </p:nvPr>
        </p:nvSpPr>
        <p:spPr>
          <a:xfrm>
            <a:off x="7667625" y="6245225"/>
            <a:ext cx="1019175"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ED287FD-FA7F-4723-B25C-C520B20CEEFE}" type="slidenum">
              <a:rPr lang="en-US" altLang="ja-JP" sz="1400" smtClean="0"/>
              <a:pPr>
                <a:spcBef>
                  <a:spcPct val="0"/>
                </a:spcBef>
                <a:buFontTx/>
                <a:buNone/>
              </a:pPr>
              <a:t>58</a:t>
            </a:fld>
            <a:endParaRPr lang="en-US" altLang="ja-JP" sz="1400" smtClean="0"/>
          </a:p>
        </p:txBody>
      </p:sp>
      <p:sp>
        <p:nvSpPr>
          <p:cNvPr id="49157" name="Text Box 9"/>
          <p:cNvSpPr txBox="1">
            <a:spLocks noChangeArrowheads="1"/>
          </p:cNvSpPr>
          <p:nvPr/>
        </p:nvSpPr>
        <p:spPr bwMode="auto">
          <a:xfrm>
            <a:off x="292474" y="835459"/>
            <a:ext cx="8588375" cy="2003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機械設備や作業</a:t>
            </a:r>
            <a:r>
              <a:rPr lang="ja-JP" altLang="en-US" sz="2000" dirty="0">
                <a:latin typeface="HG丸ｺﾞｼｯｸM-PRO" pitchFamily="50" charset="-128"/>
                <a:ea typeface="HG丸ｺﾞｼｯｸM-PRO" pitchFamily="50" charset="-128"/>
              </a:rPr>
              <a:t>内容についての安全衛生上の問題点や</a:t>
            </a:r>
            <a:r>
              <a:rPr lang="ja-JP" altLang="en-US" sz="2000" dirty="0" smtClean="0">
                <a:latin typeface="HG丸ｺﾞｼｯｸM-PRO" pitchFamily="50" charset="-128"/>
                <a:ea typeface="HG丸ｺﾞｼｯｸM-PRO" pitchFamily="50" charset="-128"/>
              </a:rPr>
              <a:t>改善</a:t>
            </a:r>
            <a:r>
              <a:rPr lang="ja-JP" altLang="en-US" sz="2000" dirty="0">
                <a:latin typeface="HG丸ｺﾞｼｯｸM-PRO" pitchFamily="50" charset="-128"/>
                <a:ea typeface="HG丸ｺﾞｼｯｸM-PRO" pitchFamily="50" charset="-128"/>
              </a:rPr>
              <a:t>方法</a:t>
            </a:r>
            <a:r>
              <a:rPr lang="ja-JP" altLang="en-US" sz="2000" dirty="0" smtClean="0">
                <a:latin typeface="HG丸ｺﾞｼｯｸM-PRO" pitchFamily="50" charset="-128"/>
                <a:ea typeface="HG丸ｺﾞｼｯｸM-PRO" pitchFamily="50" charset="-128"/>
              </a:rPr>
              <a:t>を労働者</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が</a:t>
            </a:r>
            <a:r>
              <a:rPr lang="ja-JP" altLang="en-US" sz="2000" dirty="0">
                <a:latin typeface="HG丸ｺﾞｼｯｸM-PRO" pitchFamily="50" charset="-128"/>
                <a:ea typeface="HG丸ｺﾞｼｯｸM-PRO" pitchFamily="50" charset="-128"/>
              </a:rPr>
              <a:t>提案する。</a:t>
            </a: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・改善提案を実行することで、災害防止対策</a:t>
            </a:r>
            <a:r>
              <a:rPr lang="ja-JP" altLang="en-US" sz="2000" dirty="0" smtClean="0">
                <a:latin typeface="HG丸ｺﾞｼｯｸM-PRO" pitchFamily="50" charset="-128"/>
                <a:ea typeface="HG丸ｺﾞｼｯｸM-PRO" pitchFamily="50" charset="-128"/>
              </a:rPr>
              <a:t>、労働者</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安全</a:t>
            </a:r>
            <a:r>
              <a:rPr lang="ja-JP" altLang="en-US" sz="2000" dirty="0">
                <a:latin typeface="HG丸ｺﾞｼｯｸM-PRO" pitchFamily="50" charset="-128"/>
                <a:ea typeface="HG丸ｺﾞｼｯｸM-PRO" pitchFamily="50" charset="-128"/>
              </a:rPr>
              <a:t>衛生意識の</a:t>
            </a:r>
            <a:r>
              <a:rPr lang="ja-JP" altLang="en-US" sz="2000" dirty="0" smtClean="0">
                <a:latin typeface="HG丸ｺﾞｼｯｸM-PRO" pitchFamily="50" charset="-128"/>
                <a:ea typeface="HG丸ｺﾞｼｯｸM-PRO" pitchFamily="50" charset="-128"/>
              </a:rPr>
              <a:t>高</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揚</a:t>
            </a:r>
            <a:r>
              <a:rPr lang="ja-JP" altLang="en-US" sz="2000" dirty="0">
                <a:latin typeface="HG丸ｺﾞｼｯｸM-PRO" pitchFamily="50" charset="-128"/>
                <a:ea typeface="HG丸ｺﾞｼｯｸM-PRO" pitchFamily="50" charset="-128"/>
              </a:rPr>
              <a:t>を図ることが出来る</a:t>
            </a: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・採用提案は早く実施。不採用は理由を提案者に説明する。</a:t>
            </a:r>
          </a:p>
        </p:txBody>
      </p:sp>
      <p:pic>
        <p:nvPicPr>
          <p:cNvPr id="49158" name="Picture 10"/>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2670" t="11333" r="46771" b="16833"/>
          <a:stretch>
            <a:fillRect/>
          </a:stretch>
        </p:blipFill>
        <p:spPr bwMode="auto">
          <a:xfrm>
            <a:off x="6023767" y="3422968"/>
            <a:ext cx="285708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11"/>
          <p:cNvSpPr txBox="1">
            <a:spLocks noChangeArrowheads="1"/>
          </p:cNvSpPr>
          <p:nvPr/>
        </p:nvSpPr>
        <p:spPr bwMode="auto">
          <a:xfrm>
            <a:off x="323850" y="3454367"/>
            <a:ext cx="5616302" cy="319574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・あらかじめ危険・有害な状態や</a:t>
            </a:r>
            <a:r>
              <a:rPr lang="ja-JP" altLang="en-US" sz="2000" dirty="0" smtClean="0">
                <a:latin typeface="HG丸ｺﾞｼｯｸM-PRO" pitchFamily="50" charset="-128"/>
                <a:ea typeface="HG丸ｺﾞｼｯｸM-PRO" pitchFamily="50" charset="-128"/>
              </a:rPr>
              <a:t>行動の見方</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を</a:t>
            </a:r>
            <a:r>
              <a:rPr lang="ja-JP" altLang="en-US" sz="2000" dirty="0">
                <a:latin typeface="HG丸ｺﾞｼｯｸM-PRO" pitchFamily="50" charset="-128"/>
                <a:ea typeface="HG丸ｺﾞｼｯｸM-PRO" pitchFamily="50" charset="-128"/>
              </a:rPr>
              <a:t>指導しておく。</a:t>
            </a:r>
          </a:p>
          <a:p>
            <a:pPr eaLnBrk="1" hangingPunct="1">
              <a:lnSpc>
                <a:spcPts val="2500"/>
              </a:lnSpc>
              <a:spcBef>
                <a:spcPts val="600"/>
              </a:spcBef>
              <a:buFontTx/>
              <a:buNone/>
            </a:pPr>
            <a:r>
              <a:rPr lang="ja-JP" altLang="en-US" sz="2000" dirty="0" smtClean="0">
                <a:latin typeface="HG丸ｺﾞｼｯｸM-PRO" pitchFamily="50" charset="-128"/>
                <a:ea typeface="HG丸ｺﾞｼｯｸM-PRO" pitchFamily="50" charset="-128"/>
              </a:rPr>
              <a:t>・全員が月１回はあたるようにし、腕章など</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をつけ職場内を巡視させる。</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600"/>
              </a:spcBef>
              <a:buFontTx/>
              <a:buNone/>
            </a:pPr>
            <a:r>
              <a:rPr lang="ja-JP" altLang="en-US" sz="2000" dirty="0" smtClean="0">
                <a:latin typeface="HG丸ｺﾞｼｯｸM-PRO" pitchFamily="50" charset="-128"/>
                <a:ea typeface="HG丸ｺﾞｼｯｸM-PRO" pitchFamily="50" charset="-128"/>
              </a:rPr>
              <a:t>・当番者には、安全衛生日誌をもたせ巡視し</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た</a:t>
            </a:r>
            <a:r>
              <a:rPr lang="ja-JP" altLang="en-US" sz="2000" dirty="0" smtClean="0">
                <a:latin typeface="HG丸ｺﾞｼｯｸM-PRO" pitchFamily="50" charset="-128"/>
                <a:ea typeface="HG丸ｺﾞｼｯｸM-PRO" pitchFamily="50" charset="-128"/>
              </a:rPr>
              <a:t>際に気が付いたことなどを記入</a:t>
            </a:r>
            <a:r>
              <a:rPr lang="ja-JP" altLang="en-US" sz="2000" dirty="0">
                <a:latin typeface="HG丸ｺﾞｼｯｸM-PRO" pitchFamily="50" charset="-128"/>
                <a:ea typeface="HG丸ｺﾞｼｯｸM-PRO" pitchFamily="50" charset="-128"/>
              </a:rPr>
              <a:t>させる</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日誌は事業者や安全衛生推進者も目を通し、</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適切な指示、助言などを与える。</a:t>
            </a:r>
            <a:endParaRPr lang="ja-JP" altLang="en-US" sz="2000" dirty="0">
              <a:latin typeface="HG丸ｺﾞｼｯｸM-PRO" pitchFamily="50" charset="-128"/>
              <a:ea typeface="HG丸ｺﾞｼｯｸM-PRO" pitchFamily="50" charset="-128"/>
            </a:endParaRPr>
          </a:p>
        </p:txBody>
      </p:sp>
      <p:sp>
        <p:nvSpPr>
          <p:cNvPr id="49160" name="Text Box 13"/>
          <p:cNvSpPr txBox="1">
            <a:spLocks noChangeArrowheads="1"/>
          </p:cNvSpPr>
          <p:nvPr/>
        </p:nvSpPr>
        <p:spPr bwMode="auto">
          <a:xfrm>
            <a:off x="6172198" y="4979170"/>
            <a:ext cx="2576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000" dirty="0">
                <a:latin typeface="HG丸ｺﾞｼｯｸM-PRO" pitchFamily="50" charset="-128"/>
                <a:ea typeface="HG丸ｺﾞｼｯｸM-PRO" pitchFamily="50" charset="-128"/>
              </a:rPr>
              <a:t>参考：安全当番腕章</a:t>
            </a:r>
          </a:p>
        </p:txBody>
      </p:sp>
      <p:sp>
        <p:nvSpPr>
          <p:cNvPr id="49161" name="Text Box 10"/>
          <p:cNvSpPr txBox="1">
            <a:spLocks noChangeArrowheads="1"/>
          </p:cNvSpPr>
          <p:nvPr/>
        </p:nvSpPr>
        <p:spPr bwMode="auto">
          <a:xfrm>
            <a:off x="6609419" y="272274"/>
            <a:ext cx="156396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P40</a:t>
            </a:r>
            <a:endParaRPr lang="ja-JP" altLang="en-US" sz="1600" dirty="0">
              <a:latin typeface="HG丸ｺﾞｼｯｸM-PRO" pitchFamily="50" charset="-128"/>
              <a:ea typeface="HG丸ｺﾞｼｯｸM-PRO" pitchFamily="50" charset="-128"/>
            </a:endParaRPr>
          </a:p>
        </p:txBody>
      </p:sp>
      <p:sp>
        <p:nvSpPr>
          <p:cNvPr id="11" name="Text Box 9"/>
          <p:cNvSpPr txBox="1">
            <a:spLocks noChangeArrowheads="1"/>
          </p:cNvSpPr>
          <p:nvPr/>
        </p:nvSpPr>
        <p:spPr bwMode="auto">
          <a:xfrm>
            <a:off x="323850" y="250390"/>
            <a:ext cx="4032126"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エ　安全衛生提案制度　　</a:t>
            </a:r>
            <a:endParaRPr lang="ja-JP" altLang="en-US" sz="2400" dirty="0">
              <a:solidFill>
                <a:srgbClr val="FFFFFF"/>
              </a:solidFill>
              <a:latin typeface="HG丸ｺﾞｼｯｸM-PRO" pitchFamily="50" charset="-128"/>
              <a:ea typeface="HG丸ｺﾞｼｯｸM-PRO" pitchFamily="50" charset="-128"/>
            </a:endParaRPr>
          </a:p>
        </p:txBody>
      </p:sp>
      <p:sp>
        <p:nvSpPr>
          <p:cNvPr id="12" name="Text Box 9"/>
          <p:cNvSpPr txBox="1">
            <a:spLocks noChangeArrowheads="1"/>
          </p:cNvSpPr>
          <p:nvPr/>
        </p:nvSpPr>
        <p:spPr bwMode="auto">
          <a:xfrm>
            <a:off x="323850" y="2960026"/>
            <a:ext cx="4032126"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オ　安全衛生当番制度　　</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82948757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18821442-51D2-44BC-AC24-80B37AAEF0F9}" type="slidenum">
              <a:rPr lang="en-US" altLang="ja-JP" sz="1400" smtClean="0"/>
              <a:pPr>
                <a:spcBef>
                  <a:spcPct val="0"/>
                </a:spcBef>
                <a:buFontTx/>
                <a:buNone/>
              </a:pPr>
              <a:t>59</a:t>
            </a:fld>
            <a:endParaRPr lang="en-US" altLang="ja-JP" sz="1400" smtClean="0"/>
          </a:p>
        </p:txBody>
      </p:sp>
      <p:sp>
        <p:nvSpPr>
          <p:cNvPr id="50180" name="Text Box 11"/>
          <p:cNvSpPr txBox="1">
            <a:spLocks noChangeArrowheads="1"/>
          </p:cNvSpPr>
          <p:nvPr/>
        </p:nvSpPr>
        <p:spPr bwMode="auto">
          <a:xfrm>
            <a:off x="323850" y="980728"/>
            <a:ext cx="8610600" cy="49244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600"/>
              </a:spcBef>
              <a:buFontTx/>
              <a:buNone/>
            </a:pPr>
            <a:r>
              <a:rPr lang="ja-JP" altLang="en-US" sz="2400" dirty="0">
                <a:latin typeface="HG丸ｺﾞｼｯｸM-PRO" pitchFamily="50" charset="-128"/>
                <a:ea typeface="HG丸ｺﾞｼｯｸM-PRO" pitchFamily="50" charset="-128"/>
              </a:rPr>
              <a:t>・毎日、作業開始前に全員を</a:t>
            </a:r>
          </a:p>
          <a:p>
            <a:pPr eaLnBrk="1" hangingPunct="1">
              <a:spcBef>
                <a:spcPts val="600"/>
              </a:spcBef>
              <a:buFontTx/>
              <a:buNone/>
            </a:pPr>
            <a:r>
              <a:rPr lang="ja-JP" altLang="en-US" sz="2400" dirty="0" smtClean="0">
                <a:latin typeface="HG丸ｺﾞｼｯｸM-PRO" pitchFamily="50" charset="-128"/>
                <a:ea typeface="HG丸ｺﾞｼｯｸM-PRO" pitchFamily="50" charset="-128"/>
              </a:rPr>
              <a:t>　集め朝礼を行い、お互いの</a:t>
            </a:r>
          </a:p>
          <a:p>
            <a:pPr eaLnBrk="1" hangingPunct="1">
              <a:spcBef>
                <a:spcPts val="600"/>
              </a:spcBef>
              <a:buFontTx/>
              <a:buNone/>
            </a:pPr>
            <a:r>
              <a:rPr lang="ja-JP" altLang="en-US" sz="2400" dirty="0" smtClean="0">
                <a:latin typeface="HG丸ｺﾞｼｯｸM-PRO" pitchFamily="50" charset="-128"/>
                <a:ea typeface="HG丸ｺﾞｼｯｸM-PRO" pitchFamily="50" charset="-128"/>
              </a:rPr>
              <a:t>　朝の挨拶終了後に、事業者</a:t>
            </a:r>
          </a:p>
          <a:p>
            <a:pPr eaLnBrk="1" hangingPunct="1">
              <a:spcBef>
                <a:spcPts val="600"/>
              </a:spcBef>
              <a:buFontTx/>
              <a:buNone/>
            </a:pPr>
            <a:r>
              <a:rPr lang="ja-JP" altLang="en-US" sz="2400" dirty="0">
                <a:latin typeface="HG丸ｺﾞｼｯｸM-PRO" pitchFamily="50" charset="-128"/>
                <a:ea typeface="HG丸ｺﾞｼｯｸM-PRO" pitchFamily="50" charset="-128"/>
              </a:rPr>
              <a:t>　または安全衛生推進者から</a:t>
            </a:r>
          </a:p>
          <a:p>
            <a:pPr eaLnBrk="1" hangingPunct="1">
              <a:spcBef>
                <a:spcPts val="600"/>
              </a:spcBef>
              <a:buFontTx/>
              <a:buNone/>
            </a:pPr>
            <a:r>
              <a:rPr lang="ja-JP" altLang="en-US" sz="2400" dirty="0">
                <a:latin typeface="HG丸ｺﾞｼｯｸM-PRO" pitchFamily="50" charset="-128"/>
                <a:ea typeface="HG丸ｺﾞｼｯｸM-PRO" pitchFamily="50" charset="-128"/>
              </a:rPr>
              <a:t>　仕事上の</a:t>
            </a:r>
            <a:r>
              <a:rPr lang="ja-JP" altLang="en-US" sz="2400" dirty="0" smtClean="0">
                <a:latin typeface="HG丸ｺﾞｼｯｸM-PRO" pitchFamily="50" charset="-128"/>
                <a:ea typeface="HG丸ｺﾞｼｯｸM-PRO" pitchFamily="50" charset="-128"/>
              </a:rPr>
              <a:t>注意事項や</a:t>
            </a:r>
            <a:r>
              <a:rPr lang="ja-JP" altLang="en-US" sz="2400" dirty="0">
                <a:latin typeface="HG丸ｺﾞｼｯｸM-PRO" pitchFamily="50" charset="-128"/>
                <a:ea typeface="HG丸ｺﾞｼｯｸM-PRO" pitchFamily="50" charset="-128"/>
              </a:rPr>
              <a:t>安全</a:t>
            </a:r>
            <a:r>
              <a:rPr lang="ja-JP" altLang="en-US" sz="2400" dirty="0" smtClean="0">
                <a:latin typeface="HG丸ｺﾞｼｯｸM-PRO" pitchFamily="50" charset="-128"/>
                <a:ea typeface="HG丸ｺﾞｼｯｸM-PRO" pitchFamily="50" charset="-128"/>
              </a:rPr>
              <a:t>衛</a:t>
            </a:r>
            <a:endParaRPr lang="en-US" altLang="ja-JP" sz="2400" dirty="0" smtClean="0">
              <a:latin typeface="HG丸ｺﾞｼｯｸM-PRO" pitchFamily="50" charset="-128"/>
              <a:ea typeface="HG丸ｺﾞｼｯｸM-PRO" pitchFamily="50" charset="-128"/>
            </a:endParaRPr>
          </a:p>
          <a:p>
            <a:pPr eaLnBrk="1" hangingPunct="1">
              <a:spcBef>
                <a:spcPts val="60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生について</a:t>
            </a:r>
            <a:r>
              <a:rPr lang="ja-JP" altLang="en-US" sz="2400" dirty="0">
                <a:latin typeface="HG丸ｺﾞｼｯｸM-PRO" pitchFamily="50" charset="-128"/>
                <a:ea typeface="HG丸ｺﾞｼｯｸM-PRO" pitchFamily="50" charset="-128"/>
              </a:rPr>
              <a:t>５分程度話す</a:t>
            </a:r>
            <a:r>
              <a:rPr lang="ja-JP" altLang="en-US" sz="2400" dirty="0" smtClean="0">
                <a:latin typeface="HG丸ｺﾞｼｯｸM-PRO" pitchFamily="50" charset="-128"/>
                <a:ea typeface="HG丸ｺﾞｼｯｸM-PRO" pitchFamily="50" charset="-128"/>
              </a:rPr>
              <a:t>。</a:t>
            </a:r>
            <a:endParaRPr lang="en-US" altLang="ja-JP" sz="2400" dirty="0" smtClean="0">
              <a:latin typeface="HG丸ｺﾞｼｯｸM-PRO" pitchFamily="50" charset="-128"/>
              <a:ea typeface="HG丸ｺﾞｼｯｸM-PRO" pitchFamily="50" charset="-128"/>
            </a:endParaRPr>
          </a:p>
          <a:p>
            <a:pPr eaLnBrk="1" hangingPunct="1">
              <a:spcBef>
                <a:spcPts val="60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また、</a:t>
            </a:r>
            <a:r>
              <a:rPr lang="ja-JP" altLang="en-US" sz="2400" dirty="0">
                <a:latin typeface="HG丸ｺﾞｼｯｸM-PRO" pitchFamily="50" charset="-128"/>
                <a:ea typeface="HG丸ｺﾞｼｯｸM-PRO" pitchFamily="50" charset="-128"/>
              </a:rPr>
              <a:t>話をする人は職長</a:t>
            </a:r>
            <a:r>
              <a:rPr lang="ja-JP" altLang="en-US" sz="2400" dirty="0" smtClean="0">
                <a:latin typeface="HG丸ｺﾞｼｯｸM-PRO" pitchFamily="50" charset="-128"/>
                <a:ea typeface="HG丸ｺﾞｼｯｸM-PRO" pitchFamily="50" charset="-128"/>
              </a:rPr>
              <a:t>や</a:t>
            </a:r>
            <a:endParaRPr lang="en-US" altLang="ja-JP" sz="2400" dirty="0" smtClean="0">
              <a:latin typeface="HG丸ｺﾞｼｯｸM-PRO" pitchFamily="50" charset="-128"/>
              <a:ea typeface="HG丸ｺﾞｼｯｸM-PRO" pitchFamily="50" charset="-128"/>
            </a:endParaRPr>
          </a:p>
          <a:p>
            <a:pPr eaLnBrk="1" hangingPunct="1">
              <a:spcBef>
                <a:spcPts val="60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現場監督者</a:t>
            </a:r>
            <a:r>
              <a:rPr lang="ja-JP" altLang="en-US" sz="2400" dirty="0">
                <a:latin typeface="HG丸ｺﾞｼｯｸM-PRO" pitchFamily="50" charset="-128"/>
                <a:ea typeface="HG丸ｺﾞｼｯｸM-PRO" pitchFamily="50" charset="-128"/>
              </a:rPr>
              <a:t>などにも交代</a:t>
            </a:r>
            <a:r>
              <a:rPr lang="ja-JP" altLang="en-US" sz="2400" dirty="0" smtClean="0">
                <a:latin typeface="HG丸ｺﾞｼｯｸM-PRO" pitchFamily="50" charset="-128"/>
                <a:ea typeface="HG丸ｺﾞｼｯｸM-PRO" pitchFamily="50" charset="-128"/>
              </a:rPr>
              <a:t>で</a:t>
            </a:r>
            <a:endParaRPr lang="en-US" altLang="ja-JP" sz="2400" dirty="0" smtClean="0">
              <a:latin typeface="HG丸ｺﾞｼｯｸM-PRO" pitchFamily="50" charset="-128"/>
              <a:ea typeface="HG丸ｺﾞｼｯｸM-PRO" pitchFamily="50" charset="-128"/>
            </a:endParaRPr>
          </a:p>
          <a:p>
            <a:pPr eaLnBrk="1" hangingPunct="1">
              <a:spcBef>
                <a:spcPts val="60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行わせる</a:t>
            </a:r>
            <a:r>
              <a:rPr lang="ja-JP" altLang="en-US" sz="2400" dirty="0">
                <a:latin typeface="HG丸ｺﾞｼｯｸM-PRO" pitchFamily="50" charset="-128"/>
                <a:ea typeface="HG丸ｺﾞｼｯｸM-PRO" pitchFamily="50" charset="-128"/>
              </a:rPr>
              <a:t>（話し方の勉強、</a:t>
            </a:r>
            <a:r>
              <a:rPr lang="ja-JP" altLang="en-US" sz="2400" dirty="0" smtClean="0">
                <a:latin typeface="HG丸ｺﾞｼｯｸM-PRO" pitchFamily="50" charset="-128"/>
                <a:ea typeface="HG丸ｺﾞｼｯｸM-PRO" pitchFamily="50" charset="-128"/>
              </a:rPr>
              <a:t>安全衛生</a:t>
            </a:r>
            <a:r>
              <a:rPr lang="ja-JP" altLang="en-US" sz="2400" dirty="0">
                <a:latin typeface="HG丸ｺﾞｼｯｸM-PRO" pitchFamily="50" charset="-128"/>
                <a:ea typeface="HG丸ｺﾞｼｯｸM-PRO" pitchFamily="50" charset="-128"/>
              </a:rPr>
              <a:t>の勉強につながる）</a:t>
            </a:r>
            <a:r>
              <a:rPr lang="ja-JP" altLang="en-US" sz="2400" dirty="0" smtClean="0">
                <a:latin typeface="HG丸ｺﾞｼｯｸM-PRO" pitchFamily="50" charset="-128"/>
                <a:ea typeface="HG丸ｺﾞｼｯｸM-PRO" pitchFamily="50" charset="-128"/>
              </a:rPr>
              <a:t>。</a:t>
            </a:r>
            <a:endParaRPr lang="en-US" altLang="ja-JP" sz="2400" dirty="0" smtClean="0">
              <a:latin typeface="HG丸ｺﾞｼｯｸM-PRO" pitchFamily="50" charset="-128"/>
              <a:ea typeface="HG丸ｺﾞｼｯｸM-PRO" pitchFamily="50" charset="-128"/>
            </a:endParaRPr>
          </a:p>
          <a:p>
            <a:pPr eaLnBrk="1" hangingPunct="1">
              <a:spcBef>
                <a:spcPts val="600"/>
              </a:spcBef>
              <a:buFontTx/>
              <a:buNone/>
            </a:pPr>
            <a:r>
              <a:rPr lang="ja-JP" altLang="en-US" sz="2400" dirty="0" smtClean="0">
                <a:latin typeface="HG丸ｺﾞｼｯｸM-PRO" pitchFamily="50" charset="-128"/>
                <a:ea typeface="HG丸ｺﾞｼｯｸM-PRO" pitchFamily="50" charset="-128"/>
              </a:rPr>
              <a:t>・軽い</a:t>
            </a:r>
            <a:r>
              <a:rPr lang="ja-JP" altLang="en-US" sz="2400" dirty="0">
                <a:latin typeface="HG丸ｺﾞｼｯｸM-PRO" pitchFamily="50" charset="-128"/>
                <a:ea typeface="HG丸ｺﾞｼｯｸM-PRO" pitchFamily="50" charset="-128"/>
              </a:rPr>
              <a:t>体操を取り入れること</a:t>
            </a:r>
            <a:r>
              <a:rPr lang="ja-JP" altLang="en-US" sz="2400" dirty="0" smtClean="0">
                <a:latin typeface="HG丸ｺﾞｼｯｸM-PRO" pitchFamily="50" charset="-128"/>
                <a:ea typeface="HG丸ｺﾞｼｯｸM-PRO" pitchFamily="50" charset="-128"/>
              </a:rPr>
              <a:t>で運搬</a:t>
            </a:r>
            <a:r>
              <a:rPr lang="ja-JP" altLang="en-US" sz="2400" dirty="0">
                <a:latin typeface="HG丸ｺﾞｼｯｸM-PRO" pitchFamily="50" charset="-128"/>
                <a:ea typeface="HG丸ｺﾞｼｯｸM-PRO" pitchFamily="50" charset="-128"/>
              </a:rPr>
              <a:t>等に伴う災害防止にも</a:t>
            </a:r>
            <a:r>
              <a:rPr lang="ja-JP" altLang="en-US" sz="2400" dirty="0" smtClean="0">
                <a:latin typeface="HG丸ｺﾞｼｯｸM-PRO" pitchFamily="50" charset="-128"/>
                <a:ea typeface="HG丸ｺﾞｼｯｸM-PRO" pitchFamily="50" charset="-128"/>
              </a:rPr>
              <a:t>役</a:t>
            </a:r>
            <a:endParaRPr lang="en-US" altLang="ja-JP" sz="2400" dirty="0" smtClean="0">
              <a:latin typeface="HG丸ｺﾞｼｯｸM-PRO" pitchFamily="50" charset="-128"/>
              <a:ea typeface="HG丸ｺﾞｼｯｸM-PRO" pitchFamily="50" charset="-128"/>
            </a:endParaRPr>
          </a:p>
          <a:p>
            <a:pPr eaLnBrk="1" hangingPunct="1">
              <a:spcBef>
                <a:spcPts val="60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立つ</a:t>
            </a:r>
            <a:r>
              <a:rPr lang="ja-JP" altLang="en-US" sz="2400" dirty="0">
                <a:latin typeface="HG丸ｺﾞｼｯｸM-PRO" pitchFamily="50" charset="-128"/>
                <a:ea typeface="HG丸ｺﾞｼｯｸM-PRO" pitchFamily="50" charset="-128"/>
              </a:rPr>
              <a:t>。</a:t>
            </a:r>
            <a:endParaRPr lang="ja-JP" altLang="en-US" sz="2400" dirty="0">
              <a:ea typeface="ＭＳ ゴシック" pitchFamily="49" charset="-128"/>
            </a:endParaRPr>
          </a:p>
        </p:txBody>
      </p:sp>
      <p:sp>
        <p:nvSpPr>
          <p:cNvPr id="50181" name="Text Box 9"/>
          <p:cNvSpPr txBox="1">
            <a:spLocks noChangeArrowheads="1"/>
          </p:cNvSpPr>
          <p:nvPr/>
        </p:nvSpPr>
        <p:spPr bwMode="auto">
          <a:xfrm>
            <a:off x="6876256" y="396780"/>
            <a:ext cx="1772444"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P40</a:t>
            </a:r>
            <a:endParaRPr lang="ja-JP" altLang="en-US" sz="1600" dirty="0">
              <a:latin typeface="HG丸ｺﾞｼｯｸM-PRO" pitchFamily="50" charset="-128"/>
              <a:ea typeface="HG丸ｺﾞｼｯｸM-PRO" pitchFamily="50" charset="-128"/>
            </a:endParaRPr>
          </a:p>
        </p:txBody>
      </p:sp>
      <p:pic>
        <p:nvPicPr>
          <p:cNvPr id="50183" name="Picture 4" descr="21ILAM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818" y="1090361"/>
            <a:ext cx="395287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323850" y="250390"/>
            <a:ext cx="3024014"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カ　安全衛生朝礼　　</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2584987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83096" y="3753576"/>
            <a:ext cx="8521536" cy="2789536"/>
          </a:xfrm>
          <a:prstGeom prst="rect">
            <a:avLst/>
          </a:prstGeom>
          <a:solidFill>
            <a:srgbClr val="FFFF99"/>
          </a:solidFill>
          <a:ln>
            <a:no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eaLnBrk="0" fontAlgn="base" hangingPunct="0">
              <a:spcBef>
                <a:spcPct val="20000"/>
              </a:spcBef>
              <a:spcAft>
                <a:spcPct val="0"/>
              </a:spcAft>
              <a:buNone/>
              <a:defRPr kumimoji="1" sz="2000">
                <a:solidFill>
                  <a:schemeClr val="tx1"/>
                </a:solidFill>
                <a:latin typeface="+mn-lt"/>
                <a:ea typeface="+mn-ea"/>
              </a:defRPr>
            </a:lvl6pPr>
            <a:lvl7pPr marL="2743200" indent="0" algn="ctr" rtl="0" eaLnBrk="0" fontAlgn="base" hangingPunct="0">
              <a:spcBef>
                <a:spcPct val="20000"/>
              </a:spcBef>
              <a:spcAft>
                <a:spcPct val="0"/>
              </a:spcAft>
              <a:buNone/>
              <a:defRPr kumimoji="1" sz="2000">
                <a:solidFill>
                  <a:schemeClr val="tx1"/>
                </a:solidFill>
                <a:latin typeface="+mn-lt"/>
                <a:ea typeface="+mn-ea"/>
              </a:defRPr>
            </a:lvl7pPr>
            <a:lvl8pPr marL="3200400" indent="0" algn="ctr" rtl="0" eaLnBrk="0" fontAlgn="base" hangingPunct="0">
              <a:spcBef>
                <a:spcPct val="20000"/>
              </a:spcBef>
              <a:spcAft>
                <a:spcPct val="0"/>
              </a:spcAft>
              <a:buNone/>
              <a:defRPr kumimoji="1" sz="2000">
                <a:solidFill>
                  <a:schemeClr val="tx1"/>
                </a:solidFill>
                <a:latin typeface="+mn-lt"/>
                <a:ea typeface="+mn-ea"/>
              </a:defRPr>
            </a:lvl8pPr>
            <a:lvl9pPr marL="3657600" indent="0" algn="ctr" rtl="0" eaLnBrk="0" fontAlgn="base" hangingPunct="0">
              <a:spcBef>
                <a:spcPct val="20000"/>
              </a:spcBef>
              <a:spcAft>
                <a:spcPct val="0"/>
              </a:spcAft>
              <a:buNone/>
              <a:defRPr kumimoji="1" sz="2000">
                <a:solidFill>
                  <a:schemeClr val="tx1"/>
                </a:solidFill>
                <a:latin typeface="+mn-lt"/>
                <a:ea typeface="+mn-ea"/>
              </a:defRPr>
            </a:lvl9pPr>
          </a:lstStyle>
          <a:p>
            <a:pPr algn="l">
              <a:lnSpc>
                <a:spcPts val="2700"/>
              </a:lnSpc>
              <a:spcBef>
                <a:spcPts val="0"/>
              </a:spcBef>
            </a:pPr>
            <a:r>
              <a:rPr lang="en-US" altLang="ja-JP" sz="2000" kern="0" dirty="0" smtClean="0">
                <a:solidFill>
                  <a:srgbClr val="FF0000"/>
                </a:solidFill>
                <a:latin typeface="HG丸ｺﾞｼｯｸM-PRO" panose="020F0600000000000000" pitchFamily="50" charset="-128"/>
                <a:ea typeface="HG丸ｺﾞｼｯｸM-PRO" panose="020F0600000000000000" pitchFamily="50" charset="-128"/>
              </a:rPr>
              <a:t>※</a:t>
            </a:r>
            <a:r>
              <a:rPr lang="ja-JP" altLang="en-US" sz="2000" kern="0" dirty="0" smtClean="0">
                <a:solidFill>
                  <a:srgbClr val="FF0000"/>
                </a:solidFill>
                <a:latin typeface="HG丸ｺﾞｼｯｸM-PRO" panose="020F0600000000000000" pitchFamily="50" charset="-128"/>
                <a:ea typeface="HG丸ｺﾞｼｯｸM-PRO" panose="020F0600000000000000" pitchFamily="50" charset="-128"/>
              </a:rPr>
              <a:t>安全配慮義務を果たすため取り組み等</a:t>
            </a:r>
            <a:endParaRPr lang="en-US" altLang="ja-JP" sz="2000" kern="0" dirty="0" smtClean="0">
              <a:solidFill>
                <a:srgbClr val="FF0000"/>
              </a:solidFill>
              <a:latin typeface="HG丸ｺﾞｼｯｸM-PRO" panose="020F0600000000000000" pitchFamily="50" charset="-128"/>
              <a:ea typeface="HG丸ｺﾞｼｯｸM-PRO" panose="020F0600000000000000" pitchFamily="50" charset="-128"/>
            </a:endParaRPr>
          </a:p>
          <a:p>
            <a:pPr algn="l">
              <a:lnSpc>
                <a:spcPts val="27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①労働安全衛生法令を遵守すること。</a:t>
            </a:r>
            <a:endParaRPr lang="en-US" altLang="ja-JP" sz="2000" kern="0" dirty="0" smtClean="0">
              <a:latin typeface="HG丸ｺﾞｼｯｸM-PRO" panose="020F0600000000000000" pitchFamily="50" charset="-128"/>
              <a:ea typeface="HG丸ｺﾞｼｯｸM-PRO" panose="020F0600000000000000" pitchFamily="50" charset="-128"/>
            </a:endParaRPr>
          </a:p>
          <a:p>
            <a:pPr algn="l">
              <a:lnSpc>
                <a:spcPts val="27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②行政指導、労働基準監督署の監督指導事項を遵守すること。</a:t>
            </a:r>
            <a:endParaRPr lang="en-US" altLang="ja-JP" sz="2000" kern="0" dirty="0" smtClean="0">
              <a:latin typeface="HG丸ｺﾞｼｯｸM-PRO" panose="020F0600000000000000" pitchFamily="50" charset="-128"/>
              <a:ea typeface="HG丸ｺﾞｼｯｸM-PRO" panose="020F0600000000000000" pitchFamily="50" charset="-128"/>
            </a:endParaRPr>
          </a:p>
          <a:p>
            <a:pPr algn="l">
              <a:lnSpc>
                <a:spcPts val="27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③現場労働者・責任者等からの指摘事項への必要な措置をとること。</a:t>
            </a:r>
            <a:endParaRPr lang="en-US" altLang="ja-JP" sz="2000" kern="0" dirty="0" smtClean="0">
              <a:latin typeface="HG丸ｺﾞｼｯｸM-PRO" panose="020F0600000000000000" pitchFamily="50" charset="-128"/>
              <a:ea typeface="HG丸ｺﾞｼｯｸM-PRO" panose="020F0600000000000000" pitchFamily="50" charset="-128"/>
            </a:endParaRPr>
          </a:p>
          <a:p>
            <a:pPr algn="l">
              <a:lnSpc>
                <a:spcPts val="27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④危険を防ぐための具体的な教育の実施と不安全行動を認容しない指導</a:t>
            </a:r>
            <a:endParaRPr lang="en-US" altLang="ja-JP" sz="2000" kern="0" dirty="0" smtClean="0">
              <a:latin typeface="HG丸ｺﾞｼｯｸM-PRO" panose="020F0600000000000000" pitchFamily="50" charset="-128"/>
              <a:ea typeface="HG丸ｺﾞｼｯｸM-PRO" panose="020F0600000000000000" pitchFamily="50" charset="-128"/>
            </a:endParaRPr>
          </a:p>
          <a:p>
            <a:pPr algn="l">
              <a:lnSpc>
                <a:spcPts val="2700"/>
              </a:lnSpc>
              <a:spcBef>
                <a:spcPts val="0"/>
              </a:spcBef>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latin typeface="HG丸ｺﾞｼｯｸM-PRO" panose="020F0600000000000000" pitchFamily="50" charset="-128"/>
                <a:ea typeface="HG丸ｺﾞｼｯｸM-PRO" panose="020F0600000000000000" pitchFamily="50" charset="-128"/>
              </a:rPr>
              <a:t>を行うこと。</a:t>
            </a:r>
            <a:endParaRPr lang="en-US" altLang="ja-JP" sz="2000" kern="0" dirty="0" smtClean="0">
              <a:latin typeface="HG丸ｺﾞｼｯｸM-PRO" panose="020F0600000000000000" pitchFamily="50" charset="-128"/>
              <a:ea typeface="HG丸ｺﾞｼｯｸM-PRO" panose="020F0600000000000000" pitchFamily="50" charset="-128"/>
            </a:endParaRPr>
          </a:p>
          <a:p>
            <a:pPr algn="l">
              <a:lnSpc>
                <a:spcPts val="27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⑤危険予知活動、リスクアセメントと、それらに基づく具体的な労働災</a:t>
            </a:r>
            <a:endParaRPr lang="en-US" altLang="ja-JP" sz="2000" kern="0" dirty="0" smtClean="0">
              <a:latin typeface="HG丸ｺﾞｼｯｸM-PRO" panose="020F0600000000000000" pitchFamily="50" charset="-128"/>
              <a:ea typeface="HG丸ｺﾞｼｯｸM-PRO" panose="020F0600000000000000" pitchFamily="50" charset="-128"/>
            </a:endParaRPr>
          </a:p>
          <a:p>
            <a:pPr algn="l">
              <a:lnSpc>
                <a:spcPts val="27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　害防止対策の実施等に組織的に取り組むこと。など</a:t>
            </a:r>
            <a:endParaRPr lang="en-US" altLang="ja-JP" sz="2000" kern="0" dirty="0" smtClean="0">
              <a:latin typeface="HG丸ｺﾞｼｯｸM-PRO" panose="020F0600000000000000" pitchFamily="50" charset="-128"/>
              <a:ea typeface="HG丸ｺﾞｼｯｸM-PRO" panose="020F0600000000000000" pitchFamily="50" charset="-128"/>
            </a:endParaRPr>
          </a:p>
          <a:p>
            <a:pPr algn="l">
              <a:lnSpc>
                <a:spcPts val="2700"/>
              </a:lnSpc>
              <a:spcBef>
                <a:spcPts val="0"/>
              </a:spcBef>
            </a:pPr>
            <a:endParaRPr lang="ja-JP" altLang="en-US" sz="2000" kern="0" dirty="0" smtClean="0">
              <a:latin typeface="HG丸ｺﾞｼｯｸM-PRO" panose="020F0600000000000000" pitchFamily="50" charset="-128"/>
              <a:ea typeface="HG丸ｺﾞｼｯｸM-PRO" panose="020F0600000000000000" pitchFamily="50" charset="-128"/>
            </a:endParaRPr>
          </a:p>
        </p:txBody>
      </p:sp>
      <p:sp>
        <p:nvSpPr>
          <p:cNvPr id="8194" name="スライド番号プレースホルダー 5"/>
          <p:cNvSpPr>
            <a:spLocks noGrp="1"/>
          </p:cNvSpPr>
          <p:nvPr>
            <p:ph type="sldNum" sz="quarter" idx="12"/>
          </p:nvPr>
        </p:nvSpPr>
        <p:spPr>
          <a:xfrm>
            <a:off x="7164288" y="6245225"/>
            <a:ext cx="15225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873BE6C-8CFE-41EB-80D7-FEB9DEAC7F16}" type="slidenum">
              <a:rPr lang="en-US" altLang="ja-JP" sz="1400" smtClean="0"/>
              <a:pPr>
                <a:spcBef>
                  <a:spcPct val="0"/>
                </a:spcBef>
                <a:buFontTx/>
                <a:buNone/>
              </a:pPr>
              <a:t>6</a:t>
            </a:fld>
            <a:endParaRPr lang="en-US" altLang="ja-JP" sz="1400" dirty="0" smtClean="0"/>
          </a:p>
        </p:txBody>
      </p:sp>
      <p:sp>
        <p:nvSpPr>
          <p:cNvPr id="8195" name="Rectangle 2"/>
          <p:cNvSpPr>
            <a:spLocks noGrp="1" noChangeArrowheads="1"/>
          </p:cNvSpPr>
          <p:nvPr>
            <p:ph type="ctrTitle"/>
          </p:nvPr>
        </p:nvSpPr>
        <p:spPr>
          <a:xfrm>
            <a:off x="692019" y="399118"/>
            <a:ext cx="7772400" cy="531887"/>
          </a:xfrm>
        </p:spPr>
        <p:txBody>
          <a:bodyPr/>
          <a:lstStyle/>
          <a:p>
            <a:r>
              <a:rPr lang="ja-JP" altLang="en-US" sz="3600" dirty="0" smtClean="0">
                <a:solidFill>
                  <a:srgbClr val="FF0000"/>
                </a:solidFill>
                <a:latin typeface="HG丸ｺﾞｼｯｸM-PRO" pitchFamily="50" charset="-128"/>
                <a:ea typeface="HG丸ｺﾞｼｯｸM-PRO" pitchFamily="50" charset="-128"/>
              </a:rPr>
              <a:t>安全配慮義務とは</a:t>
            </a:r>
          </a:p>
        </p:txBody>
      </p:sp>
      <p:sp>
        <p:nvSpPr>
          <p:cNvPr id="8196" name="Rectangle 3"/>
          <p:cNvSpPr>
            <a:spLocks noGrp="1" noChangeArrowheads="1"/>
          </p:cNvSpPr>
          <p:nvPr>
            <p:ph type="subTitle" idx="1"/>
          </p:nvPr>
        </p:nvSpPr>
        <p:spPr>
          <a:xfrm>
            <a:off x="251663" y="980728"/>
            <a:ext cx="8653112" cy="1525851"/>
          </a:xfrm>
        </p:spPr>
        <p:txBody>
          <a:bodyPr/>
          <a:lstStyle/>
          <a:p>
            <a:pPr algn="l">
              <a:lnSpc>
                <a:spcPts val="3800"/>
              </a:lnSpc>
              <a:spcBef>
                <a:spcPts val="0"/>
              </a:spcBef>
            </a:pPr>
            <a:r>
              <a:rPr lang="ja-JP" altLang="en-US" dirty="0" smtClean="0">
                <a:ea typeface="ＭＳ ゴシック" pitchFamily="49" charset="-128"/>
              </a:rPr>
              <a:t>　</a:t>
            </a:r>
            <a:r>
              <a:rPr lang="ja-JP" altLang="en-US" sz="2800" dirty="0" smtClean="0">
                <a:latin typeface="HG丸ｺﾞｼｯｸM-PRO" pitchFamily="50" charset="-128"/>
                <a:ea typeface="HG丸ｺﾞｼｯｸM-PRO" pitchFamily="50" charset="-128"/>
              </a:rPr>
              <a:t>事業者が労働者を雇い入れる際に、「当該労働者</a:t>
            </a:r>
            <a:endParaRPr lang="en-US" altLang="ja-JP" sz="2800" dirty="0" smtClean="0">
              <a:latin typeface="HG丸ｺﾞｼｯｸM-PRO" pitchFamily="50" charset="-128"/>
              <a:ea typeface="HG丸ｺﾞｼｯｸM-PRO" pitchFamily="50" charset="-128"/>
            </a:endParaRPr>
          </a:p>
          <a:p>
            <a:pPr algn="l">
              <a:lnSpc>
                <a:spcPts val="3800"/>
              </a:lnSpc>
              <a:spcBef>
                <a:spcPts val="0"/>
              </a:spcBef>
            </a:pPr>
            <a:r>
              <a:rPr lang="ja-JP" altLang="en-US" sz="2800" dirty="0" smtClean="0">
                <a:latin typeface="HG丸ｺﾞｼｯｸM-PRO" pitchFamily="50" charset="-128"/>
                <a:ea typeface="HG丸ｺﾞｼｯｸM-PRO" pitchFamily="50" charset="-128"/>
              </a:rPr>
              <a:t>に危害を蒙らせて労働能力を低下させることがない</a:t>
            </a:r>
            <a:endParaRPr lang="en-US" altLang="ja-JP" sz="2800" dirty="0" smtClean="0">
              <a:latin typeface="HG丸ｺﾞｼｯｸM-PRO" pitchFamily="50" charset="-128"/>
              <a:ea typeface="HG丸ｺﾞｼｯｸM-PRO" pitchFamily="50" charset="-128"/>
            </a:endParaRPr>
          </a:p>
          <a:p>
            <a:pPr algn="l">
              <a:lnSpc>
                <a:spcPts val="3800"/>
              </a:lnSpc>
              <a:spcBef>
                <a:spcPts val="0"/>
              </a:spcBef>
            </a:pPr>
            <a:r>
              <a:rPr lang="ja-JP" altLang="en-US" sz="2800" dirty="0" smtClean="0">
                <a:latin typeface="HG丸ｺﾞｼｯｸM-PRO" pitchFamily="50" charset="-128"/>
                <a:ea typeface="HG丸ｺﾞｼｯｸM-PRO" pitchFamily="50" charset="-128"/>
              </a:rPr>
              <a:t>よう生命と健康を守りながら就労させるべき義務」</a:t>
            </a:r>
            <a:endParaRPr lang="ja-JP" altLang="en-US" sz="2800" dirty="0" smtClean="0">
              <a:ea typeface="ＭＳ ゴシック" pitchFamily="49" charset="-128"/>
            </a:endParaRPr>
          </a:p>
        </p:txBody>
      </p:sp>
      <p:sp>
        <p:nvSpPr>
          <p:cNvPr id="5" name="Rectangle 2"/>
          <p:cNvSpPr txBox="1">
            <a:spLocks noChangeArrowheads="1"/>
          </p:cNvSpPr>
          <p:nvPr/>
        </p:nvSpPr>
        <p:spPr bwMode="auto">
          <a:xfrm>
            <a:off x="479696" y="2476450"/>
            <a:ext cx="8424936" cy="43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eaLnBrk="0" fontAlgn="base" hangingPunct="0">
              <a:spcBef>
                <a:spcPct val="0"/>
              </a:spcBef>
              <a:spcAft>
                <a:spcPct val="0"/>
              </a:spcAft>
              <a:defRPr kumimoji="1" sz="4400">
                <a:solidFill>
                  <a:schemeClr val="tx2"/>
                </a:solidFill>
                <a:latin typeface="Arial" charset="0"/>
                <a:ea typeface="ＭＳ Ｐゴシック" pitchFamily="50" charset="-128"/>
              </a:defRPr>
            </a:lvl6pPr>
            <a:lvl7pPr marL="914400" algn="ctr" rtl="0" eaLnBrk="0" fontAlgn="base" hangingPunct="0">
              <a:spcBef>
                <a:spcPct val="0"/>
              </a:spcBef>
              <a:spcAft>
                <a:spcPct val="0"/>
              </a:spcAft>
              <a:defRPr kumimoji="1" sz="4400">
                <a:solidFill>
                  <a:schemeClr val="tx2"/>
                </a:solidFill>
                <a:latin typeface="Arial" charset="0"/>
                <a:ea typeface="ＭＳ Ｐゴシック" pitchFamily="50" charset="-128"/>
              </a:defRPr>
            </a:lvl7pPr>
            <a:lvl8pPr marL="1371600" algn="ctr" rtl="0" eaLnBrk="0" fontAlgn="base" hangingPunct="0">
              <a:spcBef>
                <a:spcPct val="0"/>
              </a:spcBef>
              <a:spcAft>
                <a:spcPct val="0"/>
              </a:spcAft>
              <a:defRPr kumimoji="1" sz="4400">
                <a:solidFill>
                  <a:schemeClr val="tx2"/>
                </a:solidFill>
                <a:latin typeface="Arial" charset="0"/>
                <a:ea typeface="ＭＳ Ｐゴシック" pitchFamily="50" charset="-128"/>
              </a:defRPr>
            </a:lvl8pPr>
            <a:lvl9pPr marL="1828800" algn="ctr" rtl="0" eaLnBrk="0" fontAlgn="base" hangingPunct="0">
              <a:spcBef>
                <a:spcPct val="0"/>
              </a:spcBef>
              <a:spcAft>
                <a:spcPct val="0"/>
              </a:spcAft>
              <a:defRPr kumimoji="1" sz="4400">
                <a:solidFill>
                  <a:schemeClr val="tx2"/>
                </a:solidFill>
                <a:latin typeface="Arial" charset="0"/>
                <a:ea typeface="ＭＳ Ｐゴシック" pitchFamily="50" charset="-128"/>
              </a:defRPr>
            </a:lvl9pPr>
          </a:lstStyle>
          <a:p>
            <a:r>
              <a:rPr lang="ja-JP" altLang="en-US" sz="2800" kern="0" dirty="0" smtClean="0">
                <a:solidFill>
                  <a:srgbClr val="FF0000"/>
                </a:solidFill>
                <a:latin typeface="HG丸ｺﾞｼｯｸM-PRO" pitchFamily="50" charset="-128"/>
                <a:ea typeface="HG丸ｺﾞｼｯｸM-PRO" pitchFamily="50" charset="-128"/>
              </a:rPr>
              <a:t>労働災害の発生⇒安全配慮義務違反</a:t>
            </a:r>
            <a:endParaRPr lang="ja-JP" altLang="en-US" sz="2800" kern="0" dirty="0" smtClean="0">
              <a:solidFill>
                <a:schemeClr val="tx1"/>
              </a:solidFill>
              <a:latin typeface="HG丸ｺﾞｼｯｸM-PRO" pitchFamily="50" charset="-128"/>
              <a:ea typeface="HG丸ｺﾞｼｯｸM-PRO" pitchFamily="50" charset="-128"/>
            </a:endParaRPr>
          </a:p>
        </p:txBody>
      </p:sp>
      <p:sp>
        <p:nvSpPr>
          <p:cNvPr id="8" name="Rectangle 2"/>
          <p:cNvSpPr txBox="1">
            <a:spLocks noChangeArrowheads="1"/>
          </p:cNvSpPr>
          <p:nvPr/>
        </p:nvSpPr>
        <p:spPr bwMode="auto">
          <a:xfrm>
            <a:off x="251663" y="2913016"/>
            <a:ext cx="8581104" cy="7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eaLnBrk="0" fontAlgn="base" hangingPunct="0">
              <a:spcBef>
                <a:spcPct val="0"/>
              </a:spcBef>
              <a:spcAft>
                <a:spcPct val="0"/>
              </a:spcAft>
              <a:defRPr kumimoji="1" sz="4400">
                <a:solidFill>
                  <a:schemeClr val="tx2"/>
                </a:solidFill>
                <a:latin typeface="Arial" charset="0"/>
                <a:ea typeface="ＭＳ Ｐゴシック" pitchFamily="50" charset="-128"/>
              </a:defRPr>
            </a:lvl6pPr>
            <a:lvl7pPr marL="914400" algn="ctr" rtl="0" eaLnBrk="0" fontAlgn="base" hangingPunct="0">
              <a:spcBef>
                <a:spcPct val="0"/>
              </a:spcBef>
              <a:spcAft>
                <a:spcPct val="0"/>
              </a:spcAft>
              <a:defRPr kumimoji="1" sz="4400">
                <a:solidFill>
                  <a:schemeClr val="tx2"/>
                </a:solidFill>
                <a:latin typeface="Arial" charset="0"/>
                <a:ea typeface="ＭＳ Ｐゴシック" pitchFamily="50" charset="-128"/>
              </a:defRPr>
            </a:lvl7pPr>
            <a:lvl8pPr marL="1371600" algn="ctr" rtl="0" eaLnBrk="0" fontAlgn="base" hangingPunct="0">
              <a:spcBef>
                <a:spcPct val="0"/>
              </a:spcBef>
              <a:spcAft>
                <a:spcPct val="0"/>
              </a:spcAft>
              <a:defRPr kumimoji="1" sz="4400">
                <a:solidFill>
                  <a:schemeClr val="tx2"/>
                </a:solidFill>
                <a:latin typeface="Arial" charset="0"/>
                <a:ea typeface="ＭＳ Ｐゴシック" pitchFamily="50" charset="-128"/>
              </a:defRPr>
            </a:lvl8pPr>
            <a:lvl9pPr marL="1828800" algn="ctr" rtl="0" eaLnBrk="0" fontAlgn="base" hangingPunct="0">
              <a:spcBef>
                <a:spcPct val="0"/>
              </a:spcBef>
              <a:spcAft>
                <a:spcPct val="0"/>
              </a:spcAft>
              <a:defRPr kumimoji="1" sz="4400">
                <a:solidFill>
                  <a:schemeClr val="tx2"/>
                </a:solidFill>
                <a:latin typeface="Arial" charset="0"/>
                <a:ea typeface="ＭＳ Ｐゴシック" pitchFamily="50" charset="-128"/>
              </a:defRPr>
            </a:lvl9pPr>
          </a:lstStyle>
          <a:p>
            <a:pPr algn="l">
              <a:lnSpc>
                <a:spcPts val="2400"/>
              </a:lnSpc>
            </a:pPr>
            <a:r>
              <a:rPr lang="ja-JP" altLang="en-US" sz="2000" kern="0" dirty="0" smtClean="0">
                <a:solidFill>
                  <a:srgbClr val="0000CC"/>
                </a:solidFill>
                <a:latin typeface="HG丸ｺﾞｼｯｸM-PRO" pitchFamily="50" charset="-128"/>
                <a:ea typeface="HG丸ｺﾞｼｯｸM-PRO" pitchFamily="50" charset="-128"/>
              </a:rPr>
              <a:t>関連法規　民法第４１５条　債務不履責任　民法第７０９条　不法行為</a:t>
            </a:r>
            <a:endParaRPr lang="en-US" altLang="ja-JP" sz="2000" kern="0" dirty="0" smtClean="0">
              <a:solidFill>
                <a:srgbClr val="0000CC"/>
              </a:solidFill>
              <a:latin typeface="HG丸ｺﾞｼｯｸM-PRO" pitchFamily="50" charset="-128"/>
              <a:ea typeface="HG丸ｺﾞｼｯｸM-PRO" pitchFamily="50" charset="-128"/>
            </a:endParaRPr>
          </a:p>
          <a:p>
            <a:pPr algn="l">
              <a:lnSpc>
                <a:spcPts val="2400"/>
              </a:lnSpc>
            </a:pPr>
            <a:r>
              <a:rPr lang="ja-JP" altLang="en-US" sz="2000" kern="0" dirty="0">
                <a:solidFill>
                  <a:srgbClr val="0000CC"/>
                </a:solidFill>
                <a:latin typeface="HG丸ｺﾞｼｯｸM-PRO" pitchFamily="50" charset="-128"/>
                <a:ea typeface="HG丸ｺﾞｼｯｸM-PRO" pitchFamily="50" charset="-128"/>
              </a:rPr>
              <a:t>　</a:t>
            </a:r>
            <a:r>
              <a:rPr lang="ja-JP" altLang="en-US" sz="2000" kern="0" dirty="0" smtClean="0">
                <a:solidFill>
                  <a:srgbClr val="0000CC"/>
                </a:solidFill>
                <a:latin typeface="HG丸ｺﾞｼｯｸM-PRO" pitchFamily="50" charset="-128"/>
                <a:ea typeface="HG丸ｺﾞｼｯｸM-PRO" pitchFamily="50" charset="-128"/>
              </a:rPr>
              <a:t>　　　　刑法第２１１条　業務上過失致死傷</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9"/>
          <p:cNvSpPr txBox="1">
            <a:spLocks noChangeArrowheads="1"/>
          </p:cNvSpPr>
          <p:nvPr/>
        </p:nvSpPr>
        <p:spPr bwMode="auto">
          <a:xfrm>
            <a:off x="323849" y="716889"/>
            <a:ext cx="8583613" cy="31547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300"/>
              </a:spcBef>
              <a:buFontTx/>
              <a:buNone/>
            </a:pPr>
            <a:r>
              <a:rPr lang="ja-JP" altLang="en-US" sz="2400" dirty="0" smtClean="0">
                <a:solidFill>
                  <a:srgbClr val="FF0000"/>
                </a:solidFill>
                <a:latin typeface="HG丸ｺﾞｼｯｸM-PRO" pitchFamily="50" charset="-128"/>
                <a:ea typeface="HG丸ｺﾞｼｯｸM-PRO" pitchFamily="50" charset="-128"/>
              </a:rPr>
              <a:t>①　安全衛生日を設ける</a:t>
            </a: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毎月、一定の日をとくに「安全衛生日」として決める。</a:t>
            </a:r>
          </a:p>
          <a:p>
            <a:pPr eaLnBrk="1" hangingPunct="1">
              <a:lnSpc>
                <a:spcPts val="2900"/>
              </a:lnSpc>
              <a:spcBef>
                <a:spcPts val="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事業者が先頭にたち、</a:t>
            </a:r>
            <a:r>
              <a:rPr lang="ja-JP" altLang="en-US" sz="2000" dirty="0" smtClean="0">
                <a:latin typeface="HG丸ｺﾞｼｯｸM-PRO" pitchFamily="50" charset="-128"/>
                <a:ea typeface="HG丸ｺﾞｼｯｸM-PRO" pitchFamily="50" charset="-128"/>
              </a:rPr>
              <a:t>全労働者が</a:t>
            </a:r>
            <a:r>
              <a:rPr lang="ja-JP" altLang="en-US" sz="2000" dirty="0">
                <a:latin typeface="HG丸ｺﾞｼｯｸM-PRO" pitchFamily="50" charset="-128"/>
                <a:ea typeface="HG丸ｺﾞｼｯｸM-PRO" pitchFamily="50" charset="-128"/>
              </a:rPr>
              <a:t>一丸となって職場の</a:t>
            </a:r>
            <a:r>
              <a:rPr lang="ja-JP" altLang="en-US" sz="2000" dirty="0" smtClean="0">
                <a:latin typeface="HG丸ｺﾞｼｯｸM-PRO" pitchFamily="50" charset="-128"/>
                <a:ea typeface="HG丸ｺﾞｼｯｸM-PRO" pitchFamily="50" charset="-128"/>
              </a:rPr>
              <a:t>安全</a:t>
            </a:r>
            <a:r>
              <a:rPr lang="ja-JP" altLang="en-US" sz="2000" dirty="0">
                <a:latin typeface="HG丸ｺﾞｼｯｸM-PRO" pitchFamily="50" charset="-128"/>
                <a:ea typeface="HG丸ｺﾞｼｯｸM-PRO" pitchFamily="50" charset="-128"/>
              </a:rPr>
              <a:t>衛生</a:t>
            </a:r>
            <a:r>
              <a:rPr lang="ja-JP" altLang="en-US" sz="2000" dirty="0" smtClean="0">
                <a:latin typeface="HG丸ｺﾞｼｯｸM-PRO" pitchFamily="50" charset="-128"/>
                <a:ea typeface="HG丸ｺﾞｼｯｸM-PRO" pitchFamily="50" charset="-128"/>
              </a:rPr>
              <a:t>を</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見直す</a:t>
            </a:r>
            <a:r>
              <a:rPr lang="ja-JP" altLang="en-US" sz="2000" dirty="0">
                <a:latin typeface="HG丸ｺﾞｼｯｸM-PRO" pitchFamily="50" charset="-128"/>
                <a:ea typeface="HG丸ｺﾞｼｯｸM-PRO" pitchFamily="50" charset="-128"/>
              </a:rPr>
              <a:t>（災害防止にきわめて有効である）</a:t>
            </a:r>
            <a:endParaRPr lang="ja-JP" altLang="en-US" sz="2000" b="1" dirty="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安全衛生旗の掲揚、整理・整頓の実施、トップが参加</a:t>
            </a:r>
            <a:r>
              <a:rPr lang="ja-JP" altLang="en-US" sz="2000" dirty="0" smtClean="0">
                <a:latin typeface="HG丸ｺﾞｼｯｸM-PRO" pitchFamily="50" charset="-128"/>
                <a:ea typeface="HG丸ｺﾞｼｯｸM-PRO" pitchFamily="50" charset="-128"/>
              </a:rPr>
              <a:t>して安全衛</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生</a:t>
            </a:r>
            <a:r>
              <a:rPr lang="ja-JP" altLang="en-US" sz="2000" dirty="0">
                <a:latin typeface="HG丸ｺﾞｼｯｸM-PRO" pitchFamily="50" charset="-128"/>
                <a:ea typeface="HG丸ｺﾞｼｯｸM-PRO" pitchFamily="50" charset="-128"/>
              </a:rPr>
              <a:t>巡視の実施等で効果が高まる</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b="1"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・年１回を安全衛生大会として実施し、安全衛生講和やＫＹＴ大会</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安全衛生表彰などを行うのもよい。</a:t>
            </a:r>
            <a:endParaRPr lang="ja-JP" altLang="en-US" sz="2400" dirty="0">
              <a:ea typeface="ＭＳ ゴシック" pitchFamily="49" charset="-128"/>
            </a:endParaRPr>
          </a:p>
        </p:txBody>
      </p:sp>
      <p:sp>
        <p:nvSpPr>
          <p:cNvPr id="51205" name="Text Box 6"/>
          <p:cNvSpPr txBox="1">
            <a:spLocks noChangeArrowheads="1"/>
          </p:cNvSpPr>
          <p:nvPr/>
        </p:nvSpPr>
        <p:spPr bwMode="auto">
          <a:xfrm>
            <a:off x="6948264" y="223479"/>
            <a:ext cx="1655911"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P41</a:t>
            </a:r>
            <a:endParaRPr lang="ja-JP" altLang="en-US" sz="1600" dirty="0">
              <a:latin typeface="HG丸ｺﾞｼｯｸM-PRO" pitchFamily="50" charset="-128"/>
              <a:ea typeface="HG丸ｺﾞｼｯｸM-PRO" pitchFamily="50" charset="-128"/>
            </a:endParaRPr>
          </a:p>
        </p:txBody>
      </p:sp>
      <p:sp>
        <p:nvSpPr>
          <p:cNvPr id="51208" name="Text Box 9"/>
          <p:cNvSpPr txBox="1">
            <a:spLocks noChangeArrowheads="1"/>
          </p:cNvSpPr>
          <p:nvPr/>
        </p:nvSpPr>
        <p:spPr bwMode="auto">
          <a:xfrm>
            <a:off x="323849" y="3951486"/>
            <a:ext cx="8583613" cy="26433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300"/>
              </a:spcBef>
              <a:buFontTx/>
              <a:buNone/>
            </a:pPr>
            <a:r>
              <a:rPr lang="ja-JP" altLang="en-US" sz="2400" dirty="0" smtClean="0">
                <a:solidFill>
                  <a:srgbClr val="FF0000"/>
                </a:solidFill>
                <a:latin typeface="HG丸ｺﾞｼｯｸM-PRO" pitchFamily="50" charset="-128"/>
                <a:ea typeface="HG丸ｺﾞｼｯｸM-PRO" pitchFamily="50" charset="-128"/>
              </a:rPr>
              <a:t>②　安全衛生競争</a:t>
            </a: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smtClean="0">
                <a:latin typeface="HG丸ｺﾞｼｯｸM-PRO" pitchFamily="50" charset="-128"/>
                <a:ea typeface="HG丸ｺﾞｼｯｸM-PRO" pitchFamily="50" charset="-128"/>
              </a:rPr>
              <a:t>　・労働者の少ない事業場では、無災害期間の長さを基準にする競争</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や整理整頓競争などを行うとよい。大規模事業場では無災害競争、</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整理整頓競争、安全技能競技会などが行われている。</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・競争</a:t>
            </a:r>
            <a:r>
              <a:rPr lang="ja-JP" altLang="en-US" sz="2000" dirty="0">
                <a:latin typeface="HG丸ｺﾞｼｯｸM-PRO" pitchFamily="50" charset="-128"/>
                <a:ea typeface="HG丸ｺﾞｼｯｸM-PRO" pitchFamily="50" charset="-128"/>
              </a:rPr>
              <a:t>心を</a:t>
            </a:r>
            <a:r>
              <a:rPr lang="ja-JP" altLang="en-US" sz="2000" dirty="0" smtClean="0">
                <a:latin typeface="HG丸ｺﾞｼｯｸM-PRO" pitchFamily="50" charset="-128"/>
                <a:ea typeface="HG丸ｺﾞｼｯｸM-PRO" pitchFamily="50" charset="-128"/>
              </a:rPr>
              <a:t>安全衛生向上の</a:t>
            </a:r>
            <a:r>
              <a:rPr lang="ja-JP" altLang="en-US" sz="2000" dirty="0">
                <a:latin typeface="HG丸ｺﾞｼｯｸM-PRO" pitchFamily="50" charset="-128"/>
                <a:ea typeface="HG丸ｺﾞｼｯｸM-PRO" pitchFamily="50" charset="-128"/>
              </a:rPr>
              <a:t>目的に利用し、各人・</a:t>
            </a:r>
            <a:r>
              <a:rPr lang="ja-JP" altLang="en-US" sz="2000" dirty="0" smtClean="0">
                <a:latin typeface="HG丸ｺﾞｼｯｸM-PRO" pitchFamily="50" charset="-128"/>
                <a:ea typeface="HG丸ｺﾞｼｯｸM-PRO" pitchFamily="50" charset="-128"/>
              </a:rPr>
              <a:t>各職場</a:t>
            </a:r>
            <a:r>
              <a:rPr lang="ja-JP" altLang="en-US" sz="2000" dirty="0">
                <a:latin typeface="HG丸ｺﾞｼｯｸM-PRO" pitchFamily="50" charset="-128"/>
                <a:ea typeface="HG丸ｺﾞｼｯｸM-PRO" pitchFamily="50" charset="-128"/>
              </a:rPr>
              <a:t>がお互い</a:t>
            </a:r>
            <a:r>
              <a:rPr lang="ja-JP" altLang="en-US" sz="2000" dirty="0" smtClean="0">
                <a:latin typeface="HG丸ｺﾞｼｯｸM-PRO" pitchFamily="50" charset="-128"/>
                <a:ea typeface="HG丸ｺﾞｼｯｸM-PRO" pitchFamily="50" charset="-128"/>
              </a:rPr>
              <a:t>に</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安全衛生</a:t>
            </a:r>
            <a:r>
              <a:rPr lang="ja-JP" altLang="en-US" sz="2000" dirty="0">
                <a:latin typeface="HG丸ｺﾞｼｯｸM-PRO" pitchFamily="50" charset="-128"/>
                <a:ea typeface="HG丸ｺﾞｼｯｸM-PRO" pitchFamily="50" charset="-128"/>
              </a:rPr>
              <a:t>成績をあげるために検討・実</a:t>
            </a:r>
            <a:r>
              <a:rPr lang="ja-JP" altLang="en-US" sz="2000" dirty="0" smtClean="0">
                <a:latin typeface="HG丸ｺﾞｼｯｸM-PRO" pitchFamily="50" charset="-128"/>
                <a:ea typeface="HG丸ｺﾞｼｯｸM-PRO" pitchFamily="50" charset="-128"/>
              </a:rPr>
              <a:t>施する</a:t>
            </a:r>
            <a:r>
              <a:rPr lang="ja-JP" altLang="en-US" sz="2000" dirty="0">
                <a:latin typeface="HG丸ｺﾞｼｯｸM-PRO" pitchFamily="50" charset="-128"/>
                <a:ea typeface="HG丸ｺﾞｼｯｸM-PRO" pitchFamily="50" charset="-128"/>
              </a:rPr>
              <a:t>ことで安全衛生</a:t>
            </a:r>
            <a:r>
              <a:rPr lang="ja-JP" altLang="en-US" sz="2000" dirty="0" smtClean="0">
                <a:latin typeface="HG丸ｺﾞｼｯｸM-PRO" pitchFamily="50" charset="-128"/>
                <a:ea typeface="HG丸ｺﾞｼｯｸM-PRO" pitchFamily="50" charset="-128"/>
              </a:rPr>
              <a:t>意識</a:t>
            </a:r>
            <a:endParaRPr lang="en-US" altLang="ja-JP" sz="2000" dirty="0" smtClean="0">
              <a:latin typeface="HG丸ｺﾞｼｯｸM-PRO" pitchFamily="50" charset="-128"/>
              <a:ea typeface="HG丸ｺﾞｼｯｸM-PRO" pitchFamily="50" charset="-128"/>
            </a:endParaRPr>
          </a:p>
          <a:p>
            <a:pPr eaLnBrk="1" hangingPunct="1">
              <a:lnSpc>
                <a:spcPts val="29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が高まるこ</a:t>
            </a:r>
            <a:r>
              <a:rPr lang="ja-JP" altLang="en-US" sz="2000" dirty="0">
                <a:latin typeface="HG丸ｺﾞｼｯｸM-PRO" pitchFamily="50" charset="-128"/>
                <a:ea typeface="HG丸ｺﾞｼｯｸM-PRO" pitchFamily="50" charset="-128"/>
              </a:rPr>
              <a:t>とをねらいとしている。</a:t>
            </a:r>
          </a:p>
        </p:txBody>
      </p:sp>
      <p:sp>
        <p:nvSpPr>
          <p:cNvPr id="9" name="Text Box 9"/>
          <p:cNvSpPr txBox="1">
            <a:spLocks noChangeArrowheads="1"/>
          </p:cNvSpPr>
          <p:nvPr/>
        </p:nvSpPr>
        <p:spPr bwMode="auto">
          <a:xfrm>
            <a:off x="323849" y="223479"/>
            <a:ext cx="4032126"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キ　安全衛生意識の高揚　　</a:t>
            </a:r>
            <a:endParaRPr lang="ja-JP" altLang="en-US" sz="2400" dirty="0">
              <a:solidFill>
                <a:srgbClr val="FFFFFF"/>
              </a:solidFill>
              <a:latin typeface="HG丸ｺﾞｼｯｸM-PRO" pitchFamily="50" charset="-128"/>
              <a:ea typeface="HG丸ｺﾞｼｯｸM-PRO" pitchFamily="50" charset="-128"/>
            </a:endParaRPr>
          </a:p>
        </p:txBody>
      </p:sp>
      <p:sp>
        <p:nvSpPr>
          <p:cNvPr id="51202" name="スライド番号プレースホルダー 3"/>
          <p:cNvSpPr>
            <a:spLocks noGrp="1"/>
          </p:cNvSpPr>
          <p:nvPr>
            <p:ph type="sldNum" sz="quarter" idx="12"/>
          </p:nvPr>
        </p:nvSpPr>
        <p:spPr>
          <a:xfrm>
            <a:off x="6769234" y="6198475"/>
            <a:ext cx="2133600" cy="3268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256EEC8B-B356-4DE6-9D3A-1256539633CE}" type="slidenum">
              <a:rPr lang="en-US" altLang="ja-JP" sz="1400" smtClean="0"/>
              <a:pPr>
                <a:spcBef>
                  <a:spcPct val="0"/>
                </a:spcBef>
                <a:buFontTx/>
                <a:buNone/>
              </a:pPr>
              <a:t>60</a:t>
            </a:fld>
            <a:endParaRPr lang="en-US" altLang="ja-JP" sz="1400" dirty="0" smtClean="0"/>
          </a:p>
        </p:txBody>
      </p:sp>
    </p:spTree>
    <p:extLst>
      <p:ext uri="{BB962C8B-B14F-4D97-AF65-F5344CB8AC3E}">
        <p14:creationId xmlns:p14="http://schemas.microsoft.com/office/powerpoint/2010/main" val="97361855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番号プレースホルダー 3"/>
          <p:cNvSpPr>
            <a:spLocks noGrp="1"/>
          </p:cNvSpPr>
          <p:nvPr>
            <p:ph type="sldNum" sz="quarter" idx="12"/>
          </p:nvPr>
        </p:nvSpPr>
        <p:spPr>
          <a:xfrm>
            <a:off x="7519988" y="6372225"/>
            <a:ext cx="116205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B7FCFCEA-C20C-4BA6-9AB2-CD403041C3E3}" type="slidenum">
              <a:rPr lang="en-US" altLang="ja-JP" sz="1400" smtClean="0"/>
              <a:pPr>
                <a:spcBef>
                  <a:spcPct val="0"/>
                </a:spcBef>
                <a:buFontTx/>
                <a:buNone/>
              </a:pPr>
              <a:t>61</a:t>
            </a:fld>
            <a:endParaRPr lang="en-US" altLang="ja-JP" sz="1400" smtClean="0"/>
          </a:p>
        </p:txBody>
      </p:sp>
      <p:sp>
        <p:nvSpPr>
          <p:cNvPr id="52228" name="Text Box 11"/>
          <p:cNvSpPr txBox="1">
            <a:spLocks noChangeArrowheads="1"/>
          </p:cNvSpPr>
          <p:nvPr/>
        </p:nvSpPr>
        <p:spPr bwMode="auto">
          <a:xfrm>
            <a:off x="251520" y="188640"/>
            <a:ext cx="8610600" cy="5309146"/>
          </a:xfrm>
          <a:prstGeom prst="rect">
            <a:avLst/>
          </a:prstGeom>
          <a:solidFill>
            <a:srgbClr val="FFFF00"/>
          </a:solidFill>
          <a:ln>
            <a:noFill/>
          </a:ln>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600"/>
              </a:spcBef>
              <a:buFontTx/>
              <a:buNone/>
            </a:pPr>
            <a:r>
              <a:rPr lang="ja-JP" altLang="en-US" sz="2400" dirty="0" smtClean="0">
                <a:solidFill>
                  <a:srgbClr val="FF0000"/>
                </a:solidFill>
                <a:latin typeface="HG丸ｺﾞｼｯｸM-PRO" pitchFamily="50" charset="-128"/>
                <a:ea typeface="HG丸ｺﾞｼｯｸM-PRO" pitchFamily="50" charset="-128"/>
              </a:rPr>
              <a:t>③　安全衛生表彰</a:t>
            </a: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3100"/>
              </a:lnSpc>
              <a:spcBef>
                <a:spcPts val="60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安全衛生について、創意工夫をした</a:t>
            </a:r>
            <a:endParaRPr lang="en-US" altLang="ja-JP" sz="2000" dirty="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り</a:t>
            </a:r>
            <a:r>
              <a:rPr lang="ja-JP" altLang="en-US" sz="2000" dirty="0">
                <a:latin typeface="HG丸ｺﾞｼｯｸM-PRO" pitchFamily="50" charset="-128"/>
                <a:ea typeface="HG丸ｺﾞｼｯｸM-PRO" pitchFamily="50" charset="-128"/>
              </a:rPr>
              <a:t>、地道な安全衛生活動を行ったり、</a:t>
            </a:r>
            <a:endParaRPr lang="en-US" altLang="ja-JP" sz="2000" dirty="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優れた安全衛生</a:t>
            </a:r>
            <a:r>
              <a:rPr lang="ja-JP" altLang="en-US" sz="2000" dirty="0">
                <a:latin typeface="HG丸ｺﾞｼｯｸM-PRO" pitchFamily="50" charset="-128"/>
                <a:ea typeface="HG丸ｺﾞｼｯｸM-PRO" pitchFamily="50" charset="-128"/>
              </a:rPr>
              <a:t>提案をしたり</a:t>
            </a:r>
            <a:r>
              <a:rPr lang="ja-JP" altLang="en-US" sz="2000" dirty="0" smtClean="0">
                <a:latin typeface="HG丸ｺﾞｼｯｸM-PRO" pitchFamily="50" charset="-128"/>
                <a:ea typeface="HG丸ｺﾞｼｯｸM-PRO" pitchFamily="50" charset="-128"/>
              </a:rPr>
              <a:t>して、</a:t>
            </a:r>
            <a:endParaRPr lang="en-US" altLang="ja-JP" sz="2000" dirty="0" smtClean="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安全</a:t>
            </a:r>
            <a:r>
              <a:rPr lang="ja-JP" altLang="en-US" sz="2000" dirty="0">
                <a:latin typeface="HG丸ｺﾞｼｯｸM-PRO" pitchFamily="50" charset="-128"/>
                <a:ea typeface="HG丸ｺﾞｼｯｸM-PRO" pitchFamily="50" charset="-128"/>
              </a:rPr>
              <a:t>衛生に大きな功績をあげた</a:t>
            </a:r>
            <a:r>
              <a:rPr lang="ja-JP" altLang="en-US" sz="2000" dirty="0" smtClean="0">
                <a:latin typeface="HG丸ｺﾞｼｯｸM-PRO" pitchFamily="50" charset="-128"/>
                <a:ea typeface="HG丸ｺﾞｼｯｸM-PRO" pitchFamily="50" charset="-128"/>
              </a:rPr>
              <a:t>個人</a:t>
            </a:r>
            <a:endParaRPr lang="en-US" altLang="ja-JP" sz="2000" dirty="0" smtClean="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また</a:t>
            </a:r>
            <a:r>
              <a:rPr lang="ja-JP" altLang="en-US" sz="2000" dirty="0">
                <a:latin typeface="HG丸ｺﾞｼｯｸM-PRO" pitchFamily="50" charset="-128"/>
                <a:ea typeface="HG丸ｺﾞｼｯｸM-PRO" pitchFamily="50" charset="-128"/>
              </a:rPr>
              <a:t>は職場を、事業者が表彰する</a:t>
            </a:r>
            <a:r>
              <a:rPr lang="ja-JP" altLang="en-US" sz="2000" dirty="0" smtClean="0">
                <a:latin typeface="HG丸ｺﾞｼｯｸM-PRO" pitchFamily="50" charset="-128"/>
                <a:ea typeface="HG丸ｺﾞｼｯｸM-PRO" pitchFamily="50" charset="-128"/>
              </a:rPr>
              <a:t>も</a:t>
            </a:r>
            <a:endParaRPr lang="en-US" altLang="ja-JP" sz="2000" dirty="0" smtClean="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smtClean="0">
                <a:latin typeface="HG丸ｺﾞｼｯｸM-PRO" pitchFamily="50" charset="-128"/>
                <a:ea typeface="HG丸ｺﾞｼｯｸM-PRO" pitchFamily="50" charset="-128"/>
              </a:rPr>
              <a:t>　　ので</a:t>
            </a:r>
            <a:r>
              <a:rPr lang="ja-JP" altLang="en-US" sz="2000" dirty="0">
                <a:latin typeface="HG丸ｺﾞｼｯｸM-PRO" pitchFamily="50" charset="-128"/>
                <a:ea typeface="HG丸ｺﾞｼｯｸM-PRO" pitchFamily="50" charset="-128"/>
              </a:rPr>
              <a:t>、従業員の安全衛生意識の</a:t>
            </a:r>
            <a:r>
              <a:rPr lang="ja-JP" altLang="en-US" sz="2000" dirty="0" smtClean="0">
                <a:latin typeface="HG丸ｺﾞｼｯｸM-PRO" pitchFamily="50" charset="-128"/>
                <a:ea typeface="HG丸ｺﾞｼｯｸM-PRO" pitchFamily="50" charset="-128"/>
              </a:rPr>
              <a:t>高揚</a:t>
            </a:r>
            <a:endParaRPr lang="en-US" altLang="ja-JP" sz="2000" dirty="0" smtClean="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に効果</a:t>
            </a:r>
            <a:r>
              <a:rPr lang="ja-JP" altLang="en-US" sz="2000" dirty="0">
                <a:latin typeface="HG丸ｺﾞｼｯｸM-PRO" pitchFamily="50" charset="-128"/>
                <a:ea typeface="HG丸ｺﾞｼｯｸM-PRO" pitchFamily="50" charset="-128"/>
              </a:rPr>
              <a:t>がある。他の従業員または</a:t>
            </a:r>
            <a:r>
              <a:rPr lang="ja-JP" altLang="en-US" sz="2000" dirty="0" smtClean="0">
                <a:latin typeface="HG丸ｺﾞｼｯｸM-PRO" pitchFamily="50" charset="-128"/>
                <a:ea typeface="HG丸ｺﾞｼｯｸM-PRO" pitchFamily="50" charset="-128"/>
              </a:rPr>
              <a:t>職</a:t>
            </a:r>
            <a:endParaRPr lang="en-US" altLang="ja-JP" sz="2000" dirty="0" smtClean="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場に</a:t>
            </a:r>
            <a:r>
              <a:rPr lang="ja-JP" altLang="en-US" sz="2000" dirty="0">
                <a:latin typeface="HG丸ｺﾞｼｯｸM-PRO" pitchFamily="50" charset="-128"/>
                <a:ea typeface="HG丸ｺﾞｼｯｸM-PRO" pitchFamily="50" charset="-128"/>
              </a:rPr>
              <a:t>対してもよい刺激を与える</a:t>
            </a:r>
            <a:r>
              <a:rPr lang="ja-JP" altLang="en-US" sz="2000" dirty="0" smtClean="0">
                <a:latin typeface="HG丸ｺﾞｼｯｸM-PRO" pitchFamily="50" charset="-128"/>
                <a:ea typeface="HG丸ｺﾞｼｯｸM-PRO" pitchFamily="50" charset="-128"/>
              </a:rPr>
              <a:t>こと</a:t>
            </a:r>
            <a:endParaRPr lang="en-US" altLang="ja-JP" sz="2000" dirty="0" smtClean="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となる</a:t>
            </a:r>
            <a:r>
              <a:rPr lang="ja-JP" altLang="en-US" sz="2000" dirty="0">
                <a:latin typeface="HG丸ｺﾞｼｯｸM-PRO" pitchFamily="50" charset="-128"/>
                <a:ea typeface="HG丸ｺﾞｼｯｸM-PRO" pitchFamily="50" charset="-128"/>
              </a:rPr>
              <a:t>。</a:t>
            </a:r>
          </a:p>
          <a:p>
            <a:pPr eaLnBrk="1" hangingPunct="1">
              <a:lnSpc>
                <a:spcPts val="3100"/>
              </a:lnSpc>
              <a:spcBef>
                <a:spcPts val="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表彰は、全国安全週間や全国労働</a:t>
            </a:r>
            <a:r>
              <a:rPr lang="ja-JP" altLang="en-US" sz="2000" dirty="0" smtClean="0">
                <a:latin typeface="HG丸ｺﾞｼｯｸM-PRO" pitchFamily="50" charset="-128"/>
                <a:ea typeface="HG丸ｺﾞｼｯｸM-PRO" pitchFamily="50" charset="-128"/>
              </a:rPr>
              <a:t>衛</a:t>
            </a:r>
            <a:endParaRPr lang="en-US" altLang="ja-JP" sz="2000" dirty="0" smtClean="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生</a:t>
            </a:r>
            <a:r>
              <a:rPr lang="ja-JP" altLang="en-US" sz="2000" dirty="0">
                <a:latin typeface="HG丸ｺﾞｼｯｸM-PRO" pitchFamily="50" charset="-128"/>
                <a:ea typeface="HG丸ｺﾞｼｯｸM-PRO" pitchFamily="50" charset="-128"/>
              </a:rPr>
              <a:t>週間、会社の</a:t>
            </a:r>
            <a:r>
              <a:rPr lang="ja-JP" altLang="en-US" sz="2000" dirty="0" smtClean="0">
                <a:latin typeface="HG丸ｺﾞｼｯｸM-PRO" pitchFamily="50" charset="-128"/>
                <a:ea typeface="HG丸ｺﾞｼｯｸM-PRO" pitchFamily="50" charset="-128"/>
              </a:rPr>
              <a:t>創立記念日、安全衛</a:t>
            </a:r>
            <a:endParaRPr lang="en-US" altLang="ja-JP" sz="2000" dirty="0" smtClean="0">
              <a:latin typeface="HG丸ｺﾞｼｯｸM-PRO" pitchFamily="50" charset="-128"/>
              <a:ea typeface="HG丸ｺﾞｼｯｸM-PRO" pitchFamily="50" charset="-128"/>
            </a:endParaRPr>
          </a:p>
          <a:p>
            <a:pPr eaLnBrk="1" hangingPunct="1">
              <a:lnSpc>
                <a:spcPts val="31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生大会など</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機会</a:t>
            </a:r>
            <a:r>
              <a:rPr lang="ja-JP" altLang="en-US" sz="2000" dirty="0">
                <a:latin typeface="HG丸ｺﾞｼｯｸM-PRO" pitchFamily="50" charset="-128"/>
                <a:ea typeface="HG丸ｺﾞｼｯｸM-PRO" pitchFamily="50" charset="-128"/>
              </a:rPr>
              <a:t>を利用して行う。</a:t>
            </a:r>
          </a:p>
        </p:txBody>
      </p:sp>
      <p:sp>
        <p:nvSpPr>
          <p:cNvPr id="52229" name="Text Box 9"/>
          <p:cNvSpPr txBox="1">
            <a:spLocks noChangeArrowheads="1"/>
          </p:cNvSpPr>
          <p:nvPr/>
        </p:nvSpPr>
        <p:spPr bwMode="auto">
          <a:xfrm>
            <a:off x="6400800" y="381000"/>
            <a:ext cx="1700213"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P41</a:t>
            </a:r>
            <a:endParaRPr lang="ja-JP" altLang="en-US" sz="1600" dirty="0">
              <a:latin typeface="HG丸ｺﾞｼｯｸM-PRO" pitchFamily="50" charset="-128"/>
              <a:ea typeface="HG丸ｺﾞｼｯｸM-PRO" pitchFamily="50" charset="-128"/>
            </a:endParaRPr>
          </a:p>
        </p:txBody>
      </p:sp>
      <p:graphicFrame>
        <p:nvGraphicFramePr>
          <p:cNvPr id="52231" name="Object 12"/>
          <p:cNvGraphicFramePr>
            <a:graphicFrameLocks noChangeAspect="1"/>
          </p:cNvGraphicFramePr>
          <p:nvPr>
            <p:extLst/>
          </p:nvPr>
        </p:nvGraphicFramePr>
        <p:xfrm>
          <a:off x="5508104" y="2060848"/>
          <a:ext cx="3080800" cy="2304256"/>
        </p:xfrm>
        <a:graphic>
          <a:graphicData uri="http://schemas.openxmlformats.org/presentationml/2006/ole">
            <mc:AlternateContent xmlns:mc="http://schemas.openxmlformats.org/markup-compatibility/2006">
              <mc:Choice xmlns:v="urn:schemas-microsoft-com:vml" Requires="v">
                <p:oleObj spid="_x0000_s87061" name="Photo Editor ｲﾒｰｼﾞ" r:id="rId3" imgW="1400000" imgH="1047619" progId="MSPhotoEd.3">
                  <p:embed/>
                </p:oleObj>
              </mc:Choice>
              <mc:Fallback>
                <p:oleObj name="Photo Editor ｲﾒｰｼﾞ" r:id="rId3" imgW="1400000" imgH="104761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2060848"/>
                        <a:ext cx="3080800" cy="2304256"/>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95049234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9"/>
          <p:cNvSpPr txBox="1">
            <a:spLocks noChangeArrowheads="1"/>
          </p:cNvSpPr>
          <p:nvPr/>
        </p:nvSpPr>
        <p:spPr bwMode="auto">
          <a:xfrm>
            <a:off x="238038" y="281129"/>
            <a:ext cx="8839134" cy="6273512"/>
          </a:xfrm>
          <a:prstGeom prst="rect">
            <a:avLst/>
          </a:prstGeom>
          <a:solidFill>
            <a:srgbClr val="FFFF99"/>
          </a:solidFill>
          <a:ln>
            <a:noFill/>
          </a:ln>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200"/>
              </a:lnSpc>
              <a:spcBef>
                <a:spcPts val="0"/>
              </a:spcBef>
              <a:buFontTx/>
              <a:buNone/>
            </a:pPr>
            <a:r>
              <a:rPr lang="ja-JP" altLang="en-US" sz="2400" dirty="0" smtClean="0">
                <a:solidFill>
                  <a:srgbClr val="FF0000"/>
                </a:solidFill>
                <a:latin typeface="HG丸ｺﾞｼｯｸM-PRO" pitchFamily="50" charset="-128"/>
                <a:ea typeface="HG丸ｺﾞｼｯｸM-PRO" pitchFamily="50" charset="-128"/>
              </a:rPr>
              <a:t>④　ポスター、標語等を活用する</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ポスター・標語などを掲示し</a:t>
            </a: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安全</a:t>
            </a:r>
            <a:r>
              <a:rPr lang="ja-JP" altLang="en-US" sz="2000" dirty="0">
                <a:latin typeface="HG丸ｺﾞｼｯｸM-PRO" pitchFamily="50" charset="-128"/>
                <a:ea typeface="HG丸ｺﾞｼｯｸM-PRO" pitchFamily="50" charset="-128"/>
              </a:rPr>
              <a:t>衛生の重要性を理解させ</a:t>
            </a: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る</a:t>
            </a:r>
            <a:r>
              <a:rPr lang="ja-JP" altLang="en-US" sz="2000" dirty="0">
                <a:latin typeface="HG丸ｺﾞｼｯｸM-PRO" pitchFamily="50" charset="-128"/>
                <a:ea typeface="HG丸ｺﾞｼｯｸM-PRO" pitchFamily="50" charset="-128"/>
              </a:rPr>
              <a:t>方法で、最も簡単で効果も</a:t>
            </a: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期待</a:t>
            </a:r>
            <a:r>
              <a:rPr lang="ja-JP" altLang="en-US" sz="2000" dirty="0">
                <a:latin typeface="HG丸ｺﾞｼｯｸM-PRO" pitchFamily="50" charset="-128"/>
                <a:ea typeface="HG丸ｺﾞｼｯｸM-PRO" pitchFamily="50" charset="-128"/>
              </a:rPr>
              <a:t>できる。</a:t>
            </a:r>
          </a:p>
          <a:p>
            <a:pPr eaLnBrk="1" hangingPunct="1">
              <a:lnSpc>
                <a:spcPts val="3000"/>
              </a:lnSpc>
              <a:spcBef>
                <a:spcPts val="0"/>
              </a:spcBef>
              <a:buFontTx/>
              <a:buNone/>
            </a:pPr>
            <a:r>
              <a:rPr lang="ja-JP" altLang="en-US" sz="2000" dirty="0" smtClean="0">
                <a:latin typeface="HG丸ｺﾞｼｯｸM-PRO" pitchFamily="50" charset="-128"/>
                <a:ea typeface="HG丸ｺﾞｼｯｸM-PRO" pitchFamily="50" charset="-128"/>
              </a:rPr>
              <a:t>　・「安全第一」などの定番の標</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語だけでなく、全国安全週間、</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全国労働衛生週間、年末年始</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無災害運動などの行事に</a:t>
            </a:r>
            <a:r>
              <a:rPr lang="ja-JP" altLang="en-US" sz="2000" dirty="0" err="1" smtClean="0">
                <a:latin typeface="HG丸ｺﾞｼｯｸM-PRO" pitchFamily="50" charset="-128"/>
                <a:ea typeface="HG丸ｺﾞｼｯｸM-PRO" pitchFamily="50" charset="-128"/>
              </a:rPr>
              <a:t>合わ</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せたポスターやスローガンの</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掲示、カッター作業、台車作</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業など毎月テーマを変えた壁</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新聞の掲示など、内容の工夫</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によってさらなる効果が期待</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できる。</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endParaRPr lang="en-US" altLang="ja-JP" sz="2000" dirty="0">
              <a:latin typeface="HG丸ｺﾞｼｯｸM-PRO" pitchFamily="50" charset="-128"/>
              <a:ea typeface="HG丸ｺﾞｼｯｸM-PRO" pitchFamily="50" charset="-128"/>
            </a:endParaRPr>
          </a:p>
        </p:txBody>
      </p:sp>
      <p:sp>
        <p:nvSpPr>
          <p:cNvPr id="53252" name="Text Box 4"/>
          <p:cNvSpPr txBox="1">
            <a:spLocks noChangeArrowheads="1"/>
          </p:cNvSpPr>
          <p:nvPr/>
        </p:nvSpPr>
        <p:spPr bwMode="auto">
          <a:xfrm>
            <a:off x="6372200" y="352085"/>
            <a:ext cx="2073822" cy="338554"/>
          </a:xfrm>
          <a:prstGeom prst="rect">
            <a:avLst/>
          </a:prstGeom>
          <a:solidFill>
            <a:schemeClr val="bg1"/>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P41</a:t>
            </a:r>
            <a:endParaRPr lang="ja-JP" altLang="en-US" sz="1600" dirty="0">
              <a:latin typeface="HG丸ｺﾞｼｯｸM-PRO" pitchFamily="50" charset="-128"/>
              <a:ea typeface="HG丸ｺﾞｼｯｸM-PRO" pitchFamily="50" charset="-128"/>
            </a:endParaRPr>
          </a:p>
        </p:txBody>
      </p:sp>
      <p:sp>
        <p:nvSpPr>
          <p:cNvPr id="53254" name="スライド番号プレースホルダー 3"/>
          <p:cNvSpPr>
            <a:spLocks noGrp="1"/>
          </p:cNvSpPr>
          <p:nvPr>
            <p:ph type="sldNum" sz="quarter" idx="12"/>
          </p:nvPr>
        </p:nvSpPr>
        <p:spPr>
          <a:xfrm>
            <a:off x="7740352" y="6362700"/>
            <a:ext cx="946448" cy="2064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8570FB3C-7752-40C1-8FF8-4FDF8719E29F}" type="slidenum">
              <a:rPr lang="en-US" altLang="ja-JP" sz="1400" smtClean="0"/>
              <a:pPr>
                <a:spcBef>
                  <a:spcPct val="0"/>
                </a:spcBef>
                <a:buFontTx/>
                <a:buNone/>
              </a:pPr>
              <a:t>62</a:t>
            </a:fld>
            <a:endParaRPr lang="en-US" altLang="ja-JP" sz="1400" dirty="0" smtClean="0"/>
          </a:p>
        </p:txBody>
      </p:sp>
      <p:pic>
        <p:nvPicPr>
          <p:cNvPr id="2" name="図 1"/>
          <p:cNvPicPr>
            <a:picLocks noChangeAspect="1"/>
          </p:cNvPicPr>
          <p:nvPr/>
        </p:nvPicPr>
        <p:blipFill>
          <a:blip r:embed="rId3"/>
          <a:stretch>
            <a:fillRect/>
          </a:stretch>
        </p:blipFill>
        <p:spPr>
          <a:xfrm>
            <a:off x="4427984" y="837972"/>
            <a:ext cx="2119368" cy="5499080"/>
          </a:xfrm>
          <a:prstGeom prst="rect">
            <a:avLst/>
          </a:prstGeom>
        </p:spPr>
      </p:pic>
      <p:pic>
        <p:nvPicPr>
          <p:cNvPr id="3" name="図 2"/>
          <p:cNvPicPr>
            <a:picLocks noChangeAspect="1"/>
          </p:cNvPicPr>
          <p:nvPr/>
        </p:nvPicPr>
        <p:blipFill>
          <a:blip r:embed="rId4"/>
          <a:stretch>
            <a:fillRect/>
          </a:stretch>
        </p:blipFill>
        <p:spPr>
          <a:xfrm>
            <a:off x="6694387" y="837972"/>
            <a:ext cx="2235750" cy="5499080"/>
          </a:xfrm>
          <a:prstGeom prst="rect">
            <a:avLst/>
          </a:prstGeom>
        </p:spPr>
      </p:pic>
    </p:spTree>
    <p:extLst>
      <p:ext uri="{BB962C8B-B14F-4D97-AF65-F5344CB8AC3E}">
        <p14:creationId xmlns:p14="http://schemas.microsoft.com/office/powerpoint/2010/main" val="375682736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B39B625-32ED-4723-853A-D49225F5F514}" type="slidenum">
              <a:rPr lang="en-US" altLang="ja-JP" sz="1400" smtClean="0"/>
              <a:pPr>
                <a:spcBef>
                  <a:spcPct val="0"/>
                </a:spcBef>
                <a:buFontTx/>
                <a:buNone/>
              </a:pPr>
              <a:t>63</a:t>
            </a:fld>
            <a:endParaRPr lang="en-US" altLang="ja-JP" sz="1400" smtClean="0"/>
          </a:p>
        </p:txBody>
      </p:sp>
      <p:sp>
        <p:nvSpPr>
          <p:cNvPr id="54276" name="Text Box 11"/>
          <p:cNvSpPr txBox="1">
            <a:spLocks noChangeArrowheads="1"/>
          </p:cNvSpPr>
          <p:nvPr/>
        </p:nvSpPr>
        <p:spPr bwMode="auto">
          <a:xfrm>
            <a:off x="270746" y="335193"/>
            <a:ext cx="8566867" cy="4367349"/>
          </a:xfrm>
          <a:prstGeom prst="rect">
            <a:avLst/>
          </a:prstGeom>
          <a:solidFill>
            <a:srgbClr val="FFFF00"/>
          </a:solidFill>
          <a:ln>
            <a:noFill/>
          </a:ln>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95000"/>
              </a:lnSpc>
              <a:spcBef>
                <a:spcPct val="0"/>
              </a:spcBef>
              <a:buFontTx/>
              <a:buNone/>
            </a:pPr>
            <a:r>
              <a:rPr lang="ja-JP" altLang="en-US" sz="2400" dirty="0" smtClean="0">
                <a:solidFill>
                  <a:srgbClr val="FF0000"/>
                </a:solidFill>
                <a:latin typeface="HG丸ｺﾞｼｯｸM-PRO" pitchFamily="50" charset="-128"/>
                <a:ea typeface="HG丸ｺﾞｼｯｸM-PRO" pitchFamily="50" charset="-128"/>
              </a:rPr>
              <a:t>⑤　労働者の家族に対する働きかけ</a:t>
            </a: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3000"/>
              </a:lnSpc>
              <a:spcBef>
                <a:spcPts val="60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家庭での日常生活で、悩み事や疲労</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などが災害の間接的な要因となって</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いる場合がある。家族の理解・応援</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を得て、生き生きと仕事してもらう</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ことは安全衛生上も重要なことであ</a:t>
            </a:r>
            <a:endParaRPr lang="en-US" altLang="ja-JP" sz="2000" dirty="0" smtClean="0">
              <a:latin typeface="HG丸ｺﾞｼｯｸM-PRO" pitchFamily="50" charset="-128"/>
              <a:ea typeface="HG丸ｺﾞｼｯｸM-PRO" pitchFamily="50" charset="-128"/>
            </a:endParaRPr>
          </a:p>
          <a:p>
            <a:pPr eaLnBrk="1" hangingPunct="1">
              <a:lnSpc>
                <a:spcPts val="30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る。</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事業所長の名前で家族向けに社内報</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を送る、家族向けに職場見学会の開</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催、安全衛生大会への招待などで家</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族に理解を深めて頂く方法もある。　</a:t>
            </a:r>
            <a:endParaRPr lang="en-US" altLang="ja-JP" sz="2000" dirty="0">
              <a:latin typeface="HG丸ｺﾞｼｯｸM-PRO" pitchFamily="50" charset="-128"/>
              <a:ea typeface="HG丸ｺﾞｼｯｸM-PRO" pitchFamily="50" charset="-128"/>
            </a:endParaRPr>
          </a:p>
        </p:txBody>
      </p:sp>
      <p:sp>
        <p:nvSpPr>
          <p:cNvPr id="54277" name="Text Box 2054"/>
          <p:cNvSpPr txBox="1">
            <a:spLocks noChangeArrowheads="1"/>
          </p:cNvSpPr>
          <p:nvPr/>
        </p:nvSpPr>
        <p:spPr bwMode="auto">
          <a:xfrm>
            <a:off x="6763146" y="562559"/>
            <a:ext cx="1713707"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P42</a:t>
            </a:r>
            <a:endParaRPr lang="ja-JP" altLang="en-US" sz="1600"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5577208" y="1412776"/>
            <a:ext cx="3109592" cy="2304256"/>
          </a:xfrm>
          <a:prstGeom prst="rect">
            <a:avLst/>
          </a:prstGeom>
        </p:spPr>
      </p:pic>
    </p:spTree>
    <p:extLst>
      <p:ext uri="{BB962C8B-B14F-4D97-AF65-F5344CB8AC3E}">
        <p14:creationId xmlns:p14="http://schemas.microsoft.com/office/powerpoint/2010/main" val="242581936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6"/>
          <p:cNvSpPr txBox="1">
            <a:spLocks noChangeArrowheads="1"/>
          </p:cNvSpPr>
          <p:nvPr/>
        </p:nvSpPr>
        <p:spPr bwMode="auto">
          <a:xfrm>
            <a:off x="5940425" y="304800"/>
            <a:ext cx="1655911"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P42</a:t>
            </a:r>
            <a:endParaRPr lang="en-US" altLang="ja-JP" sz="1600"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755576" y="1227697"/>
            <a:ext cx="7737836" cy="5482995"/>
          </a:xfrm>
          <a:prstGeom prst="rect">
            <a:avLst/>
          </a:prstGeom>
        </p:spPr>
      </p:pic>
      <p:sp>
        <p:nvSpPr>
          <p:cNvPr id="57346" name="スライド番号プレースホルダー 3"/>
          <p:cNvSpPr>
            <a:spLocks noGrp="1"/>
          </p:cNvSpPr>
          <p:nvPr>
            <p:ph type="sldNum" sz="quarter" idx="12"/>
          </p:nvPr>
        </p:nvSpPr>
        <p:spPr>
          <a:xfrm>
            <a:off x="7884368" y="6245225"/>
            <a:ext cx="802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750826D0-DA92-4E9C-9797-4E15E441D1E0}" type="slidenum">
              <a:rPr lang="en-US" altLang="ja-JP" sz="1400" smtClean="0"/>
              <a:pPr>
                <a:spcBef>
                  <a:spcPct val="0"/>
                </a:spcBef>
                <a:buFontTx/>
                <a:buNone/>
              </a:pPr>
              <a:t>64</a:t>
            </a:fld>
            <a:endParaRPr lang="en-US" altLang="ja-JP" sz="1400" dirty="0" smtClean="0"/>
          </a:p>
        </p:txBody>
      </p:sp>
      <p:sp>
        <p:nvSpPr>
          <p:cNvPr id="7" name="Text Box 9"/>
          <p:cNvSpPr txBox="1">
            <a:spLocks noChangeArrowheads="1"/>
          </p:cNvSpPr>
          <p:nvPr/>
        </p:nvSpPr>
        <p:spPr bwMode="auto">
          <a:xfrm>
            <a:off x="298595" y="311473"/>
            <a:ext cx="3481317" cy="45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85000"/>
              </a:lnSpc>
              <a:spcBef>
                <a:spcPct val="0"/>
              </a:spcBef>
              <a:buFontTx/>
              <a:buNone/>
            </a:pPr>
            <a:r>
              <a:rPr lang="ja-JP" altLang="en-US" sz="2800" dirty="0" smtClean="0">
                <a:latin typeface="HG丸ｺﾞｼｯｸM-PRO" pitchFamily="50" charset="-128"/>
                <a:ea typeface="HG丸ｺﾞｼｯｸM-PRO" pitchFamily="50" charset="-128"/>
              </a:rPr>
              <a:t>（３）４Ｓ活動</a:t>
            </a:r>
            <a:endParaRPr lang="ja-JP" altLang="en-US" sz="28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27255524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9"/>
          <p:cNvSpPr txBox="1">
            <a:spLocks noChangeArrowheads="1"/>
          </p:cNvSpPr>
          <p:nvPr/>
        </p:nvSpPr>
        <p:spPr bwMode="auto">
          <a:xfrm>
            <a:off x="318294" y="1595907"/>
            <a:ext cx="5006975" cy="497366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95000"/>
              </a:lnSpc>
              <a:buFontTx/>
              <a:buNone/>
            </a:pPr>
            <a:r>
              <a:rPr lang="ja-JP" altLang="en-US" sz="2400" b="1" dirty="0">
                <a:latin typeface="HG丸ｺﾞｼｯｸM-PRO" pitchFamily="50" charset="-128"/>
                <a:ea typeface="HG丸ｺﾞｼｯｸM-PRO" pitchFamily="50" charset="-128"/>
              </a:rPr>
              <a:t>①　</a:t>
            </a:r>
            <a:r>
              <a:rPr lang="ja-JP" altLang="en-US" sz="2400" b="1" dirty="0" smtClean="0">
                <a:latin typeface="HG丸ｺﾞｼｯｸM-PRO" pitchFamily="50" charset="-128"/>
                <a:ea typeface="HG丸ｺﾞｼｯｸM-PRO" pitchFamily="50" charset="-128"/>
              </a:rPr>
              <a:t>整理</a:t>
            </a:r>
            <a:endParaRPr lang="ja-JP" altLang="en-US" sz="2000" b="1" dirty="0">
              <a:latin typeface="HG丸ｺﾞｼｯｸM-PRO" pitchFamily="50" charset="-128"/>
              <a:ea typeface="HG丸ｺﾞｼｯｸM-PRO" pitchFamily="50" charset="-128"/>
            </a:endParaRPr>
          </a:p>
          <a:p>
            <a:pPr eaLnBrk="1" hangingPunct="1">
              <a:lnSpc>
                <a:spcPct val="95000"/>
              </a:lnSpc>
              <a:buFontTx/>
              <a:buNone/>
            </a:pPr>
            <a:r>
              <a:rPr lang="ja-JP" altLang="en-US" sz="2000" dirty="0">
                <a:latin typeface="HG丸ｺﾞｼｯｸM-PRO" pitchFamily="50" charset="-128"/>
                <a:ea typeface="HG丸ｺﾞｼｯｸM-PRO" pitchFamily="50" charset="-128"/>
              </a:rPr>
              <a:t>　必要なものと不必要なものとに分類</a:t>
            </a:r>
          </a:p>
          <a:p>
            <a:pPr eaLnBrk="1" hangingPunct="1">
              <a:lnSpc>
                <a:spcPct val="95000"/>
              </a:lnSpc>
              <a:buFontTx/>
              <a:buNone/>
            </a:pPr>
            <a:r>
              <a:rPr lang="ja-JP" altLang="en-US" sz="2400" b="1" dirty="0">
                <a:latin typeface="HG丸ｺﾞｼｯｸM-PRO" pitchFamily="50" charset="-128"/>
                <a:ea typeface="HG丸ｺﾞｼｯｸM-PRO" pitchFamily="50" charset="-128"/>
              </a:rPr>
              <a:t>②　整頓</a:t>
            </a:r>
            <a:endParaRPr lang="ja-JP" altLang="en-US" sz="2000" b="1" dirty="0">
              <a:latin typeface="HG丸ｺﾞｼｯｸM-PRO" pitchFamily="50" charset="-128"/>
              <a:ea typeface="HG丸ｺﾞｼｯｸM-PRO" pitchFamily="50" charset="-128"/>
            </a:endParaRPr>
          </a:p>
          <a:p>
            <a:pPr eaLnBrk="1" hangingPunct="1">
              <a:lnSpc>
                <a:spcPct val="95000"/>
              </a:lnSpc>
              <a:buFontTx/>
              <a:buNone/>
            </a:pPr>
            <a:r>
              <a:rPr lang="ja-JP" altLang="en-US" sz="2000" dirty="0">
                <a:latin typeface="HG丸ｺﾞｼｯｸM-PRO" pitchFamily="50" charset="-128"/>
                <a:ea typeface="HG丸ｺﾞｼｯｸM-PRO" pitchFamily="50" charset="-128"/>
              </a:rPr>
              <a:t>　必要なものがいつでも取り出せる状態</a:t>
            </a:r>
          </a:p>
          <a:p>
            <a:pPr eaLnBrk="1" hangingPunct="1">
              <a:lnSpc>
                <a:spcPct val="95000"/>
              </a:lnSpc>
              <a:buFontTx/>
              <a:buNone/>
            </a:pPr>
            <a:r>
              <a:rPr lang="ja-JP" altLang="en-US" sz="2400" b="1" dirty="0">
                <a:latin typeface="HG丸ｺﾞｼｯｸM-PRO" pitchFamily="50" charset="-128"/>
                <a:ea typeface="HG丸ｺﾞｼｯｸM-PRO" pitchFamily="50" charset="-128"/>
              </a:rPr>
              <a:t>③　清掃</a:t>
            </a:r>
            <a:endParaRPr lang="ja-JP" altLang="en-US" sz="2000" b="1" dirty="0">
              <a:latin typeface="HG丸ｺﾞｼｯｸM-PRO" pitchFamily="50" charset="-128"/>
              <a:ea typeface="HG丸ｺﾞｼｯｸM-PRO" pitchFamily="50" charset="-128"/>
            </a:endParaRPr>
          </a:p>
          <a:p>
            <a:pPr eaLnBrk="1" hangingPunct="1">
              <a:lnSpc>
                <a:spcPct val="95000"/>
              </a:lnSpc>
              <a:buFontTx/>
              <a:buNone/>
            </a:pPr>
            <a:r>
              <a:rPr lang="ja-JP" altLang="en-US" sz="2000" dirty="0">
                <a:latin typeface="HG丸ｺﾞｼｯｸM-PRO" pitchFamily="50" charset="-128"/>
                <a:ea typeface="HG丸ｺﾞｼｯｸM-PRO" pitchFamily="50" charset="-128"/>
              </a:rPr>
              <a:t>　掃き清める、整理・整頓の仕上げ、</a:t>
            </a:r>
          </a:p>
          <a:p>
            <a:pPr eaLnBrk="1" hangingPunct="1">
              <a:lnSpc>
                <a:spcPct val="95000"/>
              </a:lnSpc>
              <a:buFontTx/>
              <a:buNone/>
            </a:pPr>
            <a:r>
              <a:rPr lang="ja-JP" altLang="en-US" sz="2000" dirty="0">
                <a:latin typeface="HG丸ｺﾞｼｯｸM-PRO" pitchFamily="50" charset="-128"/>
                <a:ea typeface="HG丸ｺﾞｼｯｸM-PRO" pitchFamily="50" charset="-128"/>
              </a:rPr>
              <a:t>　点検</a:t>
            </a:r>
          </a:p>
          <a:p>
            <a:pPr eaLnBrk="1" hangingPunct="1">
              <a:lnSpc>
                <a:spcPct val="95000"/>
              </a:lnSpc>
              <a:buFontTx/>
              <a:buNone/>
            </a:pPr>
            <a:r>
              <a:rPr lang="ja-JP" altLang="en-US" sz="2400" b="1" dirty="0">
                <a:latin typeface="HG丸ｺﾞｼｯｸM-PRO" pitchFamily="50" charset="-128"/>
                <a:ea typeface="HG丸ｺﾞｼｯｸM-PRO" pitchFamily="50" charset="-128"/>
              </a:rPr>
              <a:t>④　清潔</a:t>
            </a:r>
            <a:endParaRPr lang="ja-JP" altLang="en-US" sz="2000" b="1" dirty="0">
              <a:latin typeface="HG丸ｺﾞｼｯｸM-PRO" pitchFamily="50" charset="-128"/>
              <a:ea typeface="HG丸ｺﾞｼｯｸM-PRO" pitchFamily="50" charset="-128"/>
            </a:endParaRPr>
          </a:p>
          <a:p>
            <a:pPr eaLnBrk="1" hangingPunct="1">
              <a:lnSpc>
                <a:spcPct val="95000"/>
              </a:lnSpc>
              <a:buFontTx/>
              <a:buNone/>
            </a:pPr>
            <a:r>
              <a:rPr lang="ja-JP" altLang="en-US" sz="2000" dirty="0">
                <a:latin typeface="HG丸ｺﾞｼｯｸM-PRO" pitchFamily="50" charset="-128"/>
                <a:ea typeface="HG丸ｺﾞｼｯｸM-PRO" pitchFamily="50" charset="-128"/>
              </a:rPr>
              <a:t>　作業場の汚れ除去、衛生、衣服の</a:t>
            </a:r>
            <a:r>
              <a:rPr lang="ja-JP" altLang="en-US" sz="2000" dirty="0" smtClean="0">
                <a:latin typeface="HG丸ｺﾞｼｯｸM-PRO" pitchFamily="50" charset="-128"/>
                <a:ea typeface="HG丸ｺﾞｼｯｸM-PRO" pitchFamily="50" charset="-128"/>
              </a:rPr>
              <a:t>清潔</a:t>
            </a:r>
            <a:endParaRPr lang="en-US" altLang="ja-JP" sz="2000" dirty="0" smtClean="0">
              <a:latin typeface="HG丸ｺﾞｼｯｸM-PRO" pitchFamily="50" charset="-128"/>
              <a:ea typeface="HG丸ｺﾞｼｯｸM-PRO" pitchFamily="50" charset="-128"/>
            </a:endParaRPr>
          </a:p>
          <a:p>
            <a:pPr eaLnBrk="1" hangingPunct="1">
              <a:lnSpc>
                <a:spcPct val="95000"/>
              </a:lnSpc>
              <a:buFontTx/>
              <a:buNone/>
            </a:pPr>
            <a:endParaRPr lang="ja-JP" altLang="en-US" sz="2000" dirty="0">
              <a:latin typeface="HG丸ｺﾞｼｯｸM-PRO" pitchFamily="50" charset="-128"/>
              <a:ea typeface="HG丸ｺﾞｼｯｸM-PRO" pitchFamily="50" charset="-128"/>
            </a:endParaRPr>
          </a:p>
          <a:p>
            <a:pPr eaLnBrk="1" hangingPunct="1">
              <a:lnSpc>
                <a:spcPct val="95000"/>
              </a:lnSpc>
              <a:buFontTx/>
              <a:buNone/>
            </a:pPr>
            <a:r>
              <a:rPr lang="ja-JP" altLang="en-US" sz="2400" b="1" dirty="0">
                <a:latin typeface="HG丸ｺﾞｼｯｸM-PRO" pitchFamily="50" charset="-128"/>
                <a:ea typeface="HG丸ｺﾞｼｯｸM-PRO" pitchFamily="50" charset="-128"/>
              </a:rPr>
              <a:t>⑤　躾（しつけ）</a:t>
            </a:r>
            <a:endParaRPr lang="ja-JP" altLang="en-US" sz="2000" b="1" dirty="0">
              <a:latin typeface="HG丸ｺﾞｼｯｸM-PRO" pitchFamily="50" charset="-128"/>
              <a:ea typeface="HG丸ｺﾞｼｯｸM-PRO" pitchFamily="50" charset="-128"/>
            </a:endParaRPr>
          </a:p>
          <a:p>
            <a:pPr eaLnBrk="1" hangingPunct="1">
              <a:lnSpc>
                <a:spcPct val="95000"/>
              </a:lnSpc>
              <a:buFontTx/>
              <a:buNone/>
            </a:pPr>
            <a:r>
              <a:rPr lang="ja-JP" altLang="en-US" sz="2000" dirty="0">
                <a:latin typeface="HG丸ｺﾞｼｯｸM-PRO" pitchFamily="50" charset="-128"/>
                <a:ea typeface="HG丸ｺﾞｼｯｸM-PRO" pitchFamily="50" charset="-128"/>
              </a:rPr>
              <a:t>　４Ｓ状況の継続、習慣化、意識付け</a:t>
            </a:r>
          </a:p>
          <a:p>
            <a:pPr eaLnBrk="1" hangingPunct="1">
              <a:lnSpc>
                <a:spcPct val="95000"/>
              </a:lnSpc>
              <a:buFontTx/>
              <a:buNone/>
            </a:pP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決めたこと。決められたことを守る</a:t>
            </a:r>
            <a:r>
              <a:rPr lang="ja-JP" altLang="en-US" sz="2000" b="1" dirty="0">
                <a:solidFill>
                  <a:srgbClr val="FF0000"/>
                </a:solidFill>
                <a:latin typeface="HG丸ｺﾞｼｯｸM-PRO" pitchFamily="50" charset="-128"/>
                <a:ea typeface="HG丸ｺﾞｼｯｸM-PRO" pitchFamily="50" charset="-128"/>
              </a:rPr>
              <a:t>）</a:t>
            </a:r>
          </a:p>
        </p:txBody>
      </p:sp>
      <p:sp>
        <p:nvSpPr>
          <p:cNvPr id="58372" name="AutoShape 10"/>
          <p:cNvSpPr>
            <a:spLocks/>
          </p:cNvSpPr>
          <p:nvPr/>
        </p:nvSpPr>
        <p:spPr bwMode="auto">
          <a:xfrm>
            <a:off x="5423694" y="2120900"/>
            <a:ext cx="144463" cy="3163888"/>
          </a:xfrm>
          <a:prstGeom prst="rightBrace">
            <a:avLst>
              <a:gd name="adj1" fmla="val 101089"/>
              <a:gd name="adj2" fmla="val 48509"/>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58373" name="Text Box 11"/>
          <p:cNvSpPr txBox="1">
            <a:spLocks noChangeArrowheads="1"/>
          </p:cNvSpPr>
          <p:nvPr/>
        </p:nvSpPr>
        <p:spPr bwMode="auto">
          <a:xfrm>
            <a:off x="5690038" y="3242964"/>
            <a:ext cx="981075" cy="51911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800">
                <a:latin typeface="HG丸ｺﾞｼｯｸM-PRO" pitchFamily="50" charset="-128"/>
                <a:ea typeface="HG丸ｺﾞｼｯｸM-PRO" pitchFamily="50" charset="-128"/>
              </a:rPr>
              <a:t>４Ｓ</a:t>
            </a:r>
          </a:p>
        </p:txBody>
      </p:sp>
      <p:sp>
        <p:nvSpPr>
          <p:cNvPr id="58374" name="AutoShape 12"/>
          <p:cNvSpPr>
            <a:spLocks/>
          </p:cNvSpPr>
          <p:nvPr/>
        </p:nvSpPr>
        <p:spPr bwMode="auto">
          <a:xfrm>
            <a:off x="6705600" y="2133600"/>
            <a:ext cx="288925" cy="4267200"/>
          </a:xfrm>
          <a:prstGeom prst="rightBrace">
            <a:avLst>
              <a:gd name="adj1" fmla="val 123077"/>
              <a:gd name="adj2" fmla="val 48509"/>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58375" name="Text Box 13"/>
          <p:cNvSpPr txBox="1">
            <a:spLocks noChangeArrowheads="1"/>
          </p:cNvSpPr>
          <p:nvPr/>
        </p:nvSpPr>
        <p:spPr bwMode="auto">
          <a:xfrm>
            <a:off x="7204713" y="3766668"/>
            <a:ext cx="1144588" cy="519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800">
                <a:latin typeface="HG丸ｺﾞｼｯｸM-PRO" pitchFamily="50" charset="-128"/>
                <a:ea typeface="HG丸ｺﾞｼｯｸM-PRO" pitchFamily="50" charset="-128"/>
              </a:rPr>
              <a:t>５Ｓ</a:t>
            </a:r>
          </a:p>
        </p:txBody>
      </p:sp>
      <p:pic>
        <p:nvPicPr>
          <p:cNvPr id="58376" name="Picture 9"/>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l="7813" t="3441" r="9462" b="13303"/>
          <a:stretch>
            <a:fillRect/>
          </a:stretch>
        </p:blipFill>
        <p:spPr bwMode="auto">
          <a:xfrm>
            <a:off x="7070724" y="1235074"/>
            <a:ext cx="167957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8"/>
          <p:cNvPicPr>
            <a:picLocks noChangeAspect="1" noChangeArrowheads="1"/>
          </p:cNvPicPr>
          <p:nvPr/>
        </p:nvPicPr>
        <p:blipFill>
          <a:blip r:embed="rId3">
            <a:lum bright="-6000" contrast="42000"/>
            <a:extLst>
              <a:ext uri="{28A0092B-C50C-407E-A947-70E740481C1C}">
                <a14:useLocalDpi xmlns:a14="http://schemas.microsoft.com/office/drawing/2010/main" val="0"/>
              </a:ext>
            </a:extLst>
          </a:blip>
          <a:srcRect l="3673" r="3755" b="8633"/>
          <a:stretch>
            <a:fillRect/>
          </a:stretch>
        </p:blipFill>
        <p:spPr bwMode="auto">
          <a:xfrm>
            <a:off x="7010400" y="4312893"/>
            <a:ext cx="1952625" cy="234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 Box 11"/>
          <p:cNvSpPr txBox="1">
            <a:spLocks noChangeArrowheads="1"/>
          </p:cNvSpPr>
          <p:nvPr/>
        </p:nvSpPr>
        <p:spPr bwMode="auto">
          <a:xfrm>
            <a:off x="5943600" y="609600"/>
            <a:ext cx="1580728"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P42</a:t>
            </a:r>
            <a:endParaRPr lang="ja-JP" altLang="en-US" sz="1600" dirty="0">
              <a:latin typeface="HG丸ｺﾞｼｯｸM-PRO" pitchFamily="50" charset="-128"/>
              <a:ea typeface="HG丸ｺﾞｼｯｸM-PRO" pitchFamily="50" charset="-128"/>
            </a:endParaRPr>
          </a:p>
        </p:txBody>
      </p:sp>
      <p:sp>
        <p:nvSpPr>
          <p:cNvPr id="58381" name="スライド番号プレースホルダー 3"/>
          <p:cNvSpPr>
            <a:spLocks noGrp="1"/>
          </p:cNvSpPr>
          <p:nvPr>
            <p:ph type="sldNum" sz="quarter" idx="12"/>
          </p:nvPr>
        </p:nvSpPr>
        <p:spPr>
          <a:xfrm>
            <a:off x="6553200" y="6245225"/>
            <a:ext cx="2257425"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819DDE48-4DD8-4B89-83D0-7BCC6915FF68}" type="slidenum">
              <a:rPr lang="en-US" altLang="ja-JP" sz="1400" smtClean="0"/>
              <a:pPr>
                <a:spcBef>
                  <a:spcPct val="0"/>
                </a:spcBef>
                <a:buFontTx/>
                <a:buNone/>
              </a:pPr>
              <a:t>65</a:t>
            </a:fld>
            <a:endParaRPr lang="en-US" altLang="ja-JP" sz="1400" smtClean="0"/>
          </a:p>
        </p:txBody>
      </p:sp>
      <p:sp>
        <p:nvSpPr>
          <p:cNvPr id="14" name="Text Box 9"/>
          <p:cNvSpPr txBox="1">
            <a:spLocks noChangeArrowheads="1"/>
          </p:cNvSpPr>
          <p:nvPr/>
        </p:nvSpPr>
        <p:spPr bwMode="auto">
          <a:xfrm>
            <a:off x="467544" y="523422"/>
            <a:ext cx="2879998"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ア　４Ｓ活動とは　　</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96692436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5" name="Object 13"/>
          <p:cNvGraphicFramePr>
            <a:graphicFrameLocks noChangeAspect="1"/>
          </p:cNvGraphicFramePr>
          <p:nvPr/>
        </p:nvGraphicFramePr>
        <p:xfrm>
          <a:off x="3886200" y="4038600"/>
          <a:ext cx="4953000" cy="2590800"/>
        </p:xfrm>
        <a:graphic>
          <a:graphicData uri="http://schemas.openxmlformats.org/presentationml/2006/ole">
            <mc:AlternateContent xmlns:mc="http://schemas.openxmlformats.org/markup-compatibility/2006">
              <mc:Choice xmlns:v="urn:schemas-microsoft-com:vml" Requires="v">
                <p:oleObj spid="_x0000_s88104" name="ビットマップ イメージ" r:id="rId3" imgW="5800000" imgH="2523810" progId="Paint.Picture">
                  <p:embed/>
                </p:oleObj>
              </mc:Choice>
              <mc:Fallback>
                <p:oleObj name="ビットマップ イメージ" r:id="rId3" imgW="5800000" imgH="25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038600"/>
                        <a:ext cx="49530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6" name="Object 14"/>
          <p:cNvGraphicFramePr>
            <a:graphicFrameLocks noChangeAspect="1"/>
          </p:cNvGraphicFramePr>
          <p:nvPr/>
        </p:nvGraphicFramePr>
        <p:xfrm>
          <a:off x="304800" y="1905000"/>
          <a:ext cx="3352800" cy="2471738"/>
        </p:xfrm>
        <a:graphic>
          <a:graphicData uri="http://schemas.openxmlformats.org/presentationml/2006/ole">
            <mc:AlternateContent xmlns:mc="http://schemas.openxmlformats.org/markup-compatibility/2006">
              <mc:Choice xmlns:v="urn:schemas-microsoft-com:vml" Requires="v">
                <p:oleObj spid="_x0000_s88105" name="ビットマップ イメージ" r:id="rId5" imgW="3067478" imgH="2314286" progId="Paint.Picture">
                  <p:embed/>
                </p:oleObj>
              </mc:Choice>
              <mc:Fallback>
                <p:oleObj name="ビットマップ イメージ" r:id="rId5" imgW="3067478" imgH="2314286"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905000"/>
                        <a:ext cx="3352800" cy="247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9397" name="AutoShape 15"/>
          <p:cNvSpPr>
            <a:spLocks noChangeArrowheads="1"/>
          </p:cNvSpPr>
          <p:nvPr/>
        </p:nvSpPr>
        <p:spPr bwMode="auto">
          <a:xfrm>
            <a:off x="228600" y="4495800"/>
            <a:ext cx="1600200" cy="18288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2400" b="1">
                <a:latin typeface="HG丸ｺﾞｼｯｸM-PRO" pitchFamily="50" charset="-128"/>
                <a:ea typeface="HG丸ｺﾞｼｯｸM-PRO" pitchFamily="50" charset="-128"/>
              </a:rPr>
              <a:t>職場が狭</a:t>
            </a:r>
          </a:p>
          <a:p>
            <a:pPr>
              <a:spcBef>
                <a:spcPct val="0"/>
              </a:spcBef>
              <a:buFontTx/>
              <a:buNone/>
            </a:pPr>
            <a:r>
              <a:rPr lang="ja-JP" altLang="en-US" sz="2400" b="1">
                <a:latin typeface="HG丸ｺﾞｼｯｸM-PRO" pitchFamily="50" charset="-128"/>
                <a:ea typeface="HG丸ｺﾞｼｯｸM-PRO" pitchFamily="50" charset="-128"/>
              </a:rPr>
              <a:t>く行動が</a:t>
            </a:r>
          </a:p>
          <a:p>
            <a:pPr>
              <a:spcBef>
                <a:spcPct val="0"/>
              </a:spcBef>
              <a:buFontTx/>
              <a:buNone/>
            </a:pPr>
            <a:r>
              <a:rPr lang="ja-JP" altLang="en-US" sz="2400" b="1">
                <a:latin typeface="HG丸ｺﾞｼｯｸM-PRO" pitchFamily="50" charset="-128"/>
                <a:ea typeface="HG丸ｺﾞｼｯｸM-PRO" pitchFamily="50" charset="-128"/>
              </a:rPr>
              <a:t>しにくく</a:t>
            </a:r>
          </a:p>
          <a:p>
            <a:pPr>
              <a:spcBef>
                <a:spcPct val="0"/>
              </a:spcBef>
              <a:buFontTx/>
              <a:buNone/>
            </a:pPr>
            <a:r>
              <a:rPr lang="ja-JP" altLang="en-US" sz="2400" b="1">
                <a:latin typeface="HG丸ｺﾞｼｯｸM-PRO" pitchFamily="50" charset="-128"/>
                <a:ea typeface="HG丸ｺﾞｼｯｸM-PRO" pitchFamily="50" charset="-128"/>
              </a:rPr>
              <a:t>危険</a:t>
            </a:r>
          </a:p>
        </p:txBody>
      </p:sp>
      <p:sp>
        <p:nvSpPr>
          <p:cNvPr id="59398" name="AutoShape 16"/>
          <p:cNvSpPr>
            <a:spLocks noChangeArrowheads="1"/>
          </p:cNvSpPr>
          <p:nvPr/>
        </p:nvSpPr>
        <p:spPr bwMode="auto">
          <a:xfrm>
            <a:off x="1981200" y="4495800"/>
            <a:ext cx="1600200" cy="18288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b="1">
                <a:latin typeface="HG丸ｺﾞｼｯｸM-PRO" pitchFamily="50" charset="-128"/>
                <a:ea typeface="HG丸ｺﾞｼｯｸM-PRO" pitchFamily="50" charset="-128"/>
              </a:rPr>
              <a:t>物を探す</a:t>
            </a:r>
          </a:p>
          <a:p>
            <a:pPr algn="ctr">
              <a:spcBef>
                <a:spcPct val="0"/>
              </a:spcBef>
              <a:buFontTx/>
              <a:buNone/>
            </a:pPr>
            <a:r>
              <a:rPr lang="ja-JP" altLang="en-US" sz="2400" b="1">
                <a:latin typeface="HG丸ｺﾞｼｯｸM-PRO" pitchFamily="50" charset="-128"/>
                <a:ea typeface="HG丸ｺﾞｼｯｸM-PRO" pitchFamily="50" charset="-128"/>
              </a:rPr>
              <a:t>のに時間</a:t>
            </a:r>
          </a:p>
          <a:p>
            <a:pPr algn="ctr">
              <a:spcBef>
                <a:spcPct val="0"/>
              </a:spcBef>
              <a:buFontTx/>
              <a:buNone/>
            </a:pPr>
            <a:r>
              <a:rPr lang="ja-JP" altLang="en-US" sz="2400" b="1">
                <a:latin typeface="HG丸ｺﾞｼｯｸM-PRO" pitchFamily="50" charset="-128"/>
                <a:ea typeface="HG丸ｺﾞｼｯｸM-PRO" pitchFamily="50" charset="-128"/>
              </a:rPr>
              <a:t>がかかる</a:t>
            </a:r>
          </a:p>
          <a:p>
            <a:pPr algn="ctr">
              <a:spcBef>
                <a:spcPct val="0"/>
              </a:spcBef>
              <a:buFontTx/>
              <a:buNone/>
            </a:pPr>
            <a:endParaRPr lang="ja-JP" altLang="en-US" sz="2400" b="1">
              <a:ea typeface="ＭＳ ゴシック" pitchFamily="49" charset="-128"/>
            </a:endParaRPr>
          </a:p>
        </p:txBody>
      </p:sp>
      <p:sp>
        <p:nvSpPr>
          <p:cNvPr id="390161" name="AutoShape 17"/>
          <p:cNvSpPr>
            <a:spLocks noChangeArrowheads="1"/>
          </p:cNvSpPr>
          <p:nvPr/>
        </p:nvSpPr>
        <p:spPr bwMode="auto">
          <a:xfrm>
            <a:off x="395536" y="533400"/>
            <a:ext cx="5410200" cy="533400"/>
          </a:xfrm>
          <a:prstGeom prst="roundRect">
            <a:avLst>
              <a:gd name="adj" fmla="val 16667"/>
            </a:avLst>
          </a:prstGeom>
          <a:gradFill rotWithShape="0">
            <a:gsLst>
              <a:gs pos="0">
                <a:schemeClr val="accent2"/>
              </a:gs>
              <a:gs pos="50000">
                <a:srgbClr val="FFFFFF"/>
              </a:gs>
              <a:gs pos="100000">
                <a:schemeClr val="accent2"/>
              </a:gs>
            </a:gsLst>
            <a:lin ang="0" scaled="1"/>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defRPr/>
            </a:pPr>
            <a:r>
              <a:rPr lang="ja-JP" altLang="en-US" sz="2800" b="1" dirty="0">
                <a:latin typeface="HG丸ｺﾞｼｯｸM-PRO" pitchFamily="50" charset="-128"/>
                <a:ea typeface="HG丸ｺﾞｼｯｸM-PRO" pitchFamily="50" charset="-128"/>
              </a:rPr>
              <a:t>整理・整頓ができていないと</a:t>
            </a:r>
          </a:p>
        </p:txBody>
      </p:sp>
      <p:sp>
        <p:nvSpPr>
          <p:cNvPr id="59400" name="AutoShape 18"/>
          <p:cNvSpPr>
            <a:spLocks noChangeArrowheads="1"/>
          </p:cNvSpPr>
          <p:nvPr/>
        </p:nvSpPr>
        <p:spPr bwMode="auto">
          <a:xfrm>
            <a:off x="3733800" y="2057400"/>
            <a:ext cx="1524000" cy="20574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2400" b="1">
                <a:latin typeface="HG丸ｺﾞｼｯｸM-PRO" pitchFamily="50" charset="-128"/>
                <a:ea typeface="HG丸ｺﾞｼｯｸM-PRO" pitchFamily="50" charset="-128"/>
              </a:rPr>
              <a:t>床に油が</a:t>
            </a:r>
          </a:p>
          <a:p>
            <a:pPr>
              <a:spcBef>
                <a:spcPct val="0"/>
              </a:spcBef>
              <a:buFontTx/>
              <a:buNone/>
            </a:pPr>
            <a:r>
              <a:rPr lang="ja-JP" altLang="en-US" sz="2400" b="1">
                <a:latin typeface="HG丸ｺﾞｼｯｸM-PRO" pitchFamily="50" charset="-128"/>
                <a:ea typeface="HG丸ｺﾞｼｯｸM-PRO" pitchFamily="50" charset="-128"/>
              </a:rPr>
              <a:t>こぼれた</a:t>
            </a:r>
          </a:p>
          <a:p>
            <a:pPr>
              <a:spcBef>
                <a:spcPct val="0"/>
              </a:spcBef>
              <a:buFontTx/>
              <a:buNone/>
            </a:pPr>
            <a:r>
              <a:rPr lang="ja-JP" altLang="en-US" sz="2400" b="1">
                <a:latin typeface="HG丸ｺﾞｼｯｸM-PRO" pitchFamily="50" charset="-128"/>
                <a:ea typeface="HG丸ｺﾞｼｯｸM-PRO" pitchFamily="50" charset="-128"/>
              </a:rPr>
              <a:t>り・水溜</a:t>
            </a:r>
          </a:p>
          <a:p>
            <a:pPr>
              <a:spcBef>
                <a:spcPct val="0"/>
              </a:spcBef>
              <a:buFontTx/>
              <a:buNone/>
            </a:pPr>
            <a:r>
              <a:rPr lang="ja-JP" altLang="en-US" sz="2400" b="1">
                <a:latin typeface="HG丸ｺﾞｼｯｸM-PRO" pitchFamily="50" charset="-128"/>
                <a:ea typeface="HG丸ｺﾞｼｯｸM-PRO" pitchFamily="50" charset="-128"/>
              </a:rPr>
              <a:t>りで滑る</a:t>
            </a:r>
          </a:p>
        </p:txBody>
      </p:sp>
      <p:sp>
        <p:nvSpPr>
          <p:cNvPr id="59401" name="AutoShape 19"/>
          <p:cNvSpPr>
            <a:spLocks noChangeArrowheads="1"/>
          </p:cNvSpPr>
          <p:nvPr/>
        </p:nvSpPr>
        <p:spPr bwMode="auto">
          <a:xfrm>
            <a:off x="5486400" y="2057400"/>
            <a:ext cx="1524000" cy="20574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2400" b="1">
                <a:latin typeface="HG丸ｺﾞｼｯｸM-PRO" pitchFamily="50" charset="-128"/>
                <a:ea typeface="HG丸ｺﾞｼｯｸM-PRO" pitchFamily="50" charset="-128"/>
              </a:rPr>
              <a:t>材料の切</a:t>
            </a:r>
          </a:p>
          <a:p>
            <a:pPr>
              <a:spcBef>
                <a:spcPct val="0"/>
              </a:spcBef>
              <a:buFontTx/>
              <a:buNone/>
            </a:pPr>
            <a:r>
              <a:rPr lang="ja-JP" altLang="en-US" sz="2400" b="1">
                <a:latin typeface="HG丸ｺﾞｼｯｸM-PRO" pitchFamily="50" charset="-128"/>
                <a:ea typeface="HG丸ｺﾞｼｯｸM-PRO" pitchFamily="50" charset="-128"/>
              </a:rPr>
              <a:t>れはし、</a:t>
            </a:r>
          </a:p>
          <a:p>
            <a:pPr>
              <a:spcBef>
                <a:spcPct val="0"/>
              </a:spcBef>
              <a:buFontTx/>
              <a:buNone/>
            </a:pPr>
            <a:r>
              <a:rPr lang="ja-JP" altLang="en-US" sz="2400" b="1">
                <a:latin typeface="HG丸ｺﾞｼｯｸM-PRO" pitchFamily="50" charset="-128"/>
                <a:ea typeface="HG丸ｺﾞｼｯｸM-PRO" pitchFamily="50" charset="-128"/>
              </a:rPr>
              <a:t>スクラッ</a:t>
            </a:r>
          </a:p>
          <a:p>
            <a:pPr>
              <a:spcBef>
                <a:spcPct val="0"/>
              </a:spcBef>
              <a:buFontTx/>
              <a:buNone/>
            </a:pPr>
            <a:r>
              <a:rPr lang="ja-JP" altLang="en-US" sz="2400" b="1">
                <a:latin typeface="HG丸ｺﾞｼｯｸM-PRO" pitchFamily="50" charset="-128"/>
                <a:ea typeface="HG丸ｺﾞｼｯｸM-PRO" pitchFamily="50" charset="-128"/>
              </a:rPr>
              <a:t>プにつま</a:t>
            </a:r>
          </a:p>
          <a:p>
            <a:pPr>
              <a:spcBef>
                <a:spcPct val="0"/>
              </a:spcBef>
              <a:buFontTx/>
              <a:buNone/>
            </a:pPr>
            <a:r>
              <a:rPr lang="ja-JP" altLang="en-US" sz="2400" b="1">
                <a:latin typeface="HG丸ｺﾞｼｯｸM-PRO" pitchFamily="50" charset="-128"/>
                <a:ea typeface="HG丸ｺﾞｼｯｸM-PRO" pitchFamily="50" charset="-128"/>
              </a:rPr>
              <a:t>ずく</a:t>
            </a:r>
          </a:p>
        </p:txBody>
      </p:sp>
      <p:sp>
        <p:nvSpPr>
          <p:cNvPr id="59402" name="AutoShape 20"/>
          <p:cNvSpPr>
            <a:spLocks noChangeArrowheads="1"/>
          </p:cNvSpPr>
          <p:nvPr/>
        </p:nvSpPr>
        <p:spPr bwMode="auto">
          <a:xfrm>
            <a:off x="7134225" y="2060575"/>
            <a:ext cx="1676400" cy="20574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2400" b="1">
                <a:latin typeface="HG丸ｺﾞｼｯｸM-PRO" pitchFamily="50" charset="-128"/>
                <a:ea typeface="HG丸ｺﾞｼｯｸM-PRO" pitchFamily="50" charset="-128"/>
              </a:rPr>
              <a:t>木片の釘</a:t>
            </a:r>
          </a:p>
          <a:p>
            <a:pPr>
              <a:spcBef>
                <a:spcPct val="0"/>
              </a:spcBef>
              <a:buFontTx/>
              <a:buNone/>
            </a:pPr>
            <a:r>
              <a:rPr lang="ja-JP" altLang="en-US" sz="2400" b="1">
                <a:latin typeface="HG丸ｺﾞｼｯｸM-PRO" pitchFamily="50" charset="-128"/>
                <a:ea typeface="HG丸ｺﾞｼｯｸM-PRO" pitchFamily="50" charset="-128"/>
              </a:rPr>
              <a:t>で足を踏</a:t>
            </a:r>
          </a:p>
          <a:p>
            <a:pPr>
              <a:spcBef>
                <a:spcPct val="0"/>
              </a:spcBef>
              <a:buFontTx/>
              <a:buNone/>
            </a:pPr>
            <a:r>
              <a:rPr lang="ja-JP" altLang="en-US" sz="2400" b="1">
                <a:latin typeface="HG丸ｺﾞｼｯｸM-PRO" pitchFamily="50" charset="-128"/>
                <a:ea typeface="HG丸ｺﾞｼｯｸM-PRO" pitchFamily="50" charset="-128"/>
              </a:rPr>
              <a:t>み抜く</a:t>
            </a:r>
          </a:p>
        </p:txBody>
      </p:sp>
      <p:sp>
        <p:nvSpPr>
          <p:cNvPr id="5940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46E7C706-69F5-423D-889B-2FE9225B2654}" type="slidenum">
              <a:rPr lang="en-US" altLang="ja-JP" sz="1400" smtClean="0"/>
              <a:pPr>
                <a:spcBef>
                  <a:spcPct val="0"/>
                </a:spcBef>
                <a:buFontTx/>
                <a:buNone/>
              </a:pPr>
              <a:t>66</a:t>
            </a:fld>
            <a:endParaRPr lang="en-US" altLang="ja-JP" sz="1400" smtClean="0"/>
          </a:p>
        </p:txBody>
      </p:sp>
    </p:spTree>
    <p:extLst>
      <p:ext uri="{BB962C8B-B14F-4D97-AF65-F5344CB8AC3E}">
        <p14:creationId xmlns:p14="http://schemas.microsoft.com/office/powerpoint/2010/main" val="121936258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b="1550"/>
          <a:stretch>
            <a:fillRect/>
          </a:stretch>
        </p:blipFill>
        <p:spPr bwMode="auto">
          <a:xfrm>
            <a:off x="500063" y="428625"/>
            <a:ext cx="4392612"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5"/>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4822825" y="2682875"/>
            <a:ext cx="392747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AutoShape 6"/>
          <p:cNvSpPr>
            <a:spLocks noChangeArrowheads="1"/>
          </p:cNvSpPr>
          <p:nvPr/>
        </p:nvSpPr>
        <p:spPr bwMode="auto">
          <a:xfrm>
            <a:off x="152400" y="228600"/>
            <a:ext cx="3429000" cy="503238"/>
          </a:xfrm>
          <a:prstGeom prst="roundRect">
            <a:avLst>
              <a:gd name="adj" fmla="val 16667"/>
            </a:avLst>
          </a:prstGeom>
          <a:gradFill rotWithShape="0">
            <a:gsLst>
              <a:gs pos="0">
                <a:srgbClr val="3366FF"/>
              </a:gs>
              <a:gs pos="50000">
                <a:srgbClr val="FFFFFF"/>
              </a:gs>
              <a:gs pos="100000">
                <a:srgbClr val="3366FF"/>
              </a:gs>
            </a:gsLst>
            <a:lin ang="5400000" scaled="1"/>
          </a:gradFill>
          <a:ln w="9525">
            <a:solidFill>
              <a:srgbClr val="3366FF"/>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b="1">
                <a:latin typeface="HG丸ｺﾞｼｯｸM-PRO" pitchFamily="50" charset="-128"/>
                <a:ea typeface="HG丸ｺﾞｼｯｸM-PRO" pitchFamily="50" charset="-128"/>
              </a:rPr>
              <a:t>整理整頓のポイント</a:t>
            </a:r>
          </a:p>
        </p:txBody>
      </p:sp>
      <p:pic>
        <p:nvPicPr>
          <p:cNvPr id="60421" name="Picture 8"/>
          <p:cNvPicPr>
            <a:picLocks noChangeAspect="1" noChangeArrowheads="1"/>
          </p:cNvPicPr>
          <p:nvPr/>
        </p:nvPicPr>
        <p:blipFill>
          <a:blip r:embed="rId4">
            <a:lum bright="-6000" contrast="42000"/>
            <a:extLst>
              <a:ext uri="{28A0092B-C50C-407E-A947-70E740481C1C}">
                <a14:useLocalDpi xmlns:a14="http://schemas.microsoft.com/office/drawing/2010/main" val="0"/>
              </a:ext>
            </a:extLst>
          </a:blip>
          <a:srcRect l="3673" r="3755" b="8633"/>
          <a:stretch>
            <a:fillRect/>
          </a:stretch>
        </p:blipFill>
        <p:spPr bwMode="auto">
          <a:xfrm>
            <a:off x="6929438" y="218233"/>
            <a:ext cx="2035050" cy="244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9"/>
          <p:cNvPicPr>
            <a:picLocks noChangeAspect="1" noChangeArrowheads="1"/>
          </p:cNvPicPr>
          <p:nvPr/>
        </p:nvPicPr>
        <p:blipFill>
          <a:blip r:embed="rId5">
            <a:lum bright="-12000" contrast="36000"/>
            <a:extLst>
              <a:ext uri="{28A0092B-C50C-407E-A947-70E740481C1C}">
                <a14:useLocalDpi xmlns:a14="http://schemas.microsoft.com/office/drawing/2010/main" val="0"/>
              </a:ext>
            </a:extLst>
          </a:blip>
          <a:srcRect l="7813" t="3441" r="9462" b="13303"/>
          <a:stretch>
            <a:fillRect/>
          </a:stretch>
        </p:blipFill>
        <p:spPr bwMode="auto">
          <a:xfrm>
            <a:off x="5072063" y="142875"/>
            <a:ext cx="167957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AutoShape 10"/>
          <p:cNvSpPr>
            <a:spLocks noChangeArrowheads="1"/>
          </p:cNvSpPr>
          <p:nvPr/>
        </p:nvSpPr>
        <p:spPr bwMode="auto">
          <a:xfrm>
            <a:off x="304800" y="5072063"/>
            <a:ext cx="4083050" cy="1404937"/>
          </a:xfrm>
          <a:prstGeom prst="wedgeEllipseCallout">
            <a:avLst>
              <a:gd name="adj1" fmla="val 36782"/>
              <a:gd name="adj2" fmla="val -79153"/>
            </a:avLst>
          </a:prstGeom>
          <a:solidFill>
            <a:srgbClr val="FFFF00"/>
          </a:solidFill>
          <a:ln w="9525">
            <a:solidFill>
              <a:schemeClr val="tx1"/>
            </a:solidFill>
            <a:miter lim="800000"/>
            <a:headEnd/>
            <a:tailEnd/>
          </a:ln>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a:latin typeface="HG丸ｺﾞｼｯｸM-PRO" pitchFamily="50" charset="-128"/>
                <a:ea typeface="HG丸ｺﾞｼｯｸM-PRO" pitchFamily="50" charset="-128"/>
              </a:rPr>
              <a:t>４Ｓ・５Ｓが正しく</a:t>
            </a:r>
          </a:p>
          <a:p>
            <a:pPr algn="ctr" eaLnBrk="1" hangingPunct="1">
              <a:spcBef>
                <a:spcPct val="0"/>
              </a:spcBef>
              <a:buFontTx/>
              <a:buNone/>
            </a:pPr>
            <a:r>
              <a:rPr lang="ja-JP" altLang="en-US" sz="2000">
                <a:latin typeface="HG丸ｺﾞｼｯｸM-PRO" pitchFamily="50" charset="-128"/>
                <a:ea typeface="HG丸ｺﾞｼｯｸM-PRO" pitchFamily="50" charset="-128"/>
              </a:rPr>
              <a:t>行われている事業場は</a:t>
            </a:r>
          </a:p>
          <a:p>
            <a:pPr algn="ctr" eaLnBrk="1" hangingPunct="1">
              <a:spcBef>
                <a:spcPct val="0"/>
              </a:spcBef>
              <a:buFontTx/>
              <a:buNone/>
            </a:pPr>
            <a:r>
              <a:rPr lang="ja-JP" altLang="en-US" sz="2000">
                <a:latin typeface="HG丸ｺﾞｼｯｸM-PRO" pitchFamily="50" charset="-128"/>
                <a:ea typeface="HG丸ｺﾞｼｯｸM-PRO" pitchFamily="50" charset="-128"/>
              </a:rPr>
              <a:t>ゼロ災職場が多い！</a:t>
            </a:r>
            <a:endParaRPr lang="ja-JP" altLang="en-US" sz="1800">
              <a:latin typeface="HG丸ｺﾞｼｯｸM-PRO" pitchFamily="50" charset="-128"/>
              <a:ea typeface="HG丸ｺﾞｼｯｸM-PRO" pitchFamily="50" charset="-128"/>
            </a:endParaRPr>
          </a:p>
        </p:txBody>
      </p:sp>
      <p:sp>
        <p:nvSpPr>
          <p:cNvPr id="6042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49E6C51C-4A28-4248-9456-FD32D0A23BFD}" type="slidenum">
              <a:rPr lang="en-US" altLang="ja-JP" sz="1400" smtClean="0"/>
              <a:pPr>
                <a:spcBef>
                  <a:spcPct val="0"/>
                </a:spcBef>
                <a:buFontTx/>
                <a:buNone/>
              </a:pPr>
              <a:t>67</a:t>
            </a:fld>
            <a:endParaRPr lang="en-US" altLang="ja-JP" sz="1400" smtClean="0"/>
          </a:p>
        </p:txBody>
      </p:sp>
    </p:spTree>
    <p:extLst>
      <p:ext uri="{BB962C8B-B14F-4D97-AF65-F5344CB8AC3E}">
        <p14:creationId xmlns:p14="http://schemas.microsoft.com/office/powerpoint/2010/main" val="194568619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9" name="Text Box 11"/>
          <p:cNvSpPr txBox="1">
            <a:spLocks noChangeArrowheads="1"/>
          </p:cNvSpPr>
          <p:nvPr/>
        </p:nvSpPr>
        <p:spPr bwMode="auto">
          <a:xfrm>
            <a:off x="7020272" y="245516"/>
            <a:ext cx="1580728"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P43</a:t>
            </a:r>
            <a:endParaRPr lang="ja-JP" altLang="en-US" sz="1600" dirty="0">
              <a:latin typeface="HG丸ｺﾞｼｯｸM-PRO" pitchFamily="50" charset="-128"/>
              <a:ea typeface="HG丸ｺﾞｼｯｸM-PRO" pitchFamily="50" charset="-128"/>
            </a:endParaRPr>
          </a:p>
        </p:txBody>
      </p:sp>
      <p:sp>
        <p:nvSpPr>
          <p:cNvPr id="58381" name="スライド番号プレースホルダー 3"/>
          <p:cNvSpPr>
            <a:spLocks noGrp="1"/>
          </p:cNvSpPr>
          <p:nvPr>
            <p:ph type="sldNum" sz="quarter" idx="12"/>
          </p:nvPr>
        </p:nvSpPr>
        <p:spPr>
          <a:xfrm>
            <a:off x="6553200" y="6245225"/>
            <a:ext cx="2257425"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819DDE48-4DD8-4B89-83D0-7BCC6915FF68}" type="slidenum">
              <a:rPr lang="en-US" altLang="ja-JP" sz="1400" smtClean="0"/>
              <a:pPr>
                <a:spcBef>
                  <a:spcPct val="0"/>
                </a:spcBef>
                <a:buFontTx/>
                <a:buNone/>
              </a:pPr>
              <a:t>68</a:t>
            </a:fld>
            <a:endParaRPr lang="en-US" altLang="ja-JP" sz="1400" smtClean="0"/>
          </a:p>
        </p:txBody>
      </p:sp>
      <p:sp>
        <p:nvSpPr>
          <p:cNvPr id="14" name="Text Box 9"/>
          <p:cNvSpPr txBox="1">
            <a:spLocks noChangeArrowheads="1"/>
          </p:cNvSpPr>
          <p:nvPr/>
        </p:nvSpPr>
        <p:spPr bwMode="auto">
          <a:xfrm>
            <a:off x="395536" y="202427"/>
            <a:ext cx="5544616"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イ　４Ｓ活動の効果的なすすめ方　　</a:t>
            </a:r>
            <a:endParaRPr lang="ja-JP" altLang="en-US" sz="2400" dirty="0">
              <a:solidFill>
                <a:srgbClr val="FFFFFF"/>
              </a:solidFill>
              <a:latin typeface="HG丸ｺﾞｼｯｸM-PRO" pitchFamily="50" charset="-128"/>
              <a:ea typeface="HG丸ｺﾞｼｯｸM-PRO" pitchFamily="50" charset="-128"/>
            </a:endParaRPr>
          </a:p>
        </p:txBody>
      </p:sp>
      <p:sp>
        <p:nvSpPr>
          <p:cNvPr id="12" name="Text Box 9"/>
          <p:cNvSpPr txBox="1">
            <a:spLocks noChangeArrowheads="1"/>
          </p:cNvSpPr>
          <p:nvPr/>
        </p:nvSpPr>
        <p:spPr bwMode="auto">
          <a:xfrm>
            <a:off x="347319" y="825116"/>
            <a:ext cx="8659813" cy="547842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500"/>
              </a:lnSpc>
              <a:spcBef>
                <a:spcPts val="0"/>
              </a:spcBef>
              <a:buFontTx/>
              <a:buNone/>
            </a:pPr>
            <a:r>
              <a:rPr lang="ja-JP" altLang="en-US" sz="2400" dirty="0" smtClean="0">
                <a:solidFill>
                  <a:srgbClr val="FF0000"/>
                </a:solidFill>
                <a:latin typeface="HG丸ｺﾞｼｯｸM-PRO" pitchFamily="50" charset="-128"/>
                <a:ea typeface="HG丸ｺﾞｼｯｸM-PRO" pitchFamily="50" charset="-128"/>
              </a:rPr>
              <a:t>４Ｓを効果的に推進するには、次のことが必要である。</a:t>
            </a: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dirty="0" smtClean="0">
                <a:latin typeface="HG丸ｺﾞｼｯｸM-PRO" pitchFamily="50" charset="-128"/>
                <a:ea typeface="HG丸ｺﾞｼｯｸM-PRO" pitchFamily="50" charset="-128"/>
              </a:rPr>
              <a:t>　①　経営トップの熱意と姿勢が重要である。　</a:t>
            </a:r>
            <a:endParaRPr lang="ja-JP" altLang="en-US" sz="2400" dirty="0">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②　企業の全員での活動とする。</a:t>
            </a:r>
            <a:endParaRPr lang="en-US" altLang="ja-JP" sz="2400" dirty="0" smtClean="0">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③　職場での各人の分担する役割を決める。</a:t>
            </a:r>
            <a:endParaRPr lang="en-US" altLang="ja-JP" sz="2400" dirty="0" smtClean="0">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④　基準どおりに４Ｓが確保されているか、巡視と評価</a:t>
            </a:r>
            <a:endParaRPr lang="en-US" altLang="ja-JP" sz="2400" dirty="0" smtClean="0">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活動を繰り返す。</a:t>
            </a:r>
            <a:endParaRPr lang="en-US" altLang="ja-JP" sz="2400" dirty="0" smtClean="0">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⑤</a:t>
            </a: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間断のない日々の取り組みとする。</a:t>
            </a:r>
            <a:endParaRPr lang="en-US" altLang="ja-JP" sz="2400" dirty="0" smtClean="0">
              <a:latin typeface="HG丸ｺﾞｼｯｸM-PRO" pitchFamily="50" charset="-128"/>
              <a:ea typeface="HG丸ｺﾞｼｯｸM-PRO" pitchFamily="50" charset="-128"/>
            </a:endParaRPr>
          </a:p>
          <a:p>
            <a:pPr eaLnBrk="1" hangingPunct="1">
              <a:lnSpc>
                <a:spcPts val="3500"/>
              </a:lnSpc>
              <a:spcBef>
                <a:spcPts val="0"/>
              </a:spcBef>
              <a:buFontTx/>
              <a:buNone/>
            </a:pPr>
            <a:endParaRPr lang="en-US" altLang="ja-JP" sz="2400" b="1" dirty="0" smtClean="0">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b="1" dirty="0" smtClean="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なお、４Ｓの維持や働きやすさ、災害防止に有効な手法</a:t>
            </a:r>
            <a:endParaRPr lang="en-US" altLang="ja-JP" sz="2400" dirty="0" smtClean="0">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に「見える化」がある。</a:t>
            </a:r>
            <a:endParaRPr lang="en-US" altLang="ja-JP" sz="2400" dirty="0" smtClean="0">
              <a:latin typeface="HG丸ｺﾞｼｯｸM-PRO" pitchFamily="50" charset="-128"/>
              <a:ea typeface="HG丸ｺﾞｼｯｸM-PRO" pitchFamily="50" charset="-128"/>
            </a:endParaRPr>
          </a:p>
          <a:p>
            <a:pPr eaLnBrk="1" hangingPunct="1">
              <a:lnSpc>
                <a:spcPts val="3500"/>
              </a:lnSpc>
              <a:spcBef>
                <a:spcPts val="0"/>
              </a:spcBef>
              <a:buFontTx/>
              <a:buNone/>
            </a:pPr>
            <a:endParaRPr lang="en-US" altLang="ja-JP" sz="2400" dirty="0" smtClean="0">
              <a:latin typeface="HG丸ｺﾞｼｯｸM-PRO" pitchFamily="50" charset="-128"/>
              <a:ea typeface="HG丸ｺﾞｼｯｸM-PRO" pitchFamily="50" charset="-128"/>
            </a:endParaRPr>
          </a:p>
          <a:p>
            <a:pPr eaLnBrk="1" hangingPunct="1">
              <a:lnSpc>
                <a:spcPts val="3500"/>
              </a:lnSpc>
              <a:spcBef>
                <a:spcPts val="0"/>
              </a:spcBef>
              <a:buFontTx/>
              <a:buNone/>
            </a:pPr>
            <a:r>
              <a:rPr lang="ja-JP" altLang="en-US" sz="2400" b="1" dirty="0" smtClean="0">
                <a:latin typeface="HG丸ｺﾞｼｯｸM-PRO" pitchFamily="50" charset="-128"/>
                <a:ea typeface="HG丸ｺﾞｼｯｸM-PRO" pitchFamily="50" charset="-128"/>
              </a:rPr>
              <a:t>　</a:t>
            </a:r>
            <a:r>
              <a:rPr lang="en-US" altLang="ja-JP" sz="2400" dirty="0" smtClean="0">
                <a:latin typeface="HG丸ｺﾞｼｯｸM-PRO" pitchFamily="50" charset="-128"/>
                <a:ea typeface="HG丸ｺﾞｼｯｸM-PRO" pitchFamily="50" charset="-128"/>
              </a:rPr>
              <a:t>※</a:t>
            </a:r>
            <a:r>
              <a:rPr lang="ja-JP" altLang="en-US" sz="2400" dirty="0" smtClean="0">
                <a:latin typeface="HG丸ｺﾞｼｯｸM-PRO" pitchFamily="50" charset="-128"/>
                <a:ea typeface="HG丸ｺﾞｼｯｸM-PRO" pitchFamily="50" charset="-128"/>
              </a:rPr>
              <a:t>「４Ｓ点検チェック項目の例」はＰ４４を参照。</a:t>
            </a:r>
            <a:endParaRPr lang="ja-JP" altLang="en-US" sz="2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61226172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42AD2535-BC93-4B05-B3B9-DB7D34560117}" type="slidenum">
              <a:rPr lang="en-US" altLang="ja-JP" sz="1400" smtClean="0"/>
              <a:pPr eaLnBrk="1" hangingPunct="1">
                <a:spcBef>
                  <a:spcPct val="0"/>
                </a:spcBef>
                <a:buFontTx/>
                <a:buNone/>
              </a:pPr>
              <a:t>69</a:t>
            </a:fld>
            <a:endParaRPr lang="en-US" altLang="ja-JP" sz="1400" smtClean="0"/>
          </a:p>
        </p:txBody>
      </p:sp>
      <p:sp>
        <p:nvSpPr>
          <p:cNvPr id="70659" name="Text Box 9"/>
          <p:cNvSpPr txBox="1">
            <a:spLocks noChangeArrowheads="1"/>
          </p:cNvSpPr>
          <p:nvPr/>
        </p:nvSpPr>
        <p:spPr bwMode="auto">
          <a:xfrm>
            <a:off x="378619" y="867632"/>
            <a:ext cx="8308181" cy="477054"/>
          </a:xfrm>
          <a:prstGeom prst="rect">
            <a:avLst/>
          </a:prstGeom>
          <a:no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000"/>
              </a:lnSpc>
              <a:spcBef>
                <a:spcPct val="0"/>
              </a:spcBef>
              <a:buFontTx/>
              <a:buNone/>
            </a:pPr>
            <a:r>
              <a:rPr lang="ja-JP" altLang="en-US" sz="2000" b="1" dirty="0" smtClean="0">
                <a:solidFill>
                  <a:srgbClr val="FF0000"/>
                </a:solidFill>
                <a:latin typeface="HG丸ｺﾞｼｯｸM-PRO" pitchFamily="50" charset="-128"/>
                <a:ea typeface="HG丸ｺﾞｼｯｸM-PRO" pitchFamily="50" charset="-128"/>
              </a:rPr>
              <a:t>「見える化」</a:t>
            </a:r>
            <a:r>
              <a:rPr lang="ja-JP" altLang="en-US" sz="2000" dirty="0" smtClean="0">
                <a:latin typeface="HG丸ｺﾞｼｯｸM-PRO" pitchFamily="50" charset="-128"/>
                <a:ea typeface="HG丸ｺﾞｼｯｸM-PRO" pitchFamily="50" charset="-128"/>
              </a:rPr>
              <a:t>と</a:t>
            </a:r>
            <a:r>
              <a:rPr lang="ja-JP" altLang="en-US" sz="2000" dirty="0">
                <a:latin typeface="HG丸ｺﾞｼｯｸM-PRO" pitchFamily="50" charset="-128"/>
                <a:ea typeface="HG丸ｺﾞｼｯｸM-PRO" pitchFamily="50" charset="-128"/>
              </a:rPr>
              <a:t>は：</a:t>
            </a:r>
            <a:r>
              <a:rPr lang="ja-JP" altLang="en-US" sz="2000" dirty="0" smtClean="0">
                <a:latin typeface="HG丸ｺﾞｼｯｸM-PRO" pitchFamily="50" charset="-128"/>
                <a:ea typeface="HG丸ｺﾞｼｯｸM-PRO" pitchFamily="50" charset="-128"/>
              </a:rPr>
              <a:t>だれが見てもすぐ分かるようにする工夫である。</a:t>
            </a:r>
            <a:endParaRPr lang="ja-JP" altLang="en-US" sz="2000" dirty="0">
              <a:latin typeface="HG丸ｺﾞｼｯｸM-PRO" pitchFamily="50" charset="-128"/>
              <a:ea typeface="HG丸ｺﾞｼｯｸM-PRO" pitchFamily="50" charset="-128"/>
            </a:endParaRPr>
          </a:p>
        </p:txBody>
      </p:sp>
      <p:sp>
        <p:nvSpPr>
          <p:cNvPr id="70666" name="Rectangle 11"/>
          <p:cNvSpPr txBox="1">
            <a:spLocks noChangeArrowheads="1"/>
          </p:cNvSpPr>
          <p:nvPr/>
        </p:nvSpPr>
        <p:spPr bwMode="auto">
          <a:xfrm>
            <a:off x="433388" y="161925"/>
            <a:ext cx="4570660" cy="57086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ts val="4000"/>
              </a:lnSpc>
              <a:spcBef>
                <a:spcPct val="0"/>
              </a:spcBef>
              <a:buFontTx/>
              <a:buNone/>
            </a:pPr>
            <a:r>
              <a:rPr lang="ja-JP" altLang="en-US" sz="2800" b="1" dirty="0" smtClean="0">
                <a:solidFill>
                  <a:schemeClr val="bg1"/>
                </a:solidFill>
                <a:latin typeface="HG丸ｺﾞｼｯｸM-PRO" pitchFamily="50" charset="-128"/>
                <a:ea typeface="HG丸ｺﾞｼｯｸM-PRO" pitchFamily="50" charset="-128"/>
              </a:rPr>
              <a:t>「見える化」について</a:t>
            </a:r>
            <a:endParaRPr lang="ja-JP" altLang="en-US" sz="2800" b="1" dirty="0">
              <a:solidFill>
                <a:schemeClr val="bg1"/>
              </a:solidFill>
              <a:latin typeface="HG丸ｺﾞｼｯｸM-PRO" pitchFamily="50" charset="-128"/>
              <a:ea typeface="HG丸ｺﾞｼｯｸM-PRO" pitchFamily="50" charset="-128"/>
            </a:endParaRPr>
          </a:p>
        </p:txBody>
      </p:sp>
      <p:pic>
        <p:nvPicPr>
          <p:cNvPr id="5" name="図 4"/>
          <p:cNvPicPr>
            <a:picLocks noChangeAspect="1"/>
          </p:cNvPicPr>
          <p:nvPr/>
        </p:nvPicPr>
        <p:blipFill>
          <a:blip r:embed="rId2"/>
          <a:stretch>
            <a:fillRect/>
          </a:stretch>
        </p:blipFill>
        <p:spPr>
          <a:xfrm>
            <a:off x="3391493" y="1662178"/>
            <a:ext cx="2664297" cy="1622806"/>
          </a:xfrm>
          <a:prstGeom prst="rect">
            <a:avLst/>
          </a:prstGeom>
        </p:spPr>
      </p:pic>
      <p:pic>
        <p:nvPicPr>
          <p:cNvPr id="6" name="図 5"/>
          <p:cNvPicPr>
            <a:picLocks noChangeAspect="1"/>
          </p:cNvPicPr>
          <p:nvPr/>
        </p:nvPicPr>
        <p:blipFill>
          <a:blip r:embed="rId3"/>
          <a:stretch>
            <a:fillRect/>
          </a:stretch>
        </p:blipFill>
        <p:spPr>
          <a:xfrm>
            <a:off x="6315443" y="1662177"/>
            <a:ext cx="2480826" cy="2054855"/>
          </a:xfrm>
          <a:prstGeom prst="rect">
            <a:avLst/>
          </a:prstGeom>
        </p:spPr>
      </p:pic>
      <p:pic>
        <p:nvPicPr>
          <p:cNvPr id="8" name="図 7"/>
          <p:cNvPicPr>
            <a:picLocks noChangeAspect="1"/>
          </p:cNvPicPr>
          <p:nvPr/>
        </p:nvPicPr>
        <p:blipFill>
          <a:blip r:embed="rId4"/>
          <a:stretch>
            <a:fillRect/>
          </a:stretch>
        </p:blipFill>
        <p:spPr>
          <a:xfrm>
            <a:off x="209268" y="4365104"/>
            <a:ext cx="2969245" cy="1345858"/>
          </a:xfrm>
          <a:prstGeom prst="rect">
            <a:avLst/>
          </a:prstGeom>
        </p:spPr>
      </p:pic>
      <p:pic>
        <p:nvPicPr>
          <p:cNvPr id="9" name="図 8"/>
          <p:cNvPicPr>
            <a:picLocks noChangeAspect="1"/>
          </p:cNvPicPr>
          <p:nvPr/>
        </p:nvPicPr>
        <p:blipFill>
          <a:blip r:embed="rId5"/>
          <a:stretch>
            <a:fillRect/>
          </a:stretch>
        </p:blipFill>
        <p:spPr>
          <a:xfrm>
            <a:off x="209268" y="1479530"/>
            <a:ext cx="2922572" cy="2273675"/>
          </a:xfrm>
          <a:prstGeom prst="rect">
            <a:avLst/>
          </a:prstGeom>
        </p:spPr>
      </p:pic>
      <p:sp>
        <p:nvSpPr>
          <p:cNvPr id="20" name="Text Box 9"/>
          <p:cNvSpPr txBox="1">
            <a:spLocks noChangeArrowheads="1"/>
          </p:cNvSpPr>
          <p:nvPr/>
        </p:nvSpPr>
        <p:spPr bwMode="auto">
          <a:xfrm>
            <a:off x="3178513" y="3339166"/>
            <a:ext cx="2977663" cy="553998"/>
          </a:xfrm>
          <a:prstGeom prst="rect">
            <a:avLst/>
          </a:prstGeom>
          <a:solidFill>
            <a:srgbClr val="FFFF00"/>
          </a:solid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1800"/>
              </a:lnSpc>
              <a:spcBef>
                <a:spcPct val="0"/>
              </a:spcBef>
              <a:buFontTx/>
              <a:buNone/>
            </a:pPr>
            <a:r>
              <a:rPr lang="ja-JP" altLang="en-US" sz="1600" b="1" dirty="0" smtClean="0">
                <a:latin typeface="HG丸ｺﾞｼｯｸM-PRO" pitchFamily="50" charset="-128"/>
                <a:ea typeface="HG丸ｺﾞｼｯｸM-PRO" pitchFamily="50" charset="-128"/>
              </a:rPr>
              <a:t>ドアの向こうに人がいます。</a:t>
            </a:r>
            <a:endParaRPr lang="en-US" altLang="ja-JP" sz="1600" b="1" dirty="0" smtClean="0">
              <a:latin typeface="HG丸ｺﾞｼｯｸM-PRO" pitchFamily="50" charset="-128"/>
              <a:ea typeface="HG丸ｺﾞｼｯｸM-PRO" pitchFamily="50" charset="-128"/>
            </a:endParaRPr>
          </a:p>
          <a:p>
            <a:pPr eaLnBrk="1" hangingPunct="1">
              <a:lnSpc>
                <a:spcPts val="1800"/>
              </a:lnSpc>
              <a:spcBef>
                <a:spcPct val="0"/>
              </a:spcBef>
              <a:buFontTx/>
              <a:buNone/>
            </a:pPr>
            <a:r>
              <a:rPr lang="ja-JP" altLang="en-US" sz="1600" b="1" dirty="0" smtClean="0">
                <a:latin typeface="HG丸ｺﾞｼｯｸM-PRO" pitchFamily="50" charset="-128"/>
                <a:ea typeface="HG丸ｺﾞｼｯｸM-PRO" pitchFamily="50" charset="-128"/>
              </a:rPr>
              <a:t>ゆっくり開けましょう。</a:t>
            </a:r>
            <a:endParaRPr lang="ja-JP" altLang="en-US" sz="1600" b="1" dirty="0">
              <a:latin typeface="HG丸ｺﾞｼｯｸM-PRO" pitchFamily="50" charset="-128"/>
              <a:ea typeface="HG丸ｺﾞｼｯｸM-PRO" pitchFamily="50" charset="-128"/>
            </a:endParaRPr>
          </a:p>
        </p:txBody>
      </p:sp>
      <p:sp>
        <p:nvSpPr>
          <p:cNvPr id="21" name="Text Box 9"/>
          <p:cNvSpPr txBox="1">
            <a:spLocks noChangeArrowheads="1"/>
          </p:cNvSpPr>
          <p:nvPr/>
        </p:nvSpPr>
        <p:spPr bwMode="auto">
          <a:xfrm>
            <a:off x="209268" y="5731159"/>
            <a:ext cx="2827228" cy="553998"/>
          </a:xfrm>
          <a:prstGeom prst="rect">
            <a:avLst/>
          </a:prstGeom>
          <a:solidFill>
            <a:srgbClr val="FFFF00"/>
          </a:solid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1800"/>
              </a:lnSpc>
              <a:spcBef>
                <a:spcPct val="0"/>
              </a:spcBef>
              <a:buFontTx/>
              <a:buNone/>
            </a:pPr>
            <a:r>
              <a:rPr lang="ja-JP" altLang="en-US" sz="1600" b="1" dirty="0" smtClean="0">
                <a:latin typeface="HG丸ｺﾞｼｯｸM-PRO" pitchFamily="50" charset="-128"/>
                <a:ea typeface="HG丸ｺﾞｼｯｸM-PRO" pitchFamily="50" charset="-128"/>
              </a:rPr>
              <a:t>防火扉の前に物を置かない</a:t>
            </a:r>
            <a:endParaRPr lang="en-US" altLang="ja-JP" sz="1600" b="1" dirty="0" smtClean="0">
              <a:latin typeface="HG丸ｺﾞｼｯｸM-PRO" pitchFamily="50" charset="-128"/>
              <a:ea typeface="HG丸ｺﾞｼｯｸM-PRO" pitchFamily="50" charset="-128"/>
            </a:endParaRPr>
          </a:p>
          <a:p>
            <a:pPr eaLnBrk="1" hangingPunct="1">
              <a:lnSpc>
                <a:spcPts val="1800"/>
              </a:lnSpc>
              <a:spcBef>
                <a:spcPct val="0"/>
              </a:spcBef>
              <a:buFontTx/>
              <a:buNone/>
            </a:pPr>
            <a:r>
              <a:rPr lang="ja-JP" altLang="en-US" sz="1600" b="1" dirty="0" smtClean="0">
                <a:latin typeface="HG丸ｺﾞｼｯｸM-PRO" pitchFamily="50" charset="-128"/>
                <a:ea typeface="HG丸ｺﾞｼｯｸM-PRO" pitchFamily="50" charset="-128"/>
              </a:rPr>
              <a:t>で下さい</a:t>
            </a:r>
            <a:endParaRPr lang="ja-JP" altLang="en-US" sz="1600" b="1" dirty="0">
              <a:latin typeface="HG丸ｺﾞｼｯｸM-PRO" pitchFamily="50" charset="-128"/>
              <a:ea typeface="HG丸ｺﾞｼｯｸM-PRO" pitchFamily="50" charset="-128"/>
            </a:endParaRPr>
          </a:p>
        </p:txBody>
      </p:sp>
      <p:pic>
        <p:nvPicPr>
          <p:cNvPr id="10" name="図 9"/>
          <p:cNvPicPr>
            <a:picLocks noChangeAspect="1"/>
          </p:cNvPicPr>
          <p:nvPr/>
        </p:nvPicPr>
        <p:blipFill>
          <a:blip r:embed="rId6"/>
          <a:stretch>
            <a:fillRect/>
          </a:stretch>
        </p:blipFill>
        <p:spPr>
          <a:xfrm>
            <a:off x="3389972" y="4156896"/>
            <a:ext cx="2665818" cy="1703369"/>
          </a:xfrm>
          <a:prstGeom prst="rect">
            <a:avLst/>
          </a:prstGeom>
        </p:spPr>
      </p:pic>
      <p:sp>
        <p:nvSpPr>
          <p:cNvPr id="23" name="Text Box 9"/>
          <p:cNvSpPr txBox="1">
            <a:spLocks noChangeArrowheads="1"/>
          </p:cNvSpPr>
          <p:nvPr/>
        </p:nvSpPr>
        <p:spPr bwMode="auto">
          <a:xfrm>
            <a:off x="3430067" y="5860265"/>
            <a:ext cx="2625723" cy="553998"/>
          </a:xfrm>
          <a:prstGeom prst="rect">
            <a:avLst/>
          </a:prstGeom>
          <a:solidFill>
            <a:srgbClr val="FFFF00"/>
          </a:solid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1800"/>
              </a:lnSpc>
              <a:spcBef>
                <a:spcPct val="0"/>
              </a:spcBef>
              <a:buFontTx/>
              <a:buNone/>
            </a:pPr>
            <a:r>
              <a:rPr lang="ja-JP" altLang="en-US" sz="1600" b="1" dirty="0" smtClean="0">
                <a:latin typeface="HG丸ｺﾞｼｯｸM-PRO" pitchFamily="50" charset="-128"/>
                <a:ea typeface="HG丸ｺﾞｼｯｸM-PRO" pitchFamily="50" charset="-128"/>
              </a:rPr>
              <a:t>消防隊進入口を</a:t>
            </a:r>
            <a:r>
              <a:rPr lang="ja-JP" altLang="en-US" sz="1600" b="1" dirty="0" err="1" smtClean="0">
                <a:latin typeface="HG丸ｺﾞｼｯｸM-PRO" pitchFamily="50" charset="-128"/>
                <a:ea typeface="HG丸ｺﾞｼｯｸM-PRO" pitchFamily="50" charset="-128"/>
              </a:rPr>
              <a:t>ふさがな</a:t>
            </a:r>
            <a:endParaRPr lang="en-US" altLang="ja-JP" sz="1600" b="1" dirty="0" smtClean="0">
              <a:latin typeface="HG丸ｺﾞｼｯｸM-PRO" pitchFamily="50" charset="-128"/>
              <a:ea typeface="HG丸ｺﾞｼｯｸM-PRO" pitchFamily="50" charset="-128"/>
            </a:endParaRPr>
          </a:p>
          <a:p>
            <a:pPr eaLnBrk="1" hangingPunct="1">
              <a:lnSpc>
                <a:spcPts val="1800"/>
              </a:lnSpc>
              <a:spcBef>
                <a:spcPct val="0"/>
              </a:spcBef>
              <a:buFontTx/>
              <a:buNone/>
            </a:pPr>
            <a:r>
              <a:rPr lang="ja-JP" altLang="en-US" sz="1600" b="1" dirty="0" smtClean="0">
                <a:latin typeface="HG丸ｺﾞｼｯｸM-PRO" pitchFamily="50" charset="-128"/>
                <a:ea typeface="HG丸ｺﾞｼｯｸM-PRO" pitchFamily="50" charset="-128"/>
              </a:rPr>
              <a:t>いで下さい</a:t>
            </a:r>
            <a:endParaRPr lang="ja-JP" altLang="en-US" sz="1600" b="1"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7"/>
          <a:stretch>
            <a:fillRect/>
          </a:stretch>
        </p:blipFill>
        <p:spPr>
          <a:xfrm>
            <a:off x="6073574" y="4037013"/>
            <a:ext cx="1637630" cy="1654213"/>
          </a:xfrm>
          <a:prstGeom prst="rect">
            <a:avLst/>
          </a:prstGeom>
        </p:spPr>
      </p:pic>
      <p:pic>
        <p:nvPicPr>
          <p:cNvPr id="3" name="図 2"/>
          <p:cNvPicPr>
            <a:picLocks noChangeAspect="1"/>
          </p:cNvPicPr>
          <p:nvPr/>
        </p:nvPicPr>
        <p:blipFill>
          <a:blip r:embed="rId8"/>
          <a:stretch>
            <a:fillRect/>
          </a:stretch>
        </p:blipFill>
        <p:spPr>
          <a:xfrm>
            <a:off x="7475101" y="4678588"/>
            <a:ext cx="1489387" cy="1493167"/>
          </a:xfrm>
          <a:prstGeom prst="rect">
            <a:avLst/>
          </a:prstGeom>
        </p:spPr>
      </p:pic>
      <p:sp>
        <p:nvSpPr>
          <p:cNvPr id="16" name="Text Box 11"/>
          <p:cNvSpPr txBox="1">
            <a:spLocks noChangeArrowheads="1"/>
          </p:cNvSpPr>
          <p:nvPr/>
        </p:nvSpPr>
        <p:spPr bwMode="auto">
          <a:xfrm>
            <a:off x="6444208" y="343252"/>
            <a:ext cx="1580728"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P43</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59784545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スライド番号プレースホルダー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0727BDA-BC9E-49C6-A65C-81CEA1499A6E}" type="slidenum">
              <a:rPr lang="en-US" altLang="ja-JP" sz="1400" smtClean="0"/>
              <a:pPr>
                <a:spcBef>
                  <a:spcPct val="0"/>
                </a:spcBef>
                <a:buFontTx/>
                <a:buNone/>
              </a:pPr>
              <a:t>7</a:t>
            </a:fld>
            <a:endParaRPr lang="en-US" altLang="ja-JP" sz="1400" smtClean="0"/>
          </a:p>
        </p:txBody>
      </p:sp>
      <p:sp>
        <p:nvSpPr>
          <p:cNvPr id="9219" name="Rectangle 1026"/>
          <p:cNvSpPr>
            <a:spLocks noGrp="1" noChangeArrowheads="1"/>
          </p:cNvSpPr>
          <p:nvPr>
            <p:ph type="title"/>
          </p:nvPr>
        </p:nvSpPr>
        <p:spPr>
          <a:xfrm>
            <a:off x="533400" y="228600"/>
            <a:ext cx="6096000" cy="636588"/>
          </a:xfrm>
        </p:spPr>
        <p:txBody>
          <a:bodyPr/>
          <a:lstStyle/>
          <a:p>
            <a:r>
              <a:rPr lang="ja-JP" altLang="en-US" sz="3600" smtClean="0">
                <a:latin typeface="HG丸ｺﾞｼｯｸM-PRO" pitchFamily="50" charset="-128"/>
                <a:ea typeface="HG丸ｺﾞｼｯｸM-PRO" pitchFamily="50" charset="-128"/>
              </a:rPr>
              <a:t>メンタルヘルスと企業責任</a:t>
            </a:r>
          </a:p>
        </p:txBody>
      </p:sp>
      <p:sp>
        <p:nvSpPr>
          <p:cNvPr id="9220" name="Rectangle 1027"/>
          <p:cNvSpPr>
            <a:spLocks noGrp="1" noChangeArrowheads="1"/>
          </p:cNvSpPr>
          <p:nvPr>
            <p:ph type="body" idx="1"/>
          </p:nvPr>
        </p:nvSpPr>
        <p:spPr>
          <a:xfrm>
            <a:off x="228600" y="914400"/>
            <a:ext cx="6324600" cy="1295400"/>
          </a:xfrm>
        </p:spPr>
        <p:txBody>
          <a:bodyPr/>
          <a:lstStyle/>
          <a:p>
            <a:pPr marL="0" indent="0">
              <a:spcBef>
                <a:spcPct val="0"/>
              </a:spcBef>
              <a:buFontTx/>
              <a:buNone/>
            </a:pPr>
            <a:r>
              <a:rPr lang="ja-JP" altLang="en-US" sz="2400" b="1" smtClean="0">
                <a:solidFill>
                  <a:srgbClr val="000099"/>
                </a:solidFill>
                <a:latin typeface="HG丸ｺﾞｼｯｸM-PRO" pitchFamily="50" charset="-128"/>
                <a:ea typeface="HG丸ｺﾞｼｯｸM-PRO" pitchFamily="50" charset="-128"/>
              </a:rPr>
              <a:t>過労による自殺に対して</a:t>
            </a:r>
          </a:p>
          <a:p>
            <a:pPr marL="0" indent="0">
              <a:spcBef>
                <a:spcPct val="0"/>
              </a:spcBef>
              <a:buFontTx/>
              <a:buNone/>
            </a:pPr>
            <a:r>
              <a:rPr lang="ja-JP" altLang="en-US" sz="2400" b="1" smtClean="0">
                <a:solidFill>
                  <a:srgbClr val="000099"/>
                </a:solidFill>
                <a:latin typeface="HG丸ｺﾞｼｯｸM-PRO" pitchFamily="50" charset="-128"/>
                <a:ea typeface="HG丸ｺﾞｼｯｸM-PRO" pitchFamily="50" charset="-128"/>
              </a:rPr>
              <a:t>　　　安全配慮義務違反が初めて</a:t>
            </a:r>
          </a:p>
          <a:p>
            <a:pPr marL="0" indent="0">
              <a:spcBef>
                <a:spcPct val="0"/>
              </a:spcBef>
              <a:buFontTx/>
              <a:buNone/>
            </a:pPr>
            <a:r>
              <a:rPr lang="ja-JP" altLang="en-US" sz="2400" b="1" smtClean="0">
                <a:solidFill>
                  <a:srgbClr val="000099"/>
                </a:solidFill>
                <a:latin typeface="HG丸ｺﾞｼｯｸM-PRO" pitchFamily="50" charset="-128"/>
                <a:ea typeface="HG丸ｺﾞｼｯｸM-PRO" pitchFamily="50" charset="-128"/>
              </a:rPr>
              <a:t>　　　　　　認められた損害賠償請求事件</a:t>
            </a:r>
          </a:p>
        </p:txBody>
      </p:sp>
      <p:sp>
        <p:nvSpPr>
          <p:cNvPr id="9221" name="Text Box 1028"/>
          <p:cNvSpPr txBox="1">
            <a:spLocks noChangeArrowheads="1"/>
          </p:cNvSpPr>
          <p:nvPr/>
        </p:nvSpPr>
        <p:spPr bwMode="auto">
          <a:xfrm>
            <a:off x="647700" y="3317875"/>
            <a:ext cx="7924800" cy="1539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600"/>
              </a:spcBef>
              <a:buClr>
                <a:schemeClr val="accent1"/>
              </a:buClr>
              <a:buSzPct val="65000"/>
              <a:buFont typeface="Wingdings" pitchFamily="2" charset="2"/>
              <a:buNone/>
            </a:pPr>
            <a:r>
              <a:rPr lang="ja-JP" altLang="en-US" sz="2800" b="1">
                <a:latin typeface="HG丸ｺﾞｼｯｸM-PRO" pitchFamily="50" charset="-128"/>
                <a:ea typeface="HG丸ｺﾞｼｯｸM-PRO" pitchFamily="50" charset="-128"/>
              </a:rPr>
              <a:t>「使用者は、業務の遂行に伴う疲労や心理的</a:t>
            </a:r>
            <a:endParaRPr lang="en-US" altLang="ja-JP" sz="2800" b="1">
              <a:latin typeface="HG丸ｺﾞｼｯｸM-PRO" pitchFamily="50" charset="-128"/>
              <a:ea typeface="HG丸ｺﾞｼｯｸM-PRO" pitchFamily="50" charset="-128"/>
            </a:endParaRPr>
          </a:p>
          <a:p>
            <a:pPr eaLnBrk="1" hangingPunct="1">
              <a:spcBef>
                <a:spcPts val="600"/>
              </a:spcBef>
              <a:buClr>
                <a:schemeClr val="accent1"/>
              </a:buClr>
              <a:buSzPct val="65000"/>
              <a:buFont typeface="Wingdings" pitchFamily="2" charset="2"/>
              <a:buNone/>
            </a:pPr>
            <a:r>
              <a:rPr lang="ja-JP" altLang="en-US" sz="2800" b="1">
                <a:latin typeface="HG丸ｺﾞｼｯｸM-PRO" pitchFamily="50" charset="-128"/>
                <a:ea typeface="HG丸ｺﾞｼｯｸM-PRO" pitchFamily="50" charset="-128"/>
              </a:rPr>
              <a:t>負荷等が過度に蓄積して労働者の心身の健康</a:t>
            </a:r>
            <a:endParaRPr lang="en-US" altLang="ja-JP" sz="2800" b="1">
              <a:latin typeface="HG丸ｺﾞｼｯｸM-PRO" pitchFamily="50" charset="-128"/>
              <a:ea typeface="HG丸ｺﾞｼｯｸM-PRO" pitchFamily="50" charset="-128"/>
            </a:endParaRPr>
          </a:p>
          <a:p>
            <a:pPr eaLnBrk="1" hangingPunct="1">
              <a:spcBef>
                <a:spcPts val="600"/>
              </a:spcBef>
              <a:buClr>
                <a:schemeClr val="accent1"/>
              </a:buClr>
              <a:buSzPct val="65000"/>
              <a:buFont typeface="Wingdings" pitchFamily="2" charset="2"/>
              <a:buNone/>
            </a:pPr>
            <a:r>
              <a:rPr lang="ja-JP" altLang="en-US" sz="2800" b="1">
                <a:latin typeface="HG丸ｺﾞｼｯｸM-PRO" pitchFamily="50" charset="-128"/>
                <a:ea typeface="HG丸ｺﾞｼｯｸM-PRO" pitchFamily="50" charset="-128"/>
              </a:rPr>
              <a:t>を損なうことがないよう注意する義務を負う」</a:t>
            </a:r>
          </a:p>
        </p:txBody>
      </p:sp>
      <p:sp>
        <p:nvSpPr>
          <p:cNvPr id="9222" name="AutoShape 1029"/>
          <p:cNvSpPr>
            <a:spLocks noChangeArrowheads="1"/>
          </p:cNvSpPr>
          <p:nvPr/>
        </p:nvSpPr>
        <p:spPr bwMode="auto">
          <a:xfrm>
            <a:off x="4283075" y="2368550"/>
            <a:ext cx="576263" cy="503238"/>
          </a:xfrm>
          <a:prstGeom prst="downArrow">
            <a:avLst>
              <a:gd name="adj1" fmla="val 50000"/>
              <a:gd name="adj2" fmla="val 25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pic>
        <p:nvPicPr>
          <p:cNvPr id="9223" name="Picture 1030" descr="j02347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91440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AutoShape 1031"/>
          <p:cNvSpPr>
            <a:spLocks noChangeArrowheads="1"/>
          </p:cNvSpPr>
          <p:nvPr/>
        </p:nvSpPr>
        <p:spPr bwMode="auto">
          <a:xfrm>
            <a:off x="304800" y="3114675"/>
            <a:ext cx="8382000" cy="1944688"/>
          </a:xfrm>
          <a:prstGeom prst="roundRect">
            <a:avLst>
              <a:gd name="adj" fmla="val 16667"/>
            </a:avLst>
          </a:prstGeom>
          <a:noFill/>
          <a:ln w="9525">
            <a:solidFill>
              <a:srgbClr val="993300"/>
            </a:solidFill>
            <a:round/>
            <a:headEnd/>
            <a:tailEnd/>
          </a:ln>
          <a:effectLst>
            <a:prstShdw prst="shdw17" dist="17961" dir="2700000">
              <a:srgbClr val="5C1F00"/>
            </a:prstShdw>
          </a:effectLst>
          <a:extLst>
            <a:ext uri="{909E8E84-426E-40DD-AFC4-6F175D3DCCD1}">
              <a14:hiddenFill xmlns:a14="http://schemas.microsoft.com/office/drawing/2010/main">
                <a:solidFill>
                  <a:schemeClr val="tx2"/>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9225" name="Text Box 1032"/>
          <p:cNvSpPr txBox="1">
            <a:spLocks noChangeArrowheads="1"/>
          </p:cNvSpPr>
          <p:nvPr/>
        </p:nvSpPr>
        <p:spPr bwMode="auto">
          <a:xfrm>
            <a:off x="381000" y="2286000"/>
            <a:ext cx="18145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kumimoji="0" lang="ja-JP" altLang="en-US">
                <a:solidFill>
                  <a:schemeClr val="hlink"/>
                </a:solidFill>
                <a:latin typeface="HG丸ｺﾞｼｯｸM-PRO" pitchFamily="50" charset="-128"/>
                <a:ea typeface="HG丸ｺﾞｼｯｸM-PRO" pitchFamily="50" charset="-128"/>
              </a:rPr>
              <a:t>最高裁</a:t>
            </a:r>
          </a:p>
        </p:txBody>
      </p:sp>
      <p:sp>
        <p:nvSpPr>
          <p:cNvPr id="9226" name="Text Box 1033"/>
          <p:cNvSpPr txBox="1">
            <a:spLocks noChangeArrowheads="1"/>
          </p:cNvSpPr>
          <p:nvPr/>
        </p:nvSpPr>
        <p:spPr bwMode="auto">
          <a:xfrm>
            <a:off x="647700" y="5445125"/>
            <a:ext cx="79248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ts val="600"/>
              </a:spcBef>
              <a:buFontTx/>
              <a:buNone/>
            </a:pPr>
            <a:r>
              <a:rPr lang="ja-JP" altLang="en-US" sz="2400" b="1">
                <a:solidFill>
                  <a:schemeClr val="tx2"/>
                </a:solidFill>
                <a:latin typeface="HG丸ｺﾞｼｯｸM-PRO" pitchFamily="50" charset="-128"/>
                <a:ea typeface="HG丸ｺﾞｼｯｸM-PRO" pitchFamily="50" charset="-128"/>
              </a:rPr>
              <a:t>事業者は労働者の健康状態を常に把握し、業務の</a:t>
            </a:r>
            <a:endParaRPr lang="en-US" altLang="ja-JP" sz="2400" b="1">
              <a:solidFill>
                <a:schemeClr val="tx2"/>
              </a:solidFill>
              <a:latin typeface="HG丸ｺﾞｼｯｸM-PRO" pitchFamily="50" charset="-128"/>
              <a:ea typeface="HG丸ｺﾞｼｯｸM-PRO" pitchFamily="50" charset="-128"/>
            </a:endParaRPr>
          </a:p>
          <a:p>
            <a:pPr algn="ctr" eaLnBrk="1" hangingPunct="1">
              <a:spcBef>
                <a:spcPts val="600"/>
              </a:spcBef>
              <a:buFontTx/>
              <a:buNone/>
            </a:pPr>
            <a:r>
              <a:rPr lang="ja-JP" altLang="en-US" sz="2400" b="1">
                <a:solidFill>
                  <a:schemeClr val="tx2"/>
                </a:solidFill>
                <a:latin typeface="HG丸ｺﾞｼｯｸM-PRO" pitchFamily="50" charset="-128"/>
                <a:ea typeface="HG丸ｺﾞｼｯｸM-PRO" pitchFamily="50" charset="-128"/>
              </a:rPr>
              <a:t>負荷による健康状態の増悪を防ぐための措置をとる</a:t>
            </a: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11"/>
          <p:cNvSpPr>
            <a:spLocks noChangeArrowheads="1"/>
          </p:cNvSpPr>
          <p:nvPr/>
        </p:nvSpPr>
        <p:spPr bwMode="auto">
          <a:xfrm>
            <a:off x="251520" y="156180"/>
            <a:ext cx="5378189" cy="45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85000"/>
              </a:lnSpc>
              <a:spcBef>
                <a:spcPct val="0"/>
              </a:spcBef>
              <a:buFontTx/>
              <a:buNone/>
            </a:pPr>
            <a:r>
              <a:rPr lang="ja-JP" altLang="en-US" sz="2800" dirty="0">
                <a:latin typeface="HG丸ｺﾞｼｯｸM-PRO" pitchFamily="50" charset="-128"/>
                <a:ea typeface="HG丸ｺﾞｼｯｸM-PRO" pitchFamily="50" charset="-128"/>
              </a:rPr>
              <a:t>（４）安全な服装および保護具</a:t>
            </a:r>
          </a:p>
        </p:txBody>
      </p:sp>
      <p:sp>
        <p:nvSpPr>
          <p:cNvPr id="68614" name="Text Box 13"/>
          <p:cNvSpPr txBox="1">
            <a:spLocks noChangeArrowheads="1"/>
          </p:cNvSpPr>
          <p:nvPr/>
        </p:nvSpPr>
        <p:spPr bwMode="auto">
          <a:xfrm>
            <a:off x="6553200" y="357707"/>
            <a:ext cx="1767036" cy="338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P45</a:t>
            </a:r>
            <a:endParaRPr lang="en-US" altLang="ja-JP" sz="1600" dirty="0">
              <a:latin typeface="HG丸ｺﾞｼｯｸM-PRO" pitchFamily="50" charset="-128"/>
              <a:ea typeface="HG丸ｺﾞｼｯｸM-PRO" pitchFamily="50" charset="-128"/>
            </a:endParaRPr>
          </a:p>
        </p:txBody>
      </p:sp>
      <p:sp>
        <p:nvSpPr>
          <p:cNvPr id="68615" name="Text Box 7"/>
          <p:cNvSpPr txBox="1">
            <a:spLocks noChangeArrowheads="1"/>
          </p:cNvSpPr>
          <p:nvPr/>
        </p:nvSpPr>
        <p:spPr bwMode="auto">
          <a:xfrm>
            <a:off x="251520" y="1138537"/>
            <a:ext cx="8712968" cy="1938992"/>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400"/>
              </a:lnSpc>
              <a:spcBef>
                <a:spcPts val="0"/>
              </a:spcBef>
              <a:buFontTx/>
              <a:buNone/>
            </a:pPr>
            <a:r>
              <a:rPr lang="ja-JP" altLang="en-US" sz="2000" dirty="0" smtClean="0">
                <a:solidFill>
                  <a:srgbClr val="FF0000"/>
                </a:solidFill>
                <a:latin typeface="HG丸ｺﾞｼｯｸM-PRO" pitchFamily="50" charset="-128"/>
                <a:ea typeface="HG丸ｺﾞｼｯｸM-PRO" pitchFamily="50" charset="-128"/>
              </a:rPr>
              <a:t>※職場における服装</a:t>
            </a:r>
          </a:p>
          <a:p>
            <a:pPr eaLnBrk="1" hangingPunct="1">
              <a:lnSpc>
                <a:spcPts val="2400"/>
              </a:lnSpc>
              <a:spcBef>
                <a:spcPts val="0"/>
              </a:spcBef>
              <a:buFontTx/>
              <a:buNone/>
            </a:pPr>
            <a:r>
              <a:rPr lang="ja-JP" altLang="en-US" sz="2000" dirty="0" smtClean="0">
                <a:latin typeface="HG丸ｺﾞｼｯｸM-PRO" pitchFamily="50" charset="-128"/>
                <a:ea typeface="HG丸ｺﾞｼｯｸM-PRO" pitchFamily="50" charset="-128"/>
              </a:rPr>
              <a:t>　・仕事の内容に応じて</a:t>
            </a:r>
            <a:r>
              <a:rPr lang="ja-JP" altLang="en-US" sz="2000" dirty="0">
                <a:latin typeface="HG丸ｺﾞｼｯｸM-PRO" pitchFamily="50" charset="-128"/>
                <a:ea typeface="HG丸ｺﾞｼｯｸM-PRO" pitchFamily="50" charset="-128"/>
              </a:rPr>
              <a:t>作業が</a:t>
            </a:r>
            <a:r>
              <a:rPr lang="ja-JP" altLang="en-US" sz="2000" dirty="0" smtClean="0">
                <a:latin typeface="HG丸ｺﾞｼｯｸM-PRO" pitchFamily="50" charset="-128"/>
                <a:ea typeface="HG丸ｺﾞｼｯｸM-PRO" pitchFamily="50" charset="-128"/>
              </a:rPr>
              <a:t>やりやすく</a:t>
            </a:r>
            <a:r>
              <a:rPr lang="ja-JP" altLang="en-US" sz="2000" dirty="0">
                <a:latin typeface="HG丸ｺﾞｼｯｸM-PRO" pitchFamily="50" charset="-128"/>
                <a:ea typeface="HG丸ｺﾞｼｯｸM-PRO" pitchFamily="50" charset="-128"/>
              </a:rPr>
              <a:t>、災害から身</a:t>
            </a:r>
            <a:r>
              <a:rPr lang="ja-JP" altLang="en-US" sz="2000" dirty="0" smtClean="0">
                <a:latin typeface="HG丸ｺﾞｼｯｸM-PRO" pitchFamily="50" charset="-128"/>
                <a:ea typeface="HG丸ｺﾞｼｯｸM-PRO" pitchFamily="50" charset="-128"/>
              </a:rPr>
              <a:t>を守ることの</a:t>
            </a:r>
            <a:endParaRPr lang="en-US" altLang="ja-JP" sz="2000" dirty="0" smtClean="0">
              <a:latin typeface="HG丸ｺﾞｼｯｸM-PRO" pitchFamily="50" charset="-128"/>
              <a:ea typeface="HG丸ｺﾞｼｯｸM-PRO" pitchFamily="50" charset="-128"/>
            </a:endParaRPr>
          </a:p>
          <a:p>
            <a:pPr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できること</a:t>
            </a:r>
            <a:r>
              <a:rPr lang="ja-JP" altLang="en-US" sz="2000" dirty="0">
                <a:latin typeface="HG丸ｺﾞｼｯｸM-PRO" pitchFamily="50" charset="-128"/>
                <a:ea typeface="HG丸ｺﾞｼｯｸM-PRO" pitchFamily="50" charset="-128"/>
              </a:rPr>
              <a:t>が第一条件</a:t>
            </a:r>
            <a:r>
              <a:rPr lang="ja-JP" altLang="en-US" sz="2000" dirty="0" smtClean="0">
                <a:latin typeface="HG丸ｺﾞｼｯｸM-PRO" pitchFamily="50" charset="-128"/>
                <a:ea typeface="HG丸ｺﾞｼｯｸM-PRO" pitchFamily="50" charset="-128"/>
              </a:rPr>
              <a:t>である</a:t>
            </a:r>
            <a:r>
              <a:rPr lang="ja-JP" altLang="en-US" sz="2000" dirty="0">
                <a:latin typeface="HG丸ｺﾞｼｯｸM-PRO" pitchFamily="50" charset="-128"/>
                <a:ea typeface="HG丸ｺﾞｼｯｸM-PRO" pitchFamily="50" charset="-128"/>
              </a:rPr>
              <a:t>。</a:t>
            </a:r>
          </a:p>
          <a:p>
            <a:pPr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・着用者の年齢、</a:t>
            </a:r>
            <a:r>
              <a:rPr lang="ja-JP" altLang="en-US" sz="2000" dirty="0" smtClean="0">
                <a:latin typeface="HG丸ｺﾞｼｯｸM-PRO" pitchFamily="50" charset="-128"/>
                <a:ea typeface="HG丸ｺﾞｼｯｸM-PRO" pitchFamily="50" charset="-128"/>
              </a:rPr>
              <a:t>性別</a:t>
            </a:r>
            <a:r>
              <a:rPr lang="ja-JP" altLang="en-US" sz="2000" dirty="0">
                <a:latin typeface="HG丸ｺﾞｼｯｸM-PRO" pitchFamily="50" charset="-128"/>
                <a:ea typeface="HG丸ｺﾞｼｯｸM-PRO" pitchFamily="50" charset="-128"/>
              </a:rPr>
              <a:t>などに応じた</a:t>
            </a:r>
            <a:r>
              <a:rPr lang="ja-JP" altLang="en-US" sz="2000" dirty="0" smtClean="0">
                <a:latin typeface="HG丸ｺﾞｼｯｸM-PRO" pitchFamily="50" charset="-128"/>
                <a:ea typeface="HG丸ｺﾞｼｯｸM-PRO" pitchFamily="50" charset="-128"/>
              </a:rPr>
              <a:t>好み・スタイル</a:t>
            </a:r>
            <a:r>
              <a:rPr lang="ja-JP" altLang="en-US" sz="2000" dirty="0">
                <a:latin typeface="HG丸ｺﾞｼｯｸM-PRO" pitchFamily="50" charset="-128"/>
                <a:ea typeface="HG丸ｺﾞｼｯｸM-PRO" pitchFamily="50" charset="-128"/>
              </a:rPr>
              <a:t>なども加味</a:t>
            </a:r>
            <a:r>
              <a:rPr lang="ja-JP" altLang="en-US" sz="2000" dirty="0" smtClean="0">
                <a:latin typeface="HG丸ｺﾞｼｯｸM-PRO" pitchFamily="50" charset="-128"/>
                <a:ea typeface="HG丸ｺﾞｼｯｸM-PRO" pitchFamily="50" charset="-128"/>
              </a:rPr>
              <a:t>する</a:t>
            </a:r>
            <a:endParaRPr lang="en-US" altLang="ja-JP" sz="2000" dirty="0" smtClean="0">
              <a:latin typeface="HG丸ｺﾞｼｯｸM-PRO" pitchFamily="50" charset="-128"/>
              <a:ea typeface="HG丸ｺﾞｼｯｸM-PRO" pitchFamily="50" charset="-128"/>
            </a:endParaRPr>
          </a:p>
          <a:p>
            <a:pPr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こと</a:t>
            </a:r>
            <a:r>
              <a:rPr lang="ja-JP" altLang="en-US" sz="2000" dirty="0">
                <a:latin typeface="HG丸ｺﾞｼｯｸM-PRO" pitchFamily="50" charset="-128"/>
                <a:ea typeface="HG丸ｺﾞｼｯｸM-PRO" pitchFamily="50" charset="-128"/>
              </a:rPr>
              <a:t>が重要である。</a:t>
            </a:r>
          </a:p>
          <a:p>
            <a:pPr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・吸湿性や通気性を求められる場合もある。</a:t>
            </a:r>
          </a:p>
        </p:txBody>
      </p:sp>
      <p:sp>
        <p:nvSpPr>
          <p:cNvPr id="9" name="Text Box 9"/>
          <p:cNvSpPr txBox="1">
            <a:spLocks noChangeArrowheads="1"/>
          </p:cNvSpPr>
          <p:nvPr/>
        </p:nvSpPr>
        <p:spPr bwMode="auto">
          <a:xfrm>
            <a:off x="251520" y="635981"/>
            <a:ext cx="2888503"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ア　安全な服装　　</a:t>
            </a:r>
            <a:endParaRPr lang="ja-JP" altLang="en-US" sz="2400" dirty="0">
              <a:solidFill>
                <a:srgbClr val="FFFFFF"/>
              </a:solidFill>
              <a:latin typeface="HG丸ｺﾞｼｯｸM-PRO" pitchFamily="50" charset="-128"/>
              <a:ea typeface="HG丸ｺﾞｼｯｸM-PRO" pitchFamily="50" charset="-128"/>
            </a:endParaRPr>
          </a:p>
        </p:txBody>
      </p:sp>
      <p:sp>
        <p:nvSpPr>
          <p:cNvPr id="10" name="Text Box 7"/>
          <p:cNvSpPr txBox="1">
            <a:spLocks noChangeArrowheads="1"/>
          </p:cNvSpPr>
          <p:nvPr/>
        </p:nvSpPr>
        <p:spPr bwMode="auto">
          <a:xfrm>
            <a:off x="245029" y="3155353"/>
            <a:ext cx="4824536" cy="3524042"/>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
              </a:spcBef>
              <a:buFontTx/>
              <a:buNone/>
            </a:pPr>
            <a:r>
              <a:rPr lang="ja-JP" altLang="en-US" sz="2800" dirty="0" smtClean="0">
                <a:solidFill>
                  <a:srgbClr val="0000CC"/>
                </a:solidFill>
                <a:latin typeface="HG丸ｺﾞｼｯｸM-PRO" panose="020F0600000000000000" pitchFamily="50" charset="-128"/>
                <a:ea typeface="HG丸ｺﾞｼｯｸM-PRO" panose="020F0600000000000000" pitchFamily="50" charset="-128"/>
              </a:rPr>
              <a:t>（ア）作業服</a:t>
            </a:r>
            <a:r>
              <a:rPr lang="ja-JP" altLang="en-US" sz="2800" dirty="0">
                <a:solidFill>
                  <a:srgbClr val="0000CC"/>
                </a:solidFill>
                <a:latin typeface="HG丸ｺﾞｼｯｸM-PRO" panose="020F0600000000000000" pitchFamily="50" charset="-128"/>
                <a:ea typeface="HG丸ｺﾞｼｯｸM-PRO" panose="020F0600000000000000" pitchFamily="50" charset="-128"/>
              </a:rPr>
              <a:t>　</a:t>
            </a:r>
            <a:endParaRPr lang="en-US" altLang="ja-JP" sz="2800" dirty="0" smtClean="0">
              <a:solidFill>
                <a:srgbClr val="0000CC"/>
              </a:solidFill>
              <a:latin typeface="HG丸ｺﾞｼｯｸM-PRO" panose="020F0600000000000000" pitchFamily="50" charset="-128"/>
              <a:ea typeface="HG丸ｺﾞｼｯｸM-PRO" panose="020F0600000000000000" pitchFamily="50" charset="-128"/>
            </a:endParaRPr>
          </a:p>
          <a:p>
            <a:pPr eaLnBrk="1" hangingPunct="1">
              <a:lnSpc>
                <a:spcPts val="2500"/>
              </a:lnSpc>
              <a:spcBef>
                <a:spcPts val="0"/>
              </a:spcBef>
              <a:buFontTx/>
              <a:buNone/>
            </a:pPr>
            <a:r>
              <a:rPr lang="ja-JP" altLang="en-US" sz="2000" dirty="0" smtClean="0">
                <a:latin typeface="HG丸ｺﾞｼｯｸM-PRO" pitchFamily="50" charset="-128"/>
                <a:ea typeface="HG丸ｺﾞｼｯｸM-PRO" pitchFamily="50" charset="-128"/>
              </a:rPr>
              <a:t>　</a:t>
            </a:r>
            <a:r>
              <a:rPr lang="en-US" altLang="ja-JP" sz="2000" dirty="0" smtClean="0">
                <a:solidFill>
                  <a:srgbClr val="0000CC"/>
                </a:solidFill>
                <a:latin typeface="HG丸ｺﾞｼｯｸM-PRO" pitchFamily="50" charset="-128"/>
                <a:ea typeface="HG丸ｺﾞｼｯｸM-PRO" pitchFamily="50" charset="-128"/>
              </a:rPr>
              <a:t>※</a:t>
            </a:r>
            <a:r>
              <a:rPr lang="ja-JP" altLang="en-US" sz="2000" dirty="0" smtClean="0">
                <a:solidFill>
                  <a:srgbClr val="0000CC"/>
                </a:solidFill>
                <a:latin typeface="HG丸ｺﾞｼｯｸM-PRO" pitchFamily="50" charset="-128"/>
                <a:ea typeface="HG丸ｺﾞｼｯｸM-PRO" pitchFamily="50" charset="-128"/>
              </a:rPr>
              <a:t>選定・着用にあたっての留意事項</a:t>
            </a:r>
            <a:endParaRPr lang="en-US" altLang="ja-JP" sz="2000" dirty="0" smtClean="0">
              <a:solidFill>
                <a:srgbClr val="0000CC"/>
              </a:solidFill>
              <a:latin typeface="ＭＳ ゴシック" pitchFamily="49" charset="-128"/>
              <a:ea typeface="ＭＳ ゴシック" pitchFamily="49" charset="-128"/>
            </a:endParaRPr>
          </a:p>
          <a:p>
            <a:pPr eaLnBrk="1" hangingPunct="1">
              <a:lnSpc>
                <a:spcPts val="2500"/>
              </a:lnSpc>
              <a:spcBef>
                <a:spcPts val="0"/>
              </a:spcBef>
              <a:buFontTx/>
              <a:buNone/>
            </a:pPr>
            <a:r>
              <a:rPr lang="ja-JP" altLang="en-US" sz="2000" dirty="0" smtClean="0">
                <a:latin typeface="HG丸ｺﾞｼｯｸM-PRO" pitchFamily="50" charset="-128"/>
                <a:ea typeface="HG丸ｺﾞｼｯｸM-PRO" pitchFamily="50" charset="-128"/>
              </a:rPr>
              <a:t>　①</a:t>
            </a:r>
            <a:r>
              <a:rPr lang="ja-JP" altLang="en-US" sz="2000" dirty="0">
                <a:latin typeface="HG丸ｺﾞｼｯｸM-PRO" pitchFamily="50" charset="-128"/>
                <a:ea typeface="HG丸ｺﾞｼｯｸM-PRO" pitchFamily="50" charset="-128"/>
              </a:rPr>
              <a:t>からだに合った軽快な</a:t>
            </a:r>
            <a:r>
              <a:rPr lang="ja-JP" altLang="en-US" sz="2000" dirty="0" smtClean="0">
                <a:latin typeface="HG丸ｺﾞｼｯｸM-PRO" pitchFamily="50" charset="-128"/>
                <a:ea typeface="HG丸ｺﾞｼｯｸM-PRO" pitchFamily="50" charset="-128"/>
              </a:rPr>
              <a:t>もの</a:t>
            </a:r>
            <a:r>
              <a:rPr lang="ja-JP" altLang="en-US" sz="2000" dirty="0">
                <a:latin typeface="HG丸ｺﾞｼｯｸM-PRO" pitchFamily="50" charset="-128"/>
                <a:ea typeface="HG丸ｺﾞｼｯｸM-PRO" pitchFamily="50" charset="-128"/>
              </a:rPr>
              <a:t>で</a:t>
            </a:r>
            <a:r>
              <a:rPr lang="ja-JP" altLang="en-US" sz="2000" dirty="0" smtClean="0">
                <a:latin typeface="HG丸ｺﾞｼｯｸM-PRO" pitchFamily="50" charset="-128"/>
                <a:ea typeface="HG丸ｺﾞｼｯｸM-PRO" pitchFamily="50" charset="-128"/>
              </a:rPr>
              <a:t>ある</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こと</a:t>
            </a:r>
            <a:r>
              <a:rPr lang="ja-JP" altLang="en-US" sz="2000" dirty="0">
                <a:latin typeface="HG丸ｺﾞｼｯｸM-PRO" pitchFamily="50" charset="-128"/>
                <a:ea typeface="HG丸ｺﾞｼｯｸM-PRO" pitchFamily="50" charset="-128"/>
              </a:rPr>
              <a:t>。作業</a:t>
            </a:r>
            <a:r>
              <a:rPr lang="ja-JP" altLang="en-US" sz="2000" dirty="0" smtClean="0">
                <a:latin typeface="HG丸ｺﾞｼｯｸM-PRO" pitchFamily="50" charset="-128"/>
                <a:ea typeface="HG丸ｺﾞｼｯｸM-PRO" pitchFamily="50" charset="-128"/>
              </a:rPr>
              <a:t>内容により</a:t>
            </a:r>
            <a:r>
              <a:rPr lang="ja-JP" altLang="en-US" sz="2000" dirty="0">
                <a:latin typeface="HG丸ｺﾞｼｯｸM-PRO" pitchFamily="50" charset="-128"/>
                <a:ea typeface="HG丸ｺﾞｼｯｸM-PRO" pitchFamily="50" charset="-128"/>
              </a:rPr>
              <a:t>上着の端</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ズボンのす</a:t>
            </a:r>
            <a:r>
              <a:rPr lang="ja-JP" altLang="en-US" sz="2000" dirty="0" err="1">
                <a:latin typeface="HG丸ｺﾞｼｯｸM-PRO" pitchFamily="50" charset="-128"/>
                <a:ea typeface="HG丸ｺﾞｼｯｸM-PRO" pitchFamily="50" charset="-128"/>
              </a:rPr>
              <a:t>そは</a:t>
            </a:r>
            <a:r>
              <a:rPr lang="ja-JP" altLang="en-US" sz="2000" dirty="0">
                <a:latin typeface="HG丸ｺﾞｼｯｸM-PRO" pitchFamily="50" charset="-128"/>
                <a:ea typeface="HG丸ｺﾞｼｯｸM-PRO" pitchFamily="50" charset="-128"/>
              </a:rPr>
              <a:t>しぼる。</a:t>
            </a:r>
          </a:p>
          <a:p>
            <a:pPr eaLnBrk="1" hangingPunct="1">
              <a:lnSpc>
                <a:spcPts val="2500"/>
              </a:lnSpc>
              <a:spcBef>
                <a:spcPts val="0"/>
              </a:spcBef>
              <a:buFontTx/>
              <a:buNone/>
            </a:pPr>
            <a:r>
              <a:rPr lang="ja-JP" altLang="en-US" sz="2000" dirty="0">
                <a:latin typeface="HG丸ｺﾞｼｯｸM-PRO" pitchFamily="50" charset="-128"/>
                <a:ea typeface="HG丸ｺﾞｼｯｸM-PRO" pitchFamily="50" charset="-128"/>
              </a:rPr>
              <a:t>　②破れ、ほころびは</a:t>
            </a:r>
            <a:r>
              <a:rPr lang="ja-JP" altLang="en-US" sz="2000" dirty="0" smtClean="0">
                <a:latin typeface="HG丸ｺﾞｼｯｸM-PRO" pitchFamily="50" charset="-128"/>
                <a:ea typeface="HG丸ｺﾞｼｯｸM-PRO" pitchFamily="50" charset="-128"/>
              </a:rPr>
              <a:t>つくろって</a:t>
            </a:r>
            <a:r>
              <a:rPr lang="ja-JP" altLang="en-US" sz="2000" dirty="0">
                <a:latin typeface="HG丸ｺﾞｼｯｸM-PRO" pitchFamily="50" charset="-128"/>
                <a:ea typeface="HG丸ｺﾞｼｯｸM-PRO" pitchFamily="50" charset="-128"/>
              </a:rPr>
              <a:t>おく。</a:t>
            </a:r>
          </a:p>
          <a:p>
            <a:pPr eaLnBrk="1" hangingPunct="1">
              <a:lnSpc>
                <a:spcPts val="2500"/>
              </a:lnSpc>
              <a:spcBef>
                <a:spcPts val="0"/>
              </a:spcBef>
              <a:buFontTx/>
              <a:buNone/>
            </a:pPr>
            <a:r>
              <a:rPr lang="ja-JP" altLang="en-US" sz="2000" dirty="0">
                <a:latin typeface="HG丸ｺﾞｼｯｸM-PRO" pitchFamily="50" charset="-128"/>
                <a:ea typeface="HG丸ｺﾞｼｯｸM-PRO" pitchFamily="50" charset="-128"/>
              </a:rPr>
              <a:t>　③常に</a:t>
            </a:r>
            <a:r>
              <a:rPr lang="ja-JP" altLang="en-US" sz="2000" dirty="0" smtClean="0">
                <a:latin typeface="HG丸ｺﾞｼｯｸM-PRO" pitchFamily="50" charset="-128"/>
                <a:ea typeface="HG丸ｺﾞｼｯｸM-PRO" pitchFamily="50" charset="-128"/>
              </a:rPr>
              <a:t>清潔</a:t>
            </a:r>
            <a:r>
              <a:rPr lang="ja-JP" altLang="en-US" sz="2000" dirty="0">
                <a:latin typeface="HG丸ｺﾞｼｯｸM-PRO" pitchFamily="50" charset="-128"/>
                <a:ea typeface="HG丸ｺﾞｼｯｸM-PRO" pitchFamily="50" charset="-128"/>
              </a:rPr>
              <a:t>に</a:t>
            </a:r>
            <a:r>
              <a:rPr lang="ja-JP" altLang="en-US" sz="2000" dirty="0" smtClean="0">
                <a:latin typeface="HG丸ｺﾞｼｯｸM-PRO" pitchFamily="50" charset="-128"/>
                <a:ea typeface="HG丸ｺﾞｼｯｸM-PRO" pitchFamily="50" charset="-128"/>
              </a:rPr>
              <a:t>保つ</a:t>
            </a:r>
            <a:r>
              <a:rPr lang="ja-JP" altLang="en-US" sz="2000" dirty="0">
                <a:latin typeface="HG丸ｺﾞｼｯｸM-PRO" pitchFamily="50" charset="-128"/>
                <a:ea typeface="HG丸ｺﾞｼｯｸM-PRO" pitchFamily="50" charset="-128"/>
              </a:rPr>
              <a:t>こと</a:t>
            </a:r>
            <a:r>
              <a:rPr lang="ja-JP" altLang="en-US" sz="2000" dirty="0" smtClean="0">
                <a:latin typeface="HG丸ｺﾞｼｯｸM-PRO" pitchFamily="50" charset="-128"/>
                <a:ea typeface="HG丸ｺﾞｼｯｸM-PRO" pitchFamily="50" charset="-128"/>
              </a:rPr>
              <a:t>。</a:t>
            </a:r>
            <a:endParaRPr lang="ja-JP" altLang="en-US" sz="2000" dirty="0">
              <a:latin typeface="HG丸ｺﾞｼｯｸM-PRO" pitchFamily="50" charset="-128"/>
              <a:ea typeface="HG丸ｺﾞｼｯｸM-PRO" pitchFamily="50" charset="-128"/>
            </a:endParaRPr>
          </a:p>
          <a:p>
            <a:pPr eaLnBrk="1" hangingPunct="1">
              <a:lnSpc>
                <a:spcPts val="25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④吸湿性、通気性の良いものにする。</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はだ</a:t>
            </a:r>
            <a:r>
              <a:rPr lang="ja-JP" altLang="en-US" sz="2000" dirty="0">
                <a:latin typeface="HG丸ｺﾞｼｯｸM-PRO" pitchFamily="50" charset="-128"/>
                <a:ea typeface="HG丸ｺﾞｼｯｸM-PRO" pitchFamily="50" charset="-128"/>
              </a:rPr>
              <a:t>か作業</a:t>
            </a:r>
            <a:r>
              <a:rPr lang="ja-JP" altLang="en-US" sz="2000" dirty="0" smtClean="0">
                <a:latin typeface="HG丸ｺﾞｼｯｸM-PRO" pitchFamily="50" charset="-128"/>
                <a:ea typeface="HG丸ｺﾞｼｯｸM-PRO" pitchFamily="50" charset="-128"/>
              </a:rPr>
              <a:t>は絶対</a:t>
            </a:r>
            <a:r>
              <a:rPr lang="ja-JP" altLang="en-US" sz="2000" dirty="0">
                <a:latin typeface="HG丸ｺﾞｼｯｸM-PRO" pitchFamily="50" charset="-128"/>
                <a:ea typeface="HG丸ｺﾞｼｯｸM-PRO" pitchFamily="50" charset="-128"/>
              </a:rPr>
              <a:t>に</a:t>
            </a:r>
            <a:r>
              <a:rPr lang="ja-JP" altLang="en-US" sz="2000" dirty="0" smtClean="0">
                <a:latin typeface="HG丸ｺﾞｼｯｸM-PRO" pitchFamily="50" charset="-128"/>
                <a:ea typeface="HG丸ｺﾞｼｯｸM-PRO" pitchFamily="50" charset="-128"/>
              </a:rPr>
              <a:t>避ける。</a:t>
            </a:r>
            <a:endParaRPr lang="en-US" altLang="ja-JP" sz="2000" dirty="0" smtClean="0">
              <a:latin typeface="HG丸ｺﾞｼｯｸM-PRO" pitchFamily="50" charset="-128"/>
              <a:ea typeface="HG丸ｺﾞｼｯｸM-PRO" pitchFamily="50" charset="-128"/>
            </a:endParaRPr>
          </a:p>
          <a:p>
            <a:pPr eaLnBrk="1" hangingPunct="1">
              <a:lnSpc>
                <a:spcPts val="2500"/>
              </a:lnSpc>
              <a:spcBef>
                <a:spcPts val="0"/>
              </a:spcBef>
              <a:buFontTx/>
              <a:buNone/>
            </a:pP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職場規律・</a:t>
            </a:r>
            <a:r>
              <a:rPr lang="ja-JP" altLang="en-US" sz="2000" dirty="0" smtClean="0">
                <a:latin typeface="HG丸ｺﾞｼｯｸM-PRO" pitchFamily="50" charset="-128"/>
                <a:ea typeface="HG丸ｺﾞｼｯｸM-PRO" pitchFamily="50" charset="-128"/>
              </a:rPr>
              <a:t>被災の防止）</a:t>
            </a:r>
            <a:r>
              <a:rPr lang="en-US" altLang="ja-JP" sz="2000" dirty="0">
                <a:ea typeface="ＭＳ ゴシック" pitchFamily="49" charset="-128"/>
              </a:rPr>
              <a:t>　</a:t>
            </a:r>
            <a:endParaRPr lang="ja-JP" altLang="en-US" sz="2000" dirty="0">
              <a:ea typeface="ＭＳ ゴシック" pitchFamily="49" charset="-128"/>
            </a:endParaRPr>
          </a:p>
        </p:txBody>
      </p:sp>
      <p:graphicFrame>
        <p:nvGraphicFramePr>
          <p:cNvPr id="12" name="Object 15"/>
          <p:cNvGraphicFramePr>
            <a:graphicFrameLocks noChangeAspect="1"/>
          </p:cNvGraphicFramePr>
          <p:nvPr>
            <p:extLst/>
          </p:nvPr>
        </p:nvGraphicFramePr>
        <p:xfrm>
          <a:off x="5640579" y="3239179"/>
          <a:ext cx="3085192" cy="3488474"/>
        </p:xfrm>
        <a:graphic>
          <a:graphicData uri="http://schemas.openxmlformats.org/presentationml/2006/ole">
            <mc:AlternateContent xmlns:mc="http://schemas.openxmlformats.org/markup-compatibility/2006">
              <mc:Choice xmlns:v="urn:schemas-microsoft-com:vml" Requires="v">
                <p:oleObj spid="_x0000_s89109" name="Photo Editor ｲﾒｰｼﾞ" r:id="rId4" imgW="8202170" imgH="9266667" progId="MSPhotoEd.3">
                  <p:embed/>
                </p:oleObj>
              </mc:Choice>
              <mc:Fallback>
                <p:oleObj name="Photo Editor ｲﾒｰｼﾞ" r:id="rId4" imgW="8202170" imgH="926666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579" y="3239179"/>
                        <a:ext cx="3085192" cy="3488474"/>
                      </a:xfrm>
                      <a:prstGeom prst="rect">
                        <a:avLst/>
                      </a:prstGeom>
                      <a:noFill/>
                      <a:ln>
                        <a:noFill/>
                      </a:ln>
                      <a:effectLst/>
                      <a:extLst/>
                    </p:spPr>
                  </p:pic>
                </p:oleObj>
              </mc:Fallback>
            </mc:AlternateContent>
          </a:graphicData>
        </a:graphic>
      </p:graphicFrame>
      <p:sp>
        <p:nvSpPr>
          <p:cNvPr id="14" name="Rectangle 16"/>
          <p:cNvSpPr>
            <a:spLocks noChangeArrowheads="1"/>
          </p:cNvSpPr>
          <p:nvPr/>
        </p:nvSpPr>
        <p:spPr bwMode="auto">
          <a:xfrm>
            <a:off x="5663649" y="2687719"/>
            <a:ext cx="1284616" cy="497832"/>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3000"/>
              </a:lnSpc>
              <a:spcBef>
                <a:spcPct val="0"/>
              </a:spcBef>
              <a:buFontTx/>
              <a:buNone/>
            </a:pPr>
            <a:r>
              <a:rPr lang="ja-JP" altLang="en-US" sz="2400" dirty="0">
                <a:latin typeface="HG丸ｺﾞｼｯｸM-PRO" pitchFamily="50" charset="-128"/>
                <a:ea typeface="HG丸ｺﾞｼｯｸM-PRO" pitchFamily="50" charset="-128"/>
              </a:rPr>
              <a:t>良い例</a:t>
            </a:r>
          </a:p>
        </p:txBody>
      </p:sp>
      <p:sp>
        <p:nvSpPr>
          <p:cNvPr id="68610" name="スライド番号プレースホルダー 3"/>
          <p:cNvSpPr>
            <a:spLocks noGrp="1"/>
          </p:cNvSpPr>
          <p:nvPr>
            <p:ph type="sldNum" sz="quarter" idx="12"/>
          </p:nvPr>
        </p:nvSpPr>
        <p:spPr>
          <a:xfrm>
            <a:off x="8100392" y="6245225"/>
            <a:ext cx="586408" cy="320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DD12169-7D4F-466A-964C-4C357950A23C}" type="slidenum">
              <a:rPr lang="en-US" altLang="ja-JP" sz="1400" smtClean="0"/>
              <a:pPr>
                <a:spcBef>
                  <a:spcPct val="0"/>
                </a:spcBef>
                <a:buFontTx/>
                <a:buNone/>
              </a:pPr>
              <a:t>70</a:t>
            </a:fld>
            <a:endParaRPr lang="en-US" altLang="ja-JP" sz="1400" dirty="0" smtClean="0"/>
          </a:p>
        </p:txBody>
      </p:sp>
      <p:sp>
        <p:nvSpPr>
          <p:cNvPr id="15" name="Rectangle 17"/>
          <p:cNvSpPr>
            <a:spLocks noChangeArrowheads="1"/>
          </p:cNvSpPr>
          <p:nvPr/>
        </p:nvSpPr>
        <p:spPr bwMode="auto">
          <a:xfrm>
            <a:off x="7211208" y="2696749"/>
            <a:ext cx="1371600" cy="488802"/>
          </a:xfrm>
          <a:prstGeom prst="rect">
            <a:avLst/>
          </a:prstGeom>
          <a:gradFill rotWithShape="0">
            <a:gsLst>
              <a:gs pos="0">
                <a:srgbClr val="FF0000"/>
              </a:gs>
              <a:gs pos="5000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lnSpc>
                <a:spcPts val="3000"/>
              </a:lnSpc>
              <a:spcBef>
                <a:spcPct val="0"/>
              </a:spcBef>
              <a:buFontTx/>
              <a:buNone/>
            </a:pPr>
            <a:r>
              <a:rPr lang="ja-JP" altLang="en-US" sz="2400" dirty="0">
                <a:latin typeface="HG丸ｺﾞｼｯｸM-PRO" pitchFamily="50" charset="-128"/>
                <a:ea typeface="HG丸ｺﾞｼｯｸM-PRO" pitchFamily="50" charset="-128"/>
              </a:rPr>
              <a:t>悪い例</a:t>
            </a:r>
          </a:p>
        </p:txBody>
      </p:sp>
    </p:spTree>
    <p:extLst>
      <p:ext uri="{BB962C8B-B14F-4D97-AF65-F5344CB8AC3E}">
        <p14:creationId xmlns:p14="http://schemas.microsoft.com/office/powerpoint/2010/main" val="185814903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13"/>
          <p:cNvGraphicFramePr>
            <a:graphicFrameLocks noChangeAspect="1"/>
          </p:cNvGraphicFramePr>
          <p:nvPr>
            <p:extLst/>
          </p:nvPr>
        </p:nvGraphicFramePr>
        <p:xfrm>
          <a:off x="3657600" y="4972298"/>
          <a:ext cx="5181600" cy="1749177"/>
        </p:xfrm>
        <a:graphic>
          <a:graphicData uri="http://schemas.openxmlformats.org/presentationml/2006/ole">
            <mc:AlternateContent xmlns:mc="http://schemas.openxmlformats.org/markup-compatibility/2006">
              <mc:Choice xmlns:v="urn:schemas-microsoft-com:vml" Requires="v">
                <p:oleObj spid="_x0000_s90133" name="ビットマップ イメージ" r:id="rId3" imgW="0" imgH="0" progId="Paint.Picture">
                  <p:embed/>
                </p:oleObj>
              </mc:Choice>
              <mc:Fallback>
                <p:oleObj name="ビットマップ イメージ" r:id="rId3" imgW="0" imgH="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972298"/>
                        <a:ext cx="5181600" cy="1749177"/>
                      </a:xfrm>
                      <a:prstGeom prst="rect">
                        <a:avLst/>
                      </a:prstGeom>
                      <a:gradFill rotWithShape="0">
                        <a:gsLst>
                          <a:gs pos="0">
                            <a:srgbClr val="767676"/>
                          </a:gs>
                          <a:gs pos="100000">
                            <a:schemeClr val="bg1"/>
                          </a:gs>
                        </a:gsLst>
                        <a:lin ang="5400000" scaled="1"/>
                      </a:gradFill>
                      <a:ln w="9525">
                        <a:solidFill>
                          <a:srgbClr val="FF0000"/>
                        </a:solidFill>
                        <a:miter lim="800000"/>
                        <a:headEnd/>
                        <a:tailEnd/>
                      </a:ln>
                      <a:effectLst/>
                      <a:extLst/>
                    </p:spPr>
                  </p:pic>
                </p:oleObj>
              </mc:Fallback>
            </mc:AlternateContent>
          </a:graphicData>
        </a:graphic>
      </p:graphicFrame>
      <p:sp>
        <p:nvSpPr>
          <p:cNvPr id="70659" name="Text Box 6"/>
          <p:cNvSpPr txBox="1">
            <a:spLocks noChangeArrowheads="1"/>
          </p:cNvSpPr>
          <p:nvPr/>
        </p:nvSpPr>
        <p:spPr bwMode="auto">
          <a:xfrm>
            <a:off x="323850" y="1268413"/>
            <a:ext cx="489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endParaRPr lang="ja-JP" altLang="ja-JP" sz="1800"/>
          </a:p>
        </p:txBody>
      </p:sp>
      <p:sp>
        <p:nvSpPr>
          <p:cNvPr id="70660" name="Text Box 8"/>
          <p:cNvSpPr txBox="1">
            <a:spLocks noChangeArrowheads="1"/>
          </p:cNvSpPr>
          <p:nvPr/>
        </p:nvSpPr>
        <p:spPr bwMode="auto">
          <a:xfrm>
            <a:off x="161365" y="527952"/>
            <a:ext cx="8686800" cy="1938992"/>
          </a:xfrm>
          <a:prstGeom prst="rect">
            <a:avLst/>
          </a:prstGeom>
          <a:solidFill>
            <a:srgbClr val="FFFF00">
              <a:alpha val="50980"/>
            </a:srgbClr>
          </a:solidFill>
          <a:ln>
            <a:noFill/>
          </a:ln>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6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（イ）</a:t>
            </a:r>
            <a:r>
              <a:rPr lang="ja-JP" altLang="en-US" sz="2400" dirty="0">
                <a:solidFill>
                  <a:srgbClr val="0000CC"/>
                </a:solidFill>
                <a:latin typeface="HG丸ｺﾞｼｯｸM-PRO" pitchFamily="50" charset="-128"/>
                <a:ea typeface="HG丸ｺﾞｼｯｸM-PRO" pitchFamily="50" charset="-128"/>
              </a:rPr>
              <a:t>作業帽（頭部の保護、毛髪の巻き込まれ防止）</a:t>
            </a:r>
          </a:p>
          <a:p>
            <a:pPr eaLnBrk="1" hangingPunct="1">
              <a:lnSpc>
                <a:spcPts val="3600"/>
              </a:lnSpc>
              <a:spcBef>
                <a:spcPct val="0"/>
              </a:spcBef>
              <a:buFontTx/>
              <a:buNone/>
            </a:pPr>
            <a:r>
              <a:rPr lang="ja-JP" altLang="en-US" sz="2400" dirty="0">
                <a:latin typeface="HG丸ｺﾞｼｯｸM-PRO" pitchFamily="50" charset="-128"/>
                <a:ea typeface="HG丸ｺﾞｼｯｸM-PRO" pitchFamily="50" charset="-128"/>
              </a:rPr>
              <a:t>　①機械の周囲で作業する場合は作業帽をかぶる。</a:t>
            </a:r>
          </a:p>
          <a:p>
            <a:pPr eaLnBrk="1" hangingPunct="1">
              <a:lnSpc>
                <a:spcPts val="3600"/>
              </a:lnSpc>
              <a:spcBef>
                <a:spcPct val="0"/>
              </a:spcBef>
              <a:buFontTx/>
              <a:buNone/>
            </a:pPr>
            <a:r>
              <a:rPr lang="ja-JP" altLang="en-US" sz="2400" dirty="0">
                <a:latin typeface="HG丸ｺﾞｼｯｸM-PRO" pitchFamily="50" charset="-128"/>
                <a:ea typeface="HG丸ｺﾞｼｯｸM-PRO" pitchFamily="50" charset="-128"/>
              </a:rPr>
              <a:t>　②女性・長髪者の場合は、毛髪を完全に覆う。</a:t>
            </a:r>
          </a:p>
          <a:p>
            <a:pPr eaLnBrk="1" hangingPunct="1">
              <a:lnSpc>
                <a:spcPts val="3600"/>
              </a:lnSpc>
              <a:spcBef>
                <a:spcPct val="0"/>
              </a:spcBef>
              <a:buFontTx/>
              <a:buNone/>
            </a:pPr>
            <a:r>
              <a:rPr lang="ja-JP" altLang="en-US" sz="2400" dirty="0">
                <a:latin typeface="HG丸ｺﾞｼｯｸM-PRO" pitchFamily="50" charset="-128"/>
                <a:ea typeface="HG丸ｺﾞｼｯｸM-PRO" pitchFamily="50" charset="-128"/>
              </a:rPr>
              <a:t>　③着用方法についてよく指導する。</a:t>
            </a:r>
          </a:p>
        </p:txBody>
      </p:sp>
      <p:sp>
        <p:nvSpPr>
          <p:cNvPr id="70661" name="Text Box 6"/>
          <p:cNvSpPr txBox="1">
            <a:spLocks noChangeArrowheads="1"/>
          </p:cNvSpPr>
          <p:nvPr/>
        </p:nvSpPr>
        <p:spPr bwMode="auto">
          <a:xfrm>
            <a:off x="6781800" y="152400"/>
            <a:ext cx="182880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P45</a:t>
            </a:r>
            <a:endParaRPr lang="ja-JP" altLang="en-US" sz="1600" dirty="0">
              <a:latin typeface="HG丸ｺﾞｼｯｸM-PRO" pitchFamily="50" charset="-128"/>
              <a:ea typeface="HG丸ｺﾞｼｯｸM-PRO" pitchFamily="50" charset="-128"/>
            </a:endParaRPr>
          </a:p>
        </p:txBody>
      </p:sp>
      <p:sp>
        <p:nvSpPr>
          <p:cNvPr id="70664" name="Text Box 8"/>
          <p:cNvSpPr txBox="1">
            <a:spLocks noChangeArrowheads="1"/>
          </p:cNvSpPr>
          <p:nvPr/>
        </p:nvSpPr>
        <p:spPr bwMode="auto">
          <a:xfrm>
            <a:off x="161365" y="2706211"/>
            <a:ext cx="8686800" cy="1938992"/>
          </a:xfrm>
          <a:prstGeom prst="rect">
            <a:avLst/>
          </a:prstGeom>
          <a:solidFill>
            <a:srgbClr val="FFFF00">
              <a:alpha val="50980"/>
            </a:srgbClr>
          </a:solidFill>
          <a:ln>
            <a:noFill/>
          </a:ln>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6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（ウ）</a:t>
            </a:r>
            <a:r>
              <a:rPr lang="ja-JP" altLang="en-US" sz="2400" dirty="0">
                <a:solidFill>
                  <a:srgbClr val="0000CC"/>
                </a:solidFill>
                <a:latin typeface="HG丸ｺﾞｼｯｸM-PRO" pitchFamily="50" charset="-128"/>
                <a:ea typeface="HG丸ｺﾞｼｯｸM-PRO" pitchFamily="50" charset="-128"/>
              </a:rPr>
              <a:t>はき物（足の保護、安定歩行） </a:t>
            </a:r>
            <a:r>
              <a:rPr lang="ja-JP" altLang="en-US" sz="2400" dirty="0">
                <a:latin typeface="HG丸ｺﾞｼｯｸM-PRO" pitchFamily="50" charset="-128"/>
                <a:ea typeface="HG丸ｺﾞｼｯｸM-PRO" pitchFamily="50" charset="-128"/>
              </a:rPr>
              <a:t>　</a:t>
            </a:r>
            <a:endParaRPr lang="en-US" altLang="ja-JP" sz="2400" dirty="0" smtClean="0">
              <a:latin typeface="HG丸ｺﾞｼｯｸM-PRO" pitchFamily="50" charset="-128"/>
              <a:ea typeface="HG丸ｺﾞｼｯｸM-PRO" pitchFamily="50" charset="-128"/>
            </a:endParaRPr>
          </a:p>
          <a:p>
            <a:pPr eaLnBrk="1" hangingPunct="1">
              <a:lnSpc>
                <a:spcPts val="3600"/>
              </a:lnSpc>
              <a:spcBef>
                <a:spcPct val="0"/>
              </a:spcBef>
              <a:buFontTx/>
              <a:buNone/>
            </a:pPr>
            <a:r>
              <a:rPr lang="ja-JP" altLang="en-US" sz="2400" dirty="0" smtClean="0">
                <a:latin typeface="HG丸ｺﾞｼｯｸM-PRO" pitchFamily="50" charset="-128"/>
                <a:ea typeface="HG丸ｺﾞｼｯｸM-PRO" pitchFamily="50" charset="-128"/>
              </a:rPr>
              <a:t>　①</a:t>
            </a:r>
            <a:r>
              <a:rPr lang="ja-JP" altLang="en-US" sz="2400" dirty="0">
                <a:latin typeface="HG丸ｺﾞｼｯｸM-PRO" pitchFamily="50" charset="-128"/>
                <a:ea typeface="HG丸ｺﾞｼｯｸM-PRO" pitchFamily="50" charset="-128"/>
              </a:rPr>
              <a:t>げた、サンダルなど</a:t>
            </a:r>
            <a:r>
              <a:rPr lang="ja-JP" altLang="en-US" sz="2400" b="1" dirty="0">
                <a:solidFill>
                  <a:srgbClr val="FF0000"/>
                </a:solidFill>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（不安定・つまづき・ねんざ）</a:t>
            </a:r>
          </a:p>
          <a:p>
            <a:pPr eaLnBrk="1" hangingPunct="1">
              <a:lnSpc>
                <a:spcPts val="3600"/>
              </a:lnSpc>
              <a:spcBef>
                <a:spcPct val="0"/>
              </a:spcBef>
              <a:buFontTx/>
              <a:buNone/>
            </a:pPr>
            <a:r>
              <a:rPr lang="ja-JP" altLang="en-US" sz="2400" dirty="0">
                <a:latin typeface="HG丸ｺﾞｼｯｸM-PRO" pitchFamily="50" charset="-128"/>
                <a:ea typeface="HG丸ｺﾞｼｯｸM-PRO" pitchFamily="50" charset="-128"/>
              </a:rPr>
              <a:t>　②素足</a:t>
            </a:r>
            <a:r>
              <a:rPr lang="ja-JP" altLang="en-US" sz="2400" b="1" dirty="0">
                <a:solidFill>
                  <a:srgbClr val="FF0000"/>
                </a:solidFill>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（落下物等で負傷、高熱物体接触で火傷）</a:t>
            </a:r>
            <a:endParaRPr lang="ja-JP" altLang="en-US" sz="2400" dirty="0">
              <a:solidFill>
                <a:srgbClr val="FF0000"/>
              </a:solidFill>
              <a:latin typeface="HG丸ｺﾞｼｯｸM-PRO" pitchFamily="50" charset="-128"/>
              <a:ea typeface="HG丸ｺﾞｼｯｸM-PRO" pitchFamily="50" charset="-128"/>
            </a:endParaRPr>
          </a:p>
          <a:p>
            <a:pPr eaLnBrk="1" hangingPunct="1">
              <a:lnSpc>
                <a:spcPts val="3600"/>
              </a:lnSpc>
              <a:spcBef>
                <a:spcPct val="0"/>
              </a:spcBef>
              <a:buFontTx/>
              <a:buNone/>
            </a:pPr>
            <a:r>
              <a:rPr lang="ja-JP" altLang="en-US" sz="2400" b="1" dirty="0">
                <a:solidFill>
                  <a:srgbClr val="FF0000"/>
                </a:solidFill>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※作業内容・箇所に応じて安全靴・作業靴等を着用させる</a:t>
            </a:r>
          </a:p>
        </p:txBody>
      </p:sp>
      <p:sp>
        <p:nvSpPr>
          <p:cNvPr id="70665" name="AutoShape 20"/>
          <p:cNvSpPr>
            <a:spLocks noChangeArrowheads="1"/>
          </p:cNvSpPr>
          <p:nvPr/>
        </p:nvSpPr>
        <p:spPr bwMode="auto">
          <a:xfrm>
            <a:off x="381000" y="5181600"/>
            <a:ext cx="2743200" cy="1371600"/>
          </a:xfrm>
          <a:prstGeom prst="wedgeRoundRectCallout">
            <a:avLst>
              <a:gd name="adj1" fmla="val 67769"/>
              <a:gd name="adj2" fmla="val -19097"/>
              <a:gd name="adj3" fmla="val 16667"/>
            </a:avLst>
          </a:prstGeom>
          <a:gradFill rotWithShape="0">
            <a:gsLst>
              <a:gs pos="0">
                <a:srgbClr val="FF0000"/>
              </a:gs>
              <a:gs pos="50000">
                <a:srgbClr val="FFFFFF"/>
              </a:gs>
              <a:gs pos="100000">
                <a:srgbClr val="FF0000"/>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b="1">
                <a:latin typeface="HG丸ｺﾞｼｯｸM-PRO" pitchFamily="50" charset="-128"/>
                <a:ea typeface="HG丸ｺﾞｼｯｸM-PRO" pitchFamily="50" charset="-128"/>
              </a:rPr>
              <a:t>作業現場では</a:t>
            </a:r>
          </a:p>
          <a:p>
            <a:pPr algn="ctr">
              <a:spcBef>
                <a:spcPct val="0"/>
              </a:spcBef>
              <a:buFontTx/>
              <a:buNone/>
            </a:pPr>
            <a:r>
              <a:rPr lang="ja-JP" altLang="en-US" sz="2400" b="1">
                <a:latin typeface="HG丸ｺﾞｼｯｸM-PRO" pitchFamily="50" charset="-128"/>
                <a:ea typeface="HG丸ｺﾞｼｯｸM-PRO" pitchFamily="50" charset="-128"/>
              </a:rPr>
              <a:t>奨励できない</a:t>
            </a:r>
          </a:p>
          <a:p>
            <a:pPr algn="ctr">
              <a:spcBef>
                <a:spcPct val="0"/>
              </a:spcBef>
              <a:buFontTx/>
              <a:buNone/>
            </a:pPr>
            <a:r>
              <a:rPr lang="ja-JP" altLang="en-US" sz="2400" b="1">
                <a:latin typeface="HG丸ｺﾞｼｯｸM-PRO" pitchFamily="50" charset="-128"/>
                <a:ea typeface="HG丸ｺﾞｼｯｸM-PRO" pitchFamily="50" charset="-128"/>
              </a:rPr>
              <a:t>はき物</a:t>
            </a:r>
          </a:p>
        </p:txBody>
      </p:sp>
      <p:sp>
        <p:nvSpPr>
          <p:cNvPr id="70667" name="スライド番号プレースホルダー 3"/>
          <p:cNvSpPr>
            <a:spLocks noGrp="1"/>
          </p:cNvSpPr>
          <p:nvPr>
            <p:ph type="sldNum" sz="quarter" idx="12"/>
          </p:nvPr>
        </p:nvSpPr>
        <p:spPr>
          <a:xfrm>
            <a:off x="6629400" y="6315075"/>
            <a:ext cx="2133600" cy="35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F0554808-677B-4D6D-B3F6-6FF75D891B8C}" type="slidenum">
              <a:rPr lang="en-US" altLang="ja-JP" sz="1400" smtClean="0"/>
              <a:pPr>
                <a:spcBef>
                  <a:spcPct val="0"/>
                </a:spcBef>
                <a:buFontTx/>
                <a:buNone/>
              </a:pPr>
              <a:t>71</a:t>
            </a:fld>
            <a:endParaRPr lang="en-US" altLang="ja-JP" sz="1400" smtClean="0"/>
          </a:p>
        </p:txBody>
      </p:sp>
      <p:sp>
        <p:nvSpPr>
          <p:cNvPr id="12" name="Text Box 6"/>
          <p:cNvSpPr txBox="1">
            <a:spLocks noChangeArrowheads="1"/>
          </p:cNvSpPr>
          <p:nvPr/>
        </p:nvSpPr>
        <p:spPr bwMode="auto">
          <a:xfrm>
            <a:off x="6632369" y="2794039"/>
            <a:ext cx="182880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P46</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10423200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980E66DD-BB88-40CB-9D87-0D9419D2C82C}" type="slidenum">
              <a:rPr lang="en-US" altLang="ja-JP" sz="1400" smtClean="0"/>
              <a:pPr>
                <a:spcBef>
                  <a:spcPct val="0"/>
                </a:spcBef>
                <a:buFontTx/>
                <a:buNone/>
              </a:pPr>
              <a:t>72</a:t>
            </a:fld>
            <a:endParaRPr lang="en-US" altLang="ja-JP" sz="1400" smtClean="0"/>
          </a:p>
        </p:txBody>
      </p:sp>
      <p:sp>
        <p:nvSpPr>
          <p:cNvPr id="71684" name="Text Box 7"/>
          <p:cNvSpPr txBox="1">
            <a:spLocks noChangeArrowheads="1"/>
          </p:cNvSpPr>
          <p:nvPr/>
        </p:nvSpPr>
        <p:spPr bwMode="auto">
          <a:xfrm>
            <a:off x="179512" y="260648"/>
            <a:ext cx="8659813" cy="3836948"/>
          </a:xfrm>
          <a:prstGeom prst="rect">
            <a:avLst/>
          </a:prstGeom>
          <a:solidFill>
            <a:srgbClr val="FFFF00">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4000"/>
              </a:lnSpc>
              <a:spcBef>
                <a:spcPts val="0"/>
              </a:spcBef>
              <a:buNone/>
            </a:pPr>
            <a:r>
              <a:rPr lang="ja-JP" altLang="en-US" sz="2800" dirty="0" smtClean="0">
                <a:solidFill>
                  <a:srgbClr val="0000CC"/>
                </a:solidFill>
                <a:latin typeface="HG丸ｺﾞｼｯｸM-PRO" pitchFamily="50" charset="-128"/>
                <a:ea typeface="HG丸ｺﾞｼｯｸM-PRO" pitchFamily="50" charset="-128"/>
              </a:rPr>
              <a:t>（エ）</a:t>
            </a:r>
            <a:r>
              <a:rPr lang="ja-JP" altLang="en-US" sz="2800" dirty="0">
                <a:solidFill>
                  <a:srgbClr val="0000CC"/>
                </a:solidFill>
                <a:latin typeface="HG丸ｺﾞｼｯｸM-PRO" pitchFamily="50" charset="-128"/>
                <a:ea typeface="HG丸ｺﾞｼｯｸM-PRO" pitchFamily="50" charset="-128"/>
              </a:rPr>
              <a:t>手袋（手の保護・汚れ防止）</a:t>
            </a:r>
          </a:p>
          <a:p>
            <a:pPr eaLnBrk="1" hangingPunct="1">
              <a:lnSpc>
                <a:spcPts val="3600"/>
              </a:lnSpc>
              <a:spcBef>
                <a:spcPct val="0"/>
              </a:spcBef>
              <a:buFontTx/>
              <a:buNone/>
            </a:pPr>
            <a:r>
              <a:rPr lang="ja-JP" altLang="en-US" sz="2800" dirty="0">
                <a:latin typeface="HG丸ｺﾞｼｯｸM-PRO" pitchFamily="50" charset="-128"/>
                <a:ea typeface="HG丸ｺﾞｼｯｸM-PRO" pitchFamily="50" charset="-128"/>
              </a:rPr>
              <a:t>　　手袋着用によって、巻き込まれるおそれのある</a:t>
            </a:r>
          </a:p>
          <a:p>
            <a:pPr eaLnBrk="1" hangingPunct="1">
              <a:lnSpc>
                <a:spcPts val="3600"/>
              </a:lnSpc>
              <a:spcBef>
                <a:spcPct val="0"/>
              </a:spcBef>
              <a:buFontTx/>
              <a:buNone/>
            </a:pPr>
            <a:r>
              <a:rPr lang="ja-JP" altLang="en-US" sz="2800" dirty="0">
                <a:latin typeface="HG丸ｺﾞｼｯｸM-PRO" pitchFamily="50" charset="-128"/>
                <a:ea typeface="HG丸ｺﾞｼｯｸM-PRO" pitchFamily="50" charset="-128"/>
              </a:rPr>
              <a:t>　作業では「手袋の使用を禁止」し、その旨を掲示</a:t>
            </a:r>
          </a:p>
          <a:p>
            <a:pPr eaLnBrk="1" hangingPunct="1">
              <a:lnSpc>
                <a:spcPts val="3600"/>
              </a:lnSpc>
              <a:spcBef>
                <a:spcPct val="0"/>
              </a:spcBef>
              <a:buFontTx/>
              <a:buNone/>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して作</a:t>
            </a:r>
            <a:r>
              <a:rPr lang="ja-JP" altLang="en-US" sz="2800" dirty="0">
                <a:latin typeface="HG丸ｺﾞｼｯｸM-PRO" pitchFamily="50" charset="-128"/>
                <a:ea typeface="HG丸ｺﾞｼｯｸM-PRO" pitchFamily="50" charset="-128"/>
              </a:rPr>
              <a:t>業者に知らせる。</a:t>
            </a:r>
          </a:p>
          <a:p>
            <a:pPr eaLnBrk="1" hangingPunct="1">
              <a:lnSpc>
                <a:spcPts val="36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安全衛生規則第１１１条</a:t>
            </a:r>
            <a:r>
              <a:rPr lang="ja-JP" altLang="en-US" sz="2400" dirty="0">
                <a:solidFill>
                  <a:srgbClr val="FF0000"/>
                </a:solidFill>
                <a:latin typeface="HG丸ｺﾞｼｯｸM-PRO" pitchFamily="50" charset="-128"/>
                <a:ea typeface="HG丸ｺﾞｼｯｸM-PRO" pitchFamily="50" charset="-128"/>
              </a:rPr>
              <a:t>（手袋の使用禁止）</a:t>
            </a:r>
          </a:p>
          <a:p>
            <a:pPr eaLnBrk="1" hangingPunct="1">
              <a:lnSpc>
                <a:spcPts val="36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ボール盤、面取り盤等の回転する刃物に作業中の労働者</a:t>
            </a:r>
          </a:p>
          <a:p>
            <a:pPr eaLnBrk="1" hangingPunct="1">
              <a:lnSpc>
                <a:spcPts val="36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の手が巻き込まれるおそれのあるときは、当該労働者に</a:t>
            </a:r>
          </a:p>
          <a:p>
            <a:pPr eaLnBrk="1" hangingPunct="1">
              <a:lnSpc>
                <a:spcPts val="36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手袋を使用させてはならない。</a:t>
            </a:r>
            <a:r>
              <a:rPr lang="ja-JP" altLang="en-US" sz="2800" dirty="0">
                <a:latin typeface="HG丸ｺﾞｼｯｸM-PRO" pitchFamily="50" charset="-128"/>
                <a:ea typeface="HG丸ｺﾞｼｯｸM-PRO" pitchFamily="50" charset="-128"/>
              </a:rPr>
              <a:t>　</a:t>
            </a:r>
          </a:p>
        </p:txBody>
      </p:sp>
      <p:sp>
        <p:nvSpPr>
          <p:cNvPr id="71685" name="Text Box 7"/>
          <p:cNvSpPr txBox="1">
            <a:spLocks noChangeArrowheads="1"/>
          </p:cNvSpPr>
          <p:nvPr/>
        </p:nvSpPr>
        <p:spPr bwMode="auto">
          <a:xfrm>
            <a:off x="6794500" y="404664"/>
            <a:ext cx="1666229"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P46</a:t>
            </a:r>
            <a:endParaRPr lang="en-US" altLang="ja-JP" sz="1600" dirty="0">
              <a:latin typeface="HG丸ｺﾞｼｯｸM-PRO" pitchFamily="50" charset="-128"/>
              <a:ea typeface="HG丸ｺﾞｼｯｸM-PRO" pitchFamily="50" charset="-128"/>
            </a:endParaRPr>
          </a:p>
        </p:txBody>
      </p:sp>
      <p:sp>
        <p:nvSpPr>
          <p:cNvPr id="71687" name="Text Box 7"/>
          <p:cNvSpPr txBox="1">
            <a:spLocks noChangeArrowheads="1"/>
          </p:cNvSpPr>
          <p:nvPr/>
        </p:nvSpPr>
        <p:spPr bwMode="auto">
          <a:xfrm>
            <a:off x="179511" y="4460158"/>
            <a:ext cx="8659813" cy="1528624"/>
          </a:xfrm>
          <a:prstGeom prst="rect">
            <a:avLst/>
          </a:prstGeom>
          <a:solidFill>
            <a:srgbClr val="FFFF00">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4000"/>
              </a:lnSpc>
              <a:spcBef>
                <a:spcPct val="0"/>
              </a:spcBef>
              <a:buNone/>
            </a:pPr>
            <a:r>
              <a:rPr lang="ja-JP" altLang="en-US" sz="2800" dirty="0" smtClean="0">
                <a:solidFill>
                  <a:srgbClr val="0000CC"/>
                </a:solidFill>
                <a:latin typeface="HG丸ｺﾞｼｯｸM-PRO" pitchFamily="50" charset="-128"/>
                <a:ea typeface="HG丸ｺﾞｼｯｸM-PRO" pitchFamily="50" charset="-128"/>
              </a:rPr>
              <a:t>（オ）</a:t>
            </a:r>
            <a:r>
              <a:rPr lang="ja-JP" altLang="en-US" sz="2800" dirty="0">
                <a:solidFill>
                  <a:srgbClr val="0000CC"/>
                </a:solidFill>
                <a:latin typeface="HG丸ｺﾞｼｯｸM-PRO" pitchFamily="50" charset="-128"/>
                <a:ea typeface="HG丸ｺﾞｼｯｸM-PRO" pitchFamily="50" charset="-128"/>
              </a:rPr>
              <a:t>前かけ（作業服等の汚れ防止）</a:t>
            </a:r>
          </a:p>
          <a:p>
            <a:pPr eaLnBrk="1" hangingPunct="1">
              <a:lnSpc>
                <a:spcPts val="3600"/>
              </a:lnSpc>
              <a:spcBef>
                <a:spcPct val="0"/>
              </a:spcBef>
              <a:buFontTx/>
              <a:buNone/>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機械</a:t>
            </a:r>
            <a:r>
              <a:rPr lang="ja-JP" altLang="en-US" sz="2800" dirty="0">
                <a:latin typeface="HG丸ｺﾞｼｯｸM-PRO" pitchFamily="50" charset="-128"/>
                <a:ea typeface="HG丸ｺﾞｼｯｸM-PRO" pitchFamily="50" charset="-128"/>
              </a:rPr>
              <a:t>に巻き込まれたときを考えて</a:t>
            </a:r>
            <a:r>
              <a:rPr lang="ja-JP" altLang="en-US" sz="2800" dirty="0" smtClean="0">
                <a:latin typeface="HG丸ｺﾞｼｯｸM-PRO" pitchFamily="50" charset="-128"/>
                <a:ea typeface="HG丸ｺﾞｼｯｸM-PRO" pitchFamily="50" charset="-128"/>
              </a:rPr>
              <a:t>、ベルトに</a:t>
            </a:r>
            <a:endParaRPr lang="ja-JP" altLang="en-US" sz="2800" dirty="0">
              <a:latin typeface="HG丸ｺﾞｼｯｸM-PRO" pitchFamily="50" charset="-128"/>
              <a:ea typeface="HG丸ｺﾞｼｯｸM-PRO" pitchFamily="50" charset="-128"/>
            </a:endParaRPr>
          </a:p>
          <a:p>
            <a:pPr eaLnBrk="1" hangingPunct="1">
              <a:lnSpc>
                <a:spcPts val="3600"/>
              </a:lnSpc>
              <a:spcBef>
                <a:spcPct val="0"/>
              </a:spcBef>
              <a:buFontTx/>
              <a:buNone/>
            </a:pPr>
            <a:r>
              <a:rPr lang="ja-JP" altLang="en-US" sz="2800" dirty="0">
                <a:latin typeface="HG丸ｺﾞｼｯｸM-PRO" pitchFamily="50" charset="-128"/>
                <a:ea typeface="HG丸ｺﾞｼｯｸM-PRO" pitchFamily="50" charset="-128"/>
              </a:rPr>
              <a:t>　両端をはさみ込む程度にしておく。</a:t>
            </a:r>
          </a:p>
        </p:txBody>
      </p:sp>
      <p:sp>
        <p:nvSpPr>
          <p:cNvPr id="9" name="Text Box 7"/>
          <p:cNvSpPr txBox="1">
            <a:spLocks noChangeArrowheads="1"/>
          </p:cNvSpPr>
          <p:nvPr/>
        </p:nvSpPr>
        <p:spPr bwMode="auto">
          <a:xfrm>
            <a:off x="6948264" y="4581128"/>
            <a:ext cx="1666229"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P46</a:t>
            </a:r>
            <a:endParaRPr lang="en-US" altLang="ja-JP"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17370683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19"/>
          <p:cNvSpPr txBox="1">
            <a:spLocks noChangeArrowheads="1"/>
          </p:cNvSpPr>
          <p:nvPr/>
        </p:nvSpPr>
        <p:spPr bwMode="auto">
          <a:xfrm>
            <a:off x="6948264" y="215078"/>
            <a:ext cx="190500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P46</a:t>
            </a:r>
            <a:endParaRPr lang="en-US" altLang="ja-JP" sz="1600" dirty="0">
              <a:latin typeface="HG丸ｺﾞｼｯｸM-PRO" pitchFamily="50" charset="-128"/>
              <a:ea typeface="HG丸ｺﾞｼｯｸM-PRO" pitchFamily="50" charset="-128"/>
            </a:endParaRPr>
          </a:p>
        </p:txBody>
      </p:sp>
      <p:sp>
        <p:nvSpPr>
          <p:cNvPr id="72710" name="AutoShape 12"/>
          <p:cNvSpPr>
            <a:spLocks noChangeArrowheads="1"/>
          </p:cNvSpPr>
          <p:nvPr/>
        </p:nvSpPr>
        <p:spPr bwMode="auto">
          <a:xfrm>
            <a:off x="198250" y="692696"/>
            <a:ext cx="8838246" cy="6048672"/>
          </a:xfrm>
          <a:prstGeom prst="roundRect">
            <a:avLst>
              <a:gd name="adj" fmla="val 3315"/>
            </a:avLst>
          </a:prstGeom>
          <a:solidFill>
            <a:srgbClr val="FFFF99"/>
          </a:solidFill>
          <a:ln w="9525">
            <a:solidFill>
              <a:srgbClr val="FFFF99"/>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300"/>
              </a:lnSpc>
              <a:spcBef>
                <a:spcPct val="0"/>
              </a:spcBef>
              <a:buFontTx/>
              <a:buNone/>
            </a:pPr>
            <a:r>
              <a:rPr lang="ja-JP" altLang="en-US" sz="2000" dirty="0">
                <a:latin typeface="HG丸ｺﾞｼｯｸM-PRO" pitchFamily="50" charset="-128"/>
                <a:ea typeface="HG丸ｺﾞｼｯｸM-PRO" pitchFamily="50" charset="-128"/>
              </a:rPr>
              <a:t>　災害を防止するためには、機械設備の改善や作業方法</a:t>
            </a:r>
            <a:r>
              <a:rPr lang="ja-JP" altLang="en-US" sz="2000" dirty="0" smtClean="0">
                <a:latin typeface="HG丸ｺﾞｼｯｸM-PRO" pitchFamily="50" charset="-128"/>
                <a:ea typeface="HG丸ｺﾞｼｯｸM-PRO" pitchFamily="50" charset="-128"/>
              </a:rPr>
              <a:t>の変更</a:t>
            </a:r>
            <a:r>
              <a:rPr lang="ja-JP" altLang="en-US" sz="2000" dirty="0">
                <a:latin typeface="HG丸ｺﾞｼｯｸM-PRO" pitchFamily="50" charset="-128"/>
                <a:ea typeface="HG丸ｺﾞｼｯｸM-PRO" pitchFamily="50" charset="-128"/>
              </a:rPr>
              <a:t>などで</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危険</a:t>
            </a:r>
            <a:r>
              <a:rPr lang="ja-JP" altLang="en-US" sz="2000" dirty="0">
                <a:latin typeface="HG丸ｺﾞｼｯｸM-PRO" pitchFamily="50" charset="-128"/>
                <a:ea typeface="HG丸ｺﾞｼｯｸM-PRO" pitchFamily="50" charset="-128"/>
              </a:rPr>
              <a:t>有害要因を排除することが基本で、</a:t>
            </a:r>
            <a:r>
              <a:rPr lang="ja-JP" altLang="en-US" sz="2000" u="sng" dirty="0" smtClean="0">
                <a:solidFill>
                  <a:srgbClr val="FF0000"/>
                </a:solidFill>
                <a:latin typeface="HG丸ｺﾞｼｯｸM-PRO" pitchFamily="50" charset="-128"/>
                <a:ea typeface="HG丸ｺﾞｼｯｸM-PRO" pitchFamily="50" charset="-128"/>
              </a:rPr>
              <a:t>保護具</a:t>
            </a:r>
            <a:r>
              <a:rPr lang="ja-JP" altLang="en-US" sz="2000" u="sng" dirty="0">
                <a:solidFill>
                  <a:srgbClr val="FF0000"/>
                </a:solidFill>
                <a:latin typeface="HG丸ｺﾞｼｯｸM-PRO" pitchFamily="50" charset="-128"/>
                <a:ea typeface="HG丸ｺﾞｼｯｸM-PRO" pitchFamily="50" charset="-128"/>
              </a:rPr>
              <a:t>はやむをえない</a:t>
            </a:r>
            <a:r>
              <a:rPr lang="ja-JP" altLang="en-US" sz="2000" dirty="0" smtClean="0">
                <a:latin typeface="HG丸ｺﾞｼｯｸM-PRO" pitchFamily="50" charset="-128"/>
                <a:ea typeface="HG丸ｺﾞｼｯｸM-PRO" pitchFamily="50" charset="-128"/>
              </a:rPr>
              <a:t>ときに補</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助的</a:t>
            </a:r>
            <a:r>
              <a:rPr lang="ja-JP" altLang="en-US" sz="2000" dirty="0">
                <a:latin typeface="HG丸ｺﾞｼｯｸM-PRO" pitchFamily="50" charset="-128"/>
                <a:ea typeface="HG丸ｺﾞｼｯｸM-PRO" pitchFamily="50" charset="-128"/>
              </a:rPr>
              <a:t>または臨時的に使うが原則</a:t>
            </a:r>
            <a:r>
              <a:rPr lang="ja-JP" altLang="en-US" sz="2000" dirty="0" smtClean="0">
                <a:latin typeface="HG丸ｺﾞｼｯｸM-PRO" pitchFamily="50" charset="-128"/>
                <a:ea typeface="HG丸ｺﾞｼｯｸM-PRO" pitchFamily="50" charset="-128"/>
              </a:rPr>
              <a:t>である。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en-US" altLang="ja-JP" sz="2000" dirty="0" smtClean="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保護具を選ぶ際には</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①作業中常時使用</a:t>
            </a:r>
            <a:r>
              <a:rPr lang="ja-JP" altLang="en-US" sz="2000" dirty="0" smtClean="0">
                <a:latin typeface="HG丸ｺﾞｼｯｸM-PRO" pitchFamily="50" charset="-128"/>
                <a:ea typeface="HG丸ｺﾞｼｯｸM-PRO" pitchFamily="50" charset="-128"/>
              </a:rPr>
              <a:t>させるもの</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（保護帽</a:t>
            </a:r>
            <a:r>
              <a:rPr lang="ja-JP" altLang="en-US" sz="2000" dirty="0">
                <a:latin typeface="HG丸ｺﾞｼｯｸM-PRO" pitchFamily="50" charset="-128"/>
                <a:ea typeface="HG丸ｺﾞｼｯｸM-PRO" pitchFamily="50" charset="-128"/>
              </a:rPr>
              <a:t>・安全</a:t>
            </a:r>
            <a:r>
              <a:rPr lang="ja-JP" altLang="en-US" sz="2000" dirty="0" smtClean="0">
                <a:latin typeface="HG丸ｺﾞｼｯｸM-PRO" pitchFamily="50" charset="-128"/>
                <a:ea typeface="HG丸ｺﾞｼｯｸM-PRO" pitchFamily="50" charset="-128"/>
              </a:rPr>
              <a:t>靴など）</a:t>
            </a:r>
            <a:endParaRPr lang="ja-JP" altLang="en-US"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②作業中必要なときに使用</a:t>
            </a:r>
            <a:r>
              <a:rPr lang="ja-JP" altLang="en-US" sz="2000" dirty="0" smtClean="0">
                <a:latin typeface="HG丸ｺﾞｼｯｸM-PRO" pitchFamily="50" charset="-128"/>
                <a:ea typeface="HG丸ｺﾞｼｯｸM-PRO" pitchFamily="50" charset="-128"/>
              </a:rPr>
              <a:t>させる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もの（保護</a:t>
            </a:r>
            <a:r>
              <a:rPr lang="ja-JP" altLang="en-US" sz="2000" dirty="0">
                <a:latin typeface="HG丸ｺﾞｼｯｸM-PRO" pitchFamily="50" charset="-128"/>
                <a:ea typeface="HG丸ｺﾞｼｯｸM-PRO" pitchFamily="50" charset="-128"/>
              </a:rPr>
              <a:t>めがね</a:t>
            </a:r>
            <a:r>
              <a:rPr lang="ja-JP" altLang="en-US" sz="2000" dirty="0" smtClean="0">
                <a:latin typeface="HG丸ｺﾞｼｯｸM-PRO" pitchFamily="50" charset="-128"/>
                <a:ea typeface="HG丸ｺﾞｼｯｸM-PRO" pitchFamily="50" charset="-128"/>
              </a:rPr>
              <a:t>・墜落制止用</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器具など）</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③緊急の際に臨時的、応急的に</a:t>
            </a:r>
            <a:r>
              <a:rPr lang="ja-JP" altLang="en-US" sz="2000" dirty="0" smtClean="0">
                <a:latin typeface="HG丸ｺﾞｼｯｸM-PRO" pitchFamily="50" charset="-128"/>
                <a:ea typeface="HG丸ｺﾞｼｯｸM-PRO" pitchFamily="50" charset="-128"/>
              </a:rPr>
              <a:t>使</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用させるもの</a:t>
            </a:r>
            <a:r>
              <a:rPr lang="ja-JP" altLang="en-US" sz="2000" dirty="0" smtClean="0">
                <a:latin typeface="HG丸ｺﾞｼｯｸM-PRO" pitchFamily="50" charset="-128"/>
                <a:ea typeface="HG丸ｺﾞｼｯｸM-PRO" pitchFamily="50" charset="-128"/>
              </a:rPr>
              <a:t>（救命具など）</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en-US" altLang="ja-JP" sz="2000" dirty="0" smtClean="0">
                <a:solidFill>
                  <a:srgbClr val="FF0000"/>
                </a:solidFill>
                <a:latin typeface="HG丸ｺﾞｼｯｸM-PRO" pitchFamily="50" charset="-128"/>
                <a:ea typeface="HG丸ｺﾞｼｯｸM-PRO" pitchFamily="50" charset="-128"/>
              </a:rPr>
              <a:t>※</a:t>
            </a:r>
            <a:r>
              <a:rPr lang="ja-JP" altLang="en-US" sz="2000" dirty="0" smtClean="0">
                <a:solidFill>
                  <a:srgbClr val="FF0000"/>
                </a:solidFill>
                <a:latin typeface="HG丸ｺﾞｼｯｸM-PRO" pitchFamily="50" charset="-128"/>
                <a:ea typeface="HG丸ｺﾞｼｯｸM-PRO" pitchFamily="50" charset="-128"/>
              </a:rPr>
              <a:t>保護</a:t>
            </a:r>
            <a:r>
              <a:rPr lang="ja-JP" altLang="en-US" sz="2000" dirty="0">
                <a:solidFill>
                  <a:srgbClr val="FF0000"/>
                </a:solidFill>
                <a:latin typeface="HG丸ｺﾞｼｯｸM-PRO" pitchFamily="50" charset="-128"/>
                <a:ea typeface="HG丸ｺﾞｼｯｸM-PRO" pitchFamily="50" charset="-128"/>
              </a:rPr>
              <a:t>具を有効に利用</a:t>
            </a:r>
            <a:r>
              <a:rPr lang="ja-JP" altLang="en-US" sz="2000" dirty="0" smtClean="0">
                <a:solidFill>
                  <a:srgbClr val="FF0000"/>
                </a:solidFill>
                <a:latin typeface="HG丸ｺﾞｼｯｸM-PRO" pitchFamily="50" charset="-128"/>
                <a:ea typeface="HG丸ｺﾞｼｯｸM-PRO" pitchFamily="50" charset="-128"/>
              </a:rPr>
              <a:t>するには</a:t>
            </a:r>
            <a:endParaRPr lang="en-US" altLang="ja-JP" sz="2000" dirty="0" smtClean="0">
              <a:solidFill>
                <a:srgbClr val="FF0000"/>
              </a:solidFill>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①作業に適した保護具を選定する</a:t>
            </a: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②各自の体格、体形、骨格にフィットする保護具を使用する</a:t>
            </a:r>
            <a:endParaRPr lang="en-US" altLang="ja-JP" sz="2000" dirty="0" smtClean="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③必要</a:t>
            </a:r>
            <a:r>
              <a:rPr lang="ja-JP" altLang="en-US" sz="2000" dirty="0">
                <a:latin typeface="HG丸ｺﾞｼｯｸM-PRO" pitchFamily="50" charset="-128"/>
                <a:ea typeface="HG丸ｺﾞｼｯｸM-PRO" pitchFamily="50" charset="-128"/>
              </a:rPr>
              <a:t>な数を備えておく</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④正しい使い方を教える</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⑤保守管理をよく行う</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smtClean="0">
                <a:latin typeface="HG丸ｺﾞｼｯｸM-PRO" pitchFamily="50" charset="-128"/>
                <a:ea typeface="HG丸ｺﾞｼｯｸM-PRO" pitchFamily="50" charset="-128"/>
              </a:rPr>
              <a:t>⑥保護</a:t>
            </a:r>
            <a:r>
              <a:rPr lang="ja-JP" altLang="en-US" sz="2000" dirty="0">
                <a:latin typeface="HG丸ｺﾞｼｯｸM-PRO" pitchFamily="50" charset="-128"/>
                <a:ea typeface="HG丸ｺﾞｼｯｸM-PRO" pitchFamily="50" charset="-128"/>
              </a:rPr>
              <a:t>具を必要とする作業では</a:t>
            </a:r>
            <a:r>
              <a:rPr lang="ja-JP" altLang="en-US" sz="2000" dirty="0" smtClean="0">
                <a:latin typeface="HG丸ｺﾞｼｯｸM-PRO" pitchFamily="50" charset="-128"/>
                <a:ea typeface="HG丸ｺﾞｼｯｸM-PRO" pitchFamily="50" charset="-128"/>
              </a:rPr>
              <a:t>、必ず</a:t>
            </a:r>
            <a:r>
              <a:rPr lang="ja-JP" altLang="en-US" sz="2000" dirty="0">
                <a:latin typeface="HG丸ｺﾞｼｯｸM-PRO" pitchFamily="50" charset="-128"/>
                <a:ea typeface="HG丸ｺﾞｼｯｸM-PRO" pitchFamily="50" charset="-128"/>
              </a:rPr>
              <a:t>保護</a:t>
            </a:r>
            <a:r>
              <a:rPr lang="ja-JP" altLang="en-US" sz="2000" dirty="0" smtClean="0">
                <a:latin typeface="HG丸ｺﾞｼｯｸM-PRO" pitchFamily="50" charset="-128"/>
                <a:ea typeface="HG丸ｺﾞｼｯｸM-PRO" pitchFamily="50" charset="-128"/>
              </a:rPr>
              <a:t>具を</a:t>
            </a:r>
            <a:r>
              <a:rPr lang="ja-JP" altLang="en-US" sz="2000" dirty="0">
                <a:latin typeface="HG丸ｺﾞｼｯｸM-PRO" pitchFamily="50" charset="-128"/>
                <a:ea typeface="HG丸ｺﾞｼｯｸM-PRO" pitchFamily="50" charset="-128"/>
              </a:rPr>
              <a:t>使用</a:t>
            </a:r>
            <a:r>
              <a:rPr lang="ja-JP" altLang="en-US" sz="2000" dirty="0" smtClean="0">
                <a:latin typeface="HG丸ｺﾞｼｯｸM-PRO" pitchFamily="50" charset="-128"/>
                <a:ea typeface="HG丸ｺﾞｼｯｸM-PRO" pitchFamily="50" charset="-128"/>
              </a:rPr>
              <a:t>させる</a:t>
            </a:r>
            <a:endParaRPr lang="ja-JP" altLang="en-US" sz="2000" dirty="0">
              <a:latin typeface="HG丸ｺﾞｼｯｸM-PRO" pitchFamily="50" charset="-128"/>
              <a:ea typeface="HG丸ｺﾞｼｯｸM-PRO" pitchFamily="50" charset="-128"/>
            </a:endParaRPr>
          </a:p>
        </p:txBody>
      </p:sp>
      <p:sp>
        <p:nvSpPr>
          <p:cNvPr id="9" name="Text Box 9"/>
          <p:cNvSpPr txBox="1">
            <a:spLocks noChangeArrowheads="1"/>
          </p:cNvSpPr>
          <p:nvPr/>
        </p:nvSpPr>
        <p:spPr bwMode="auto">
          <a:xfrm>
            <a:off x="199978" y="178008"/>
            <a:ext cx="2888503"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イ　安全保護具　　</a:t>
            </a:r>
            <a:endParaRPr lang="ja-JP" altLang="en-US" sz="2400" dirty="0">
              <a:solidFill>
                <a:srgbClr val="FFFFFF"/>
              </a:solidFill>
              <a:latin typeface="HG丸ｺﾞｼｯｸM-PRO" pitchFamily="50" charset="-128"/>
              <a:ea typeface="HG丸ｺﾞｼｯｸM-PRO" pitchFamily="50" charset="-128"/>
            </a:endParaRPr>
          </a:p>
        </p:txBody>
      </p:sp>
      <p:sp>
        <p:nvSpPr>
          <p:cNvPr id="72712" name="スライド番号プレースホルダー 3"/>
          <p:cNvSpPr>
            <a:spLocks noGrp="1"/>
          </p:cNvSpPr>
          <p:nvPr>
            <p:ph type="sldNum" sz="quarter" idx="12"/>
          </p:nvPr>
        </p:nvSpPr>
        <p:spPr>
          <a:xfrm>
            <a:off x="8000230" y="6170806"/>
            <a:ext cx="69795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7593F928-2AD5-4F08-BD72-401BDD8634D5}" type="slidenum">
              <a:rPr lang="en-US" altLang="ja-JP" sz="1400" smtClean="0"/>
              <a:pPr>
                <a:spcBef>
                  <a:spcPct val="0"/>
                </a:spcBef>
                <a:buFontTx/>
                <a:buNone/>
              </a:pPr>
              <a:t>73</a:t>
            </a:fld>
            <a:endParaRPr lang="en-US" altLang="ja-JP" sz="1400" dirty="0" smtClean="0"/>
          </a:p>
        </p:txBody>
      </p:sp>
      <p:pic>
        <p:nvPicPr>
          <p:cNvPr id="2" name="図 1"/>
          <p:cNvPicPr>
            <a:picLocks noChangeAspect="1"/>
          </p:cNvPicPr>
          <p:nvPr/>
        </p:nvPicPr>
        <p:blipFill>
          <a:blip r:embed="rId3"/>
          <a:stretch>
            <a:fillRect/>
          </a:stretch>
        </p:blipFill>
        <p:spPr>
          <a:xfrm>
            <a:off x="4257383" y="1844824"/>
            <a:ext cx="4608512" cy="3021796"/>
          </a:xfrm>
          <a:prstGeom prst="rect">
            <a:avLst/>
          </a:prstGeom>
        </p:spPr>
      </p:pic>
    </p:spTree>
    <p:extLst>
      <p:ext uri="{BB962C8B-B14F-4D97-AF65-F5344CB8AC3E}">
        <p14:creationId xmlns:p14="http://schemas.microsoft.com/office/powerpoint/2010/main" val="399404870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7"/>
          <p:cNvSpPr txBox="1">
            <a:spLocks noChangeArrowheads="1"/>
          </p:cNvSpPr>
          <p:nvPr/>
        </p:nvSpPr>
        <p:spPr bwMode="auto">
          <a:xfrm>
            <a:off x="251520" y="247689"/>
            <a:ext cx="8640960" cy="6465873"/>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500"/>
              </a:lnSpc>
              <a:spcBef>
                <a:spcPct val="0"/>
              </a:spcBef>
              <a:buFontTx/>
              <a:buNone/>
            </a:pPr>
            <a:r>
              <a:rPr lang="ja-JP" altLang="en-US" sz="2800" b="1" dirty="0" smtClean="0">
                <a:solidFill>
                  <a:srgbClr val="0000CC"/>
                </a:solidFill>
                <a:latin typeface="HG丸ｺﾞｼｯｸM-PRO" pitchFamily="50" charset="-128"/>
                <a:ea typeface="HG丸ｺﾞｼｯｸM-PRO" pitchFamily="50" charset="-128"/>
              </a:rPr>
              <a:t>（ア）</a:t>
            </a:r>
            <a:r>
              <a:rPr lang="ja-JP" altLang="en-US" sz="2800" b="1" dirty="0">
                <a:solidFill>
                  <a:srgbClr val="0000CC"/>
                </a:solidFill>
                <a:latin typeface="HG丸ｺﾞｼｯｸM-PRO" pitchFamily="50" charset="-128"/>
                <a:ea typeface="HG丸ｺﾞｼｯｸM-PRO" pitchFamily="50" charset="-128"/>
              </a:rPr>
              <a:t>保護帽（頭部の保護）</a:t>
            </a:r>
            <a:endParaRPr lang="en-US" altLang="ja-JP" sz="2800" b="1" dirty="0" smtClean="0">
              <a:solidFill>
                <a:srgbClr val="0000CC"/>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400" dirty="0">
                <a:latin typeface="HG丸ｺﾞｼｯｸM-PRO" pitchFamily="50" charset="-128"/>
                <a:ea typeface="HG丸ｺﾞｼｯｸM-PRO" pitchFamily="50" charset="-128"/>
              </a:rPr>
              <a:t>　物の落下、飛来、落石などのおそれのある作業</a:t>
            </a:r>
            <a:r>
              <a:rPr lang="ja-JP" altLang="en-US" sz="2400" dirty="0" smtClean="0">
                <a:latin typeface="HG丸ｺﾞｼｯｸM-PRO" pitchFamily="50" charset="-128"/>
                <a:ea typeface="HG丸ｺﾞｼｯｸM-PRO" pitchFamily="50" charset="-128"/>
              </a:rPr>
              <a:t>や荷積み、</a:t>
            </a:r>
            <a:endParaRPr lang="en-US" altLang="ja-JP" sz="2400" dirty="0" smtClean="0">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400" dirty="0" smtClean="0">
                <a:latin typeface="HG丸ｺﾞｼｯｸM-PRO" pitchFamily="50" charset="-128"/>
                <a:ea typeface="HG丸ｺﾞｼｯｸM-PRO" pitchFamily="50" charset="-128"/>
              </a:rPr>
              <a:t>荷おろし</a:t>
            </a:r>
            <a:r>
              <a:rPr lang="ja-JP" altLang="en-US" sz="2400" dirty="0">
                <a:latin typeface="HG丸ｺﾞｼｯｸM-PRO" pitchFamily="50" charset="-128"/>
                <a:ea typeface="HG丸ｺﾞｼｯｸM-PRO" pitchFamily="50" charset="-128"/>
              </a:rPr>
              <a:t>作業、はい</a:t>
            </a:r>
            <a:r>
              <a:rPr lang="ja-JP" altLang="en-US" sz="2400" dirty="0" smtClean="0">
                <a:latin typeface="HG丸ｺﾞｼｯｸM-PRO" pitchFamily="50" charset="-128"/>
                <a:ea typeface="HG丸ｺﾞｼｯｸM-PRO" pitchFamily="50" charset="-128"/>
              </a:rPr>
              <a:t>付け・はい</a:t>
            </a:r>
            <a:r>
              <a:rPr lang="ja-JP" altLang="en-US" sz="2400" dirty="0">
                <a:latin typeface="HG丸ｺﾞｼｯｸM-PRO" pitchFamily="50" charset="-128"/>
                <a:ea typeface="HG丸ｺﾞｼｯｸM-PRO" pitchFamily="50" charset="-128"/>
              </a:rPr>
              <a:t>くずしの</a:t>
            </a:r>
            <a:r>
              <a:rPr lang="ja-JP" altLang="en-US" sz="2400" dirty="0" smtClean="0">
                <a:latin typeface="HG丸ｺﾞｼｯｸM-PRO" pitchFamily="50" charset="-128"/>
                <a:ea typeface="HG丸ｺﾞｼｯｸM-PRO" pitchFamily="50" charset="-128"/>
              </a:rPr>
              <a:t>作業の</a:t>
            </a:r>
            <a:r>
              <a:rPr lang="ja-JP" altLang="en-US" sz="2400" dirty="0">
                <a:latin typeface="HG丸ｺﾞｼｯｸM-PRO" pitchFamily="50" charset="-128"/>
                <a:ea typeface="HG丸ｺﾞｼｯｸM-PRO" pitchFamily="50" charset="-128"/>
              </a:rPr>
              <a:t>ように墜落</a:t>
            </a:r>
            <a:r>
              <a:rPr lang="ja-JP" altLang="en-US" sz="2400" dirty="0" smtClean="0">
                <a:latin typeface="HG丸ｺﾞｼｯｸM-PRO" pitchFamily="50" charset="-128"/>
                <a:ea typeface="HG丸ｺﾞｼｯｸM-PRO" pitchFamily="50" charset="-128"/>
              </a:rPr>
              <a:t>、</a:t>
            </a:r>
            <a:endParaRPr lang="en-US" altLang="ja-JP" sz="2400" dirty="0" smtClean="0">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400" dirty="0" smtClean="0">
                <a:latin typeface="HG丸ｺﾞｼｯｸM-PRO" pitchFamily="50" charset="-128"/>
                <a:ea typeface="HG丸ｺﾞｼｯｸM-PRO" pitchFamily="50" charset="-128"/>
              </a:rPr>
              <a:t>転落</a:t>
            </a:r>
            <a:r>
              <a:rPr lang="ja-JP" altLang="en-US" sz="2400" dirty="0">
                <a:latin typeface="HG丸ｺﾞｼｯｸM-PRO" pitchFamily="50" charset="-128"/>
                <a:ea typeface="HG丸ｺﾞｼｯｸM-PRO" pitchFamily="50" charset="-128"/>
              </a:rPr>
              <a:t>、転倒などのおそれのある</a:t>
            </a:r>
            <a:r>
              <a:rPr lang="ja-JP" altLang="en-US" sz="2400" dirty="0" smtClean="0">
                <a:latin typeface="HG丸ｺﾞｼｯｸM-PRO" pitchFamily="50" charset="-128"/>
                <a:ea typeface="HG丸ｺﾞｼｯｸM-PRO" pitchFamily="50" charset="-128"/>
              </a:rPr>
              <a:t>作業で</a:t>
            </a:r>
            <a:r>
              <a:rPr lang="ja-JP" altLang="en-US" sz="2400" dirty="0">
                <a:latin typeface="HG丸ｺﾞｼｯｸM-PRO" pitchFamily="50" charset="-128"/>
                <a:ea typeface="HG丸ｺﾞｼｯｸM-PRO" pitchFamily="50" charset="-128"/>
              </a:rPr>
              <a:t>は、保護帽</a:t>
            </a:r>
            <a:r>
              <a:rPr lang="ja-JP" altLang="en-US" sz="2400" dirty="0">
                <a:solidFill>
                  <a:srgbClr val="FF0000"/>
                </a:solidFill>
                <a:latin typeface="HG丸ｺﾞｼｯｸM-PRO" pitchFamily="50" charset="-128"/>
                <a:ea typeface="HG丸ｺﾞｼｯｸM-PRO" pitchFamily="50" charset="-128"/>
              </a:rPr>
              <a:t>（</a:t>
            </a:r>
            <a:r>
              <a:rPr lang="ja-JP" altLang="en-US" sz="2400" dirty="0" smtClean="0">
                <a:solidFill>
                  <a:srgbClr val="FF0000"/>
                </a:solidFill>
                <a:latin typeface="HG丸ｺﾞｼｯｸM-PRO" pitchFamily="50" charset="-128"/>
                <a:ea typeface="HG丸ｺﾞｼｯｸM-PRO" pitchFamily="50" charset="-128"/>
              </a:rPr>
              <a:t>ヘルメッ</a:t>
            </a:r>
            <a:endParaRPr lang="en-US" altLang="ja-JP" sz="2400" dirty="0" smtClean="0">
              <a:solidFill>
                <a:srgbClr val="FF0000"/>
              </a:solidFill>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400" dirty="0" smtClean="0">
                <a:solidFill>
                  <a:srgbClr val="FF0000"/>
                </a:solidFill>
                <a:latin typeface="HG丸ｺﾞｼｯｸM-PRO" pitchFamily="50" charset="-128"/>
                <a:ea typeface="HG丸ｺﾞｼｯｸM-PRO" pitchFamily="50" charset="-128"/>
              </a:rPr>
              <a:t>ト</a:t>
            </a:r>
            <a:r>
              <a:rPr lang="ja-JP" altLang="en-US" sz="2400" dirty="0">
                <a:solidFill>
                  <a:srgbClr val="FF0000"/>
                </a:solidFill>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を着用させること。</a:t>
            </a:r>
            <a:r>
              <a:rPr lang="ja-JP" altLang="en-US" sz="2400" dirty="0" smtClean="0">
                <a:latin typeface="HG丸ｺﾞｼｯｸM-PRO" pitchFamily="50" charset="-128"/>
                <a:ea typeface="HG丸ｺﾞｼｯｸM-PRO" pitchFamily="50" charset="-128"/>
              </a:rPr>
              <a:t>また</a:t>
            </a:r>
            <a:r>
              <a:rPr lang="ja-JP" altLang="en-US" sz="2400" dirty="0">
                <a:latin typeface="HG丸ｺﾞｼｯｸM-PRO" pitchFamily="50" charset="-128"/>
                <a:ea typeface="HG丸ｺﾞｼｯｸM-PRO" pitchFamily="50" charset="-128"/>
              </a:rPr>
              <a:t>、あごひもの締め付けを確実</a:t>
            </a:r>
            <a:r>
              <a:rPr lang="ja-JP" altLang="en-US" sz="2400" dirty="0" smtClean="0">
                <a:latin typeface="HG丸ｺﾞｼｯｸM-PRO" pitchFamily="50" charset="-128"/>
                <a:ea typeface="HG丸ｺﾞｼｯｸM-PRO" pitchFamily="50" charset="-128"/>
              </a:rPr>
              <a:t>に</a:t>
            </a:r>
            <a:endParaRPr lang="en-US" altLang="ja-JP" sz="2400" dirty="0" smtClean="0">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400" dirty="0" smtClean="0">
                <a:latin typeface="HG丸ｺﾞｼｯｸM-PRO" pitchFamily="50" charset="-128"/>
                <a:ea typeface="HG丸ｺﾞｼｯｸM-PRO" pitchFamily="50" charset="-128"/>
              </a:rPr>
              <a:t>行う</a:t>
            </a:r>
            <a:r>
              <a:rPr lang="ja-JP" altLang="en-US" sz="2400" dirty="0">
                <a:latin typeface="HG丸ｺﾞｼｯｸM-PRO" pitchFamily="50" charset="-128"/>
                <a:ea typeface="HG丸ｺﾞｼｯｸM-PRO" pitchFamily="50" charset="-128"/>
              </a:rPr>
              <a:t>など、</a:t>
            </a:r>
            <a:r>
              <a:rPr lang="ja-JP" altLang="en-US" sz="2400" dirty="0" smtClean="0">
                <a:latin typeface="HG丸ｺﾞｼｯｸM-PRO" pitchFamily="50" charset="-128"/>
                <a:ea typeface="HG丸ｺﾞｼｯｸM-PRO" pitchFamily="50" charset="-128"/>
              </a:rPr>
              <a:t>正しい着用</a:t>
            </a:r>
            <a:r>
              <a:rPr lang="ja-JP" altLang="en-US" sz="2400" dirty="0">
                <a:latin typeface="HG丸ｺﾞｼｯｸM-PRO" pitchFamily="50" charset="-128"/>
                <a:ea typeface="HG丸ｺﾞｼｯｸM-PRO" pitchFamily="50" charset="-128"/>
              </a:rPr>
              <a:t>方法を作業者に指導すること。</a:t>
            </a:r>
          </a:p>
          <a:p>
            <a:pPr eaLnBrk="1" hangingPunct="1">
              <a:lnSpc>
                <a:spcPts val="3300"/>
              </a:lnSpc>
              <a:spcBef>
                <a:spcPct val="0"/>
              </a:spcBef>
              <a:buFontTx/>
              <a:buNone/>
            </a:pPr>
            <a:r>
              <a:rPr lang="ja-JP" altLang="en-US" sz="2400" dirty="0">
                <a:latin typeface="HG丸ｺﾞｼｯｸM-PRO" pitchFamily="50" charset="-128"/>
                <a:ea typeface="HG丸ｺﾞｼｯｸM-PRO" pitchFamily="50" charset="-128"/>
              </a:rPr>
              <a:t>　保護帽には</a:t>
            </a:r>
          </a:p>
          <a:p>
            <a:pPr eaLnBrk="1" hangingPunct="1">
              <a:lnSpc>
                <a:spcPts val="3300"/>
              </a:lnSpc>
              <a:spcBef>
                <a:spcPct val="0"/>
              </a:spcBef>
              <a:buFontTx/>
              <a:buNone/>
            </a:pPr>
            <a:r>
              <a:rPr lang="ja-JP" altLang="en-US" sz="2400" dirty="0">
                <a:latin typeface="HG丸ｺﾞｼｯｸM-PRO" pitchFamily="50" charset="-128"/>
                <a:ea typeface="HG丸ｺﾞｼｯｸM-PRO" pitchFamily="50" charset="-128"/>
              </a:rPr>
              <a:t>　①</a:t>
            </a:r>
            <a:r>
              <a:rPr lang="ja-JP" altLang="en-US" sz="2400" dirty="0" smtClean="0">
                <a:latin typeface="HG丸ｺﾞｼｯｸM-PRO" pitchFamily="50" charset="-128"/>
                <a:ea typeface="HG丸ｺﾞｼｯｸM-PRO" pitchFamily="50" charset="-128"/>
              </a:rPr>
              <a:t>飛来、落下物</a:t>
            </a:r>
            <a:r>
              <a:rPr lang="ja-JP" altLang="en-US" sz="2400" dirty="0">
                <a:latin typeface="HG丸ｺﾞｼｯｸM-PRO" pitchFamily="50" charset="-128"/>
                <a:ea typeface="HG丸ｺﾞｼｯｸM-PRO" pitchFamily="50" charset="-128"/>
              </a:rPr>
              <a:t>に対するもの</a:t>
            </a:r>
          </a:p>
          <a:p>
            <a:pPr eaLnBrk="1" hangingPunct="1">
              <a:lnSpc>
                <a:spcPts val="3300"/>
              </a:lnSpc>
              <a:spcBef>
                <a:spcPct val="0"/>
              </a:spcBef>
              <a:buFontTx/>
              <a:buNone/>
            </a:pPr>
            <a:r>
              <a:rPr lang="en-US" altLang="ja-JP" sz="2400"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②墜落、転倒などに対するもの</a:t>
            </a:r>
          </a:p>
          <a:p>
            <a:pPr eaLnBrk="1" hangingPunct="1">
              <a:lnSpc>
                <a:spcPts val="3300"/>
              </a:lnSpc>
              <a:spcBef>
                <a:spcPct val="0"/>
              </a:spcBef>
              <a:buFontTx/>
              <a:buNone/>
            </a:pPr>
            <a:r>
              <a:rPr lang="ja-JP" altLang="en-US" sz="2400" dirty="0">
                <a:latin typeface="HG丸ｺﾞｼｯｸM-PRO" pitchFamily="50" charset="-128"/>
                <a:ea typeface="HG丸ｺﾞｼｯｸM-PRO" pitchFamily="50" charset="-128"/>
              </a:rPr>
              <a:t>　③電気用のように特定の危険</a:t>
            </a:r>
            <a:r>
              <a:rPr lang="ja-JP" altLang="en-US" sz="2400" dirty="0" smtClean="0">
                <a:latin typeface="HG丸ｺﾞｼｯｸM-PRO" pitchFamily="50" charset="-128"/>
                <a:ea typeface="HG丸ｺﾞｼｯｸM-PRO" pitchFamily="50" charset="-128"/>
              </a:rPr>
              <a:t>に</a:t>
            </a:r>
            <a:endParaRPr lang="en-US" altLang="ja-JP" sz="2400" dirty="0" smtClean="0">
              <a:latin typeface="HG丸ｺﾞｼｯｸM-PRO" pitchFamily="50" charset="-128"/>
              <a:ea typeface="HG丸ｺﾞｼｯｸM-PRO" pitchFamily="50" charset="-128"/>
            </a:endParaRPr>
          </a:p>
          <a:p>
            <a:pPr eaLnBrk="1" hangingPunct="1">
              <a:lnSpc>
                <a:spcPts val="33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対するものなど</a:t>
            </a:r>
            <a:r>
              <a:rPr lang="ja-JP" altLang="en-US" sz="2400" dirty="0">
                <a:latin typeface="HG丸ｺﾞｼｯｸM-PRO" pitchFamily="50" charset="-128"/>
                <a:ea typeface="HG丸ｺﾞｼｯｸM-PRO" pitchFamily="50" charset="-128"/>
              </a:rPr>
              <a:t>がある。</a:t>
            </a:r>
          </a:p>
          <a:p>
            <a:pPr eaLnBrk="1" hangingPunct="1">
              <a:lnSpc>
                <a:spcPts val="3300"/>
              </a:lnSpc>
              <a:spcBef>
                <a:spcPct val="0"/>
              </a:spcBef>
              <a:buFontTx/>
              <a:buNone/>
            </a:pPr>
            <a:r>
              <a:rPr lang="ja-JP" altLang="en-US" sz="2400" dirty="0">
                <a:latin typeface="HG丸ｺﾞｼｯｸM-PRO" pitchFamily="50" charset="-128"/>
                <a:ea typeface="HG丸ｺﾞｼｯｸM-PRO" pitchFamily="50" charset="-128"/>
              </a:rPr>
              <a:t>　型式検定合格品を使用すること</a:t>
            </a:r>
            <a:r>
              <a:rPr lang="ja-JP" altLang="en-US" sz="2400" dirty="0" smtClean="0">
                <a:latin typeface="HG丸ｺﾞｼｯｸM-PRO" pitchFamily="50" charset="-128"/>
                <a:ea typeface="HG丸ｺﾞｼｯｸM-PRO" pitchFamily="50" charset="-128"/>
              </a:rPr>
              <a:t>。</a:t>
            </a:r>
            <a:endParaRPr lang="en-US" altLang="ja-JP" sz="24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en-US" altLang="ja-JP" sz="2000" dirty="0" smtClean="0">
                <a:solidFill>
                  <a:srgbClr val="FF0000"/>
                </a:solidFill>
                <a:latin typeface="HG丸ｺﾞｼｯｸM-PRO" pitchFamily="50" charset="-128"/>
                <a:ea typeface="HG丸ｺﾞｼｯｸM-PRO" pitchFamily="50" charset="-128"/>
              </a:rPr>
              <a:t>※</a:t>
            </a:r>
            <a:r>
              <a:rPr lang="ja-JP" altLang="en-US" sz="2000" dirty="0" smtClean="0">
                <a:solidFill>
                  <a:srgbClr val="FF0000"/>
                </a:solidFill>
                <a:latin typeface="HG丸ｺﾞｼｯｸM-PRO" pitchFamily="50" charset="-128"/>
                <a:ea typeface="HG丸ｺﾞｼｯｸM-PRO" pitchFamily="50" charset="-128"/>
              </a:rPr>
              <a:t>　フォークリフトの作業については、</a:t>
            </a:r>
            <a:r>
              <a:rPr lang="ja-JP" altLang="en-US" sz="2000" b="1" u="sng" dirty="0" smtClean="0">
                <a:solidFill>
                  <a:srgbClr val="CC3300"/>
                </a:solidFill>
                <a:latin typeface="HG丸ｺﾞｼｯｸM-PRO" pitchFamily="50" charset="-128"/>
                <a:ea typeface="HG丸ｺﾞｼｯｸM-PRO" pitchFamily="50" charset="-128"/>
              </a:rPr>
              <a:t>「保護帽、安全靴等の保護具</a:t>
            </a:r>
            <a:endParaRPr lang="en-US" altLang="ja-JP" sz="2000" b="1" u="sng" dirty="0" smtClean="0">
              <a:solidFill>
                <a:srgbClr val="CC3300"/>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　　</a:t>
            </a:r>
            <a:r>
              <a:rPr lang="ja-JP" altLang="en-US" sz="2000" b="1" u="sng" dirty="0" smtClean="0">
                <a:solidFill>
                  <a:srgbClr val="CC3300"/>
                </a:solidFill>
                <a:latin typeface="HG丸ｺﾞｼｯｸM-PRO" pitchFamily="50" charset="-128"/>
                <a:ea typeface="HG丸ｺﾞｼｯｸM-PRO" pitchFamily="50" charset="-128"/>
              </a:rPr>
              <a:t>を着用させること」</a:t>
            </a:r>
            <a:r>
              <a:rPr lang="ja-JP" altLang="en-US" sz="2000" dirty="0" smtClean="0">
                <a:solidFill>
                  <a:srgbClr val="FF0000"/>
                </a:solidFill>
                <a:latin typeface="HG丸ｺﾞｼｯｸM-PRO" pitchFamily="50" charset="-128"/>
                <a:ea typeface="HG丸ｺﾞｼｯｸM-PRO" pitchFamily="50" charset="-128"/>
              </a:rPr>
              <a:t>とされている。昭和</a:t>
            </a:r>
            <a:r>
              <a:rPr lang="en-US" altLang="ja-JP" sz="2000" dirty="0" smtClean="0">
                <a:solidFill>
                  <a:srgbClr val="FF0000"/>
                </a:solidFill>
                <a:latin typeface="HG丸ｺﾞｼｯｸM-PRO" pitchFamily="50" charset="-128"/>
                <a:ea typeface="HG丸ｺﾞｼｯｸM-PRO" pitchFamily="50" charset="-128"/>
              </a:rPr>
              <a:t>50</a:t>
            </a:r>
            <a:r>
              <a:rPr lang="ja-JP" altLang="en-US" sz="2000" dirty="0" smtClean="0">
                <a:solidFill>
                  <a:srgbClr val="FF0000"/>
                </a:solidFill>
                <a:latin typeface="HG丸ｺﾞｼｯｸM-PRO" pitchFamily="50" charset="-128"/>
                <a:ea typeface="HG丸ｺﾞｼｯｸM-PRO" pitchFamily="50" charset="-128"/>
              </a:rPr>
              <a:t>年</a:t>
            </a:r>
            <a:r>
              <a:rPr lang="en-US" altLang="ja-JP" sz="2000" dirty="0" smtClean="0">
                <a:solidFill>
                  <a:srgbClr val="FF0000"/>
                </a:solidFill>
                <a:latin typeface="HG丸ｺﾞｼｯｸM-PRO" pitchFamily="50" charset="-128"/>
                <a:ea typeface="HG丸ｺﾞｼｯｸM-PRO" pitchFamily="50" charset="-128"/>
              </a:rPr>
              <a:t>4</a:t>
            </a:r>
            <a:r>
              <a:rPr lang="ja-JP" altLang="en-US" sz="2000" dirty="0" smtClean="0">
                <a:solidFill>
                  <a:srgbClr val="FF0000"/>
                </a:solidFill>
                <a:latin typeface="HG丸ｺﾞｼｯｸM-PRO" pitchFamily="50" charset="-128"/>
                <a:ea typeface="HG丸ｺﾞｼｯｸM-PRO" pitchFamily="50" charset="-128"/>
              </a:rPr>
              <a:t>月</a:t>
            </a:r>
            <a:r>
              <a:rPr lang="en-US" altLang="ja-JP" sz="2000" dirty="0" smtClean="0">
                <a:solidFill>
                  <a:srgbClr val="FF0000"/>
                </a:solidFill>
                <a:latin typeface="HG丸ｺﾞｼｯｸM-PRO" pitchFamily="50" charset="-128"/>
                <a:ea typeface="HG丸ｺﾞｼｯｸM-PRO" pitchFamily="50" charset="-128"/>
              </a:rPr>
              <a:t>10</a:t>
            </a:r>
            <a:r>
              <a:rPr lang="ja-JP" altLang="en-US" sz="2000" dirty="0" smtClean="0">
                <a:solidFill>
                  <a:srgbClr val="FF0000"/>
                </a:solidFill>
                <a:latin typeface="HG丸ｺﾞｼｯｸM-PRO" pitchFamily="50" charset="-128"/>
                <a:ea typeface="HG丸ｺﾞｼｯｸM-PRO" pitchFamily="50" charset="-128"/>
              </a:rPr>
              <a:t>日付け基発</a:t>
            </a:r>
            <a:endParaRPr lang="en-US" altLang="ja-JP" sz="2000" dirty="0" smtClean="0">
              <a:solidFill>
                <a:srgbClr val="FF0000"/>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　　</a:t>
            </a:r>
            <a:r>
              <a:rPr lang="en-US" altLang="ja-JP" sz="2000" dirty="0" smtClean="0">
                <a:solidFill>
                  <a:srgbClr val="FF0000"/>
                </a:solidFill>
                <a:latin typeface="HG丸ｺﾞｼｯｸM-PRO" pitchFamily="50" charset="-128"/>
                <a:ea typeface="HG丸ｺﾞｼｯｸM-PRO" pitchFamily="50" charset="-128"/>
              </a:rPr>
              <a:t>218</a:t>
            </a:r>
            <a:r>
              <a:rPr lang="ja-JP" altLang="en-US" sz="2000" dirty="0" smtClean="0">
                <a:solidFill>
                  <a:srgbClr val="FF0000"/>
                </a:solidFill>
                <a:latin typeface="HG丸ｺﾞｼｯｸM-PRO" pitchFamily="50" charset="-128"/>
                <a:ea typeface="HG丸ｺﾞｼｯｸM-PRO" pitchFamily="50" charset="-128"/>
              </a:rPr>
              <a:t>号「荷役、運搬機械の安全対策について」に記載されている。</a:t>
            </a:r>
            <a:endParaRPr lang="ja-JP" altLang="en-US" sz="2000" dirty="0">
              <a:solidFill>
                <a:srgbClr val="FF0000"/>
              </a:solidFill>
              <a:latin typeface="HG丸ｺﾞｼｯｸM-PRO" pitchFamily="50" charset="-128"/>
              <a:ea typeface="HG丸ｺﾞｼｯｸM-PRO" pitchFamily="50" charset="-128"/>
            </a:endParaRPr>
          </a:p>
        </p:txBody>
      </p:sp>
      <p:sp>
        <p:nvSpPr>
          <p:cNvPr id="73732" name="Text Box 5"/>
          <p:cNvSpPr txBox="1">
            <a:spLocks noChangeArrowheads="1"/>
          </p:cNvSpPr>
          <p:nvPr/>
        </p:nvSpPr>
        <p:spPr bwMode="auto">
          <a:xfrm>
            <a:off x="6402545" y="332656"/>
            <a:ext cx="1872208"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P47</a:t>
            </a:r>
            <a:endParaRPr lang="ja-JP" altLang="en-US" sz="1600" dirty="0">
              <a:latin typeface="HG丸ｺﾞｼｯｸM-PRO" pitchFamily="50" charset="-128"/>
              <a:ea typeface="HG丸ｺﾞｼｯｸM-PRO" pitchFamily="50" charset="-128"/>
            </a:endParaRPr>
          </a:p>
        </p:txBody>
      </p:sp>
      <p:sp>
        <p:nvSpPr>
          <p:cNvPr id="73734" name="スライド番号プレースホルダー 3"/>
          <p:cNvSpPr>
            <a:spLocks noGrp="1"/>
          </p:cNvSpPr>
          <p:nvPr>
            <p:ph type="sldNum" sz="quarter" idx="12"/>
          </p:nvPr>
        </p:nvSpPr>
        <p:spPr>
          <a:xfrm>
            <a:off x="6889225" y="6237312"/>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EF2197B-4766-4060-B363-02C15AA807A6}" type="slidenum">
              <a:rPr lang="en-US" altLang="ja-JP" sz="1400" smtClean="0"/>
              <a:pPr>
                <a:spcBef>
                  <a:spcPct val="0"/>
                </a:spcBef>
                <a:buFontTx/>
                <a:buNone/>
              </a:pPr>
              <a:t>74</a:t>
            </a:fld>
            <a:endParaRPr lang="en-US" altLang="ja-JP" sz="1400" dirty="0" smtClean="0"/>
          </a:p>
        </p:txBody>
      </p:sp>
      <p:pic>
        <p:nvPicPr>
          <p:cNvPr id="2" name="図 1"/>
          <p:cNvPicPr>
            <a:picLocks noChangeAspect="1"/>
          </p:cNvPicPr>
          <p:nvPr/>
        </p:nvPicPr>
        <p:blipFill>
          <a:blip r:embed="rId2"/>
          <a:stretch>
            <a:fillRect/>
          </a:stretch>
        </p:blipFill>
        <p:spPr>
          <a:xfrm>
            <a:off x="5436096" y="2924944"/>
            <a:ext cx="2838657" cy="2180671"/>
          </a:xfrm>
          <a:prstGeom prst="rect">
            <a:avLst/>
          </a:prstGeom>
        </p:spPr>
      </p:pic>
    </p:spTree>
    <p:extLst>
      <p:ext uri="{BB962C8B-B14F-4D97-AF65-F5344CB8AC3E}">
        <p14:creationId xmlns:p14="http://schemas.microsoft.com/office/powerpoint/2010/main" val="111979342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7"/>
          <p:cNvSpPr txBox="1">
            <a:spLocks noChangeArrowheads="1"/>
          </p:cNvSpPr>
          <p:nvPr/>
        </p:nvSpPr>
        <p:spPr bwMode="auto">
          <a:xfrm>
            <a:off x="196861" y="172347"/>
            <a:ext cx="8736013" cy="2092881"/>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4000"/>
              </a:lnSpc>
              <a:spcBef>
                <a:spcPct val="0"/>
              </a:spcBef>
              <a:buNone/>
            </a:pPr>
            <a:r>
              <a:rPr lang="ja-JP" altLang="en-US" sz="2800" b="1" dirty="0" smtClean="0">
                <a:solidFill>
                  <a:srgbClr val="0000CC"/>
                </a:solidFill>
                <a:latin typeface="HG丸ｺﾞｼｯｸM-PRO" pitchFamily="50" charset="-128"/>
                <a:ea typeface="HG丸ｺﾞｼｯｸM-PRO" pitchFamily="50" charset="-128"/>
              </a:rPr>
              <a:t>（イ）</a:t>
            </a:r>
            <a:r>
              <a:rPr lang="ja-JP" altLang="en-US" sz="2800" b="1" dirty="0">
                <a:solidFill>
                  <a:srgbClr val="0000CC"/>
                </a:solidFill>
                <a:latin typeface="HG丸ｺﾞｼｯｸM-PRO" pitchFamily="50" charset="-128"/>
                <a:ea typeface="HG丸ｺﾞｼｯｸM-PRO" pitchFamily="50" charset="-128"/>
              </a:rPr>
              <a:t>安全靴（足の保護）</a:t>
            </a:r>
            <a:endParaRPr lang="ja-JP" altLang="en-US" sz="2800" dirty="0">
              <a:solidFill>
                <a:srgbClr val="0000CC"/>
              </a:solidFill>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重量物</a:t>
            </a:r>
            <a:r>
              <a:rPr lang="ja-JP" altLang="en-US" sz="2000" dirty="0">
                <a:latin typeface="HG丸ｺﾞｼｯｸM-PRO" pitchFamily="50" charset="-128"/>
                <a:ea typeface="HG丸ｺﾞｼｯｸM-PRO" pitchFamily="50" charset="-128"/>
              </a:rPr>
              <a:t>の落下や、くぎの踏み抜きによる災害は全産業に</a:t>
            </a:r>
            <a:r>
              <a:rPr lang="ja-JP" altLang="en-US" sz="2000" dirty="0" smtClean="0">
                <a:latin typeface="HG丸ｺﾞｼｯｸM-PRO" pitchFamily="50" charset="-128"/>
                <a:ea typeface="HG丸ｺﾞｼｯｸM-PRO" pitchFamily="50" charset="-128"/>
              </a:rPr>
              <a:t>わたって数多く</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smtClean="0">
                <a:latin typeface="HG丸ｺﾞｼｯｸM-PRO" pitchFamily="50" charset="-128"/>
                <a:ea typeface="HG丸ｺﾞｼｯｸM-PRO" pitchFamily="50" charset="-128"/>
              </a:rPr>
              <a:t>発生</a:t>
            </a:r>
            <a:r>
              <a:rPr lang="ja-JP" altLang="en-US" sz="2000" dirty="0">
                <a:latin typeface="HG丸ｺﾞｼｯｸM-PRO" pitchFamily="50" charset="-128"/>
                <a:ea typeface="HG丸ｺﾞｼｯｸM-PRO" pitchFamily="50" charset="-128"/>
              </a:rPr>
              <a:t>している。安全靴の使用によりこれらの</a:t>
            </a:r>
            <a:r>
              <a:rPr lang="ja-JP" altLang="en-US" sz="2000" dirty="0" smtClean="0">
                <a:latin typeface="HG丸ｺﾞｼｯｸM-PRO" pitchFamily="50" charset="-128"/>
                <a:ea typeface="HG丸ｺﾞｼｯｸM-PRO" pitchFamily="50" charset="-128"/>
              </a:rPr>
              <a:t>災害</a:t>
            </a:r>
            <a:r>
              <a:rPr lang="ja-JP" altLang="en-US" sz="2000" dirty="0">
                <a:latin typeface="HG丸ｺﾞｼｯｸM-PRO" pitchFamily="50" charset="-128"/>
                <a:ea typeface="HG丸ｺﾞｼｯｸM-PRO" pitchFamily="50" charset="-128"/>
              </a:rPr>
              <a:t>がかなり防止できる。</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性能として、耐油性・耐薬品性などを加味したものもある。ＪＩＳ（</a:t>
            </a:r>
            <a:r>
              <a:rPr lang="ja-JP" altLang="en-US" sz="2000" dirty="0" smtClean="0">
                <a:latin typeface="HG丸ｺﾞｼｯｸM-PRO" pitchFamily="50" charset="-128"/>
                <a:ea typeface="HG丸ｺﾞｼｯｸM-PRO" pitchFamily="50" charset="-128"/>
              </a:rPr>
              <a:t>日</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smtClean="0">
                <a:latin typeface="HG丸ｺﾞｼｯｸM-PRO" pitchFamily="50" charset="-128"/>
                <a:ea typeface="HG丸ｺﾞｼｯｸM-PRO" pitchFamily="50" charset="-128"/>
              </a:rPr>
              <a:t>本工業</a:t>
            </a:r>
            <a:r>
              <a:rPr lang="ja-JP" altLang="en-US" sz="2000" dirty="0">
                <a:latin typeface="HG丸ｺﾞｼｯｸM-PRO" pitchFamily="50" charset="-128"/>
                <a:ea typeface="HG丸ｺﾞｼｯｸM-PRO" pitchFamily="50" charset="-128"/>
              </a:rPr>
              <a:t>規格）に適合した規格品を選ぶのが安心</a:t>
            </a:r>
            <a:r>
              <a:rPr lang="ja-JP" altLang="en-US" sz="2000" dirty="0" smtClean="0">
                <a:latin typeface="HG丸ｺﾞｼｯｸM-PRO" pitchFamily="50" charset="-128"/>
                <a:ea typeface="HG丸ｺﾞｼｯｸM-PRO" pitchFamily="50" charset="-128"/>
              </a:rPr>
              <a:t>である</a:t>
            </a:r>
            <a:r>
              <a:rPr lang="ja-JP" altLang="en-US" sz="2000" dirty="0">
                <a:latin typeface="HG丸ｺﾞｼｯｸM-PRO" pitchFamily="50" charset="-128"/>
                <a:ea typeface="HG丸ｺﾞｼｯｸM-PRO" pitchFamily="50" charset="-128"/>
              </a:rPr>
              <a:t>。</a:t>
            </a:r>
          </a:p>
        </p:txBody>
      </p:sp>
      <p:sp>
        <p:nvSpPr>
          <p:cNvPr id="74757" name="Text Box 5"/>
          <p:cNvSpPr txBox="1">
            <a:spLocks noChangeArrowheads="1"/>
          </p:cNvSpPr>
          <p:nvPr/>
        </p:nvSpPr>
        <p:spPr bwMode="auto">
          <a:xfrm>
            <a:off x="6588224" y="418034"/>
            <a:ext cx="1728192"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P48</a:t>
            </a:r>
            <a:endParaRPr lang="ja-JP" altLang="en-US" sz="1600" dirty="0">
              <a:latin typeface="HG丸ｺﾞｼｯｸM-PRO" pitchFamily="50" charset="-128"/>
              <a:ea typeface="HG丸ｺﾞｼｯｸM-PRO" pitchFamily="50" charset="-128"/>
            </a:endParaRPr>
          </a:p>
        </p:txBody>
      </p:sp>
      <p:sp>
        <p:nvSpPr>
          <p:cNvPr id="74759" name="Text Box 7"/>
          <p:cNvSpPr txBox="1">
            <a:spLocks noChangeArrowheads="1"/>
          </p:cNvSpPr>
          <p:nvPr/>
        </p:nvSpPr>
        <p:spPr bwMode="auto">
          <a:xfrm>
            <a:off x="208514" y="2420888"/>
            <a:ext cx="8731921" cy="4221669"/>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4000"/>
              </a:lnSpc>
              <a:spcBef>
                <a:spcPct val="0"/>
              </a:spcBef>
              <a:buNone/>
            </a:pPr>
            <a:r>
              <a:rPr lang="ja-JP" altLang="en-US" sz="2800" b="1" dirty="0" smtClean="0">
                <a:solidFill>
                  <a:srgbClr val="0000CC"/>
                </a:solidFill>
                <a:latin typeface="HG丸ｺﾞｼｯｸM-PRO" pitchFamily="50" charset="-128"/>
                <a:ea typeface="HG丸ｺﾞｼｯｸM-PRO" pitchFamily="50" charset="-128"/>
              </a:rPr>
              <a:t>（ウ）墜落制止用器具</a:t>
            </a:r>
            <a:r>
              <a:rPr lang="ja-JP" altLang="en-US" sz="2000" b="1" dirty="0" smtClean="0">
                <a:solidFill>
                  <a:srgbClr val="0000CC"/>
                </a:solidFill>
                <a:latin typeface="HG丸ｺﾞｼｯｸM-PRO" pitchFamily="50" charset="-128"/>
                <a:ea typeface="HG丸ｺﾞｼｯｸM-PRO" pitchFamily="50" charset="-128"/>
              </a:rPr>
              <a:t>（</a:t>
            </a:r>
            <a:r>
              <a:rPr lang="ja-JP" altLang="en-US" sz="2000" b="1" dirty="0">
                <a:solidFill>
                  <a:srgbClr val="0000CC"/>
                </a:solidFill>
                <a:latin typeface="HG丸ｺﾞｼｯｸM-PRO" pitchFamily="50" charset="-128"/>
                <a:ea typeface="HG丸ｺﾞｼｯｸM-PRO" pitchFamily="50" charset="-128"/>
              </a:rPr>
              <a:t>高所作業による墜落・転落防止）</a:t>
            </a:r>
            <a:endParaRPr lang="ja-JP" altLang="en-US" sz="2000" dirty="0">
              <a:solidFill>
                <a:srgbClr val="0000CC"/>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高所作業などの墜落・転落の危険の</a:t>
            </a:r>
            <a:r>
              <a:rPr lang="ja-JP" altLang="en-US" sz="2000" dirty="0" err="1" smtClean="0">
                <a:latin typeface="HG丸ｺﾞｼｯｸM-PRO" pitchFamily="50" charset="-128"/>
                <a:ea typeface="HG丸ｺﾞｼｯｸM-PRO" pitchFamily="50" charset="-128"/>
              </a:rPr>
              <a:t>あ</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smtClean="0">
                <a:latin typeface="HG丸ｺﾞｼｯｸM-PRO" pitchFamily="50" charset="-128"/>
                <a:ea typeface="HG丸ｺﾞｼｯｸM-PRO" pitchFamily="50" charset="-128"/>
              </a:rPr>
              <a:t>る場所では墜落制止用器具を使用する。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ハーネス型は</a:t>
            </a:r>
            <a:r>
              <a:rPr lang="ja-JP" altLang="en-US" sz="2000" dirty="0">
                <a:latin typeface="HG丸ｺﾞｼｯｸM-PRO" pitchFamily="50" charset="-128"/>
                <a:ea typeface="HG丸ｺﾞｼｯｸM-PRO" pitchFamily="50" charset="-128"/>
              </a:rPr>
              <a:t>、墜落阻止時</a:t>
            </a:r>
            <a:r>
              <a:rPr lang="ja-JP" altLang="en-US" sz="2000" dirty="0" smtClean="0">
                <a:latin typeface="HG丸ｺﾞｼｯｸM-PRO" pitchFamily="50" charset="-128"/>
                <a:ea typeface="HG丸ｺﾞｼｯｸM-PRO" pitchFamily="50" charset="-128"/>
              </a:rPr>
              <a:t>に加わる大</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err="1" smtClean="0">
                <a:latin typeface="HG丸ｺﾞｼｯｸM-PRO" pitchFamily="50" charset="-128"/>
                <a:ea typeface="HG丸ｺﾞｼｯｸM-PRO" pitchFamily="50" charset="-128"/>
              </a:rPr>
              <a:t>きな</a:t>
            </a:r>
            <a:r>
              <a:rPr lang="ja-JP" altLang="en-US" sz="2000" dirty="0" smtClean="0">
                <a:latin typeface="HG丸ｺﾞｼｯｸM-PRO" pitchFamily="50" charset="-128"/>
                <a:ea typeface="HG丸ｺﾞｼｯｸM-PRO" pitchFamily="50" charset="-128"/>
              </a:rPr>
              <a:t>衝撃</a:t>
            </a:r>
            <a:r>
              <a:rPr lang="ja-JP" altLang="en-US" sz="2000" dirty="0">
                <a:latin typeface="HG丸ｺﾞｼｯｸM-PRO" pitchFamily="50" charset="-128"/>
                <a:ea typeface="HG丸ｺﾞｼｯｸM-PRO" pitchFamily="50" charset="-128"/>
              </a:rPr>
              <a:t>を腿</a:t>
            </a:r>
            <a:r>
              <a:rPr lang="ja-JP" altLang="en-US" sz="2000" dirty="0" smtClean="0">
                <a:latin typeface="HG丸ｺﾞｼｯｸM-PRO" pitchFamily="50" charset="-128"/>
                <a:ea typeface="HG丸ｺﾞｼｯｸM-PRO" pitchFamily="50" charset="-128"/>
              </a:rPr>
              <a:t>ベルト</a:t>
            </a:r>
            <a:r>
              <a:rPr lang="ja-JP" altLang="en-US" sz="2000" dirty="0">
                <a:latin typeface="HG丸ｺﾞｼｯｸM-PRO" pitchFamily="50" charset="-128"/>
                <a:ea typeface="HG丸ｺﾞｼｯｸM-PRO" pitchFamily="50" charset="-128"/>
              </a:rPr>
              <a:t>・肩</a:t>
            </a:r>
            <a:r>
              <a:rPr lang="ja-JP" altLang="en-US" sz="2000" dirty="0" smtClean="0">
                <a:latin typeface="HG丸ｺﾞｼｯｸM-PRO" pitchFamily="50" charset="-128"/>
                <a:ea typeface="HG丸ｺﾞｼｯｸM-PRO" pitchFamily="50" charset="-128"/>
              </a:rPr>
              <a:t>ベルト</a:t>
            </a:r>
            <a:r>
              <a:rPr lang="ja-JP" altLang="en-US" sz="2000" dirty="0">
                <a:latin typeface="HG丸ｺﾞｼｯｸM-PRO" pitchFamily="50" charset="-128"/>
                <a:ea typeface="HG丸ｺﾞｼｯｸM-PRO" pitchFamily="50" charset="-128"/>
              </a:rPr>
              <a:t>等に</a:t>
            </a:r>
            <a:r>
              <a:rPr lang="ja-JP" altLang="en-US" sz="2000" dirty="0" smtClean="0">
                <a:latin typeface="HG丸ｺﾞｼｯｸM-PRO" pitchFamily="50" charset="-128"/>
                <a:ea typeface="HG丸ｺﾞｼｯｸM-PRO" pitchFamily="50" charset="-128"/>
              </a:rPr>
              <a:t>分散</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smtClean="0">
                <a:latin typeface="HG丸ｺﾞｼｯｸM-PRO" pitchFamily="50" charset="-128"/>
                <a:ea typeface="HG丸ｺﾞｼｯｸM-PRO" pitchFamily="50" charset="-128"/>
              </a:rPr>
              <a:t>させる</a:t>
            </a:r>
            <a:r>
              <a:rPr lang="ja-JP" altLang="en-US" sz="2000" dirty="0">
                <a:latin typeface="HG丸ｺﾞｼｯｸM-PRO" pitchFamily="50" charset="-128"/>
                <a:ea typeface="HG丸ｺﾞｼｯｸM-PRO" pitchFamily="50" charset="-128"/>
              </a:rPr>
              <a:t>ので</a:t>
            </a:r>
            <a:r>
              <a:rPr lang="ja-JP" altLang="en-US" sz="2000" dirty="0" smtClean="0">
                <a:latin typeface="HG丸ｺﾞｼｯｸM-PRO" pitchFamily="50" charset="-128"/>
                <a:ea typeface="HG丸ｺﾞｼｯｸM-PRO" pitchFamily="50" charset="-128"/>
              </a:rPr>
              <a:t>、局部的な身体</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ダメージを</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smtClean="0">
                <a:latin typeface="HG丸ｺﾞｼｯｸM-PRO" pitchFamily="50" charset="-128"/>
                <a:ea typeface="HG丸ｺﾞｼｯｸM-PRO" pitchFamily="50" charset="-128"/>
              </a:rPr>
              <a:t>軽減</a:t>
            </a:r>
            <a:r>
              <a:rPr lang="ja-JP" altLang="en-US" sz="2000" dirty="0">
                <a:latin typeface="HG丸ｺﾞｼｯｸM-PRO" pitchFamily="50" charset="-128"/>
                <a:ea typeface="HG丸ｺﾞｼｯｸM-PRO" pitchFamily="50" charset="-128"/>
              </a:rPr>
              <a:t>できる効果</a:t>
            </a:r>
            <a:r>
              <a:rPr lang="ja-JP" altLang="en-US" sz="2000" dirty="0" smtClean="0">
                <a:latin typeface="HG丸ｺﾞｼｯｸM-PRO" pitchFamily="50" charset="-128"/>
                <a:ea typeface="HG丸ｺﾞｼｯｸM-PRO" pitchFamily="50" charset="-128"/>
              </a:rPr>
              <a:t>がある。</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smtClean="0">
                <a:latin typeface="HG丸ｺﾞｼｯｸM-PRO" pitchFamily="50" charset="-128"/>
                <a:ea typeface="HG丸ｺﾞｼｯｸM-PRO" pitchFamily="50" charset="-128"/>
              </a:rPr>
              <a:t>　墜落制止用器具は</a:t>
            </a:r>
            <a:r>
              <a:rPr lang="ja-JP" altLang="en-US" sz="2000" dirty="0">
                <a:latin typeface="HG丸ｺﾞｼｯｸM-PRO" pitchFamily="50" charset="-128"/>
                <a:ea typeface="HG丸ｺﾞｼｯｸM-PRO" pitchFamily="50" charset="-128"/>
              </a:rPr>
              <a:t>厚生労働</a:t>
            </a:r>
            <a:r>
              <a:rPr lang="ja-JP" altLang="en-US" sz="2000" dirty="0" smtClean="0">
                <a:latin typeface="HG丸ｺﾞｼｯｸM-PRO" pitchFamily="50" charset="-128"/>
                <a:ea typeface="HG丸ｺﾞｼｯｸM-PRO" pitchFamily="50" charset="-128"/>
              </a:rPr>
              <a:t>大臣</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定め</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smtClean="0">
                <a:latin typeface="HG丸ｺﾞｼｯｸM-PRO" pitchFamily="50" charset="-128"/>
                <a:ea typeface="HG丸ｺﾞｼｯｸM-PRO" pitchFamily="50" charset="-128"/>
              </a:rPr>
              <a:t>た規格要件</a:t>
            </a:r>
            <a:r>
              <a:rPr lang="ja-JP" altLang="en-US" sz="2000" dirty="0">
                <a:latin typeface="HG丸ｺﾞｼｯｸM-PRO" pitchFamily="50" charset="-128"/>
                <a:ea typeface="HG丸ｺﾞｼｯｸM-PRO" pitchFamily="50" charset="-128"/>
              </a:rPr>
              <a:t>が</a:t>
            </a:r>
            <a:r>
              <a:rPr lang="ja-JP" altLang="en-US" sz="2000" dirty="0" smtClean="0">
                <a:latin typeface="HG丸ｺﾞｼｯｸM-PRO" pitchFamily="50" charset="-128"/>
                <a:ea typeface="HG丸ｺﾞｼｯｸM-PRO" pitchFamily="50" charset="-128"/>
              </a:rPr>
              <a:t>決められて</a:t>
            </a:r>
            <a:r>
              <a:rPr lang="ja-JP" altLang="en-US" sz="2000" dirty="0">
                <a:latin typeface="HG丸ｺﾞｼｯｸM-PRO" pitchFamily="50" charset="-128"/>
                <a:ea typeface="HG丸ｺﾞｼｯｸM-PRO" pitchFamily="50" charset="-128"/>
              </a:rPr>
              <a:t>いる</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2800"/>
              </a:lnSpc>
              <a:spcBef>
                <a:spcPct val="0"/>
              </a:spcBef>
              <a:buFontTx/>
              <a:buNone/>
            </a:pPr>
            <a:r>
              <a:rPr lang="en-US" altLang="ja-JP" sz="2000" dirty="0" smtClean="0">
                <a:solidFill>
                  <a:srgbClr val="FF0000"/>
                </a:solidFill>
                <a:latin typeface="HG丸ｺﾞｼｯｸM-PRO" pitchFamily="50" charset="-128"/>
                <a:ea typeface="HG丸ｺﾞｼｯｸM-PRO" pitchFamily="50" charset="-128"/>
              </a:rPr>
              <a:t>※</a:t>
            </a:r>
            <a:r>
              <a:rPr lang="ja-JP" altLang="en-US" sz="2000" dirty="0" smtClean="0">
                <a:solidFill>
                  <a:srgbClr val="FF0000"/>
                </a:solidFill>
                <a:latin typeface="HG丸ｺﾞｼｯｸM-PRO" pitchFamily="50" charset="-128"/>
                <a:ea typeface="HG丸ｺﾞｼｯｸM-PRO" pitchFamily="50" charset="-128"/>
              </a:rPr>
              <a:t>　フルハーネス型墜落制止用器具を使用する</a:t>
            </a:r>
            <a:r>
              <a:rPr lang="ja-JP" altLang="en-US" sz="2000" dirty="0">
                <a:solidFill>
                  <a:srgbClr val="FF0000"/>
                </a:solidFill>
                <a:latin typeface="HG丸ｺﾞｼｯｸM-PRO" pitchFamily="50" charset="-128"/>
                <a:ea typeface="HG丸ｺﾞｼｯｸM-PRO" pitchFamily="50" charset="-128"/>
              </a:rPr>
              <a:t>時</a:t>
            </a:r>
            <a:r>
              <a:rPr lang="ja-JP" altLang="en-US" sz="2000" dirty="0" smtClean="0">
                <a:solidFill>
                  <a:srgbClr val="FF0000"/>
                </a:solidFill>
                <a:latin typeface="HG丸ｺﾞｼｯｸM-PRO" pitchFamily="50" charset="-128"/>
                <a:ea typeface="HG丸ｺﾞｼｯｸM-PRO" pitchFamily="50" charset="-128"/>
              </a:rPr>
              <a:t>は、</a:t>
            </a:r>
            <a:endParaRPr lang="en-US" altLang="ja-JP" sz="2000" dirty="0" smtClean="0">
              <a:solidFill>
                <a:srgbClr val="FF0000"/>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　「安全衛生特別教育」を受講すること。</a:t>
            </a:r>
            <a:endParaRPr lang="ja-JP" altLang="en-US" sz="2000" dirty="0">
              <a:solidFill>
                <a:srgbClr val="FF0000"/>
              </a:solidFill>
              <a:latin typeface="HG丸ｺﾞｼｯｸM-PRO" pitchFamily="50" charset="-128"/>
              <a:ea typeface="HG丸ｺﾞｼｯｸM-PRO" pitchFamily="50" charset="-128"/>
            </a:endParaRPr>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017" y="3325964"/>
            <a:ext cx="3360231" cy="241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5"/>
          <p:cNvSpPr txBox="1">
            <a:spLocks noChangeArrowheads="1"/>
          </p:cNvSpPr>
          <p:nvPr/>
        </p:nvSpPr>
        <p:spPr bwMode="auto">
          <a:xfrm>
            <a:off x="7154728" y="2983603"/>
            <a:ext cx="159452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P49</a:t>
            </a:r>
            <a:endParaRPr lang="ja-JP" altLang="en-US" sz="1600" dirty="0">
              <a:latin typeface="HG丸ｺﾞｼｯｸM-PRO" pitchFamily="50" charset="-128"/>
              <a:ea typeface="HG丸ｺﾞｼｯｸM-PRO" pitchFamily="50" charset="-128"/>
            </a:endParaRPr>
          </a:p>
        </p:txBody>
      </p:sp>
      <p:sp>
        <p:nvSpPr>
          <p:cNvPr id="74754" name="スライド番号プレースホルダー 3"/>
          <p:cNvSpPr>
            <a:spLocks noGrp="1"/>
          </p:cNvSpPr>
          <p:nvPr>
            <p:ph type="sldNum" sz="quarter" idx="12"/>
          </p:nvPr>
        </p:nvSpPr>
        <p:spPr>
          <a:xfrm>
            <a:off x="7740352" y="6245225"/>
            <a:ext cx="874440" cy="2688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FB1F8E1-F51F-4367-A319-27E9B9C2E9F2}" type="slidenum">
              <a:rPr lang="en-US" altLang="ja-JP" sz="1400" smtClean="0"/>
              <a:pPr>
                <a:spcBef>
                  <a:spcPct val="0"/>
                </a:spcBef>
                <a:buFontTx/>
                <a:buNone/>
              </a:pPr>
              <a:t>75</a:t>
            </a:fld>
            <a:endParaRPr lang="en-US" altLang="ja-JP" sz="1400" dirty="0" smtClean="0"/>
          </a:p>
        </p:txBody>
      </p:sp>
    </p:spTree>
    <p:extLst>
      <p:ext uri="{BB962C8B-B14F-4D97-AF65-F5344CB8AC3E}">
        <p14:creationId xmlns:p14="http://schemas.microsoft.com/office/powerpoint/2010/main" val="299682745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7"/>
          <p:cNvSpPr txBox="1">
            <a:spLocks noChangeArrowheads="1"/>
          </p:cNvSpPr>
          <p:nvPr/>
        </p:nvSpPr>
        <p:spPr bwMode="auto">
          <a:xfrm>
            <a:off x="157163" y="253841"/>
            <a:ext cx="8807450" cy="6401753"/>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4200"/>
              </a:lnSpc>
              <a:spcBef>
                <a:spcPct val="0"/>
              </a:spcBef>
              <a:buNone/>
            </a:pPr>
            <a:r>
              <a:rPr lang="ja-JP" altLang="en-US" sz="2800" b="1" dirty="0" smtClean="0">
                <a:solidFill>
                  <a:srgbClr val="0000CC"/>
                </a:solidFill>
                <a:latin typeface="HG丸ｺﾞｼｯｸM-PRO" pitchFamily="50" charset="-128"/>
                <a:ea typeface="HG丸ｺﾞｼｯｸM-PRO" pitchFamily="50" charset="-128"/>
              </a:rPr>
              <a:t>（エ）</a:t>
            </a:r>
            <a:r>
              <a:rPr lang="ja-JP" altLang="en-US" sz="2800" b="1" dirty="0">
                <a:solidFill>
                  <a:srgbClr val="0000CC"/>
                </a:solidFill>
                <a:latin typeface="HG丸ｺﾞｼｯｸM-PRO" pitchFamily="50" charset="-128"/>
                <a:ea typeface="HG丸ｺﾞｼｯｸM-PRO" pitchFamily="50" charset="-128"/>
              </a:rPr>
              <a:t>保護めがね（目の保護）</a:t>
            </a:r>
            <a:endParaRPr lang="ja-JP" altLang="en-US" sz="2800" dirty="0">
              <a:solidFill>
                <a:srgbClr val="0000CC"/>
              </a:solidFill>
              <a:latin typeface="HG丸ｺﾞｼｯｸM-PRO" pitchFamily="50" charset="-128"/>
              <a:ea typeface="HG丸ｺﾞｼｯｸM-PRO" pitchFamily="50" charset="-128"/>
            </a:endParaRPr>
          </a:p>
          <a:p>
            <a:pPr eaLnBrk="1" hangingPunct="1">
              <a:lnSpc>
                <a:spcPts val="3000"/>
              </a:lnSpc>
              <a:spcBef>
                <a:spcPct val="0"/>
              </a:spcBef>
              <a:buFontTx/>
              <a:buNone/>
            </a:pPr>
            <a:r>
              <a:rPr lang="en-US" altLang="ja-JP" sz="2400"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用途別の種類</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・防</a:t>
            </a:r>
            <a:r>
              <a:rPr lang="ja-JP" altLang="en-US" sz="2400" dirty="0" err="1">
                <a:latin typeface="HG丸ｺﾞｼｯｸM-PRO" pitchFamily="50" charset="-128"/>
                <a:ea typeface="HG丸ｺﾞｼｯｸM-PRO" pitchFamily="50" charset="-128"/>
              </a:rPr>
              <a:t>じん</a:t>
            </a:r>
            <a:r>
              <a:rPr lang="ja-JP" altLang="en-US" sz="2400" dirty="0">
                <a:latin typeface="HG丸ｺﾞｼｯｸM-PRO" pitchFamily="50" charset="-128"/>
                <a:ea typeface="HG丸ｺﾞｼｯｸM-PRO" pitchFamily="50" charset="-128"/>
              </a:rPr>
              <a:t>用：粉じんや薬液の飛来による目の災害を防ぐ。</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・しゃ</a:t>
            </a:r>
            <a:r>
              <a:rPr lang="ja-JP" altLang="en-US" sz="2400" dirty="0">
                <a:latin typeface="HG丸ｺﾞｼｯｸM-PRO" pitchFamily="50" charset="-128"/>
                <a:ea typeface="HG丸ｺﾞｼｯｸM-PRO" pitchFamily="50" charset="-128"/>
              </a:rPr>
              <a:t>光用：有害な光線（紫外線等）をさえぎって目の</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災害を防ぐ。</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・レーザー用</a:t>
            </a:r>
            <a:r>
              <a:rPr lang="ja-JP" altLang="en-US" sz="2400" dirty="0">
                <a:latin typeface="HG丸ｺﾞｼｯｸM-PRO" pitchFamily="50" charset="-128"/>
                <a:ea typeface="HG丸ｺﾞｼｯｸM-PRO" pitchFamily="50" charset="-128"/>
              </a:rPr>
              <a:t>：散乱光を防ぐ目的で使用される</a:t>
            </a:r>
            <a:r>
              <a:rPr lang="ja-JP" altLang="en-US" sz="2400" dirty="0" smtClean="0">
                <a:latin typeface="HG丸ｺﾞｼｯｸM-PRO" pitchFamily="50" charset="-128"/>
                <a:ea typeface="HG丸ｺﾞｼｯｸM-PRO" pitchFamily="50" charset="-128"/>
              </a:rPr>
              <a:t>。</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en-US" altLang="ja-JP" sz="2400"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形状別の種類</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・スペクタクル形</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・フロント形</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（ヘルメットなどに取り付けて</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使う。単独</a:t>
            </a:r>
            <a:r>
              <a:rPr lang="ja-JP" altLang="en-US" sz="2400" dirty="0">
                <a:latin typeface="HG丸ｺﾞｼｯｸM-PRO" pitchFamily="50" charset="-128"/>
                <a:ea typeface="HG丸ｺﾞｼｯｸM-PRO" pitchFamily="50" charset="-128"/>
              </a:rPr>
              <a:t>では不可。）</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・ゴグル形</a:t>
            </a: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使用中</a:t>
            </a:r>
            <a:r>
              <a:rPr lang="ja-JP" altLang="en-US" sz="2400" dirty="0">
                <a:latin typeface="HG丸ｺﾞｼｯｸM-PRO" pitchFamily="50" charset="-128"/>
                <a:ea typeface="HG丸ｺﾞｼｯｸM-PRO" pitchFamily="50" charset="-128"/>
              </a:rPr>
              <a:t>に、傷つきやすいので、常に点検し、不良品は</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交換するなど管理を徹底することが大事である。</a:t>
            </a:r>
          </a:p>
        </p:txBody>
      </p:sp>
      <p:sp>
        <p:nvSpPr>
          <p:cNvPr id="75780" name="Text Box 4"/>
          <p:cNvSpPr txBox="1">
            <a:spLocks noChangeArrowheads="1"/>
          </p:cNvSpPr>
          <p:nvPr/>
        </p:nvSpPr>
        <p:spPr bwMode="auto">
          <a:xfrm>
            <a:off x="6730206" y="404664"/>
            <a:ext cx="1779588"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P49</a:t>
            </a:r>
            <a:endParaRPr lang="ja-JP" altLang="en-US" sz="1600" dirty="0">
              <a:latin typeface="HG丸ｺﾞｼｯｸM-PRO" pitchFamily="50" charset="-128"/>
              <a:ea typeface="HG丸ｺﾞｼｯｸM-PRO" pitchFamily="50" charset="-128"/>
            </a:endParaRPr>
          </a:p>
        </p:txBody>
      </p:sp>
      <p:sp>
        <p:nvSpPr>
          <p:cNvPr id="7578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4BE992C-3151-486C-ACB2-AA253F2028A1}" type="slidenum">
              <a:rPr lang="en-US" altLang="ja-JP" sz="1400" smtClean="0"/>
              <a:pPr>
                <a:spcBef>
                  <a:spcPct val="0"/>
                </a:spcBef>
                <a:buFontTx/>
                <a:buNone/>
              </a:pPr>
              <a:t>76</a:t>
            </a:fld>
            <a:endParaRPr lang="en-US" altLang="ja-JP" sz="1400" smtClean="0"/>
          </a:p>
        </p:txBody>
      </p:sp>
      <p:pic>
        <p:nvPicPr>
          <p:cNvPr id="75783"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5485" y="2708126"/>
            <a:ext cx="1921784" cy="139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170684"/>
            <a:ext cx="1973291" cy="134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23230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ChangeArrowheads="1"/>
          </p:cNvSpPr>
          <p:nvPr/>
        </p:nvSpPr>
        <p:spPr bwMode="auto">
          <a:xfrm>
            <a:off x="251521" y="836712"/>
            <a:ext cx="8688388" cy="5543550"/>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・労働災害による全死亡者のうち、交通労働災害による死亡者は</a:t>
            </a:r>
            <a:r>
              <a:rPr lang="ja-JP" altLang="en-US" sz="2000" dirty="0" smtClean="0">
                <a:latin typeface="HG丸ｺﾞｼｯｸM-PRO" pitchFamily="50" charset="-128"/>
                <a:ea typeface="HG丸ｺﾞｼｯｸM-PRO" pitchFamily="50" charset="-128"/>
              </a:rPr>
              <a:t>約５</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分の１を占めて</a:t>
            </a:r>
            <a:r>
              <a:rPr lang="ja-JP" altLang="en-US" sz="2000" dirty="0" smtClean="0">
                <a:latin typeface="HG丸ｺﾞｼｯｸM-PRO" pitchFamily="50" charset="-128"/>
                <a:ea typeface="HG丸ｺﾞｼｯｸM-PRO" pitchFamily="50" charset="-128"/>
              </a:rPr>
              <a:t>いる（第三次産業では、約４分の１）。</a:t>
            </a: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・陸上貨物運送事業、建設業、商業、製造業、交通運輸業等幅広い業</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種で発生している。</a:t>
            </a:r>
          </a:p>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①</a:t>
            </a:r>
            <a:r>
              <a:rPr lang="ja-JP" altLang="en-US" sz="2000" dirty="0" smtClean="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交通労働災害</a:t>
            </a:r>
            <a:r>
              <a:rPr lang="ja-JP" altLang="en-US" sz="2000" dirty="0" smtClean="0">
                <a:solidFill>
                  <a:srgbClr val="FF0000"/>
                </a:solidFill>
                <a:latin typeface="HG丸ｺﾞｼｯｸM-PRO" pitchFamily="50" charset="-128"/>
                <a:ea typeface="HG丸ｺﾞｼｯｸM-PRO" pitchFamily="50" charset="-128"/>
              </a:rPr>
              <a:t>防止対策として</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・厚生労働省から公表されている「交通労</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働災害防止のためのガイドライン」に基</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づき</a:t>
            </a:r>
            <a:r>
              <a:rPr lang="ja-JP" altLang="en-US" sz="2000" dirty="0">
                <a:latin typeface="HG丸ｺﾞｼｯｸM-PRO" pitchFamily="50" charset="-128"/>
                <a:ea typeface="HG丸ｺﾞｼｯｸM-PRO" pitchFamily="50" charset="-128"/>
              </a:rPr>
              <a:t>対策を実施することが必要である。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smtClean="0">
                <a:solidFill>
                  <a:srgbClr val="FF0000"/>
                </a:solidFill>
                <a:latin typeface="HG丸ｺﾞｼｯｸM-PRO" pitchFamily="50" charset="-128"/>
                <a:ea typeface="HG丸ｺﾞｼｯｸM-PRO" pitchFamily="50" charset="-128"/>
              </a:rPr>
              <a:t>②．</a:t>
            </a:r>
            <a:r>
              <a:rPr lang="ja-JP" altLang="en-US" sz="2000" dirty="0">
                <a:solidFill>
                  <a:srgbClr val="FF0000"/>
                </a:solidFill>
                <a:latin typeface="HG丸ｺﾞｼｯｸM-PRO" pitchFamily="50" charset="-128"/>
                <a:ea typeface="HG丸ｺﾞｼｯｸM-PRO" pitchFamily="50" charset="-128"/>
              </a:rPr>
              <a:t>管理者</a:t>
            </a:r>
            <a:r>
              <a:rPr lang="ja-JP" altLang="en-US" sz="2000" dirty="0" smtClean="0">
                <a:solidFill>
                  <a:srgbClr val="FF0000"/>
                </a:solidFill>
                <a:latin typeface="HG丸ｺﾞｼｯｸM-PRO" pitchFamily="50" charset="-128"/>
                <a:ea typeface="HG丸ｺﾞｼｯｸM-PRO" pitchFamily="50" charset="-128"/>
              </a:rPr>
              <a:t>・運転業務従事者に</a:t>
            </a:r>
            <a:r>
              <a:rPr lang="ja-JP" altLang="en-US" sz="2000" dirty="0">
                <a:solidFill>
                  <a:srgbClr val="FF0000"/>
                </a:solidFill>
                <a:latin typeface="HG丸ｺﾞｼｯｸM-PRO" pitchFamily="50" charset="-128"/>
                <a:ea typeface="HG丸ｺﾞｼｯｸM-PRO" pitchFamily="50" charset="-128"/>
              </a:rPr>
              <a:t>対する教育</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・厚生労働省から公表されている「交通労</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働災害防止担当管理者教育実施要領」「</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自動車運転の業務に従事する労働者に対</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する安全衛生教育実施要領」に基づき教</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育を行うことが必要である。</a:t>
            </a:r>
            <a:endParaRPr lang="ja-JP" altLang="en-US" sz="2000" dirty="0">
              <a:solidFill>
                <a:srgbClr val="FF0000"/>
              </a:solidFill>
              <a:latin typeface="HG丸ｺﾞｼｯｸM-PRO" pitchFamily="50" charset="-128"/>
              <a:ea typeface="HG丸ｺﾞｼｯｸM-PRO" pitchFamily="50" charset="-128"/>
            </a:endParaRPr>
          </a:p>
        </p:txBody>
      </p:sp>
      <p:sp>
        <p:nvSpPr>
          <p:cNvPr id="84995" name="Text Box 13"/>
          <p:cNvSpPr txBox="1">
            <a:spLocks noChangeArrowheads="1"/>
          </p:cNvSpPr>
          <p:nvPr/>
        </p:nvSpPr>
        <p:spPr bwMode="auto">
          <a:xfrm>
            <a:off x="6588125" y="307975"/>
            <a:ext cx="1871663" cy="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100"/>
              </a:lnSpc>
              <a:spcBef>
                <a:spcPct val="0"/>
              </a:spcBef>
              <a:buFontTx/>
              <a:buNone/>
            </a:pPr>
            <a:r>
              <a:rPr lang="ja-JP" altLang="en-US" sz="1600" dirty="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P50</a:t>
            </a:r>
            <a:endParaRPr lang="en-US" altLang="ja-JP" sz="1600" dirty="0">
              <a:latin typeface="HG丸ｺﾞｼｯｸM-PRO" pitchFamily="50" charset="-128"/>
              <a:ea typeface="HG丸ｺﾞｼｯｸM-PRO" pitchFamily="50" charset="-128"/>
            </a:endParaRPr>
          </a:p>
        </p:txBody>
      </p:sp>
      <p:sp>
        <p:nvSpPr>
          <p:cNvPr id="8499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5546673-A8B9-4CA7-BC7A-126790B7D8BB}" type="slidenum">
              <a:rPr lang="en-US" altLang="ja-JP" sz="1400" smtClean="0"/>
              <a:pPr eaLnBrk="1" hangingPunct="1">
                <a:spcBef>
                  <a:spcPct val="0"/>
                </a:spcBef>
                <a:buFontTx/>
                <a:buNone/>
              </a:pPr>
              <a:t>77</a:t>
            </a:fld>
            <a:endParaRPr lang="en-US" altLang="ja-JP" sz="1400" smtClean="0"/>
          </a:p>
        </p:txBody>
      </p:sp>
      <p:pic>
        <p:nvPicPr>
          <p:cNvPr id="849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376" y="2132856"/>
            <a:ext cx="3165012" cy="23742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8" name="Text Box 6"/>
          <p:cNvSpPr txBox="1">
            <a:spLocks noChangeArrowheads="1"/>
          </p:cNvSpPr>
          <p:nvPr/>
        </p:nvSpPr>
        <p:spPr bwMode="auto">
          <a:xfrm>
            <a:off x="5650375" y="4590484"/>
            <a:ext cx="3165013" cy="1345240"/>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000"/>
              </a:lnSpc>
              <a:spcBef>
                <a:spcPct val="0"/>
              </a:spcBef>
              <a:buFontTx/>
              <a:buNone/>
            </a:pPr>
            <a:r>
              <a:rPr lang="ja-JP" altLang="en-US" sz="1600" dirty="0">
                <a:latin typeface="HG丸ｺﾞｼｯｸM-PRO" pitchFamily="50" charset="-128"/>
                <a:ea typeface="HG丸ｺﾞｼｯｸM-PRO" pitchFamily="50" charset="-128"/>
              </a:rPr>
              <a:t>作業者４名を乗せ、運転して</a:t>
            </a:r>
            <a:r>
              <a:rPr lang="ja-JP" altLang="en-US" sz="1600" dirty="0" err="1">
                <a:latin typeface="HG丸ｺﾞｼｯｸM-PRO" pitchFamily="50" charset="-128"/>
                <a:ea typeface="HG丸ｺﾞｼｯｸM-PRO" pitchFamily="50" charset="-128"/>
              </a:rPr>
              <a:t>い</a:t>
            </a:r>
            <a:endParaRPr lang="en-US" altLang="ja-JP" sz="1600" dirty="0">
              <a:latin typeface="HG丸ｺﾞｼｯｸM-PRO" pitchFamily="50" charset="-128"/>
              <a:ea typeface="HG丸ｺﾞｼｯｸM-PRO" pitchFamily="50" charset="-128"/>
            </a:endParaRPr>
          </a:p>
          <a:p>
            <a:pPr eaLnBrk="1" hangingPunct="1">
              <a:lnSpc>
                <a:spcPts val="2000"/>
              </a:lnSpc>
              <a:spcBef>
                <a:spcPct val="0"/>
              </a:spcBef>
              <a:buFontTx/>
              <a:buNone/>
            </a:pPr>
            <a:r>
              <a:rPr lang="ja-JP" altLang="en-US" sz="1600" dirty="0">
                <a:latin typeface="HG丸ｺﾞｼｯｸM-PRO" pitchFamily="50" charset="-128"/>
                <a:ea typeface="HG丸ｺﾞｼｯｸM-PRO" pitchFamily="50" charset="-128"/>
              </a:rPr>
              <a:t>たところ、左手に持っていたタ</a:t>
            </a:r>
            <a:endParaRPr lang="en-US" altLang="ja-JP" sz="1600" dirty="0">
              <a:latin typeface="HG丸ｺﾞｼｯｸM-PRO" pitchFamily="50" charset="-128"/>
              <a:ea typeface="HG丸ｺﾞｼｯｸM-PRO" pitchFamily="50" charset="-128"/>
            </a:endParaRPr>
          </a:p>
          <a:p>
            <a:pPr eaLnBrk="1" hangingPunct="1">
              <a:lnSpc>
                <a:spcPts val="2000"/>
              </a:lnSpc>
              <a:spcBef>
                <a:spcPct val="0"/>
              </a:spcBef>
              <a:buFontTx/>
              <a:buNone/>
            </a:pPr>
            <a:r>
              <a:rPr lang="ja-JP" altLang="en-US" sz="1600" dirty="0">
                <a:latin typeface="HG丸ｺﾞｼｯｸM-PRO" pitchFamily="50" charset="-128"/>
                <a:ea typeface="HG丸ｺﾞｼｯｸM-PRO" pitchFamily="50" charset="-128"/>
              </a:rPr>
              <a:t>バコを床に落としたため、拾おうと前屈みになった際、運転操</a:t>
            </a:r>
            <a:endParaRPr lang="en-US" altLang="ja-JP" sz="1600" dirty="0">
              <a:latin typeface="HG丸ｺﾞｼｯｸM-PRO" pitchFamily="50" charset="-128"/>
              <a:ea typeface="HG丸ｺﾞｼｯｸM-PRO" pitchFamily="50" charset="-128"/>
            </a:endParaRPr>
          </a:p>
          <a:p>
            <a:pPr eaLnBrk="1" hangingPunct="1">
              <a:lnSpc>
                <a:spcPts val="2000"/>
              </a:lnSpc>
              <a:spcBef>
                <a:spcPct val="0"/>
              </a:spcBef>
              <a:buFontTx/>
              <a:buNone/>
            </a:pPr>
            <a:r>
              <a:rPr lang="ja-JP" altLang="en-US" sz="1600" dirty="0">
                <a:latin typeface="HG丸ｺﾞｼｯｸM-PRO" pitchFamily="50" charset="-128"/>
                <a:ea typeface="HG丸ｺﾞｼｯｸM-PRO" pitchFamily="50" charset="-128"/>
              </a:rPr>
              <a:t>作を誤り排水路に転落。</a:t>
            </a:r>
          </a:p>
        </p:txBody>
      </p:sp>
      <p:sp>
        <p:nvSpPr>
          <p:cNvPr id="8" name="Rectangle 11"/>
          <p:cNvSpPr>
            <a:spLocks noChangeArrowheads="1"/>
          </p:cNvSpPr>
          <p:nvPr/>
        </p:nvSpPr>
        <p:spPr bwMode="auto">
          <a:xfrm>
            <a:off x="251521" y="156180"/>
            <a:ext cx="4608512" cy="45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85000"/>
              </a:lnSpc>
              <a:spcBef>
                <a:spcPct val="0"/>
              </a:spcBef>
              <a:buFontTx/>
              <a:buNone/>
            </a:pPr>
            <a:r>
              <a:rPr lang="ja-JP" altLang="en-US" sz="2800" dirty="0" smtClean="0">
                <a:latin typeface="HG丸ｺﾞｼｯｸM-PRO" pitchFamily="50" charset="-128"/>
                <a:ea typeface="HG丸ｺﾞｼｯｸM-PRO" pitchFamily="50" charset="-128"/>
              </a:rPr>
              <a:t>（５）交通労働災害の防止</a:t>
            </a:r>
            <a:endParaRPr lang="ja-JP" altLang="en-US" sz="28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88314842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1026"/>
          <p:cNvSpPr txBox="1">
            <a:spLocks noChangeArrowheads="1"/>
          </p:cNvSpPr>
          <p:nvPr/>
        </p:nvSpPr>
        <p:spPr bwMode="auto">
          <a:xfrm>
            <a:off x="251520" y="2132214"/>
            <a:ext cx="8784976" cy="477054"/>
          </a:xfrm>
          <a:prstGeom prst="rect">
            <a:avLst/>
          </a:prstGeom>
          <a:solidFill>
            <a:srgbClr val="FFCCFF"/>
          </a:solidFill>
          <a:ln w="9525">
            <a:solidFill>
              <a:srgbClr val="FFCCFF"/>
            </a:solidFill>
            <a:miter lim="800000"/>
            <a:headEnd/>
            <a:tailEnd/>
          </a:ln>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base" hangingPunct="1">
              <a:lnSpc>
                <a:spcPts val="3000"/>
              </a:lnSpc>
              <a:spcBef>
                <a:spcPct val="0"/>
              </a:spcBef>
            </a:pPr>
            <a:r>
              <a:rPr lang="ja-JP" altLang="en-US" sz="2000" dirty="0" smtClean="0">
                <a:latin typeface="HG丸ｺﾞｼｯｸM-PRO" pitchFamily="50" charset="-128"/>
                <a:ea typeface="HG丸ｺﾞｼｯｸM-PRO" pitchFamily="50" charset="-128"/>
              </a:rPr>
              <a:t>毎日の交通</a:t>
            </a:r>
            <a:r>
              <a:rPr lang="ja-JP" altLang="en-US" sz="2000" dirty="0">
                <a:latin typeface="HG丸ｺﾞｼｯｸM-PRO" pitchFamily="50" charset="-128"/>
                <a:ea typeface="HG丸ｺﾞｼｯｸM-PRO" pitchFamily="50" charset="-128"/>
              </a:rPr>
              <a:t>ＫＹＴで自分の運転に</a:t>
            </a:r>
            <a:r>
              <a:rPr lang="ja-JP" altLang="en-US" sz="2000" dirty="0" smtClean="0">
                <a:latin typeface="HG丸ｺﾞｼｯｸM-PRO" pitchFamily="50" charset="-128"/>
                <a:ea typeface="HG丸ｺﾞｼｯｸM-PRO" pitchFamily="50" charset="-128"/>
              </a:rPr>
              <a:t>ひそむ問題点</a:t>
            </a:r>
            <a:r>
              <a:rPr lang="ja-JP" altLang="en-US" sz="2000" dirty="0">
                <a:latin typeface="HG丸ｺﾞｼｯｸM-PRO" pitchFamily="50" charset="-128"/>
                <a:ea typeface="HG丸ｺﾞｼｯｸM-PRO" pitchFamily="50" charset="-128"/>
              </a:rPr>
              <a:t>に気づき、交通事故を</a:t>
            </a:r>
            <a:r>
              <a:rPr lang="ja-JP" altLang="en-US" sz="2000" dirty="0" smtClean="0">
                <a:latin typeface="HG丸ｺﾞｼｯｸM-PRO" pitchFamily="50" charset="-128"/>
                <a:ea typeface="HG丸ｺﾞｼｯｸM-PRO" pitchFamily="50" charset="-128"/>
              </a:rPr>
              <a:t>防ぐ</a:t>
            </a:r>
            <a:endParaRPr lang="ja-JP" altLang="ja-JP" sz="2000" dirty="0">
              <a:latin typeface="HG丸ｺﾞｼｯｸM-PRO" pitchFamily="50" charset="-128"/>
              <a:ea typeface="HG丸ｺﾞｼｯｸM-PRO" pitchFamily="50" charset="-128"/>
            </a:endParaRPr>
          </a:p>
        </p:txBody>
      </p:sp>
      <p:sp>
        <p:nvSpPr>
          <p:cNvPr id="68612" name="スライド番号プレースホルダー 2"/>
          <p:cNvSpPr>
            <a:spLocks noGrp="1"/>
          </p:cNvSpPr>
          <p:nvPr>
            <p:ph type="sldNum" sz="quarter" idx="10"/>
          </p:nvPr>
        </p:nvSpPr>
        <p:spPr>
          <a:xfrm>
            <a:off x="8058150" y="6237288"/>
            <a:ext cx="762000" cy="457200"/>
          </a:xfrm>
          <a:noFill/>
        </p:spPr>
        <p:txBody>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eaLnBrk="1" hangingPunct="1"/>
            <a:fld id="{E8FEE11B-046C-4E7A-AB83-E04ADE4811F1}" type="slidenum">
              <a:rPr lang="en-US" altLang="ja-JP" sz="1400" smtClean="0">
                <a:solidFill>
                  <a:srgbClr val="000000"/>
                </a:solidFill>
              </a:rPr>
              <a:pPr eaLnBrk="1" hangingPunct="1"/>
              <a:t>78</a:t>
            </a:fld>
            <a:endParaRPr lang="en-US" altLang="ja-JP" sz="1400" smtClean="0">
              <a:solidFill>
                <a:srgbClr val="000000"/>
              </a:solidFill>
            </a:endParaRPr>
          </a:p>
        </p:txBody>
      </p:sp>
      <p:sp>
        <p:nvSpPr>
          <p:cNvPr id="68613" name="正方形/長方形 10"/>
          <p:cNvSpPr>
            <a:spLocks noChangeArrowheads="1"/>
          </p:cNvSpPr>
          <p:nvPr/>
        </p:nvSpPr>
        <p:spPr bwMode="auto">
          <a:xfrm>
            <a:off x="251520" y="2654567"/>
            <a:ext cx="8784976"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2500"/>
              </a:lnSpc>
              <a:spcBef>
                <a:spcPct val="0"/>
              </a:spcBef>
            </a:pPr>
            <a:r>
              <a:rPr lang="en-US" altLang="ja-JP" sz="2000" dirty="0" smtClean="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交通ＫＹＴ</a:t>
            </a:r>
            <a:r>
              <a:rPr lang="ja-JP" altLang="en-US" sz="2000" dirty="0">
                <a:latin typeface="HG丸ｺﾞｼｯｸM-PRO" pitchFamily="50" charset="-128"/>
                <a:ea typeface="HG丸ｺﾞｼｯｸM-PRO" pitchFamily="50" charset="-128"/>
              </a:rPr>
              <a:t>の効果</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①交通</a:t>
            </a:r>
            <a:r>
              <a:rPr lang="ja-JP" altLang="en-US" sz="2000" dirty="0" smtClean="0">
                <a:latin typeface="HG丸ｺﾞｼｯｸM-PRO" pitchFamily="50" charset="-128"/>
                <a:ea typeface="HG丸ｺﾞｼｯｸM-PRO" pitchFamily="50" charset="-128"/>
              </a:rPr>
              <a:t>危険に</a:t>
            </a:r>
            <a:r>
              <a:rPr lang="ja-JP" altLang="en-US" sz="2000" dirty="0">
                <a:latin typeface="HG丸ｺﾞｼｯｸM-PRO" pitchFamily="50" charset="-128"/>
                <a:ea typeface="HG丸ｺﾞｼｯｸM-PRO" pitchFamily="50" charset="-128"/>
              </a:rPr>
              <a:t>対する感受性が鋭くなる。</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②</a:t>
            </a:r>
            <a:r>
              <a:rPr lang="ja-JP" altLang="en-US" sz="2000" dirty="0" err="1">
                <a:latin typeface="HG丸ｺﾞｼｯｸM-PRO" pitchFamily="50" charset="-128"/>
                <a:ea typeface="HG丸ｺﾞｼｯｸM-PRO" pitchFamily="50" charset="-128"/>
              </a:rPr>
              <a:t>要所要所</a:t>
            </a:r>
            <a:r>
              <a:rPr lang="ja-JP" altLang="en-US" sz="2000" dirty="0">
                <a:latin typeface="HG丸ｺﾞｼｯｸM-PRO" pitchFamily="50" charset="-128"/>
                <a:ea typeface="HG丸ｺﾞｼｯｸM-PRO" pitchFamily="50" charset="-128"/>
              </a:rPr>
              <a:t>での集中力が高まる。</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③実践への意欲（やる気）が向上する。</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ja-JP" sz="2000" dirty="0">
                <a:latin typeface="HG丸ｺﾞｼｯｸM-PRO" pitchFamily="50" charset="-128"/>
                <a:ea typeface="HG丸ｺﾞｼｯｸM-PRO" pitchFamily="50" charset="-128"/>
              </a:rPr>
              <a:t>交通事故を起こさない、もらわない</a:t>
            </a:r>
            <a:r>
              <a:rPr lang="ja-JP" altLang="ja-JP" sz="2000" dirty="0" smtClean="0">
                <a:latin typeface="HG丸ｺﾞｼｯｸM-PRO" pitchFamily="50" charset="-128"/>
                <a:ea typeface="HG丸ｺﾞｼｯｸM-PRO" pitchFamily="50" charset="-128"/>
              </a:rPr>
              <a:t>「防衛</a:t>
            </a:r>
            <a:r>
              <a:rPr lang="ja-JP" altLang="ja-JP" sz="2000" dirty="0">
                <a:latin typeface="HG丸ｺﾞｼｯｸM-PRO" pitchFamily="50" charset="-128"/>
                <a:ea typeface="HG丸ｺﾞｼｯｸM-PRO" pitchFamily="50" charset="-128"/>
              </a:rPr>
              <a:t>運転」「危険予知能力」</a:t>
            </a:r>
            <a:r>
              <a:rPr lang="ja-JP" altLang="en-US" sz="2000" dirty="0">
                <a:latin typeface="HG丸ｺﾞｼｯｸM-PRO" pitchFamily="50" charset="-128"/>
                <a:ea typeface="HG丸ｺﾞｼｯｸM-PRO" pitchFamily="50" charset="-128"/>
              </a:rPr>
              <a:t>の向上に</a:t>
            </a:r>
            <a:r>
              <a:rPr lang="ja-JP" altLang="en-US" sz="2000" dirty="0" smtClean="0">
                <a:latin typeface="HG丸ｺﾞｼｯｸM-PRO" pitchFamily="50" charset="-128"/>
                <a:ea typeface="HG丸ｺﾞｼｯｸM-PRO" pitchFamily="50" charset="-128"/>
              </a:rPr>
              <a:t>もつながる。</a:t>
            </a:r>
            <a:endParaRPr lang="en-US" altLang="ja-JP" sz="2000" dirty="0">
              <a:latin typeface="HG丸ｺﾞｼｯｸM-PRO" pitchFamily="50" charset="-128"/>
              <a:ea typeface="HG丸ｺﾞｼｯｸM-PRO" pitchFamily="50" charset="-128"/>
            </a:endParaRPr>
          </a:p>
        </p:txBody>
      </p:sp>
      <p:sp>
        <p:nvSpPr>
          <p:cNvPr id="68616" name="AutoShape 5"/>
          <p:cNvSpPr>
            <a:spLocks noChangeArrowheads="1"/>
          </p:cNvSpPr>
          <p:nvPr/>
        </p:nvSpPr>
        <p:spPr bwMode="auto">
          <a:xfrm>
            <a:off x="823991" y="6075271"/>
            <a:ext cx="304800" cy="227819"/>
          </a:xfrm>
          <a:prstGeom prst="downArrow">
            <a:avLst>
              <a:gd name="adj1" fmla="val 50000"/>
              <a:gd name="adj2" fmla="val 28125"/>
            </a:avLst>
          </a:prstGeom>
          <a:solidFill>
            <a:srgbClr val="000000"/>
          </a:solidFill>
          <a:ln w="9525">
            <a:solidFill>
              <a:srgbClr val="000000"/>
            </a:solidFill>
            <a:miter lim="800000"/>
            <a:headEnd/>
            <a:tailEnd/>
          </a:ln>
        </p:spPr>
        <p:txBody>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eaLnBrk="1" hangingPunct="1"/>
            <a:endParaRPr lang="ja-JP" altLang="en-US"/>
          </a:p>
        </p:txBody>
      </p:sp>
      <p:sp>
        <p:nvSpPr>
          <p:cNvPr id="68617" name="AutoShape 5"/>
          <p:cNvSpPr>
            <a:spLocks noChangeArrowheads="1"/>
          </p:cNvSpPr>
          <p:nvPr/>
        </p:nvSpPr>
        <p:spPr bwMode="auto">
          <a:xfrm>
            <a:off x="827584" y="5445224"/>
            <a:ext cx="304800" cy="201310"/>
          </a:xfrm>
          <a:prstGeom prst="downArrow">
            <a:avLst>
              <a:gd name="adj1" fmla="val 50000"/>
              <a:gd name="adj2" fmla="val 28125"/>
            </a:avLst>
          </a:prstGeom>
          <a:solidFill>
            <a:srgbClr val="000000"/>
          </a:solidFill>
          <a:ln w="9525">
            <a:solidFill>
              <a:srgbClr val="000000"/>
            </a:solidFill>
            <a:miter lim="800000"/>
            <a:headEnd/>
            <a:tailEnd/>
          </a:ln>
        </p:spPr>
        <p:txBody>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eaLnBrk="1" hangingPunct="1"/>
            <a:endParaRPr lang="ja-JP" altLang="en-US"/>
          </a:p>
        </p:txBody>
      </p:sp>
      <p:sp>
        <p:nvSpPr>
          <p:cNvPr id="9" name="Rectangle 4"/>
          <p:cNvSpPr>
            <a:spLocks noChangeArrowheads="1"/>
          </p:cNvSpPr>
          <p:nvPr/>
        </p:nvSpPr>
        <p:spPr bwMode="auto">
          <a:xfrm>
            <a:off x="539552" y="214572"/>
            <a:ext cx="6408712" cy="609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solidFill>
                  <a:srgbClr val="FF33CC"/>
                </a:solidFill>
                <a:latin typeface="HG丸ｺﾞｼｯｸM-PRO" panose="020F0600000000000000" pitchFamily="50" charset="-128"/>
                <a:ea typeface="HG丸ｺﾞｼｯｸM-PRO" panose="020F0600000000000000" pitchFamily="50" charset="-128"/>
              </a:rPr>
              <a:t>車の運転</a:t>
            </a:r>
            <a:r>
              <a:rPr lang="ja-JP" altLang="en-US" sz="2800" dirty="0">
                <a:latin typeface="HG丸ｺﾞｼｯｸM-PRO" panose="020F0600000000000000" pitchFamily="50" charset="-128"/>
                <a:ea typeface="HG丸ｺﾞｼｯｸM-PRO" panose="020F0600000000000000" pitchFamily="50" charset="-128"/>
              </a:rPr>
              <a:t>と</a:t>
            </a:r>
            <a:r>
              <a:rPr lang="ja-JP" altLang="en-US" sz="2800" dirty="0">
                <a:solidFill>
                  <a:srgbClr val="FF33CC"/>
                </a:solidFill>
                <a:latin typeface="HG丸ｺﾞｼｯｸM-PRO" panose="020F0600000000000000" pitchFamily="50" charset="-128"/>
                <a:ea typeface="HG丸ｺﾞｼｯｸM-PRO" panose="020F0600000000000000" pitchFamily="50" charset="-128"/>
              </a:rPr>
              <a:t>一般作業</a:t>
            </a:r>
            <a:r>
              <a:rPr lang="ja-JP" altLang="en-US" sz="2800" dirty="0">
                <a:latin typeface="HG丸ｺﾞｼｯｸM-PRO" panose="020F0600000000000000" pitchFamily="50" charset="-128"/>
                <a:ea typeface="HG丸ｺﾞｼｯｸM-PRO" panose="020F0600000000000000" pitchFamily="50" charset="-128"/>
              </a:rPr>
              <a:t>の大きな違い</a:t>
            </a:r>
          </a:p>
        </p:txBody>
      </p:sp>
      <p:sp>
        <p:nvSpPr>
          <p:cNvPr id="10" name="Text Box 3"/>
          <p:cNvSpPr txBox="1">
            <a:spLocks noChangeArrowheads="1"/>
          </p:cNvSpPr>
          <p:nvPr/>
        </p:nvSpPr>
        <p:spPr bwMode="auto">
          <a:xfrm>
            <a:off x="685800" y="942185"/>
            <a:ext cx="6550496"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5000"/>
              </a:lnSpc>
            </a:pPr>
            <a:r>
              <a:rPr lang="ja-JP" altLang="en-US" sz="2400" dirty="0">
                <a:latin typeface="HG丸ｺﾞｼｯｸM-PRO" panose="020F0600000000000000" pitchFamily="50" charset="-128"/>
                <a:ea typeface="HG丸ｺﾞｼｯｸM-PRO" panose="020F0600000000000000" pitchFamily="50" charset="-128"/>
              </a:rPr>
              <a:t>１．車の運転は一人作業である。</a:t>
            </a:r>
          </a:p>
          <a:p>
            <a:pPr>
              <a:lnSpc>
                <a:spcPct val="95000"/>
              </a:lnSpc>
            </a:pPr>
            <a:r>
              <a:rPr lang="ja-JP" altLang="en-US" sz="2400" dirty="0">
                <a:latin typeface="HG丸ｺﾞｼｯｸM-PRO" panose="020F0600000000000000" pitchFamily="50" charset="-128"/>
                <a:ea typeface="HG丸ｺﾞｼｯｸM-PRO" panose="020F0600000000000000" pitchFamily="50" charset="-128"/>
              </a:rPr>
              <a:t>２．周囲の状況が刻々と変化する。</a:t>
            </a:r>
          </a:p>
          <a:p>
            <a:pPr>
              <a:lnSpc>
                <a:spcPct val="95000"/>
              </a:lnSpc>
            </a:pPr>
            <a:r>
              <a:rPr lang="ja-JP" altLang="en-US" sz="2400" u="sng" dirty="0">
                <a:solidFill>
                  <a:srgbClr val="FF3300"/>
                </a:solidFill>
                <a:latin typeface="HG丸ｺﾞｼｯｸM-PRO" panose="020F0600000000000000" pitchFamily="50" charset="-128"/>
                <a:ea typeface="HG丸ｺﾞｼｯｸM-PRO" panose="020F0600000000000000" pitchFamily="50" charset="-128"/>
              </a:rPr>
              <a:t>３．対策を相手に求めることはできない</a:t>
            </a:r>
            <a:r>
              <a:rPr lang="ja-JP" altLang="en-US" sz="2400" u="sng" dirty="0" smtClean="0">
                <a:solidFill>
                  <a:srgbClr val="FF3300"/>
                </a:solidFill>
                <a:latin typeface="HG丸ｺﾞｼｯｸM-PRO" panose="020F0600000000000000" pitchFamily="50" charset="-128"/>
                <a:ea typeface="HG丸ｺﾞｼｯｸM-PRO" panose="020F0600000000000000" pitchFamily="50" charset="-128"/>
              </a:rPr>
              <a:t>。</a:t>
            </a:r>
            <a:endParaRPr lang="ja-JP" altLang="en-US" sz="2800" dirty="0">
              <a:solidFill>
                <a:srgbClr val="FF3300"/>
              </a:solidFill>
              <a:latin typeface="HG丸ｺﾞｼｯｸM-PRO" panose="020F0600000000000000" pitchFamily="50" charset="-128"/>
              <a:ea typeface="HG丸ｺﾞｼｯｸM-PRO" panose="020F0600000000000000" pitchFamily="50" charset="-128"/>
            </a:endParaRPr>
          </a:p>
        </p:txBody>
      </p:sp>
      <p:sp>
        <p:nvSpPr>
          <p:cNvPr id="11" name="正方形/長方形 10"/>
          <p:cNvSpPr>
            <a:spLocks noChangeArrowheads="1"/>
          </p:cNvSpPr>
          <p:nvPr/>
        </p:nvSpPr>
        <p:spPr bwMode="auto">
          <a:xfrm>
            <a:off x="359024" y="4692951"/>
            <a:ext cx="8677472"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2500"/>
              </a:lnSpc>
            </a:pPr>
            <a:r>
              <a:rPr lang="en-US" altLang="ja-JP" sz="2000" b="1" dirty="0" smtClean="0">
                <a:solidFill>
                  <a:srgbClr val="FF0000"/>
                </a:solidFill>
                <a:latin typeface="HG丸ｺﾞｼｯｸM-PRO" pitchFamily="50" charset="-128"/>
                <a:ea typeface="HG丸ｺﾞｼｯｸM-PRO" pitchFamily="50" charset="-128"/>
              </a:rPr>
              <a:t>※</a:t>
            </a:r>
            <a:r>
              <a:rPr lang="ja-JP" altLang="en-US" sz="2000" b="1" dirty="0">
                <a:solidFill>
                  <a:srgbClr val="FF0000"/>
                </a:solidFill>
                <a:latin typeface="HG丸ｺﾞｼｯｸM-PRO" pitchFamily="50" charset="-128"/>
                <a:ea typeface="HG丸ｺﾞｼｯｸM-PRO" pitchFamily="50" charset="-128"/>
              </a:rPr>
              <a:t>運転とは</a:t>
            </a:r>
          </a:p>
          <a:p>
            <a:pPr algn="l" eaLnBrk="1" hangingPunct="1">
              <a:lnSpc>
                <a:spcPts val="2500"/>
              </a:lnSpc>
            </a:pPr>
            <a:r>
              <a:rPr lang="ja-JP" altLang="en-US" sz="2000" dirty="0">
                <a:solidFill>
                  <a:srgbClr val="000000"/>
                </a:solidFill>
                <a:latin typeface="HG丸ｺﾞｼｯｸM-PRO" pitchFamily="50" charset="-128"/>
                <a:ea typeface="HG丸ｺﾞｼｯｸM-PRO" pitchFamily="50" charset="-128"/>
              </a:rPr>
              <a:t>認知（目で確認）＋　</a:t>
            </a:r>
            <a:r>
              <a:rPr lang="ja-JP" altLang="en-US" sz="2000" b="1" u="sng" dirty="0">
                <a:solidFill>
                  <a:srgbClr val="FF0000"/>
                </a:solidFill>
                <a:latin typeface="HG丸ｺﾞｼｯｸM-PRO" pitchFamily="50" charset="-128"/>
                <a:ea typeface="HG丸ｺﾞｼｯｸM-PRO" pitchFamily="50" charset="-128"/>
              </a:rPr>
              <a:t>予知（感性</a:t>
            </a:r>
            <a:r>
              <a:rPr lang="ja-JP" altLang="en-US" sz="2000" b="1" u="sng" dirty="0" smtClean="0">
                <a:solidFill>
                  <a:srgbClr val="FF0000"/>
                </a:solidFill>
                <a:latin typeface="HG丸ｺﾞｼｯｸM-PRO" pitchFamily="50" charset="-128"/>
                <a:ea typeface="HG丸ｺﾞｼｯｸM-PRO" pitchFamily="50" charset="-128"/>
              </a:rPr>
              <a:t>）</a:t>
            </a:r>
            <a:r>
              <a:rPr lang="ja-JP" altLang="en-US" sz="2000" dirty="0" smtClean="0">
                <a:solidFill>
                  <a:srgbClr val="000000"/>
                </a:solidFill>
                <a:latin typeface="HG丸ｺﾞｼｯｸM-PRO" pitchFamily="50" charset="-128"/>
                <a:ea typeface="HG丸ｺﾞｼｯｸM-PRO" pitchFamily="50" charset="-128"/>
              </a:rPr>
              <a:t>　</a:t>
            </a:r>
            <a:r>
              <a:rPr lang="en-US" altLang="ja-JP" sz="2000" dirty="0" smtClean="0">
                <a:solidFill>
                  <a:srgbClr val="000000"/>
                </a:solidFill>
                <a:latin typeface="HG丸ｺﾞｼｯｸM-PRO" pitchFamily="50" charset="-128"/>
                <a:ea typeface="HG丸ｺﾞｼｯｸM-PRO" pitchFamily="50" charset="-128"/>
              </a:rPr>
              <a:t>…</a:t>
            </a:r>
            <a:r>
              <a:rPr lang="ja-JP" altLang="en-US" sz="2000" dirty="0">
                <a:solidFill>
                  <a:srgbClr val="000000"/>
                </a:solidFill>
                <a:latin typeface="HG丸ｺﾞｼｯｸM-PRO" pitchFamily="50" charset="-128"/>
                <a:ea typeface="HG丸ｺﾞｼｯｸM-PRO" pitchFamily="50" charset="-128"/>
              </a:rPr>
              <a:t>かも</a:t>
            </a:r>
            <a:r>
              <a:rPr lang="ja-JP" altLang="en-US" sz="2000" dirty="0" smtClean="0">
                <a:solidFill>
                  <a:srgbClr val="000000"/>
                </a:solidFill>
                <a:latin typeface="HG丸ｺﾞｼｯｸM-PRO" pitchFamily="50" charset="-128"/>
                <a:ea typeface="HG丸ｺﾞｼｯｸM-PRO" pitchFamily="50" charset="-128"/>
              </a:rPr>
              <a:t>しれない</a:t>
            </a:r>
            <a:r>
              <a:rPr lang="ja-JP" altLang="en-US" sz="2000" b="1" dirty="0" smtClean="0">
                <a:solidFill>
                  <a:srgbClr val="000000"/>
                </a:solidFill>
                <a:latin typeface="HG丸ｺﾞｼｯｸM-PRO" pitchFamily="50" charset="-128"/>
                <a:ea typeface="HG丸ｺﾞｼｯｸM-PRO" pitchFamily="50" charset="-128"/>
              </a:rPr>
              <a:t>○　　</a:t>
            </a:r>
            <a:r>
              <a:rPr lang="en-US" altLang="ja-JP" sz="2000" dirty="0" smtClean="0">
                <a:solidFill>
                  <a:srgbClr val="000000"/>
                </a:solidFill>
                <a:latin typeface="HG丸ｺﾞｼｯｸM-PRO" pitchFamily="50" charset="-128"/>
                <a:ea typeface="HG丸ｺﾞｼｯｸM-PRO" pitchFamily="50" charset="-128"/>
              </a:rPr>
              <a:t>…</a:t>
            </a:r>
            <a:r>
              <a:rPr lang="ja-JP" altLang="en-US" sz="2000" dirty="0" err="1" smtClean="0">
                <a:solidFill>
                  <a:srgbClr val="000000"/>
                </a:solidFill>
                <a:latin typeface="HG丸ｺﾞｼｯｸM-PRO" pitchFamily="50" charset="-128"/>
                <a:ea typeface="HG丸ｺﾞｼｯｸM-PRO" pitchFamily="50" charset="-128"/>
              </a:rPr>
              <a:t>だろう</a:t>
            </a:r>
            <a:r>
              <a:rPr lang="en-US" altLang="ja-JP" sz="2000" b="1" dirty="0" smtClean="0">
                <a:solidFill>
                  <a:srgbClr val="000000"/>
                </a:solidFill>
                <a:latin typeface="HG丸ｺﾞｼｯｸM-PRO" pitchFamily="50" charset="-128"/>
                <a:ea typeface="HG丸ｺﾞｼｯｸM-PRO" pitchFamily="50" charset="-128"/>
              </a:rPr>
              <a:t>×</a:t>
            </a:r>
          </a:p>
          <a:p>
            <a:pPr algn="l" eaLnBrk="1" hangingPunct="1">
              <a:lnSpc>
                <a:spcPts val="2500"/>
              </a:lnSpc>
            </a:pPr>
            <a:endParaRPr lang="en-US" altLang="ja-JP" sz="2000" dirty="0" smtClean="0">
              <a:solidFill>
                <a:srgbClr val="000000"/>
              </a:solidFill>
              <a:latin typeface="HG丸ｺﾞｼｯｸM-PRO" pitchFamily="50" charset="-128"/>
              <a:ea typeface="HG丸ｺﾞｼｯｸM-PRO" pitchFamily="50" charset="-128"/>
            </a:endParaRPr>
          </a:p>
          <a:p>
            <a:pPr algn="l" eaLnBrk="1" hangingPunct="1">
              <a:lnSpc>
                <a:spcPts val="2500"/>
              </a:lnSpc>
            </a:pPr>
            <a:r>
              <a:rPr lang="ja-JP" altLang="en-US" sz="2000" dirty="0" smtClean="0">
                <a:solidFill>
                  <a:srgbClr val="000000"/>
                </a:solidFill>
                <a:latin typeface="HG丸ｺﾞｼｯｸM-PRO" pitchFamily="50" charset="-128"/>
                <a:ea typeface="HG丸ｺﾞｼｯｸM-PRO" pitchFamily="50" charset="-128"/>
              </a:rPr>
              <a:t>判断（頭：脳みそで判断）　</a:t>
            </a:r>
            <a:endParaRPr lang="en-US" altLang="ja-JP" sz="2000" dirty="0" smtClean="0">
              <a:solidFill>
                <a:srgbClr val="000000"/>
              </a:solidFill>
              <a:latin typeface="HG丸ｺﾞｼｯｸM-PRO" pitchFamily="50" charset="-128"/>
              <a:ea typeface="HG丸ｺﾞｼｯｸM-PRO" pitchFamily="50" charset="-128"/>
            </a:endParaRPr>
          </a:p>
          <a:p>
            <a:pPr algn="l" eaLnBrk="1" hangingPunct="1">
              <a:lnSpc>
                <a:spcPts val="2500"/>
              </a:lnSpc>
            </a:pPr>
            <a:r>
              <a:rPr lang="ja-JP" altLang="en-US" sz="2000" dirty="0">
                <a:solidFill>
                  <a:srgbClr val="000000"/>
                </a:solidFill>
                <a:latin typeface="HG丸ｺﾞｼｯｸM-PRO" pitchFamily="50" charset="-128"/>
                <a:ea typeface="HG丸ｺﾞｼｯｸM-PRO" pitchFamily="50" charset="-128"/>
              </a:rPr>
              <a:t>　</a:t>
            </a:r>
            <a:endParaRPr lang="en-US" altLang="ja-JP" sz="2000" dirty="0" smtClean="0">
              <a:solidFill>
                <a:srgbClr val="000000"/>
              </a:solidFill>
              <a:latin typeface="HG丸ｺﾞｼｯｸM-PRO" pitchFamily="50" charset="-128"/>
              <a:ea typeface="HG丸ｺﾞｼｯｸM-PRO" pitchFamily="50" charset="-128"/>
            </a:endParaRPr>
          </a:p>
          <a:p>
            <a:pPr algn="l" eaLnBrk="1" hangingPunct="1">
              <a:lnSpc>
                <a:spcPts val="2500"/>
              </a:lnSpc>
            </a:pPr>
            <a:r>
              <a:rPr lang="ja-JP" altLang="en-US" sz="2000" dirty="0" smtClean="0">
                <a:solidFill>
                  <a:srgbClr val="000000"/>
                </a:solidFill>
                <a:latin typeface="HG丸ｺﾞｼｯｸM-PRO" pitchFamily="50" charset="-128"/>
                <a:ea typeface="HG丸ｺﾞｼｯｸM-PRO" pitchFamily="50" charset="-128"/>
              </a:rPr>
              <a:t>操作</a:t>
            </a:r>
            <a:r>
              <a:rPr lang="ja-JP" altLang="en-US" sz="2000" dirty="0">
                <a:solidFill>
                  <a:srgbClr val="000000"/>
                </a:solidFill>
                <a:latin typeface="HG丸ｺﾞｼｯｸM-PRO" pitchFamily="50" charset="-128"/>
                <a:ea typeface="HG丸ｺﾞｼｯｸM-PRO" pitchFamily="50" charset="-128"/>
              </a:rPr>
              <a:t>（腕・足で操作）　　　である。</a:t>
            </a:r>
            <a:endParaRPr lang="en-US" altLang="ja-JP" sz="20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30819951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FFA5C7DE-2FD4-438E-8ED2-D443A2347447}" type="slidenum">
              <a:rPr lang="en-US" altLang="ja-JP" sz="1400" smtClean="0"/>
              <a:pPr>
                <a:spcBef>
                  <a:spcPct val="0"/>
                </a:spcBef>
                <a:buFontTx/>
                <a:buNone/>
              </a:pPr>
              <a:t>79</a:t>
            </a:fld>
            <a:endParaRPr lang="en-US" altLang="ja-JP" sz="1400" smtClean="0"/>
          </a:p>
        </p:txBody>
      </p:sp>
      <p:sp>
        <p:nvSpPr>
          <p:cNvPr id="76803" name="AutoShape 4"/>
          <p:cNvSpPr>
            <a:spLocks noGrp="1" noChangeArrowheads="1"/>
          </p:cNvSpPr>
          <p:nvPr>
            <p:ph type="title" idx="4294967295"/>
          </p:nvPr>
        </p:nvSpPr>
        <p:spPr>
          <a:xfrm>
            <a:off x="381000" y="1752600"/>
            <a:ext cx="8229600" cy="2654300"/>
          </a:xfrm>
          <a:prstGeom prst="roundRect">
            <a:avLst>
              <a:gd name="adj" fmla="val 16667"/>
            </a:avLst>
          </a:prstGeom>
          <a:solidFill>
            <a:srgbClr val="ECB2C0"/>
          </a:solidFill>
          <a:ln>
            <a:solidFill>
              <a:schemeClr val="tx1"/>
            </a:solidFill>
            <a:round/>
            <a:headEnd/>
            <a:tailEnd/>
          </a:ln>
        </p:spPr>
        <p:txBody>
          <a:bodyPr wrap="none"/>
          <a:lstStyle/>
          <a:p>
            <a:r>
              <a:rPr lang="ja-JP" altLang="en-US" dirty="0" smtClean="0">
                <a:solidFill>
                  <a:schemeClr val="tx1"/>
                </a:solidFill>
                <a:latin typeface="HG丸ｺﾞｼｯｸM-PRO" pitchFamily="50" charset="-128"/>
                <a:ea typeface="HG丸ｺﾞｼｯｸM-PRO" pitchFamily="50" charset="-128"/>
              </a:rPr>
              <a:t>４　労働災害の</a:t>
            </a:r>
            <a:r>
              <a:rPr lang="en-US" altLang="ja-JP" dirty="0" smtClean="0">
                <a:solidFill>
                  <a:schemeClr val="tx1"/>
                </a:solidFill>
                <a:latin typeface="HG丸ｺﾞｼｯｸM-PRO" pitchFamily="50" charset="-128"/>
                <a:ea typeface="HG丸ｺﾞｼｯｸM-PRO" pitchFamily="50" charset="-128"/>
              </a:rPr>
              <a:t/>
            </a:r>
            <a:br>
              <a:rPr lang="en-US" altLang="ja-JP" dirty="0" smtClean="0">
                <a:solidFill>
                  <a:schemeClr val="tx1"/>
                </a:solidFill>
                <a:latin typeface="HG丸ｺﾞｼｯｸM-PRO" pitchFamily="50" charset="-128"/>
                <a:ea typeface="HG丸ｺﾞｼｯｸM-PRO" pitchFamily="50" charset="-128"/>
              </a:rPr>
            </a:br>
            <a:r>
              <a:rPr lang="ja-JP" altLang="en-US" dirty="0" smtClean="0">
                <a:solidFill>
                  <a:schemeClr val="tx1"/>
                </a:solidFill>
                <a:latin typeface="HG丸ｺﾞｼｯｸM-PRO" pitchFamily="50" charset="-128"/>
                <a:ea typeface="HG丸ｺﾞｼｯｸM-PRO" pitchFamily="50" charset="-128"/>
              </a:rPr>
              <a:t>原因調査と再発防止対策</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番号プレースホルダー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8969A099-D24D-43B7-B299-772F690DA9E6}" type="slidenum">
              <a:rPr lang="en-US" altLang="ja-JP" sz="1400" smtClean="0"/>
              <a:pPr>
                <a:spcBef>
                  <a:spcPct val="0"/>
                </a:spcBef>
                <a:buFontTx/>
                <a:buNone/>
              </a:pPr>
              <a:t>8</a:t>
            </a:fld>
            <a:endParaRPr lang="en-US" altLang="ja-JP" sz="1400" smtClean="0"/>
          </a:p>
        </p:txBody>
      </p:sp>
      <p:sp>
        <p:nvSpPr>
          <p:cNvPr id="11267" name="Rectangle 2"/>
          <p:cNvSpPr>
            <a:spLocks noGrp="1" noChangeArrowheads="1"/>
          </p:cNvSpPr>
          <p:nvPr>
            <p:ph type="ctrTitle"/>
          </p:nvPr>
        </p:nvSpPr>
        <p:spPr>
          <a:xfrm>
            <a:off x="685800" y="533400"/>
            <a:ext cx="7772400" cy="762000"/>
          </a:xfrm>
        </p:spPr>
        <p:txBody>
          <a:bodyPr/>
          <a:lstStyle/>
          <a:p>
            <a:r>
              <a:rPr lang="ja-JP" altLang="en-US" sz="3600" smtClean="0">
                <a:solidFill>
                  <a:srgbClr val="FF0000"/>
                </a:solidFill>
                <a:latin typeface="HG丸ｺﾞｼｯｸM-PRO" pitchFamily="50" charset="-128"/>
                <a:ea typeface="HG丸ｺﾞｼｯｸM-PRO" pitchFamily="50" charset="-128"/>
              </a:rPr>
              <a:t>労働災害に対する責任の範囲</a:t>
            </a:r>
          </a:p>
        </p:txBody>
      </p:sp>
      <p:sp>
        <p:nvSpPr>
          <p:cNvPr id="11268" name="Oval 3"/>
          <p:cNvSpPr>
            <a:spLocks noChangeArrowheads="1"/>
          </p:cNvSpPr>
          <p:nvPr/>
        </p:nvSpPr>
        <p:spPr bwMode="auto">
          <a:xfrm>
            <a:off x="1524000" y="3733800"/>
            <a:ext cx="2667000" cy="2590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latin typeface="Times New Roman" charset="0"/>
            </a:endParaRPr>
          </a:p>
        </p:txBody>
      </p:sp>
      <p:sp>
        <p:nvSpPr>
          <p:cNvPr id="11269" name="Oval 4"/>
          <p:cNvSpPr>
            <a:spLocks noChangeArrowheads="1"/>
          </p:cNvSpPr>
          <p:nvPr/>
        </p:nvSpPr>
        <p:spPr bwMode="auto">
          <a:xfrm>
            <a:off x="1905000" y="4114800"/>
            <a:ext cx="1905000" cy="1828800"/>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en-US" sz="2400">
              <a:latin typeface="Times New Roman" charset="0"/>
            </a:endParaRPr>
          </a:p>
        </p:txBody>
      </p:sp>
      <p:sp>
        <p:nvSpPr>
          <p:cNvPr id="11270" name="Oval 5"/>
          <p:cNvSpPr>
            <a:spLocks noChangeArrowheads="1"/>
          </p:cNvSpPr>
          <p:nvPr/>
        </p:nvSpPr>
        <p:spPr bwMode="auto">
          <a:xfrm>
            <a:off x="2362200" y="4495800"/>
            <a:ext cx="990600" cy="990600"/>
          </a:xfrm>
          <a:prstGeom prst="ellipse">
            <a:avLst/>
          </a:pr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600" b="1">
                <a:latin typeface="HG丸ｺﾞｼｯｸM-PRO" pitchFamily="50" charset="-128"/>
                <a:ea typeface="HG丸ｺﾞｼｯｸM-PRO" pitchFamily="50" charset="-128"/>
              </a:rPr>
              <a:t>安衛法</a:t>
            </a:r>
          </a:p>
          <a:p>
            <a:pPr algn="ctr" eaLnBrk="1" hangingPunct="1">
              <a:spcBef>
                <a:spcPct val="0"/>
              </a:spcBef>
              <a:buFontTx/>
              <a:buNone/>
            </a:pPr>
            <a:r>
              <a:rPr lang="ja-JP" altLang="en-US" sz="1600" b="1">
                <a:latin typeface="HG丸ｺﾞｼｯｸM-PRO" pitchFamily="50" charset="-128"/>
                <a:ea typeface="HG丸ｺﾞｼｯｸM-PRO" pitchFamily="50" charset="-128"/>
              </a:rPr>
              <a:t>違反</a:t>
            </a:r>
            <a:endParaRPr lang="ja-JP" altLang="en-US" sz="2400" b="1">
              <a:latin typeface="HG丸ｺﾞｼｯｸM-PRO" pitchFamily="50" charset="-128"/>
              <a:ea typeface="HG丸ｺﾞｼｯｸM-PRO" pitchFamily="50" charset="-128"/>
            </a:endParaRPr>
          </a:p>
        </p:txBody>
      </p:sp>
      <p:sp>
        <p:nvSpPr>
          <p:cNvPr id="11271" name="Line 6"/>
          <p:cNvSpPr>
            <a:spLocks noChangeShapeType="1"/>
          </p:cNvSpPr>
          <p:nvPr/>
        </p:nvSpPr>
        <p:spPr bwMode="auto">
          <a:xfrm flipV="1">
            <a:off x="2362200" y="327660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2" name="Line 7"/>
          <p:cNvSpPr>
            <a:spLocks noChangeShapeType="1"/>
          </p:cNvSpPr>
          <p:nvPr/>
        </p:nvSpPr>
        <p:spPr bwMode="auto">
          <a:xfrm flipV="1">
            <a:off x="3352800" y="327660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3" name="Line 8"/>
          <p:cNvSpPr>
            <a:spLocks noChangeShapeType="1"/>
          </p:cNvSpPr>
          <p:nvPr/>
        </p:nvSpPr>
        <p:spPr bwMode="auto">
          <a:xfrm flipV="1">
            <a:off x="1905000" y="28194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 name="Line 9"/>
          <p:cNvSpPr>
            <a:spLocks noChangeShapeType="1"/>
          </p:cNvSpPr>
          <p:nvPr/>
        </p:nvSpPr>
        <p:spPr bwMode="auto">
          <a:xfrm flipV="1">
            <a:off x="3810000" y="28194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5" name="Line 10"/>
          <p:cNvSpPr>
            <a:spLocks noChangeShapeType="1"/>
          </p:cNvSpPr>
          <p:nvPr/>
        </p:nvSpPr>
        <p:spPr bwMode="auto">
          <a:xfrm flipV="1">
            <a:off x="1524000" y="2133600"/>
            <a:ext cx="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6" name="Line 11"/>
          <p:cNvSpPr>
            <a:spLocks noChangeShapeType="1"/>
          </p:cNvSpPr>
          <p:nvPr/>
        </p:nvSpPr>
        <p:spPr bwMode="auto">
          <a:xfrm flipV="1">
            <a:off x="4191000" y="2057400"/>
            <a:ext cx="0" cy="297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7" name="Line 12"/>
          <p:cNvSpPr>
            <a:spLocks noChangeShapeType="1"/>
          </p:cNvSpPr>
          <p:nvPr/>
        </p:nvSpPr>
        <p:spPr bwMode="auto">
          <a:xfrm>
            <a:off x="2362200" y="3581400"/>
            <a:ext cx="9906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8" name="Line 13"/>
          <p:cNvSpPr>
            <a:spLocks noChangeShapeType="1"/>
          </p:cNvSpPr>
          <p:nvPr/>
        </p:nvSpPr>
        <p:spPr bwMode="auto">
          <a:xfrm>
            <a:off x="1905000" y="2971800"/>
            <a:ext cx="19050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9" name="Line 14"/>
          <p:cNvSpPr>
            <a:spLocks noChangeShapeType="1"/>
          </p:cNvSpPr>
          <p:nvPr/>
        </p:nvSpPr>
        <p:spPr bwMode="auto">
          <a:xfrm>
            <a:off x="1524000" y="2286000"/>
            <a:ext cx="26670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0" name="Oval 15"/>
          <p:cNvSpPr>
            <a:spLocks noChangeArrowheads="1"/>
          </p:cNvSpPr>
          <p:nvPr/>
        </p:nvSpPr>
        <p:spPr bwMode="auto">
          <a:xfrm>
            <a:off x="2514600" y="1676400"/>
            <a:ext cx="914400" cy="457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①</a:t>
            </a:r>
          </a:p>
        </p:txBody>
      </p:sp>
      <p:sp>
        <p:nvSpPr>
          <p:cNvPr id="11281" name="Oval 16"/>
          <p:cNvSpPr>
            <a:spLocks noChangeArrowheads="1"/>
          </p:cNvSpPr>
          <p:nvPr/>
        </p:nvSpPr>
        <p:spPr bwMode="auto">
          <a:xfrm>
            <a:off x="2667000" y="2362200"/>
            <a:ext cx="609600" cy="533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②</a:t>
            </a:r>
          </a:p>
        </p:txBody>
      </p:sp>
      <p:sp>
        <p:nvSpPr>
          <p:cNvPr id="11282" name="Oval 17"/>
          <p:cNvSpPr>
            <a:spLocks noChangeArrowheads="1"/>
          </p:cNvSpPr>
          <p:nvPr/>
        </p:nvSpPr>
        <p:spPr bwMode="auto">
          <a:xfrm>
            <a:off x="2667000" y="3048000"/>
            <a:ext cx="609600" cy="457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③</a:t>
            </a:r>
          </a:p>
        </p:txBody>
      </p:sp>
      <p:sp>
        <p:nvSpPr>
          <p:cNvPr id="11283" name="Rectangle 18"/>
          <p:cNvSpPr>
            <a:spLocks noChangeArrowheads="1"/>
          </p:cNvSpPr>
          <p:nvPr/>
        </p:nvSpPr>
        <p:spPr bwMode="auto">
          <a:xfrm>
            <a:off x="4800600" y="1524000"/>
            <a:ext cx="3886200" cy="4572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a:solidFill>
                  <a:srgbClr val="FF0000"/>
                </a:solidFill>
                <a:latin typeface="HG丸ｺﾞｼｯｸM-PRO" pitchFamily="50" charset="-128"/>
                <a:ea typeface="HG丸ｺﾞｼｯｸM-PRO" pitchFamily="50" charset="-128"/>
              </a:rPr>
              <a:t>①無過失責任</a:t>
            </a:r>
            <a:endParaRPr lang="ja-JP" altLang="en-US" sz="2400">
              <a:latin typeface="HG丸ｺﾞｼｯｸM-PRO" pitchFamily="50" charset="-128"/>
              <a:ea typeface="HG丸ｺﾞｼｯｸM-PRO" pitchFamily="50" charset="-128"/>
            </a:endParaRPr>
          </a:p>
          <a:p>
            <a:pPr eaLnBrk="1" hangingPunct="1">
              <a:spcBef>
                <a:spcPct val="0"/>
              </a:spcBef>
              <a:buFontTx/>
              <a:buNone/>
            </a:pPr>
            <a:r>
              <a:rPr lang="ja-JP" altLang="en-US" sz="2400">
                <a:latin typeface="HG丸ｺﾞｼｯｸM-PRO" pitchFamily="50" charset="-128"/>
                <a:ea typeface="HG丸ｺﾞｼｯｸM-PRO" pitchFamily="50" charset="-128"/>
              </a:rPr>
              <a:t>　　結果責任</a:t>
            </a:r>
          </a:p>
          <a:p>
            <a:pPr eaLnBrk="1" hangingPunct="1">
              <a:spcBef>
                <a:spcPct val="0"/>
              </a:spcBef>
              <a:buFontTx/>
              <a:buNone/>
            </a:pPr>
            <a:endParaRPr lang="ja-JP" altLang="en-US" sz="2400">
              <a:latin typeface="HG丸ｺﾞｼｯｸM-PRO" pitchFamily="50" charset="-128"/>
              <a:ea typeface="HG丸ｺﾞｼｯｸM-PRO" pitchFamily="50" charset="-128"/>
            </a:endParaRPr>
          </a:p>
          <a:p>
            <a:pPr eaLnBrk="1" hangingPunct="1">
              <a:spcBef>
                <a:spcPct val="0"/>
              </a:spcBef>
              <a:buFontTx/>
              <a:buNone/>
            </a:pPr>
            <a:r>
              <a:rPr lang="ja-JP" altLang="en-US" sz="2400">
                <a:solidFill>
                  <a:srgbClr val="FF0000"/>
                </a:solidFill>
                <a:latin typeface="HG丸ｺﾞｼｯｸM-PRO" pitchFamily="50" charset="-128"/>
                <a:ea typeface="HG丸ｺﾞｼｯｸM-PRO" pitchFamily="50" charset="-128"/>
              </a:rPr>
              <a:t>②安全配慮義務</a:t>
            </a:r>
            <a:endParaRPr lang="ja-JP" altLang="en-US" sz="2400">
              <a:latin typeface="HG丸ｺﾞｼｯｸM-PRO" pitchFamily="50" charset="-128"/>
              <a:ea typeface="HG丸ｺﾞｼｯｸM-PRO" pitchFamily="50" charset="-128"/>
            </a:endParaRPr>
          </a:p>
          <a:p>
            <a:pPr eaLnBrk="1" hangingPunct="1">
              <a:spcBef>
                <a:spcPct val="0"/>
              </a:spcBef>
              <a:buFontTx/>
              <a:buNone/>
            </a:pPr>
            <a:r>
              <a:rPr lang="ja-JP" altLang="en-US" sz="2400">
                <a:latin typeface="HG丸ｺﾞｼｯｸM-PRO" pitchFamily="50" charset="-128"/>
                <a:ea typeface="HG丸ｺﾞｼｯｸM-PRO" pitchFamily="50" charset="-128"/>
              </a:rPr>
              <a:t>　予見・予測出きるもの</a:t>
            </a:r>
          </a:p>
          <a:p>
            <a:pPr eaLnBrk="1" hangingPunct="1">
              <a:spcBef>
                <a:spcPct val="0"/>
              </a:spcBef>
              <a:buFontTx/>
              <a:buNone/>
            </a:pPr>
            <a:r>
              <a:rPr lang="ja-JP" altLang="en-US" sz="2400">
                <a:latin typeface="HG丸ｺﾞｼｯｸM-PRO" pitchFamily="50" charset="-128"/>
                <a:ea typeface="HG丸ｺﾞｼｯｸM-PRO" pitchFamily="50" charset="-128"/>
              </a:rPr>
              <a:t>　については責任を負う</a:t>
            </a:r>
          </a:p>
          <a:p>
            <a:pPr eaLnBrk="1" hangingPunct="1">
              <a:spcBef>
                <a:spcPct val="0"/>
              </a:spcBef>
              <a:buFontTx/>
              <a:buNone/>
            </a:pPr>
            <a:endParaRPr lang="ja-JP" altLang="en-US" sz="2400">
              <a:latin typeface="HG丸ｺﾞｼｯｸM-PRO" pitchFamily="50" charset="-128"/>
              <a:ea typeface="HG丸ｺﾞｼｯｸM-PRO" pitchFamily="50" charset="-128"/>
            </a:endParaRPr>
          </a:p>
          <a:p>
            <a:pPr eaLnBrk="1" hangingPunct="1">
              <a:spcBef>
                <a:spcPct val="0"/>
              </a:spcBef>
              <a:buFontTx/>
              <a:buNone/>
            </a:pPr>
            <a:r>
              <a:rPr lang="ja-JP" altLang="en-US" sz="2400">
                <a:solidFill>
                  <a:srgbClr val="FF0000"/>
                </a:solidFill>
                <a:latin typeface="HG丸ｺﾞｼｯｸM-PRO" pitchFamily="50" charset="-128"/>
                <a:ea typeface="HG丸ｺﾞｼｯｸM-PRO" pitchFamily="50" charset="-128"/>
              </a:rPr>
              <a:t>③安衛法違反</a:t>
            </a:r>
          </a:p>
          <a:p>
            <a:pPr eaLnBrk="1" hangingPunct="1">
              <a:spcBef>
                <a:spcPct val="0"/>
              </a:spcBef>
              <a:buFontTx/>
              <a:buNone/>
            </a:pPr>
            <a:r>
              <a:rPr lang="ja-JP" altLang="en-US" sz="2400">
                <a:latin typeface="HG丸ｺﾞｼｯｸM-PRO" pitchFamily="50" charset="-128"/>
                <a:ea typeface="HG丸ｺﾞｼｯｸM-PRO" pitchFamily="50" charset="-128"/>
              </a:rPr>
              <a:t>　安衛法違反があった場</a:t>
            </a:r>
            <a:endParaRPr lang="en-US" altLang="ja-JP" sz="2400">
              <a:latin typeface="HG丸ｺﾞｼｯｸM-PRO" pitchFamily="50" charset="-128"/>
              <a:ea typeface="HG丸ｺﾞｼｯｸM-PRO" pitchFamily="50" charset="-128"/>
            </a:endParaRPr>
          </a:p>
          <a:p>
            <a:pPr eaLnBrk="1" hangingPunct="1">
              <a:spcBef>
                <a:spcPct val="0"/>
              </a:spcBef>
              <a:buFontTx/>
              <a:buNone/>
            </a:pPr>
            <a:r>
              <a:rPr lang="ja-JP" altLang="en-US" sz="2400">
                <a:latin typeface="HG丸ｺﾞｼｯｸM-PRO" pitchFamily="50" charset="-128"/>
                <a:ea typeface="HG丸ｺﾞｼｯｸM-PRO" pitchFamily="50" charset="-128"/>
              </a:rPr>
              <a:t>　合に責任を負う</a:t>
            </a:r>
          </a:p>
          <a:p>
            <a:pPr eaLnBrk="1" hangingPunct="1">
              <a:spcBef>
                <a:spcPct val="0"/>
              </a:spcBef>
              <a:buFontTx/>
              <a:buNone/>
            </a:pPr>
            <a:r>
              <a:rPr lang="ja-JP" altLang="en-US" sz="2400">
                <a:latin typeface="HG丸ｺﾞｼｯｸM-PRO" pitchFamily="50" charset="-128"/>
                <a:ea typeface="HG丸ｺﾞｼｯｸM-PRO" pitchFamily="50" charset="-128"/>
              </a:rPr>
              <a:t>　（刑事責任）</a:t>
            </a:r>
            <a:endParaRPr lang="ja-JP" altLang="en-US" sz="2400">
              <a:latin typeface="Times New Roman" charset="0"/>
              <a:ea typeface="ＭＳ ゴシック" pitchFamily="49" charset="-128"/>
            </a:endParaRPr>
          </a:p>
        </p:txBody>
      </p:sp>
      <p:sp>
        <p:nvSpPr>
          <p:cNvPr id="11284" name="Text Box 19"/>
          <p:cNvSpPr txBox="1">
            <a:spLocks noChangeArrowheads="1"/>
          </p:cNvSpPr>
          <p:nvPr/>
        </p:nvSpPr>
        <p:spPr bwMode="auto">
          <a:xfrm>
            <a:off x="1524000" y="4822825"/>
            <a:ext cx="47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HG丸ｺﾞｼｯｸM-PRO" pitchFamily="50" charset="-128"/>
                <a:ea typeface="HG丸ｺﾞｼｯｸM-PRO" pitchFamily="50" charset="-128"/>
              </a:rPr>
              <a:t>無</a:t>
            </a:r>
            <a:endParaRPr lang="ja-JP" altLang="en-US" sz="2400">
              <a:latin typeface="Times New Roman" charset="0"/>
            </a:endParaRPr>
          </a:p>
        </p:txBody>
      </p:sp>
      <p:sp>
        <p:nvSpPr>
          <p:cNvPr id="11285" name="Text Box 21"/>
          <p:cNvSpPr txBox="1">
            <a:spLocks noChangeArrowheads="1"/>
          </p:cNvSpPr>
          <p:nvPr/>
        </p:nvSpPr>
        <p:spPr bwMode="auto">
          <a:xfrm>
            <a:off x="1752600" y="5486400"/>
            <a:ext cx="47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HG丸ｺﾞｼｯｸM-PRO" pitchFamily="50" charset="-128"/>
                <a:ea typeface="HG丸ｺﾞｼｯｸM-PRO" pitchFamily="50" charset="-128"/>
              </a:rPr>
              <a:t>過</a:t>
            </a:r>
            <a:endParaRPr lang="ja-JP" altLang="en-US" sz="2400">
              <a:latin typeface="Times New Roman" charset="0"/>
            </a:endParaRPr>
          </a:p>
        </p:txBody>
      </p:sp>
      <p:sp>
        <p:nvSpPr>
          <p:cNvPr id="11286" name="Text Box 22"/>
          <p:cNvSpPr txBox="1">
            <a:spLocks noChangeArrowheads="1"/>
          </p:cNvSpPr>
          <p:nvPr/>
        </p:nvSpPr>
        <p:spPr bwMode="auto">
          <a:xfrm>
            <a:off x="2590800" y="5943600"/>
            <a:ext cx="473075"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Times New Roman" charset="0"/>
              </a:rPr>
              <a:t>失</a:t>
            </a:r>
            <a:endParaRPr lang="ja-JP" altLang="en-US" sz="2400">
              <a:latin typeface="Times New Roman" charset="0"/>
            </a:endParaRPr>
          </a:p>
          <a:p>
            <a:pPr eaLnBrk="1" hangingPunct="1">
              <a:spcBef>
                <a:spcPct val="0"/>
              </a:spcBef>
              <a:buFontTx/>
              <a:buNone/>
            </a:pPr>
            <a:endParaRPr lang="ja-JP" altLang="en-US" sz="2400">
              <a:latin typeface="Times New Roman" charset="0"/>
            </a:endParaRPr>
          </a:p>
        </p:txBody>
      </p:sp>
      <p:sp>
        <p:nvSpPr>
          <p:cNvPr id="11287" name="Text Box 23"/>
          <p:cNvSpPr txBox="1">
            <a:spLocks noChangeArrowheads="1"/>
          </p:cNvSpPr>
          <p:nvPr/>
        </p:nvSpPr>
        <p:spPr bwMode="auto">
          <a:xfrm>
            <a:off x="3581400" y="5486400"/>
            <a:ext cx="47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HG丸ｺﾞｼｯｸM-PRO" pitchFamily="50" charset="-128"/>
                <a:ea typeface="HG丸ｺﾞｼｯｸM-PRO" pitchFamily="50" charset="-128"/>
              </a:rPr>
              <a:t>責</a:t>
            </a:r>
            <a:endParaRPr lang="ja-JP" altLang="en-US" sz="2400">
              <a:latin typeface="HG丸ｺﾞｼｯｸM-PRO" pitchFamily="50" charset="-128"/>
              <a:ea typeface="HG丸ｺﾞｼｯｸM-PRO" pitchFamily="50" charset="-128"/>
            </a:endParaRPr>
          </a:p>
        </p:txBody>
      </p:sp>
      <p:sp>
        <p:nvSpPr>
          <p:cNvPr id="11288" name="Text Box 24"/>
          <p:cNvSpPr txBox="1">
            <a:spLocks noChangeArrowheads="1"/>
          </p:cNvSpPr>
          <p:nvPr/>
        </p:nvSpPr>
        <p:spPr bwMode="auto">
          <a:xfrm>
            <a:off x="3810000" y="4800600"/>
            <a:ext cx="47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HG丸ｺﾞｼｯｸM-PRO" pitchFamily="50" charset="-128"/>
                <a:ea typeface="HG丸ｺﾞｼｯｸM-PRO" pitchFamily="50" charset="-128"/>
              </a:rPr>
              <a:t>任</a:t>
            </a:r>
            <a:endParaRPr lang="ja-JP" altLang="en-US" sz="2400">
              <a:latin typeface="Times New Roman" charset="0"/>
            </a:endParaRPr>
          </a:p>
        </p:txBody>
      </p:sp>
      <p:sp>
        <p:nvSpPr>
          <p:cNvPr id="11289" name="Text Box 25"/>
          <p:cNvSpPr txBox="1">
            <a:spLocks noChangeArrowheads="1"/>
          </p:cNvSpPr>
          <p:nvPr/>
        </p:nvSpPr>
        <p:spPr bwMode="auto">
          <a:xfrm>
            <a:off x="1981200" y="4572000"/>
            <a:ext cx="47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HG丸ｺﾞｼｯｸM-PRO" pitchFamily="50" charset="-128"/>
                <a:ea typeface="HG丸ｺﾞｼｯｸM-PRO" pitchFamily="50" charset="-128"/>
              </a:rPr>
              <a:t>安</a:t>
            </a:r>
            <a:endParaRPr lang="ja-JP" altLang="en-US" sz="2400">
              <a:latin typeface="HG丸ｺﾞｼｯｸM-PRO" pitchFamily="50" charset="-128"/>
              <a:ea typeface="HG丸ｺﾞｼｯｸM-PRO" pitchFamily="50" charset="-128"/>
            </a:endParaRPr>
          </a:p>
        </p:txBody>
      </p:sp>
      <p:sp>
        <p:nvSpPr>
          <p:cNvPr id="11290" name="Text Box 26"/>
          <p:cNvSpPr txBox="1">
            <a:spLocks noChangeArrowheads="1"/>
          </p:cNvSpPr>
          <p:nvPr/>
        </p:nvSpPr>
        <p:spPr bwMode="auto">
          <a:xfrm>
            <a:off x="1981200" y="5029200"/>
            <a:ext cx="47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HG丸ｺﾞｼｯｸM-PRO" pitchFamily="50" charset="-128"/>
                <a:ea typeface="HG丸ｺﾞｼｯｸM-PRO" pitchFamily="50" charset="-128"/>
              </a:rPr>
              <a:t>全</a:t>
            </a:r>
            <a:endParaRPr lang="ja-JP" altLang="en-US" sz="2400">
              <a:latin typeface="Times New Roman" charset="0"/>
            </a:endParaRPr>
          </a:p>
        </p:txBody>
      </p:sp>
      <p:sp>
        <p:nvSpPr>
          <p:cNvPr id="11291" name="Text Box 27"/>
          <p:cNvSpPr txBox="1">
            <a:spLocks noChangeArrowheads="1"/>
          </p:cNvSpPr>
          <p:nvPr/>
        </p:nvSpPr>
        <p:spPr bwMode="auto">
          <a:xfrm>
            <a:off x="2336800" y="5416550"/>
            <a:ext cx="47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HGｺﾞｼｯｸM" pitchFamily="49" charset="-128"/>
                <a:ea typeface="HGｺﾞｼｯｸM" pitchFamily="49" charset="-128"/>
              </a:rPr>
              <a:t>配</a:t>
            </a:r>
            <a:endParaRPr lang="ja-JP" altLang="en-US" sz="2400">
              <a:latin typeface="HGｺﾞｼｯｸM" pitchFamily="49" charset="-128"/>
              <a:ea typeface="HGｺﾞｼｯｸM" pitchFamily="49" charset="-128"/>
            </a:endParaRPr>
          </a:p>
        </p:txBody>
      </p:sp>
      <p:sp>
        <p:nvSpPr>
          <p:cNvPr id="11292" name="Text Box 28"/>
          <p:cNvSpPr txBox="1">
            <a:spLocks noChangeArrowheads="1"/>
          </p:cNvSpPr>
          <p:nvPr/>
        </p:nvSpPr>
        <p:spPr bwMode="auto">
          <a:xfrm>
            <a:off x="2895600" y="5411788"/>
            <a:ext cx="473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Times New Roman" charset="0"/>
              </a:rPr>
              <a:t>慮</a:t>
            </a:r>
            <a:endParaRPr lang="ja-JP" altLang="en-US" sz="2400">
              <a:latin typeface="Times New Roman" charset="0"/>
            </a:endParaRPr>
          </a:p>
        </p:txBody>
      </p:sp>
      <p:sp>
        <p:nvSpPr>
          <p:cNvPr id="11293" name="Text Box 29"/>
          <p:cNvSpPr txBox="1">
            <a:spLocks noChangeArrowheads="1"/>
          </p:cNvSpPr>
          <p:nvPr/>
        </p:nvSpPr>
        <p:spPr bwMode="auto">
          <a:xfrm>
            <a:off x="3352800" y="5181600"/>
            <a:ext cx="47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HG丸ｺﾞｼｯｸM-PRO" pitchFamily="50" charset="-128"/>
                <a:ea typeface="HG丸ｺﾞｼｯｸM-PRO" pitchFamily="50" charset="-128"/>
              </a:rPr>
              <a:t>義</a:t>
            </a:r>
            <a:endParaRPr lang="ja-JP" altLang="en-US" sz="2400">
              <a:latin typeface="Times New Roman" charset="0"/>
            </a:endParaRPr>
          </a:p>
        </p:txBody>
      </p:sp>
      <p:sp>
        <p:nvSpPr>
          <p:cNvPr id="11294" name="Text Box 30"/>
          <p:cNvSpPr txBox="1">
            <a:spLocks noChangeArrowheads="1"/>
          </p:cNvSpPr>
          <p:nvPr/>
        </p:nvSpPr>
        <p:spPr bwMode="auto">
          <a:xfrm>
            <a:off x="3352800" y="4648200"/>
            <a:ext cx="4730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latin typeface="Times New Roman" charset="0"/>
              </a:rPr>
              <a:t>務</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番号プレースホルダー 3"/>
          <p:cNvSpPr>
            <a:spLocks noGrp="1"/>
          </p:cNvSpPr>
          <p:nvPr>
            <p:ph type="sldNum" sz="quarter" idx="12"/>
          </p:nvPr>
        </p:nvSpPr>
        <p:spPr>
          <a:xfrm>
            <a:off x="7740650" y="6245225"/>
            <a:ext cx="946150"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DBE14185-168D-4A04-9730-18B17BD3B8D7}" type="slidenum">
              <a:rPr lang="en-US" altLang="ja-JP" sz="1400" smtClean="0"/>
              <a:pPr>
                <a:spcBef>
                  <a:spcPct val="0"/>
                </a:spcBef>
                <a:buFontTx/>
                <a:buNone/>
              </a:pPr>
              <a:t>80</a:t>
            </a:fld>
            <a:endParaRPr lang="en-US" altLang="ja-JP" sz="1400" dirty="0" smtClean="0"/>
          </a:p>
        </p:txBody>
      </p:sp>
      <p:sp>
        <p:nvSpPr>
          <p:cNvPr id="77827" name="Text Box 5"/>
          <p:cNvSpPr txBox="1">
            <a:spLocks noChangeArrowheads="1"/>
          </p:cNvSpPr>
          <p:nvPr/>
        </p:nvSpPr>
        <p:spPr bwMode="auto">
          <a:xfrm>
            <a:off x="457200" y="1447800"/>
            <a:ext cx="4752975" cy="519113"/>
          </a:xfrm>
          <a:prstGeom prst="rect">
            <a:avLst/>
          </a:prstGeom>
          <a:solidFill>
            <a:srgbClr val="FF9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800" dirty="0"/>
              <a:t>　　</a:t>
            </a:r>
            <a:r>
              <a:rPr lang="ja-JP" altLang="en-US" sz="2800" dirty="0">
                <a:latin typeface="HG丸ｺﾞｼｯｸM-PRO" pitchFamily="50" charset="-128"/>
                <a:ea typeface="HG丸ｺﾞｼｯｸM-PRO" pitchFamily="50" charset="-128"/>
              </a:rPr>
              <a:t>不安全状態と不安全行動</a:t>
            </a:r>
          </a:p>
        </p:txBody>
      </p:sp>
      <p:sp>
        <p:nvSpPr>
          <p:cNvPr id="77828" name="Rectangle 7"/>
          <p:cNvSpPr>
            <a:spLocks noChangeArrowheads="1"/>
          </p:cNvSpPr>
          <p:nvPr/>
        </p:nvSpPr>
        <p:spPr bwMode="auto">
          <a:xfrm>
            <a:off x="2627313" y="2708275"/>
            <a:ext cx="1223962" cy="720725"/>
          </a:xfrm>
          <a:prstGeom prst="rect">
            <a:avLst/>
          </a:prstGeom>
          <a:solidFill>
            <a:srgbClr val="FF6600">
              <a:alpha val="72940"/>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b="1">
                <a:solidFill>
                  <a:schemeClr val="bg1"/>
                </a:solidFill>
                <a:latin typeface="HG丸ｺﾞｼｯｸM-PRO" pitchFamily="50" charset="-128"/>
                <a:ea typeface="HG丸ｺﾞｼｯｸM-PRO" pitchFamily="50" charset="-128"/>
              </a:rPr>
              <a:t>起因物</a:t>
            </a:r>
          </a:p>
        </p:txBody>
      </p:sp>
      <p:sp>
        <p:nvSpPr>
          <p:cNvPr id="77829" name="Rectangle 8"/>
          <p:cNvSpPr>
            <a:spLocks noChangeArrowheads="1"/>
          </p:cNvSpPr>
          <p:nvPr/>
        </p:nvSpPr>
        <p:spPr bwMode="auto">
          <a:xfrm>
            <a:off x="4572000" y="2708275"/>
            <a:ext cx="1152525" cy="720725"/>
          </a:xfrm>
          <a:prstGeom prst="rect">
            <a:avLst/>
          </a:prstGeom>
          <a:solidFill>
            <a:srgbClr val="FF6600">
              <a:alpha val="29019"/>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b="1">
                <a:latin typeface="HG丸ｺﾞｼｯｸM-PRO" pitchFamily="50" charset="-128"/>
                <a:ea typeface="HG丸ｺﾞｼｯｸM-PRO" pitchFamily="50" charset="-128"/>
              </a:rPr>
              <a:t>加害物</a:t>
            </a:r>
          </a:p>
        </p:txBody>
      </p:sp>
      <p:sp>
        <p:nvSpPr>
          <p:cNvPr id="77830" name="AutoShape 9"/>
          <p:cNvSpPr>
            <a:spLocks noChangeArrowheads="1"/>
          </p:cNvSpPr>
          <p:nvPr/>
        </p:nvSpPr>
        <p:spPr bwMode="auto">
          <a:xfrm>
            <a:off x="6227763" y="2492375"/>
            <a:ext cx="1512887" cy="1079500"/>
          </a:xfrm>
          <a:prstGeom prst="diamond">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800" b="1" dirty="0">
                <a:latin typeface="HG丸ｺﾞｼｯｸM-PRO" pitchFamily="50" charset="-128"/>
                <a:ea typeface="HG丸ｺﾞｼｯｸM-PRO" pitchFamily="50" charset="-128"/>
              </a:rPr>
              <a:t>現象</a:t>
            </a:r>
          </a:p>
          <a:p>
            <a:pPr algn="ctr" eaLnBrk="1" hangingPunct="1">
              <a:spcBef>
                <a:spcPct val="0"/>
              </a:spcBef>
              <a:buFontTx/>
              <a:buNone/>
            </a:pPr>
            <a:r>
              <a:rPr lang="ja-JP" altLang="en-US" sz="1800" b="1" dirty="0">
                <a:latin typeface="HG丸ｺﾞｼｯｸM-PRO" pitchFamily="50" charset="-128"/>
                <a:ea typeface="HG丸ｺﾞｼｯｸM-PRO" pitchFamily="50" charset="-128"/>
              </a:rPr>
              <a:t>（災害）</a:t>
            </a:r>
          </a:p>
        </p:txBody>
      </p:sp>
      <p:sp>
        <p:nvSpPr>
          <p:cNvPr id="77831" name="Rectangle 10"/>
          <p:cNvSpPr>
            <a:spLocks noChangeArrowheads="1"/>
          </p:cNvSpPr>
          <p:nvPr/>
        </p:nvSpPr>
        <p:spPr bwMode="auto">
          <a:xfrm>
            <a:off x="6516688" y="4581525"/>
            <a:ext cx="1008062" cy="72072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b="1">
                <a:latin typeface="HG丸ｺﾞｼｯｸM-PRO" pitchFamily="50" charset="-128"/>
                <a:ea typeface="HG丸ｺﾞｼｯｸM-PRO" pitchFamily="50" charset="-128"/>
              </a:rPr>
              <a:t>人</a:t>
            </a:r>
          </a:p>
        </p:txBody>
      </p:sp>
      <p:sp>
        <p:nvSpPr>
          <p:cNvPr id="77832" name="Rectangle 11"/>
          <p:cNvSpPr>
            <a:spLocks noChangeArrowheads="1"/>
          </p:cNvSpPr>
          <p:nvPr/>
        </p:nvSpPr>
        <p:spPr bwMode="auto">
          <a:xfrm>
            <a:off x="2133600" y="2209800"/>
            <a:ext cx="6119813" cy="1584325"/>
          </a:xfrm>
          <a:prstGeom prst="rect">
            <a:avLst/>
          </a:prstGeom>
          <a:noFill/>
          <a:ln w="76200">
            <a:solidFill>
              <a:srgbClr val="FF66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77833" name="Rectangle 12"/>
          <p:cNvSpPr>
            <a:spLocks noChangeArrowheads="1"/>
          </p:cNvSpPr>
          <p:nvPr/>
        </p:nvSpPr>
        <p:spPr bwMode="auto">
          <a:xfrm>
            <a:off x="5943600" y="1905000"/>
            <a:ext cx="1944688" cy="3744913"/>
          </a:xfrm>
          <a:prstGeom prst="rect">
            <a:avLst/>
          </a:prstGeom>
          <a:noFill/>
          <a:ln w="762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77834" name="Line 13"/>
          <p:cNvSpPr>
            <a:spLocks noChangeShapeType="1"/>
          </p:cNvSpPr>
          <p:nvPr/>
        </p:nvSpPr>
        <p:spPr bwMode="auto">
          <a:xfrm>
            <a:off x="1403350" y="3068638"/>
            <a:ext cx="1081088"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77835" name="Line 14"/>
          <p:cNvSpPr>
            <a:spLocks noChangeShapeType="1"/>
          </p:cNvSpPr>
          <p:nvPr/>
        </p:nvSpPr>
        <p:spPr bwMode="auto">
          <a:xfrm>
            <a:off x="3924300" y="3068638"/>
            <a:ext cx="577850"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77836" name="Line 15"/>
          <p:cNvSpPr>
            <a:spLocks noChangeShapeType="1"/>
          </p:cNvSpPr>
          <p:nvPr/>
        </p:nvSpPr>
        <p:spPr bwMode="auto">
          <a:xfrm>
            <a:off x="5651500" y="3068638"/>
            <a:ext cx="647700"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77837" name="Line 16"/>
          <p:cNvSpPr>
            <a:spLocks noChangeShapeType="1"/>
          </p:cNvSpPr>
          <p:nvPr/>
        </p:nvSpPr>
        <p:spPr bwMode="auto">
          <a:xfrm flipV="1">
            <a:off x="7022327" y="3646488"/>
            <a:ext cx="0" cy="935037"/>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77838" name="Oval 17"/>
          <p:cNvSpPr>
            <a:spLocks noChangeArrowheads="1"/>
          </p:cNvSpPr>
          <p:nvPr/>
        </p:nvSpPr>
        <p:spPr bwMode="auto">
          <a:xfrm>
            <a:off x="3810000" y="2286000"/>
            <a:ext cx="863600" cy="503238"/>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solidFill>
                  <a:schemeClr val="bg1"/>
                </a:solidFill>
                <a:latin typeface="HG丸ｺﾞｼｯｸM-PRO" pitchFamily="50" charset="-128"/>
                <a:ea typeface="HG丸ｺﾞｼｯｸM-PRO" pitchFamily="50" charset="-128"/>
              </a:rPr>
              <a:t>物</a:t>
            </a:r>
          </a:p>
        </p:txBody>
      </p:sp>
      <p:sp>
        <p:nvSpPr>
          <p:cNvPr id="77839" name="Line 18"/>
          <p:cNvSpPr>
            <a:spLocks noChangeShapeType="1"/>
          </p:cNvSpPr>
          <p:nvPr/>
        </p:nvSpPr>
        <p:spPr bwMode="auto">
          <a:xfrm flipV="1">
            <a:off x="1403350" y="4941888"/>
            <a:ext cx="4970463"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77840" name="Text Box 20"/>
          <p:cNvSpPr txBox="1">
            <a:spLocks noChangeArrowheads="1"/>
          </p:cNvSpPr>
          <p:nvPr/>
        </p:nvSpPr>
        <p:spPr bwMode="auto">
          <a:xfrm>
            <a:off x="179388" y="2636838"/>
            <a:ext cx="1152525" cy="784225"/>
          </a:xfrm>
          <a:prstGeom prst="rect">
            <a:avLst/>
          </a:prstGeom>
          <a:solidFill>
            <a:srgbClr val="FF6600">
              <a:alpha val="56078"/>
            </a:srgbClr>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ts val="600"/>
              </a:spcBef>
              <a:buFontTx/>
              <a:buNone/>
            </a:pPr>
            <a:r>
              <a:rPr lang="ja-JP" altLang="en-US" sz="2000" b="1" dirty="0">
                <a:latin typeface="HG丸ｺﾞｼｯｸM-PRO" pitchFamily="50" charset="-128"/>
                <a:ea typeface="HG丸ｺﾞｼｯｸM-PRO" pitchFamily="50" charset="-128"/>
              </a:rPr>
              <a:t>不安全</a:t>
            </a:r>
          </a:p>
          <a:p>
            <a:pPr algn="ctr" eaLnBrk="1" hangingPunct="1">
              <a:spcBef>
                <a:spcPts val="600"/>
              </a:spcBef>
              <a:buFontTx/>
              <a:buNone/>
            </a:pPr>
            <a:r>
              <a:rPr lang="ja-JP" altLang="en-US" sz="2000" b="1" dirty="0">
                <a:latin typeface="HG丸ｺﾞｼｯｸM-PRO" pitchFamily="50" charset="-128"/>
                <a:ea typeface="HG丸ｺﾞｼｯｸM-PRO" pitchFamily="50" charset="-128"/>
              </a:rPr>
              <a:t>状態</a:t>
            </a:r>
          </a:p>
        </p:txBody>
      </p:sp>
      <p:sp>
        <p:nvSpPr>
          <p:cNvPr id="77841" name="Text Box 21"/>
          <p:cNvSpPr txBox="1">
            <a:spLocks noChangeArrowheads="1"/>
          </p:cNvSpPr>
          <p:nvPr/>
        </p:nvSpPr>
        <p:spPr bwMode="auto">
          <a:xfrm>
            <a:off x="228600" y="4437063"/>
            <a:ext cx="1152525" cy="784225"/>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ts val="600"/>
              </a:spcBef>
              <a:buFontTx/>
              <a:buNone/>
            </a:pPr>
            <a:r>
              <a:rPr lang="ja-JP" altLang="en-US" sz="2000" b="1">
                <a:latin typeface="HG丸ｺﾞｼｯｸM-PRO" pitchFamily="50" charset="-128"/>
                <a:ea typeface="HG丸ｺﾞｼｯｸM-PRO" pitchFamily="50" charset="-128"/>
              </a:rPr>
              <a:t>不安全</a:t>
            </a:r>
          </a:p>
          <a:p>
            <a:pPr algn="ctr" eaLnBrk="1" hangingPunct="1">
              <a:spcBef>
                <a:spcPts val="600"/>
              </a:spcBef>
              <a:buFontTx/>
              <a:buNone/>
            </a:pPr>
            <a:r>
              <a:rPr lang="ja-JP" altLang="en-US" sz="2000" b="1">
                <a:latin typeface="HG丸ｺﾞｼｯｸM-PRO" pitchFamily="50" charset="-128"/>
                <a:ea typeface="HG丸ｺﾞｼｯｸM-PRO" pitchFamily="50" charset="-128"/>
              </a:rPr>
              <a:t>行動</a:t>
            </a:r>
          </a:p>
        </p:txBody>
      </p:sp>
      <p:sp>
        <p:nvSpPr>
          <p:cNvPr id="77842" name="Line 22"/>
          <p:cNvSpPr>
            <a:spLocks noChangeShapeType="1"/>
          </p:cNvSpPr>
          <p:nvPr/>
        </p:nvSpPr>
        <p:spPr bwMode="auto">
          <a:xfrm flipV="1">
            <a:off x="1979613" y="3213100"/>
            <a:ext cx="0" cy="1584325"/>
          </a:xfrm>
          <a:prstGeom prst="line">
            <a:avLst/>
          </a:prstGeom>
          <a:noFill/>
          <a:ln w="381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77843" name="Text Box 23"/>
          <p:cNvSpPr txBox="1">
            <a:spLocks noChangeArrowheads="1"/>
          </p:cNvSpPr>
          <p:nvPr/>
        </p:nvSpPr>
        <p:spPr bwMode="auto">
          <a:xfrm>
            <a:off x="1331913" y="4005263"/>
            <a:ext cx="3163887" cy="376237"/>
          </a:xfrm>
          <a:prstGeom prst="rect">
            <a:avLst/>
          </a:prstGeom>
          <a:gradFill rotWithShape="0">
            <a:gsLst>
              <a:gs pos="0">
                <a:srgbClr val="FF0000"/>
              </a:gs>
              <a:gs pos="50000">
                <a:srgbClr val="FFFFFF"/>
              </a:gs>
              <a:gs pos="100000">
                <a:srgbClr val="FF0000"/>
              </a:gs>
            </a:gsLst>
            <a:lin ang="5400000" scaled="1"/>
          </a:gradFill>
          <a:ln w="9525">
            <a:solidFill>
              <a:srgbClr val="FF0000"/>
            </a:solidFill>
            <a:miter lim="800000"/>
            <a:headEnd/>
            <a:tailEnd/>
          </a:ln>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800" b="1" dirty="0">
                <a:solidFill>
                  <a:schemeClr val="bg1"/>
                </a:solidFill>
              </a:rPr>
              <a:t>　</a:t>
            </a:r>
            <a:r>
              <a:rPr lang="ja-JP" altLang="en-US" sz="1800" b="1" dirty="0">
                <a:latin typeface="HG丸ｺﾞｼｯｸM-PRO" pitchFamily="50" charset="-128"/>
                <a:ea typeface="HG丸ｺﾞｼｯｸM-PRO" pitchFamily="50" charset="-128"/>
              </a:rPr>
              <a:t>安全衛生管理上の欠陥</a:t>
            </a:r>
          </a:p>
        </p:txBody>
      </p:sp>
      <p:sp>
        <p:nvSpPr>
          <p:cNvPr id="77844" name="Oval 24"/>
          <p:cNvSpPr>
            <a:spLocks noChangeArrowheads="1"/>
          </p:cNvSpPr>
          <p:nvPr/>
        </p:nvSpPr>
        <p:spPr bwMode="auto">
          <a:xfrm>
            <a:off x="7172325" y="3352799"/>
            <a:ext cx="1514475" cy="1006475"/>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dirty="0">
                <a:solidFill>
                  <a:schemeClr val="bg1"/>
                </a:solidFill>
                <a:latin typeface="HG丸ｺﾞｼｯｸM-PRO" pitchFamily="50" charset="-128"/>
                <a:ea typeface="HG丸ｺﾞｼｯｸM-PRO" pitchFamily="50" charset="-128"/>
              </a:rPr>
              <a:t>接触</a:t>
            </a:r>
          </a:p>
        </p:txBody>
      </p:sp>
      <p:sp>
        <p:nvSpPr>
          <p:cNvPr id="77845" name="Text Box 25"/>
          <p:cNvSpPr txBox="1">
            <a:spLocks noChangeArrowheads="1"/>
          </p:cNvSpPr>
          <p:nvPr/>
        </p:nvSpPr>
        <p:spPr bwMode="auto">
          <a:xfrm>
            <a:off x="1010443" y="6089652"/>
            <a:ext cx="4897438" cy="519113"/>
          </a:xfrm>
          <a:prstGeom prst="rect">
            <a:avLst/>
          </a:prstGeom>
          <a:solidFill>
            <a:srgbClr val="FF99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800" dirty="0"/>
              <a:t>　　</a:t>
            </a:r>
            <a:r>
              <a:rPr lang="ja-JP" altLang="en-US" sz="2400" dirty="0">
                <a:latin typeface="HG丸ｺﾞｼｯｸM-PRO" pitchFamily="50" charset="-128"/>
                <a:ea typeface="HG丸ｺﾞｼｯｸM-PRO" pitchFamily="50" charset="-128"/>
              </a:rPr>
              <a:t>災害発生　基本モデル図</a:t>
            </a:r>
          </a:p>
        </p:txBody>
      </p:sp>
      <p:sp>
        <p:nvSpPr>
          <p:cNvPr id="77846" name="Text Box 26"/>
          <p:cNvSpPr txBox="1">
            <a:spLocks noChangeArrowheads="1"/>
          </p:cNvSpPr>
          <p:nvPr/>
        </p:nvSpPr>
        <p:spPr bwMode="auto">
          <a:xfrm>
            <a:off x="6659563" y="304800"/>
            <a:ext cx="1951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P51</a:t>
            </a:r>
            <a:endParaRPr lang="en-US" altLang="ja-JP" sz="1600" dirty="0">
              <a:latin typeface="HG丸ｺﾞｼｯｸM-PRO" pitchFamily="50" charset="-128"/>
              <a:ea typeface="HG丸ｺﾞｼｯｸM-PRO" pitchFamily="50" charset="-128"/>
            </a:endParaRPr>
          </a:p>
        </p:txBody>
      </p:sp>
      <p:sp>
        <p:nvSpPr>
          <p:cNvPr id="77848" name="Rectangle 23"/>
          <p:cNvSpPr>
            <a:spLocks noChangeArrowheads="1"/>
          </p:cNvSpPr>
          <p:nvPr/>
        </p:nvSpPr>
        <p:spPr bwMode="auto">
          <a:xfrm>
            <a:off x="491071" y="905988"/>
            <a:ext cx="4719104" cy="45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85000"/>
              </a:lnSpc>
              <a:spcBef>
                <a:spcPct val="0"/>
              </a:spcBef>
              <a:buFontTx/>
              <a:buNone/>
            </a:pPr>
            <a:r>
              <a:rPr lang="ja-JP" altLang="en-US" sz="2800" dirty="0">
                <a:latin typeface="HG丸ｺﾞｼｯｸM-PRO" pitchFamily="50" charset="-128"/>
                <a:ea typeface="HG丸ｺﾞｼｯｸM-PRO" pitchFamily="50" charset="-128"/>
              </a:rPr>
              <a:t>（１）災害</a:t>
            </a:r>
            <a:r>
              <a:rPr lang="ja-JP" altLang="en-US" sz="2800" dirty="0" smtClean="0">
                <a:latin typeface="HG丸ｺﾞｼｯｸM-PRO" pitchFamily="50" charset="-128"/>
                <a:ea typeface="HG丸ｺﾞｼｯｸM-PRO" pitchFamily="50" charset="-128"/>
              </a:rPr>
              <a:t>の発生のしくみ</a:t>
            </a:r>
            <a:endParaRPr lang="ja-JP" altLang="en-US" sz="2800" dirty="0">
              <a:latin typeface="HG丸ｺﾞｼｯｸM-PRO" pitchFamily="50" charset="-128"/>
              <a:ea typeface="HG丸ｺﾞｼｯｸM-PRO" pitchFamily="50" charset="-128"/>
            </a:endParaRPr>
          </a:p>
        </p:txBody>
      </p:sp>
      <p:sp>
        <p:nvSpPr>
          <p:cNvPr id="77849" name="Oval 24"/>
          <p:cNvSpPr>
            <a:spLocks noChangeArrowheads="1"/>
          </p:cNvSpPr>
          <p:nvPr/>
        </p:nvSpPr>
        <p:spPr bwMode="auto">
          <a:xfrm>
            <a:off x="7010400" y="1600200"/>
            <a:ext cx="1752600" cy="762000"/>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solidFill>
                  <a:schemeClr val="bg1"/>
                </a:solidFill>
                <a:latin typeface="HG丸ｺﾞｼｯｸM-PRO" pitchFamily="50" charset="-128"/>
                <a:ea typeface="HG丸ｺﾞｼｯｸM-PRO" pitchFamily="50" charset="-128"/>
              </a:rPr>
              <a:t>事故の型</a:t>
            </a:r>
          </a:p>
        </p:txBody>
      </p:sp>
      <p:sp>
        <p:nvSpPr>
          <p:cNvPr id="26" name="Text Box 25"/>
          <p:cNvSpPr txBox="1">
            <a:spLocks noChangeArrowheads="1"/>
          </p:cNvSpPr>
          <p:nvPr/>
        </p:nvSpPr>
        <p:spPr bwMode="auto">
          <a:xfrm>
            <a:off x="247768" y="5318124"/>
            <a:ext cx="4533664" cy="605294"/>
          </a:xfrm>
          <a:prstGeom prst="rect">
            <a:avLst/>
          </a:prstGeom>
          <a:solidFill>
            <a:srgbClr val="FF6600"/>
          </a:solidFill>
          <a:ln>
            <a:noFill/>
          </a:ln>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000"/>
              </a:lnSpc>
              <a:spcBef>
                <a:spcPts val="0"/>
              </a:spcBef>
              <a:buFontTx/>
              <a:buNone/>
            </a:pPr>
            <a:r>
              <a:rPr lang="en-US" altLang="ja-JP" sz="1800"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800" dirty="0" smtClean="0">
                <a:solidFill>
                  <a:schemeClr val="bg1"/>
                </a:solidFill>
                <a:latin typeface="HG丸ｺﾞｼｯｸM-PRO" panose="020F0600000000000000" pitchFamily="50" charset="-128"/>
                <a:ea typeface="HG丸ｺﾞｼｯｸM-PRO" panose="020F0600000000000000" pitchFamily="50" charset="-128"/>
              </a:rPr>
              <a:t>物：機械設備・工具・可燃物・爆発物</a:t>
            </a:r>
            <a:endParaRPr lang="en-US" altLang="ja-JP" sz="1800" dirty="0" smtClean="0">
              <a:solidFill>
                <a:schemeClr val="bg1"/>
              </a:solidFill>
              <a:latin typeface="HG丸ｺﾞｼｯｸM-PRO" panose="020F0600000000000000" pitchFamily="50" charset="-128"/>
              <a:ea typeface="HG丸ｺﾞｼｯｸM-PRO" panose="020F0600000000000000" pitchFamily="50" charset="-128"/>
            </a:endParaRPr>
          </a:p>
          <a:p>
            <a:pPr eaLnBrk="1" hangingPunct="1">
              <a:lnSpc>
                <a:spcPts val="2000"/>
              </a:lnSpc>
              <a:spcBef>
                <a:spcPts val="0"/>
              </a:spcBef>
              <a:buFontTx/>
              <a:buNone/>
            </a:pPr>
            <a:r>
              <a:rPr lang="ja-JP" altLang="en-US" sz="1800" dirty="0">
                <a:solidFill>
                  <a:schemeClr val="bg1"/>
                </a:solidFill>
                <a:latin typeface="HG丸ｺﾞｼｯｸM-PRO" panose="020F0600000000000000" pitchFamily="50" charset="-128"/>
                <a:ea typeface="HG丸ｺﾞｼｯｸM-PRO" panose="020F0600000000000000" pitchFamily="50" charset="-128"/>
              </a:rPr>
              <a:t>　</a:t>
            </a:r>
            <a:r>
              <a:rPr lang="ja-JP" altLang="en-US" sz="1800" dirty="0" smtClean="0">
                <a:solidFill>
                  <a:schemeClr val="bg1"/>
                </a:solidFill>
                <a:latin typeface="HG丸ｺﾞｼｯｸM-PRO" panose="020F0600000000000000" pitchFamily="50" charset="-128"/>
                <a:ea typeface="HG丸ｺﾞｼｯｸM-PRO" panose="020F0600000000000000" pitchFamily="50" charset="-128"/>
              </a:rPr>
              <a:t>　　ガス・蒸気・電気・光線等</a:t>
            </a:r>
            <a:endParaRPr lang="ja-JP" altLang="en-US" sz="1800" dirty="0">
              <a:solidFill>
                <a:schemeClr val="bg1"/>
              </a:solidFill>
              <a:latin typeface="HG丸ｺﾞｼｯｸM-PRO" pitchFamily="50" charset="-128"/>
              <a:ea typeface="HG丸ｺﾞｼｯｸM-PRO" pitchFamily="50" charset="-128"/>
            </a:endParaRPr>
          </a:p>
        </p:txBody>
      </p:sp>
      <p:sp>
        <p:nvSpPr>
          <p:cNvPr id="27" name="Text Box 8"/>
          <p:cNvSpPr txBox="1">
            <a:spLocks noChangeArrowheads="1"/>
          </p:cNvSpPr>
          <p:nvPr/>
        </p:nvSpPr>
        <p:spPr bwMode="auto">
          <a:xfrm>
            <a:off x="293204" y="139523"/>
            <a:ext cx="6211887" cy="461665"/>
          </a:xfrm>
          <a:prstGeom prst="rect">
            <a:avLst/>
          </a:prstGeom>
          <a:solidFill>
            <a:srgbClr val="C00000"/>
          </a:solidFill>
          <a:ln/>
          <a:extLst/>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457200" algn="l" rtl="0" eaLnBrk="0" fontAlgn="base" hangingPunct="0">
              <a:spcBef>
                <a:spcPct val="0"/>
              </a:spcBef>
              <a:spcAft>
                <a:spcPct val="0"/>
              </a:spcAft>
              <a:defRPr kumimoji="1" kern="1200">
                <a:solidFill>
                  <a:schemeClr val="dk1"/>
                </a:solidFill>
                <a:latin typeface="+mn-lt"/>
                <a:ea typeface="+mn-ea"/>
                <a:cs typeface="+mn-cs"/>
              </a:defRPr>
            </a:lvl2pPr>
            <a:lvl3pPr marL="914400" algn="l" rtl="0" eaLnBrk="0" fontAlgn="base" hangingPunct="0">
              <a:spcBef>
                <a:spcPct val="0"/>
              </a:spcBef>
              <a:spcAft>
                <a:spcPct val="0"/>
              </a:spcAft>
              <a:defRPr kumimoji="1" kern="1200">
                <a:solidFill>
                  <a:schemeClr val="dk1"/>
                </a:solidFill>
                <a:latin typeface="+mn-lt"/>
                <a:ea typeface="+mn-ea"/>
                <a:cs typeface="+mn-cs"/>
              </a:defRPr>
            </a:lvl3pPr>
            <a:lvl4pPr marL="1371600" algn="l" rtl="0" eaLnBrk="0" fontAlgn="base" hangingPunct="0">
              <a:spcBef>
                <a:spcPct val="0"/>
              </a:spcBef>
              <a:spcAft>
                <a:spcPct val="0"/>
              </a:spcAft>
              <a:defRPr kumimoji="1" kern="1200">
                <a:solidFill>
                  <a:schemeClr val="dk1"/>
                </a:solidFill>
                <a:latin typeface="+mn-lt"/>
                <a:ea typeface="+mn-ea"/>
                <a:cs typeface="+mn-cs"/>
              </a:defRPr>
            </a:lvl4pPr>
            <a:lvl5pPr marL="1828800"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eaLnBrk="1" hangingPunct="1">
              <a:spcBef>
                <a:spcPct val="5000"/>
              </a:spcBef>
              <a:defRPr/>
            </a:pPr>
            <a:r>
              <a:rPr lang="ja-JP" altLang="en-US" sz="2400" u="sng" dirty="0" smtClean="0">
                <a:ln w="0"/>
                <a:solidFill>
                  <a:schemeClr val="accent1"/>
                </a:solidFill>
                <a:effectLst>
                  <a:outerShdw blurRad="38100" dist="25400" dir="5400000" algn="ctr" rotWithShape="0">
                    <a:srgbClr val="6E747A">
                      <a:alpha val="43000"/>
                    </a:srgbClr>
                  </a:outerShdw>
                </a:effectLst>
                <a:latin typeface="HG丸ｺﾞｼｯｸM-PRO" pitchFamily="50" charset="-128"/>
                <a:ea typeface="HG丸ｺﾞｼｯｸM-PRO" pitchFamily="50" charset="-128"/>
              </a:rPr>
              <a:t>４．労働災害の原因調査と再発防止対策</a:t>
            </a:r>
            <a:endParaRPr lang="ja-JP" altLang="en-US" sz="2400" u="sng" dirty="0">
              <a:ln w="0"/>
              <a:solidFill>
                <a:schemeClr val="accent1"/>
              </a:solidFill>
              <a:effectLst>
                <a:outerShdw blurRad="38100" dist="25400" dir="5400000" algn="ctr" rotWithShape="0">
                  <a:srgbClr val="6E747A">
                    <a:alpha val="43000"/>
                  </a:srgbClr>
                </a:outerShdw>
              </a:effectLst>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64878377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838200" y="1121102"/>
            <a:ext cx="5486400" cy="990600"/>
          </a:xfrm>
          <a:gradFill rotWithShape="0">
            <a:gsLst>
              <a:gs pos="0">
                <a:srgbClr val="3366FF"/>
              </a:gs>
              <a:gs pos="50000">
                <a:srgbClr val="FFFFFF"/>
              </a:gs>
              <a:gs pos="100000">
                <a:srgbClr val="3366FF"/>
              </a:gs>
            </a:gsLst>
            <a:lin ang="5400000" scaled="1"/>
          </a:gradFill>
          <a:ln>
            <a:solidFill>
              <a:srgbClr val="0000FF"/>
            </a:solidFill>
            <a:miter lim="800000"/>
            <a:headEnd/>
            <a:tailEnd/>
          </a:ln>
        </p:spPr>
        <p:txBody>
          <a:bodyPr/>
          <a:lstStyle/>
          <a:p>
            <a:pPr eaLnBrk="1" hangingPunct="1"/>
            <a:r>
              <a:rPr lang="ja-JP" altLang="en-US" sz="2800" b="1" dirty="0" smtClean="0">
                <a:solidFill>
                  <a:schemeClr val="tx1"/>
                </a:solidFill>
                <a:latin typeface="HG丸ｺﾞｼｯｸM-PRO" pitchFamily="50" charset="-128"/>
                <a:ea typeface="HG丸ｺﾞｼｯｸM-PRO" pitchFamily="50" charset="-128"/>
              </a:rPr>
              <a:t>不安全な状態と不安全な行動</a:t>
            </a:r>
            <a:r>
              <a:rPr lang="en-US" altLang="ja-JP" sz="2800" b="1" dirty="0" smtClean="0">
                <a:solidFill>
                  <a:schemeClr val="tx1"/>
                </a:solidFill>
                <a:latin typeface="HG丸ｺﾞｼｯｸM-PRO" pitchFamily="50" charset="-128"/>
                <a:ea typeface="HG丸ｺﾞｼｯｸM-PRO" pitchFamily="50" charset="-128"/>
              </a:rPr>
              <a:t/>
            </a:r>
            <a:br>
              <a:rPr lang="en-US" altLang="ja-JP" sz="2800" b="1" dirty="0" smtClean="0">
                <a:solidFill>
                  <a:schemeClr val="tx1"/>
                </a:solidFill>
                <a:latin typeface="HG丸ｺﾞｼｯｸM-PRO" pitchFamily="50" charset="-128"/>
                <a:ea typeface="HG丸ｺﾞｼｯｸM-PRO" pitchFamily="50" charset="-128"/>
              </a:rPr>
            </a:br>
            <a:r>
              <a:rPr lang="ja-JP" altLang="en-US" sz="2800" b="1" dirty="0" smtClean="0">
                <a:solidFill>
                  <a:schemeClr val="tx1"/>
                </a:solidFill>
                <a:latin typeface="HG丸ｺﾞｼｯｸM-PRO" pitchFamily="50" charset="-128"/>
                <a:ea typeface="HG丸ｺﾞｼｯｸM-PRO" pitchFamily="50" charset="-128"/>
              </a:rPr>
              <a:t>が認められた労働災害の割合</a:t>
            </a:r>
          </a:p>
        </p:txBody>
      </p:sp>
      <p:sp>
        <p:nvSpPr>
          <p:cNvPr id="78851" name="Rectangle 3"/>
          <p:cNvSpPr>
            <a:spLocks noChangeArrowheads="1"/>
          </p:cNvSpPr>
          <p:nvPr/>
        </p:nvSpPr>
        <p:spPr bwMode="auto">
          <a:xfrm>
            <a:off x="5508626" y="2667000"/>
            <a:ext cx="498182" cy="3048000"/>
          </a:xfrm>
          <a:prstGeom prst="rect">
            <a:avLst/>
          </a:prstGeom>
          <a:gradFill rotWithShape="0">
            <a:gsLst>
              <a:gs pos="0">
                <a:srgbClr val="FFFF00"/>
              </a:gs>
              <a:gs pos="50000">
                <a:srgbClr val="FFFFFF"/>
              </a:gs>
              <a:gs pos="100000">
                <a:srgbClr val="FFFF00"/>
              </a:gs>
            </a:gsLst>
            <a:lin ang="5400000" scaled="1"/>
          </a:gradFill>
          <a:ln w="38100">
            <a:solidFill>
              <a:srgbClr val="000000"/>
            </a:solidFill>
            <a:miter lim="800000"/>
            <a:headEnd/>
            <a:tailEnd/>
          </a:ln>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78852" name="Rectangle 4"/>
          <p:cNvSpPr>
            <a:spLocks noChangeArrowheads="1"/>
          </p:cNvSpPr>
          <p:nvPr/>
        </p:nvSpPr>
        <p:spPr bwMode="auto">
          <a:xfrm>
            <a:off x="2286000" y="2667000"/>
            <a:ext cx="3222625" cy="3086100"/>
          </a:xfrm>
          <a:prstGeom prst="rect">
            <a:avLst/>
          </a:prstGeom>
          <a:gradFill rotWithShape="0">
            <a:gsLst>
              <a:gs pos="0">
                <a:srgbClr val="FF0000"/>
              </a:gs>
              <a:gs pos="50000">
                <a:srgbClr val="FFFFFF"/>
              </a:gs>
              <a:gs pos="100000">
                <a:srgbClr val="FF0000"/>
              </a:gs>
            </a:gsLst>
            <a:lin ang="0" scaled="1"/>
          </a:gradFill>
          <a:ln w="38100">
            <a:solidFill>
              <a:srgbClr val="000000"/>
            </a:solidFill>
            <a:miter lim="800000"/>
            <a:headEnd/>
            <a:tailEnd/>
          </a:ln>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78853" name="Rectangle 5"/>
          <p:cNvSpPr>
            <a:spLocks noChangeArrowheads="1"/>
          </p:cNvSpPr>
          <p:nvPr/>
        </p:nvSpPr>
        <p:spPr bwMode="auto">
          <a:xfrm>
            <a:off x="2286000" y="5715000"/>
            <a:ext cx="3429000" cy="571500"/>
          </a:xfrm>
          <a:prstGeom prst="rect">
            <a:avLst/>
          </a:prstGeom>
          <a:gradFill rotWithShape="0">
            <a:gsLst>
              <a:gs pos="0">
                <a:srgbClr val="3366FF"/>
              </a:gs>
              <a:gs pos="50000">
                <a:srgbClr val="FFFFFF"/>
              </a:gs>
              <a:gs pos="100000">
                <a:srgbClr val="3366FF"/>
              </a:gs>
            </a:gsLst>
            <a:lin ang="5400000" scaled="1"/>
          </a:gradFill>
          <a:ln w="38100">
            <a:solidFill>
              <a:schemeClr val="tx1"/>
            </a:solidFill>
            <a:miter lim="800000"/>
            <a:headEnd/>
            <a:tailEnd/>
          </a:ln>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78854" name="Rectangle 6"/>
          <p:cNvSpPr>
            <a:spLocks noChangeArrowheads="1"/>
          </p:cNvSpPr>
          <p:nvPr/>
        </p:nvSpPr>
        <p:spPr bwMode="auto">
          <a:xfrm>
            <a:off x="5495633" y="5715000"/>
            <a:ext cx="511175" cy="571500"/>
          </a:xfrm>
          <a:prstGeom prst="rect">
            <a:avLst/>
          </a:prstGeom>
          <a:gradFill rotWithShape="0">
            <a:gsLst>
              <a:gs pos="0">
                <a:srgbClr val="777777"/>
              </a:gs>
              <a:gs pos="50000">
                <a:srgbClr val="FFFFFF"/>
              </a:gs>
              <a:gs pos="100000">
                <a:srgbClr val="777777"/>
              </a:gs>
            </a:gsLst>
            <a:lin ang="0" scaled="1"/>
          </a:gradFill>
          <a:ln w="38100">
            <a:solidFill>
              <a:schemeClr val="tx1"/>
            </a:solidFill>
            <a:miter lim="800000"/>
            <a:headEnd/>
            <a:tailEnd/>
          </a:ln>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en-US" sz="1800"/>
          </a:p>
        </p:txBody>
      </p:sp>
      <p:sp>
        <p:nvSpPr>
          <p:cNvPr id="78855" name="Text Box 7"/>
          <p:cNvSpPr txBox="1">
            <a:spLocks noChangeArrowheads="1"/>
          </p:cNvSpPr>
          <p:nvPr/>
        </p:nvSpPr>
        <p:spPr bwMode="auto">
          <a:xfrm>
            <a:off x="2438399" y="3425031"/>
            <a:ext cx="2917825" cy="15700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b="1" dirty="0">
                <a:latin typeface="HG丸ｺﾞｼｯｸM-PRO" pitchFamily="50" charset="-128"/>
                <a:ea typeface="HG丸ｺﾞｼｯｸM-PRO" pitchFamily="50" charset="-128"/>
              </a:rPr>
              <a:t>不安全な状態及び</a:t>
            </a:r>
          </a:p>
          <a:p>
            <a:pPr algn="ctr">
              <a:spcBef>
                <a:spcPct val="0"/>
              </a:spcBef>
              <a:buFontTx/>
              <a:buNone/>
            </a:pPr>
            <a:r>
              <a:rPr lang="ja-JP" altLang="en-US" sz="2400" b="1" dirty="0">
                <a:latin typeface="HG丸ｺﾞｼｯｸM-PRO" pitchFamily="50" charset="-128"/>
                <a:ea typeface="HG丸ｺﾞｼｯｸM-PRO" pitchFamily="50" charset="-128"/>
              </a:rPr>
              <a:t>不安全な行動が認</a:t>
            </a:r>
          </a:p>
          <a:p>
            <a:pPr algn="ctr">
              <a:spcBef>
                <a:spcPct val="0"/>
              </a:spcBef>
              <a:buFontTx/>
              <a:buNone/>
            </a:pPr>
            <a:r>
              <a:rPr lang="ja-JP" altLang="en-US" sz="2400" b="1" dirty="0" err="1" smtClean="0">
                <a:latin typeface="HG丸ｺﾞｼｯｸM-PRO" pitchFamily="50" charset="-128"/>
                <a:ea typeface="HG丸ｺﾞｼｯｸM-PRO" pitchFamily="50" charset="-128"/>
              </a:rPr>
              <a:t>められた</a:t>
            </a:r>
            <a:r>
              <a:rPr lang="ja-JP" altLang="en-US" sz="2400" b="1" dirty="0" smtClean="0">
                <a:latin typeface="HG丸ｺﾞｼｯｸM-PRO" pitchFamily="50" charset="-128"/>
                <a:ea typeface="HG丸ｺﾞｼｯｸM-PRO" pitchFamily="50" charset="-128"/>
              </a:rPr>
              <a:t>もの</a:t>
            </a:r>
            <a:endParaRPr lang="ja-JP" altLang="en-US" sz="2400" b="1" dirty="0">
              <a:latin typeface="HG丸ｺﾞｼｯｸM-PRO" pitchFamily="50" charset="-128"/>
              <a:ea typeface="HG丸ｺﾞｼｯｸM-PRO" pitchFamily="50" charset="-128"/>
            </a:endParaRPr>
          </a:p>
          <a:p>
            <a:pPr algn="ctr">
              <a:spcBef>
                <a:spcPct val="0"/>
              </a:spcBef>
              <a:buFontTx/>
              <a:buNone/>
            </a:pPr>
            <a:r>
              <a:rPr lang="ja-JP" altLang="en-US" sz="2400" b="1" dirty="0" smtClean="0">
                <a:latin typeface="HG丸ｺﾞｼｯｸM-PRO" pitchFamily="50" charset="-128"/>
                <a:ea typeface="HG丸ｺﾞｼｯｸM-PRO" pitchFamily="50" charset="-128"/>
              </a:rPr>
              <a:t>８５．６％</a:t>
            </a:r>
            <a:endParaRPr lang="ja-JP" altLang="en-US" sz="2400" b="1" dirty="0">
              <a:latin typeface="HG丸ｺﾞｼｯｸM-PRO" pitchFamily="50" charset="-128"/>
              <a:ea typeface="HG丸ｺﾞｼｯｸM-PRO" pitchFamily="50" charset="-128"/>
            </a:endParaRPr>
          </a:p>
        </p:txBody>
      </p:sp>
      <p:sp>
        <p:nvSpPr>
          <p:cNvPr id="78856" name="AutoShape 8"/>
          <p:cNvSpPr>
            <a:spLocks noChangeArrowheads="1"/>
          </p:cNvSpPr>
          <p:nvPr/>
        </p:nvSpPr>
        <p:spPr bwMode="auto">
          <a:xfrm>
            <a:off x="6324600" y="2209800"/>
            <a:ext cx="2514600" cy="1981200"/>
          </a:xfrm>
          <a:prstGeom prst="wedgeRoundRectCallout">
            <a:avLst>
              <a:gd name="adj1" fmla="val -61111"/>
              <a:gd name="adj2" fmla="val 38704"/>
              <a:gd name="adj3" fmla="val 16667"/>
            </a:avLst>
          </a:prstGeom>
          <a:gradFill rotWithShape="0">
            <a:gsLst>
              <a:gs pos="0">
                <a:srgbClr val="FFFF00"/>
              </a:gs>
              <a:gs pos="50000">
                <a:srgbClr val="FFFFFF"/>
              </a:gs>
              <a:gs pos="100000">
                <a:srgbClr val="FFFF00"/>
              </a:gs>
            </a:gsLst>
            <a:lin ang="54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b="1" dirty="0">
                <a:latin typeface="HG丸ｺﾞｼｯｸM-PRO" pitchFamily="50" charset="-128"/>
                <a:ea typeface="HG丸ｺﾞｼｯｸM-PRO" pitchFamily="50" charset="-128"/>
              </a:rPr>
              <a:t>不安全な状態のみが</a:t>
            </a:r>
            <a:r>
              <a:rPr lang="ja-JP" altLang="en-US" sz="2400" b="1" dirty="0" smtClean="0">
                <a:latin typeface="HG丸ｺﾞｼｯｸM-PRO" pitchFamily="50" charset="-128"/>
                <a:ea typeface="HG丸ｺﾞｼｯｸM-PRO" pitchFamily="50" charset="-128"/>
              </a:rPr>
              <a:t>認められたもの</a:t>
            </a:r>
            <a:endParaRPr lang="ja-JP" altLang="en-US" sz="2400" b="1" dirty="0">
              <a:latin typeface="HG丸ｺﾞｼｯｸM-PRO" pitchFamily="50" charset="-128"/>
              <a:ea typeface="HG丸ｺﾞｼｯｸM-PRO" pitchFamily="50" charset="-128"/>
            </a:endParaRPr>
          </a:p>
          <a:p>
            <a:pPr algn="ctr">
              <a:spcBef>
                <a:spcPct val="0"/>
              </a:spcBef>
              <a:buFontTx/>
              <a:buNone/>
            </a:pPr>
            <a:r>
              <a:rPr lang="ja-JP" altLang="en-US" sz="2400" b="1" dirty="0" smtClean="0">
                <a:latin typeface="HG丸ｺﾞｼｯｸM-PRO" pitchFamily="50" charset="-128"/>
                <a:ea typeface="HG丸ｺﾞｼｯｸM-PRO" pitchFamily="50" charset="-128"/>
              </a:rPr>
              <a:t>５．６％</a:t>
            </a:r>
            <a:endParaRPr lang="ja-JP" altLang="en-US" sz="2400" dirty="0">
              <a:latin typeface="HG丸ｺﾞｼｯｸM-PRO" pitchFamily="50" charset="-128"/>
              <a:ea typeface="HG丸ｺﾞｼｯｸM-PRO" pitchFamily="50" charset="-128"/>
            </a:endParaRPr>
          </a:p>
        </p:txBody>
      </p:sp>
      <p:sp>
        <p:nvSpPr>
          <p:cNvPr id="78857" name="AutoShape 9"/>
          <p:cNvSpPr>
            <a:spLocks noChangeArrowheads="1"/>
          </p:cNvSpPr>
          <p:nvPr/>
        </p:nvSpPr>
        <p:spPr bwMode="auto">
          <a:xfrm>
            <a:off x="6324600" y="4337050"/>
            <a:ext cx="2514600" cy="2133600"/>
          </a:xfrm>
          <a:prstGeom prst="wedgeRoundRectCallout">
            <a:avLst>
              <a:gd name="adj1" fmla="val -65153"/>
              <a:gd name="adj2" fmla="val 27009"/>
              <a:gd name="adj3" fmla="val 16667"/>
            </a:avLst>
          </a:prstGeom>
          <a:gradFill rotWithShape="0">
            <a:gsLst>
              <a:gs pos="0">
                <a:srgbClr val="777777"/>
              </a:gs>
              <a:gs pos="50000">
                <a:srgbClr val="FFFFFF"/>
              </a:gs>
              <a:gs pos="100000">
                <a:srgbClr val="777777"/>
              </a:gs>
            </a:gsLst>
            <a:lin ang="0" scaled="1"/>
          </a:gradFill>
          <a:ln w="9525">
            <a:solidFill>
              <a:srgbClr val="77777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b="1" dirty="0">
                <a:latin typeface="HG丸ｺﾞｼｯｸM-PRO" pitchFamily="50" charset="-128"/>
                <a:ea typeface="HG丸ｺﾞｼｯｸM-PRO" pitchFamily="50" charset="-128"/>
              </a:rPr>
              <a:t>不安全な状態</a:t>
            </a:r>
          </a:p>
          <a:p>
            <a:pPr algn="ctr">
              <a:spcBef>
                <a:spcPct val="0"/>
              </a:spcBef>
              <a:buFontTx/>
              <a:buNone/>
            </a:pPr>
            <a:r>
              <a:rPr lang="ja-JP" altLang="en-US" sz="2400" b="1" dirty="0">
                <a:latin typeface="HG丸ｺﾞｼｯｸM-PRO" pitchFamily="50" charset="-128"/>
                <a:ea typeface="HG丸ｺﾞｼｯｸM-PRO" pitchFamily="50" charset="-128"/>
              </a:rPr>
              <a:t>及び不安全な</a:t>
            </a:r>
          </a:p>
          <a:p>
            <a:pPr algn="ctr">
              <a:spcBef>
                <a:spcPct val="0"/>
              </a:spcBef>
              <a:buFontTx/>
              <a:buNone/>
            </a:pPr>
            <a:r>
              <a:rPr lang="ja-JP" altLang="en-US" sz="2400" b="1" dirty="0">
                <a:latin typeface="HG丸ｺﾞｼｯｸM-PRO" pitchFamily="50" charset="-128"/>
                <a:ea typeface="HG丸ｺﾞｼｯｸM-PRO" pitchFamily="50" charset="-128"/>
              </a:rPr>
              <a:t>行動が認めら</a:t>
            </a:r>
          </a:p>
          <a:p>
            <a:pPr algn="ctr">
              <a:spcBef>
                <a:spcPct val="0"/>
              </a:spcBef>
              <a:buFontTx/>
              <a:buNone/>
            </a:pPr>
            <a:r>
              <a:rPr lang="ja-JP" altLang="en-US" sz="2400" b="1" dirty="0">
                <a:latin typeface="HG丸ｺﾞｼｯｸM-PRO" pitchFamily="50" charset="-128"/>
                <a:ea typeface="HG丸ｺﾞｼｯｸM-PRO" pitchFamily="50" charset="-128"/>
              </a:rPr>
              <a:t>れないもの</a:t>
            </a:r>
          </a:p>
          <a:p>
            <a:pPr algn="ctr">
              <a:spcBef>
                <a:spcPct val="0"/>
              </a:spcBef>
              <a:buFontTx/>
              <a:buNone/>
            </a:pPr>
            <a:r>
              <a:rPr lang="ja-JP" altLang="en-US" sz="2400" b="1" dirty="0" smtClean="0">
                <a:latin typeface="HG丸ｺﾞｼｯｸM-PRO" pitchFamily="50" charset="-128"/>
                <a:ea typeface="HG丸ｺﾞｼｯｸM-PRO" pitchFamily="50" charset="-128"/>
              </a:rPr>
              <a:t>５．２％</a:t>
            </a:r>
            <a:endParaRPr lang="ja-JP" altLang="en-US" sz="2400" b="1" dirty="0">
              <a:latin typeface="HG丸ｺﾞｼｯｸM-PRO" pitchFamily="50" charset="-128"/>
              <a:ea typeface="HG丸ｺﾞｼｯｸM-PRO" pitchFamily="50" charset="-128"/>
            </a:endParaRPr>
          </a:p>
        </p:txBody>
      </p:sp>
      <p:sp>
        <p:nvSpPr>
          <p:cNvPr id="78858" name="AutoShape 10"/>
          <p:cNvSpPr>
            <a:spLocks noChangeArrowheads="1"/>
          </p:cNvSpPr>
          <p:nvPr/>
        </p:nvSpPr>
        <p:spPr bwMode="auto">
          <a:xfrm>
            <a:off x="228600" y="3505200"/>
            <a:ext cx="1828800" cy="2286000"/>
          </a:xfrm>
          <a:prstGeom prst="wedgeRoundRectCallout">
            <a:avLst>
              <a:gd name="adj1" fmla="val 58333"/>
              <a:gd name="adj2" fmla="val 61319"/>
              <a:gd name="adj3" fmla="val 16667"/>
            </a:avLst>
          </a:prstGeom>
          <a:gradFill rotWithShape="0">
            <a:gsLst>
              <a:gs pos="0">
                <a:srgbClr val="0066FF"/>
              </a:gs>
              <a:gs pos="50000">
                <a:srgbClr val="FFFFFF"/>
              </a:gs>
              <a:gs pos="100000">
                <a:srgbClr val="0066FF"/>
              </a:gs>
            </a:gsLst>
            <a:lin ang="5400000" scaled="1"/>
          </a:gradFill>
          <a:ln w="9525">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sz="2400" b="1" dirty="0">
                <a:latin typeface="HG丸ｺﾞｼｯｸM-PRO" pitchFamily="50" charset="-128"/>
                <a:ea typeface="HG丸ｺﾞｼｯｸM-PRO" pitchFamily="50" charset="-128"/>
              </a:rPr>
              <a:t>不安全な</a:t>
            </a:r>
          </a:p>
          <a:p>
            <a:pPr algn="ctr">
              <a:spcBef>
                <a:spcPct val="0"/>
              </a:spcBef>
              <a:buFontTx/>
              <a:buNone/>
            </a:pPr>
            <a:r>
              <a:rPr lang="ja-JP" altLang="en-US" sz="2400" b="1" dirty="0">
                <a:latin typeface="HG丸ｺﾞｼｯｸM-PRO" pitchFamily="50" charset="-128"/>
                <a:ea typeface="HG丸ｺﾞｼｯｸM-PRO" pitchFamily="50" charset="-128"/>
              </a:rPr>
              <a:t>行動のみ</a:t>
            </a:r>
          </a:p>
          <a:p>
            <a:pPr algn="ctr">
              <a:spcBef>
                <a:spcPct val="0"/>
              </a:spcBef>
              <a:buFontTx/>
              <a:buNone/>
            </a:pPr>
            <a:r>
              <a:rPr lang="ja-JP" altLang="en-US" sz="2400" b="1" dirty="0" err="1">
                <a:latin typeface="HG丸ｺﾞｼｯｸM-PRO" pitchFamily="50" charset="-128"/>
                <a:ea typeface="HG丸ｺﾞｼｯｸM-PRO" pitchFamily="50" charset="-128"/>
              </a:rPr>
              <a:t>が認めら</a:t>
            </a:r>
            <a:endParaRPr lang="ja-JP" altLang="en-US" sz="2400" b="1" dirty="0">
              <a:latin typeface="HG丸ｺﾞｼｯｸM-PRO" pitchFamily="50" charset="-128"/>
              <a:ea typeface="HG丸ｺﾞｼｯｸM-PRO" pitchFamily="50" charset="-128"/>
            </a:endParaRPr>
          </a:p>
          <a:p>
            <a:pPr algn="ctr">
              <a:spcBef>
                <a:spcPct val="0"/>
              </a:spcBef>
              <a:buFontTx/>
              <a:buNone/>
            </a:pPr>
            <a:r>
              <a:rPr lang="ja-JP" altLang="en-US" sz="2400" b="1" dirty="0" smtClean="0">
                <a:latin typeface="HG丸ｺﾞｼｯｸM-PRO" pitchFamily="50" charset="-128"/>
                <a:ea typeface="HG丸ｺﾞｼｯｸM-PRO" pitchFamily="50" charset="-128"/>
              </a:rPr>
              <a:t>れたもの</a:t>
            </a:r>
            <a:endParaRPr lang="ja-JP" altLang="en-US" sz="2400" b="1" dirty="0">
              <a:latin typeface="HG丸ｺﾞｼｯｸM-PRO" pitchFamily="50" charset="-128"/>
              <a:ea typeface="HG丸ｺﾞｼｯｸM-PRO" pitchFamily="50" charset="-128"/>
            </a:endParaRPr>
          </a:p>
          <a:p>
            <a:pPr algn="ctr">
              <a:spcBef>
                <a:spcPct val="0"/>
              </a:spcBef>
              <a:buFontTx/>
              <a:buNone/>
            </a:pPr>
            <a:r>
              <a:rPr lang="ja-JP" altLang="en-US" sz="2400" b="1" dirty="0" smtClean="0">
                <a:latin typeface="HG丸ｺﾞｼｯｸM-PRO" pitchFamily="50" charset="-128"/>
                <a:ea typeface="HG丸ｺﾞｼｯｸM-PRO" pitchFamily="50" charset="-128"/>
              </a:rPr>
              <a:t>３．６％</a:t>
            </a:r>
            <a:endParaRPr lang="ja-JP" altLang="en-US" sz="2400" b="1" dirty="0">
              <a:latin typeface="HG丸ｺﾞｼｯｸM-PRO" pitchFamily="50" charset="-128"/>
              <a:ea typeface="HG丸ｺﾞｼｯｸM-PRO" pitchFamily="50" charset="-128"/>
            </a:endParaRPr>
          </a:p>
        </p:txBody>
      </p:sp>
      <p:sp>
        <p:nvSpPr>
          <p:cNvPr id="78860" name="Rectangle 12"/>
          <p:cNvSpPr>
            <a:spLocks noChangeArrowheads="1"/>
          </p:cNvSpPr>
          <p:nvPr/>
        </p:nvSpPr>
        <p:spPr bwMode="auto">
          <a:xfrm>
            <a:off x="55332" y="215741"/>
            <a:ext cx="5943600" cy="65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4400"/>
              </a:lnSpc>
              <a:spcBef>
                <a:spcPct val="0"/>
              </a:spcBef>
              <a:buFontTx/>
              <a:buNone/>
            </a:pPr>
            <a:r>
              <a:rPr lang="ja-JP" altLang="en-US" sz="2800" dirty="0">
                <a:latin typeface="HG丸ｺﾞｼｯｸM-PRO" pitchFamily="50" charset="-128"/>
                <a:ea typeface="HG丸ｺﾞｼｯｸM-PRO" pitchFamily="50" charset="-128"/>
              </a:rPr>
              <a:t>（２）不安全な状態と不安全な行動</a:t>
            </a:r>
          </a:p>
        </p:txBody>
      </p:sp>
      <p:sp>
        <p:nvSpPr>
          <p:cNvPr id="78861" name="Text Box 13"/>
          <p:cNvSpPr txBox="1">
            <a:spLocks noChangeArrowheads="1"/>
          </p:cNvSpPr>
          <p:nvPr/>
        </p:nvSpPr>
        <p:spPr bwMode="auto">
          <a:xfrm>
            <a:off x="6324600" y="228600"/>
            <a:ext cx="2063824"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P53</a:t>
            </a:r>
            <a:r>
              <a:rPr lang="ja-JP" altLang="en-US" sz="1600" dirty="0" smtClean="0">
                <a:latin typeface="HG丸ｺﾞｼｯｸM-PRO" pitchFamily="50" charset="-128"/>
                <a:ea typeface="HG丸ｺﾞｼｯｸM-PRO" pitchFamily="50" charset="-128"/>
              </a:rPr>
              <a:t>　</a:t>
            </a:r>
            <a:endParaRPr lang="ja-JP" altLang="en-US" sz="1600" dirty="0">
              <a:latin typeface="HG丸ｺﾞｼｯｸM-PRO" pitchFamily="50" charset="-128"/>
              <a:ea typeface="HG丸ｺﾞｼｯｸM-PRO" pitchFamily="50" charset="-128"/>
            </a:endParaRPr>
          </a:p>
        </p:txBody>
      </p:sp>
      <p:sp>
        <p:nvSpPr>
          <p:cNvPr id="78862" name="スライド番号プレースホルダー 3"/>
          <p:cNvSpPr>
            <a:spLocks noGrp="1"/>
          </p:cNvSpPr>
          <p:nvPr>
            <p:ph type="sldNum" sz="quarter" idx="12"/>
          </p:nvPr>
        </p:nvSpPr>
        <p:spPr>
          <a:xfrm>
            <a:off x="6515100" y="6505575"/>
            <a:ext cx="213360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2591BBD4-C906-491B-A5B4-EB16B07DFE72}" type="slidenum">
              <a:rPr lang="en-US" altLang="ja-JP" sz="1400" smtClean="0"/>
              <a:pPr>
                <a:spcBef>
                  <a:spcPct val="0"/>
                </a:spcBef>
                <a:buFontTx/>
                <a:buNone/>
              </a:pPr>
              <a:t>81</a:t>
            </a:fld>
            <a:endParaRPr lang="en-US" altLang="ja-JP" sz="1400" smtClean="0"/>
          </a:p>
        </p:txBody>
      </p:sp>
    </p:spTree>
    <p:extLst>
      <p:ext uri="{BB962C8B-B14F-4D97-AF65-F5344CB8AC3E}">
        <p14:creationId xmlns:p14="http://schemas.microsoft.com/office/powerpoint/2010/main" val="922039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881380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1C5A2B1-CB3F-43A4-90D1-5B3526117C66}" type="slidenum">
              <a:rPr lang="en-US" altLang="ja-JP" sz="1400" smtClean="0"/>
              <a:pPr>
                <a:spcBef>
                  <a:spcPct val="0"/>
                </a:spcBef>
                <a:buFontTx/>
                <a:buNone/>
              </a:pPr>
              <a:t>82</a:t>
            </a:fld>
            <a:endParaRPr lang="en-US" altLang="ja-JP" sz="1400" smtClean="0"/>
          </a:p>
        </p:txBody>
      </p:sp>
      <p:sp>
        <p:nvSpPr>
          <p:cNvPr id="79876" name="Text Box 3"/>
          <p:cNvSpPr txBox="1">
            <a:spLocks noChangeArrowheads="1"/>
          </p:cNvSpPr>
          <p:nvPr/>
        </p:nvSpPr>
        <p:spPr bwMode="auto">
          <a:xfrm>
            <a:off x="395288" y="381000"/>
            <a:ext cx="6172200"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a:solidFill>
                  <a:srgbClr val="FF3300"/>
                </a:solidFill>
                <a:latin typeface="HG丸ｺﾞｼｯｸM-PRO" pitchFamily="50" charset="-128"/>
                <a:ea typeface="HG丸ｺﾞｼｯｸM-PRO" pitchFamily="50" charset="-128"/>
              </a:rPr>
              <a:t>災害：</a:t>
            </a:r>
            <a:r>
              <a:rPr lang="ja-JP" altLang="en-US" sz="2000">
                <a:latin typeface="HG丸ｺﾞｼｯｸM-PRO" pitchFamily="50" charset="-128"/>
                <a:ea typeface="HG丸ｺﾞｼｯｸM-PRO" pitchFamily="50" charset="-128"/>
              </a:rPr>
              <a:t>労働者が負傷（死亡含む）することをいう</a:t>
            </a:r>
          </a:p>
        </p:txBody>
      </p:sp>
      <p:sp>
        <p:nvSpPr>
          <p:cNvPr id="79877" name="Text Box 4"/>
          <p:cNvSpPr txBox="1">
            <a:spLocks noChangeArrowheads="1"/>
          </p:cNvSpPr>
          <p:nvPr/>
        </p:nvSpPr>
        <p:spPr bwMode="auto">
          <a:xfrm>
            <a:off x="373063" y="946150"/>
            <a:ext cx="6172200"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a:solidFill>
                  <a:srgbClr val="FF3300"/>
                </a:solidFill>
                <a:latin typeface="HG丸ｺﾞｼｯｸM-PRO" pitchFamily="50" charset="-128"/>
                <a:ea typeface="HG丸ｺﾞｼｯｸM-PRO" pitchFamily="50" charset="-128"/>
              </a:rPr>
              <a:t>事故：</a:t>
            </a:r>
            <a:r>
              <a:rPr lang="ja-JP" altLang="en-US" sz="2000">
                <a:latin typeface="HG丸ｺﾞｼｯｸM-PRO" pitchFamily="50" charset="-128"/>
                <a:ea typeface="HG丸ｺﾞｼｯｸM-PRO" pitchFamily="50" charset="-128"/>
              </a:rPr>
              <a:t>機械設備の破損、製品不良などをいう</a:t>
            </a:r>
          </a:p>
        </p:txBody>
      </p:sp>
      <p:sp>
        <p:nvSpPr>
          <p:cNvPr id="79878" name="Rectangle 65"/>
          <p:cNvSpPr>
            <a:spLocks noChangeArrowheads="1"/>
          </p:cNvSpPr>
          <p:nvPr/>
        </p:nvSpPr>
        <p:spPr bwMode="auto">
          <a:xfrm>
            <a:off x="152400" y="609600"/>
            <a:ext cx="9144000" cy="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lang="ja-JP" altLang="ja-JP" sz="1800"/>
          </a:p>
        </p:txBody>
      </p:sp>
    </p:spTree>
    <p:extLst>
      <p:ext uri="{BB962C8B-B14F-4D97-AF65-F5344CB8AC3E}">
        <p14:creationId xmlns:p14="http://schemas.microsoft.com/office/powerpoint/2010/main" val="12138448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4"/>
          <p:cNvSpPr txBox="1">
            <a:spLocks noChangeArrowheads="1"/>
          </p:cNvSpPr>
          <p:nvPr/>
        </p:nvSpPr>
        <p:spPr bwMode="auto">
          <a:xfrm>
            <a:off x="6324601" y="228600"/>
            <a:ext cx="1703784"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P54</a:t>
            </a:r>
            <a:endParaRPr lang="ja-JP" altLang="en-US" sz="1600" dirty="0">
              <a:latin typeface="HG丸ｺﾞｼｯｸM-PRO" pitchFamily="50" charset="-128"/>
              <a:ea typeface="HG丸ｺﾞｼｯｸM-PRO" pitchFamily="50" charset="-128"/>
            </a:endParaRPr>
          </a:p>
        </p:txBody>
      </p:sp>
      <p:sp>
        <p:nvSpPr>
          <p:cNvPr id="80901" name="Text Box 7"/>
          <p:cNvSpPr txBox="1">
            <a:spLocks noChangeArrowheads="1"/>
          </p:cNvSpPr>
          <p:nvPr/>
        </p:nvSpPr>
        <p:spPr bwMode="auto">
          <a:xfrm>
            <a:off x="323528" y="764704"/>
            <a:ext cx="8640960" cy="5029582"/>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5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（ア）</a:t>
            </a:r>
            <a:r>
              <a:rPr lang="ja-JP" altLang="en-US" sz="2400" dirty="0">
                <a:solidFill>
                  <a:srgbClr val="0000CC"/>
                </a:solidFill>
                <a:latin typeface="HG丸ｺﾞｼｯｸM-PRO" pitchFamily="50" charset="-128"/>
                <a:ea typeface="HG丸ｺﾞｼｯｸM-PRO" pitchFamily="50" charset="-128"/>
              </a:rPr>
              <a:t>物自体の欠陥</a:t>
            </a:r>
          </a:p>
          <a:p>
            <a:pPr eaLnBrk="1" hangingPunct="1">
              <a:lnSpc>
                <a:spcPts val="35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①設計、材料、加工等が悪く、安全にできていない。</a:t>
            </a:r>
          </a:p>
          <a:p>
            <a:pPr eaLnBrk="1" hangingPunct="1">
              <a:lnSpc>
                <a:spcPts val="3500"/>
              </a:lnSpc>
              <a:spcBef>
                <a:spcPct val="0"/>
              </a:spcBef>
              <a:buFontTx/>
              <a:buNone/>
            </a:pPr>
            <a:r>
              <a:rPr lang="en-US" altLang="ja-JP" sz="2400"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②老朽化、故障の未修理および点検不良、など</a:t>
            </a:r>
            <a:endParaRPr lang="en-US" altLang="ja-JP" sz="2400" dirty="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（イ）</a:t>
            </a:r>
            <a:r>
              <a:rPr lang="ja-JP" altLang="en-US" sz="2400" dirty="0">
                <a:solidFill>
                  <a:srgbClr val="0000CC"/>
                </a:solidFill>
                <a:latin typeface="HG丸ｺﾞｼｯｸM-PRO" pitchFamily="50" charset="-128"/>
                <a:ea typeface="HG丸ｺﾞｼｯｸM-PRO" pitchFamily="50" charset="-128"/>
              </a:rPr>
              <a:t>防護</a:t>
            </a:r>
            <a:r>
              <a:rPr lang="ja-JP" altLang="en-US" sz="2400" dirty="0" smtClean="0">
                <a:solidFill>
                  <a:srgbClr val="0000CC"/>
                </a:solidFill>
                <a:latin typeface="HG丸ｺﾞｼｯｸM-PRO" pitchFamily="50" charset="-128"/>
                <a:ea typeface="HG丸ｺﾞｼｯｸM-PRO" pitchFamily="50" charset="-128"/>
              </a:rPr>
              <a:t>措置等の</a:t>
            </a:r>
            <a:r>
              <a:rPr lang="ja-JP" altLang="en-US" sz="2400" dirty="0">
                <a:solidFill>
                  <a:srgbClr val="0000CC"/>
                </a:solidFill>
                <a:latin typeface="HG丸ｺﾞｼｯｸM-PRO" pitchFamily="50" charset="-128"/>
                <a:ea typeface="HG丸ｺﾞｼｯｸM-PRO" pitchFamily="50" charset="-128"/>
              </a:rPr>
              <a:t>欠陥</a:t>
            </a:r>
          </a:p>
          <a:p>
            <a:pPr eaLnBrk="1" hangingPunct="1">
              <a:lnSpc>
                <a:spcPts val="3500"/>
              </a:lnSpc>
              <a:spcBef>
                <a:spcPct val="0"/>
              </a:spcBef>
              <a:buFontTx/>
              <a:buNone/>
            </a:pPr>
            <a:r>
              <a:rPr lang="ja-JP" altLang="en-US" sz="2400" dirty="0">
                <a:latin typeface="HG丸ｺﾞｼｯｸM-PRO" pitchFamily="50" charset="-128"/>
                <a:ea typeface="HG丸ｺﾞｼｯｸM-PRO" pitchFamily="50" charset="-128"/>
              </a:rPr>
              <a:t>　　 ①防護</a:t>
            </a:r>
            <a:r>
              <a:rPr lang="ja-JP" altLang="en-US" sz="2400" dirty="0" smtClean="0">
                <a:latin typeface="HG丸ｺﾞｼｯｸM-PRO" pitchFamily="50" charset="-128"/>
                <a:ea typeface="HG丸ｺﾞｼｯｸM-PRO" pitchFamily="50" charset="-128"/>
              </a:rPr>
              <a:t>措置（安全装置の設置等）が</a:t>
            </a:r>
            <a:r>
              <a:rPr lang="ja-JP" altLang="en-US" sz="2400" dirty="0">
                <a:latin typeface="HG丸ｺﾞｼｯｸM-PRO" pitchFamily="50" charset="-128"/>
                <a:ea typeface="HG丸ｺﾞｼｯｸM-PRO" pitchFamily="50" charset="-128"/>
              </a:rPr>
              <a:t>とられて</a:t>
            </a:r>
            <a:r>
              <a:rPr lang="ja-JP" altLang="en-US" sz="2400" dirty="0" smtClean="0">
                <a:latin typeface="HG丸ｺﾞｼｯｸM-PRO" pitchFamily="50" charset="-128"/>
                <a:ea typeface="HG丸ｺﾞｼｯｸM-PRO" pitchFamily="50" charset="-128"/>
              </a:rPr>
              <a:t>いない</a:t>
            </a:r>
            <a:endParaRPr lang="en-US" altLang="ja-JP" sz="2400" dirty="0" smtClean="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a:t>
            </a:r>
            <a:r>
              <a:rPr lang="en-US" altLang="ja-JP"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か、また</a:t>
            </a:r>
            <a:r>
              <a:rPr lang="ja-JP" altLang="en-US" sz="2400" dirty="0">
                <a:latin typeface="HG丸ｺﾞｼｯｸM-PRO" pitchFamily="50" charset="-128"/>
                <a:ea typeface="HG丸ｺﾞｼｯｸM-PRO" pitchFamily="50" charset="-128"/>
              </a:rPr>
              <a:t>は</a:t>
            </a:r>
            <a:r>
              <a:rPr lang="ja-JP" altLang="en-US" sz="2400" dirty="0" smtClean="0">
                <a:latin typeface="HG丸ｺﾞｼｯｸM-PRO" pitchFamily="50" charset="-128"/>
                <a:ea typeface="HG丸ｺﾞｼｯｸM-PRO" pitchFamily="50" charset="-128"/>
              </a:rPr>
              <a:t>、不十分</a:t>
            </a:r>
            <a:r>
              <a:rPr lang="ja-JP" altLang="en-US" sz="2400" dirty="0">
                <a:latin typeface="HG丸ｺﾞｼｯｸM-PRO" pitchFamily="50" charset="-128"/>
                <a:ea typeface="HG丸ｺﾞｼｯｸM-PRO" pitchFamily="50" charset="-128"/>
              </a:rPr>
              <a:t>である。</a:t>
            </a:r>
          </a:p>
          <a:p>
            <a:pPr eaLnBrk="1" hangingPunct="1">
              <a:lnSpc>
                <a:spcPts val="3500"/>
              </a:lnSpc>
              <a:spcBef>
                <a:spcPct val="0"/>
              </a:spcBef>
              <a:buFontTx/>
              <a:buNone/>
            </a:pPr>
            <a:r>
              <a:rPr lang="ja-JP" altLang="en-US" sz="2400" dirty="0">
                <a:latin typeface="HG丸ｺﾞｼｯｸM-PRO" pitchFamily="50" charset="-128"/>
                <a:ea typeface="HG丸ｺﾞｼｯｸM-PRO" pitchFamily="50" charset="-128"/>
              </a:rPr>
              <a:t>　　 ②遮蔽・</a:t>
            </a:r>
            <a:r>
              <a:rPr lang="ja-JP" altLang="en-US" sz="2400" dirty="0" smtClean="0">
                <a:latin typeface="HG丸ｺﾞｼｯｸM-PRO" pitchFamily="50" charset="-128"/>
                <a:ea typeface="HG丸ｺﾞｼｯｸM-PRO" pitchFamily="50" charset="-128"/>
              </a:rPr>
              <a:t>接地（アース）等</a:t>
            </a:r>
            <a:r>
              <a:rPr lang="ja-JP" altLang="en-US" sz="2400" dirty="0">
                <a:latin typeface="HG丸ｺﾞｼｯｸM-PRO" pitchFamily="50" charset="-128"/>
                <a:ea typeface="HG丸ｺﾞｼｯｸM-PRO" pitchFamily="50" charset="-128"/>
              </a:rPr>
              <a:t>ができていない。</a:t>
            </a:r>
          </a:p>
          <a:p>
            <a:pPr eaLnBrk="1" hangingPunct="1">
              <a:lnSpc>
                <a:spcPts val="35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（ウ）</a:t>
            </a:r>
            <a:r>
              <a:rPr lang="ja-JP" altLang="en-US" sz="2400" dirty="0">
                <a:solidFill>
                  <a:srgbClr val="0000CC"/>
                </a:solidFill>
                <a:latin typeface="HG丸ｺﾞｼｯｸM-PRO" pitchFamily="50" charset="-128"/>
                <a:ea typeface="HG丸ｺﾞｼｯｸM-PRO" pitchFamily="50" charset="-128"/>
              </a:rPr>
              <a:t>物の置き方、作業場所の欠陥</a:t>
            </a:r>
          </a:p>
          <a:p>
            <a:pPr eaLnBrk="1" hangingPunct="1">
              <a:lnSpc>
                <a:spcPts val="3500"/>
              </a:lnSpc>
              <a:spcBef>
                <a:spcPct val="0"/>
              </a:spcBef>
              <a:buFontTx/>
              <a:buNone/>
            </a:pPr>
            <a:r>
              <a:rPr lang="ja-JP" altLang="en-US" sz="2400" dirty="0">
                <a:latin typeface="HG丸ｺﾞｼｯｸM-PRO" pitchFamily="50" charset="-128"/>
                <a:ea typeface="HG丸ｺﾞｼｯｸM-PRO" pitchFamily="50" charset="-128"/>
              </a:rPr>
              <a:t>　　 ①通路が確保されていない。</a:t>
            </a:r>
          </a:p>
          <a:p>
            <a:pPr eaLnBrk="1" hangingPunct="1">
              <a:lnSpc>
                <a:spcPts val="3500"/>
              </a:lnSpc>
              <a:spcBef>
                <a:spcPct val="0"/>
              </a:spcBef>
              <a:buFontTx/>
              <a:buNone/>
            </a:pPr>
            <a:r>
              <a:rPr lang="ja-JP" altLang="en-US" sz="2400" dirty="0">
                <a:latin typeface="HG丸ｺﾞｼｯｸM-PRO" pitchFamily="50" charset="-128"/>
                <a:ea typeface="HG丸ｺﾞｼｯｸM-PRO" pitchFamily="50" charset="-128"/>
              </a:rPr>
              <a:t>　　 ②機械、装置等の配置がよくない。</a:t>
            </a:r>
          </a:p>
          <a:p>
            <a:pPr eaLnBrk="1" hangingPunct="1">
              <a:lnSpc>
                <a:spcPts val="3500"/>
              </a:lnSpc>
              <a:spcBef>
                <a:spcPct val="0"/>
              </a:spcBef>
              <a:buFontTx/>
              <a:buNone/>
            </a:pPr>
            <a:r>
              <a:rPr lang="ja-JP" altLang="en-US" sz="2400" dirty="0">
                <a:latin typeface="HG丸ｺﾞｼｯｸM-PRO" pitchFamily="50" charset="-128"/>
                <a:ea typeface="HG丸ｺﾞｼｯｸM-PRO" pitchFamily="50" charset="-128"/>
              </a:rPr>
              <a:t>　　 ③物の置き方・積み方等がよくない</a:t>
            </a:r>
            <a:r>
              <a:rPr lang="ja-JP" altLang="en-US" sz="2400" dirty="0" smtClean="0">
                <a:latin typeface="HG丸ｺﾞｼｯｸM-PRO" pitchFamily="50" charset="-128"/>
                <a:ea typeface="HG丸ｺﾞｼｯｸM-PRO" pitchFamily="50" charset="-128"/>
              </a:rPr>
              <a:t>。</a:t>
            </a:r>
            <a:endParaRPr lang="ja-JP" altLang="en-US" sz="2400" dirty="0">
              <a:latin typeface="HG丸ｺﾞｼｯｸM-PRO" pitchFamily="50" charset="-128"/>
              <a:ea typeface="HG丸ｺﾞｼｯｸM-PRO" pitchFamily="50" charset="-128"/>
            </a:endParaRPr>
          </a:p>
        </p:txBody>
      </p:sp>
      <p:sp>
        <p:nvSpPr>
          <p:cNvPr id="80902" name="スライド番号プレースホルダー 3"/>
          <p:cNvSpPr>
            <a:spLocks noGrp="1"/>
          </p:cNvSpPr>
          <p:nvPr>
            <p:ph type="sldNum" sz="quarter" idx="12"/>
          </p:nvPr>
        </p:nvSpPr>
        <p:spPr>
          <a:xfrm>
            <a:off x="6553200" y="6245225"/>
            <a:ext cx="2133600" cy="496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4B4BAE21-EC55-487D-9589-F84A26AA2A87}" type="slidenum">
              <a:rPr lang="en-US" altLang="ja-JP" sz="1400" smtClean="0"/>
              <a:pPr>
                <a:spcBef>
                  <a:spcPct val="0"/>
                </a:spcBef>
                <a:buFontTx/>
                <a:buNone/>
              </a:pPr>
              <a:t>83</a:t>
            </a:fld>
            <a:endParaRPr lang="en-US" altLang="ja-JP" sz="1400" smtClean="0"/>
          </a:p>
        </p:txBody>
      </p:sp>
      <p:sp>
        <p:nvSpPr>
          <p:cNvPr id="7" name="Text Box 9"/>
          <p:cNvSpPr txBox="1">
            <a:spLocks noChangeArrowheads="1"/>
          </p:cNvSpPr>
          <p:nvPr/>
        </p:nvSpPr>
        <p:spPr bwMode="auto">
          <a:xfrm>
            <a:off x="467544" y="185303"/>
            <a:ext cx="2888503"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smtClean="0">
                <a:solidFill>
                  <a:srgbClr val="FFFFFF"/>
                </a:solidFill>
                <a:latin typeface="HG丸ｺﾞｼｯｸM-PRO" pitchFamily="50" charset="-128"/>
                <a:ea typeface="HG丸ｺﾞｼｯｸM-PRO" pitchFamily="50" charset="-128"/>
              </a:rPr>
              <a:t>ア　不安全な状態　　</a:t>
            </a:r>
            <a:endParaRPr lang="ja-JP" altLang="en-US" sz="2400" dirty="0">
              <a:solidFill>
                <a:srgbClr val="FFFF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77551185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179512" y="188640"/>
            <a:ext cx="8633679" cy="6478697"/>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5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（エ）</a:t>
            </a:r>
            <a:r>
              <a:rPr lang="ja-JP" altLang="en-US" sz="2400" dirty="0">
                <a:solidFill>
                  <a:srgbClr val="0000CC"/>
                </a:solidFill>
                <a:latin typeface="HG丸ｺﾞｼｯｸM-PRO" pitchFamily="50" charset="-128"/>
                <a:ea typeface="HG丸ｺﾞｼｯｸM-PRO" pitchFamily="50" charset="-128"/>
              </a:rPr>
              <a:t>保護具、服装等の欠陥</a:t>
            </a: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①はき物、服装等を指定していない。</a:t>
            </a: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②保護具を指定していない。</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③手袋の使用を禁止していない。</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5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（オ）</a:t>
            </a:r>
            <a:r>
              <a:rPr lang="ja-JP" altLang="en-US" sz="2400" dirty="0">
                <a:solidFill>
                  <a:srgbClr val="0000CC"/>
                </a:solidFill>
                <a:latin typeface="HG丸ｺﾞｼｯｸM-PRO" pitchFamily="50" charset="-128"/>
                <a:ea typeface="HG丸ｺﾞｼｯｸM-PRO" pitchFamily="50" charset="-128"/>
              </a:rPr>
              <a:t>作業環境の</a:t>
            </a:r>
            <a:r>
              <a:rPr lang="ja-JP" altLang="en-US" sz="2400" dirty="0" smtClean="0">
                <a:solidFill>
                  <a:srgbClr val="0000CC"/>
                </a:solidFill>
                <a:latin typeface="HG丸ｺﾞｼｯｸM-PRO" pitchFamily="50" charset="-128"/>
                <a:ea typeface="HG丸ｺﾞｼｯｸM-PRO" pitchFamily="50" charset="-128"/>
              </a:rPr>
              <a:t>欠陥</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smtClean="0">
                <a:latin typeface="HG丸ｺﾞｼｯｸM-PRO" pitchFamily="50" charset="-128"/>
                <a:ea typeface="HG丸ｺﾞｼｯｸM-PRO" pitchFamily="50" charset="-128"/>
              </a:rPr>
              <a:t>　 　有害</a:t>
            </a:r>
            <a:r>
              <a:rPr lang="ja-JP" altLang="en-US" sz="2400" dirty="0">
                <a:latin typeface="HG丸ｺﾞｼｯｸM-PRO" pitchFamily="50" charset="-128"/>
                <a:ea typeface="HG丸ｺﾞｼｯｸM-PRO" pitchFamily="50" charset="-128"/>
              </a:rPr>
              <a:t>ガス、粉</a:t>
            </a:r>
            <a:r>
              <a:rPr lang="ja-JP" altLang="en-US" sz="2400" dirty="0" err="1">
                <a:latin typeface="HG丸ｺﾞｼｯｸM-PRO" pitchFamily="50" charset="-128"/>
                <a:ea typeface="HG丸ｺﾞｼｯｸM-PRO" pitchFamily="50" charset="-128"/>
              </a:rPr>
              <a:t>じん</a:t>
            </a:r>
            <a:r>
              <a:rPr lang="ja-JP" altLang="en-US" sz="2400" dirty="0">
                <a:latin typeface="HG丸ｺﾞｼｯｸM-PRO" pitchFamily="50" charset="-128"/>
                <a:ea typeface="HG丸ｺﾞｼｯｸM-PRO" pitchFamily="50" charset="-128"/>
              </a:rPr>
              <a:t>、騒音、</a:t>
            </a:r>
            <a:r>
              <a:rPr lang="ja-JP" altLang="en-US" sz="2400" dirty="0" smtClean="0">
                <a:latin typeface="HG丸ｺﾞｼｯｸM-PRO" pitchFamily="50" charset="-128"/>
                <a:ea typeface="HG丸ｺﾞｼｯｸM-PRO" pitchFamily="50" charset="-128"/>
              </a:rPr>
              <a:t>採光</a:t>
            </a:r>
            <a:r>
              <a:rPr lang="ja-JP" altLang="en-US" sz="2400" dirty="0">
                <a:latin typeface="HG丸ｺﾞｼｯｸM-PRO" pitchFamily="50" charset="-128"/>
                <a:ea typeface="HG丸ｺﾞｼｯｸM-PRO" pitchFamily="50" charset="-128"/>
              </a:rPr>
              <a:t>、照明、換気等</a:t>
            </a:r>
            <a:r>
              <a:rPr lang="ja-JP" altLang="en-US" sz="2400" dirty="0" smtClean="0">
                <a:latin typeface="HG丸ｺﾞｼｯｸM-PRO" pitchFamily="50" charset="-128"/>
                <a:ea typeface="HG丸ｺﾞｼｯｸM-PRO" pitchFamily="50" charset="-128"/>
              </a:rPr>
              <a:t>作業</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環境が好ましくない。</a:t>
            </a:r>
            <a:endParaRPr lang="en-US" altLang="ja-JP" sz="2400" dirty="0" smtClean="0">
              <a:latin typeface="HG丸ｺﾞｼｯｸM-PRO" pitchFamily="50" charset="-128"/>
              <a:ea typeface="HG丸ｺﾞｼｯｸM-PRO" pitchFamily="50" charset="-128"/>
            </a:endParaRPr>
          </a:p>
          <a:p>
            <a:pPr eaLnBrk="1" hangingPunct="1">
              <a:lnSpc>
                <a:spcPts val="35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（カ）</a:t>
            </a:r>
            <a:r>
              <a:rPr lang="ja-JP" altLang="en-US" sz="2400" dirty="0">
                <a:solidFill>
                  <a:srgbClr val="0000CC"/>
                </a:solidFill>
                <a:latin typeface="HG丸ｺﾞｼｯｸM-PRO" pitchFamily="50" charset="-128"/>
                <a:ea typeface="HG丸ｺﾞｼｯｸM-PRO" pitchFamily="50" charset="-128"/>
              </a:rPr>
              <a:t>部外的、自然的な不安全状態</a:t>
            </a:r>
            <a:endParaRPr lang="en-US" altLang="ja-JP" sz="2400" dirty="0">
              <a:solidFill>
                <a:srgbClr val="0000CC"/>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①部外の物自体、防護装置</a:t>
            </a:r>
            <a:r>
              <a:rPr lang="ja-JP" altLang="en-US" sz="2400" dirty="0" smtClean="0">
                <a:latin typeface="HG丸ｺﾞｼｯｸM-PRO" pitchFamily="50" charset="-128"/>
                <a:ea typeface="HG丸ｺﾞｼｯｸM-PRO" pitchFamily="50" charset="-128"/>
              </a:rPr>
              <a:t>、物</a:t>
            </a:r>
            <a:r>
              <a:rPr lang="ja-JP" altLang="en-US" sz="2400" dirty="0">
                <a:latin typeface="HG丸ｺﾞｼｯｸM-PRO" pitchFamily="50" charset="-128"/>
                <a:ea typeface="HG丸ｺﾞｼｯｸM-PRO" pitchFamily="50" charset="-128"/>
              </a:rPr>
              <a:t>の置き方・作業</a:t>
            </a:r>
            <a:r>
              <a:rPr lang="ja-JP" altLang="en-US" sz="2400" dirty="0" smtClean="0">
                <a:latin typeface="HG丸ｺﾞｼｯｸM-PRO" pitchFamily="50" charset="-128"/>
                <a:ea typeface="HG丸ｺﾞｼｯｸM-PRO" pitchFamily="50" charset="-128"/>
              </a:rPr>
              <a:t>場所</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および</a:t>
            </a:r>
            <a:r>
              <a:rPr lang="ja-JP" altLang="en-US" sz="2400" dirty="0">
                <a:latin typeface="HG丸ｺﾞｼｯｸM-PRO" pitchFamily="50" charset="-128"/>
                <a:ea typeface="HG丸ｺﾞｼｯｸM-PRO" pitchFamily="50" charset="-128"/>
              </a:rPr>
              <a:t>作業環境の欠陥。</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②交通の危険</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③自然の</a:t>
            </a:r>
            <a:r>
              <a:rPr lang="ja-JP" altLang="en-US" sz="2400" dirty="0" smtClean="0">
                <a:latin typeface="HG丸ｺﾞｼｯｸM-PRO" pitchFamily="50" charset="-128"/>
                <a:ea typeface="HG丸ｺﾞｼｯｸM-PRO" pitchFamily="50" charset="-128"/>
              </a:rPr>
              <a:t>危険</a:t>
            </a:r>
            <a:endParaRPr lang="en-US" altLang="ja-JP" sz="2400" dirty="0" smtClean="0">
              <a:latin typeface="HG丸ｺﾞｼｯｸM-PRO" pitchFamily="50" charset="-128"/>
              <a:ea typeface="HG丸ｺﾞｼｯｸM-PRO" pitchFamily="50" charset="-128"/>
            </a:endParaRPr>
          </a:p>
          <a:p>
            <a:pPr eaLnBrk="1" hangingPunct="1">
              <a:lnSpc>
                <a:spcPts val="35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（キ）</a:t>
            </a:r>
            <a:r>
              <a:rPr lang="ja-JP" altLang="en-US" sz="2400" dirty="0">
                <a:solidFill>
                  <a:srgbClr val="0000CC"/>
                </a:solidFill>
                <a:latin typeface="HG丸ｺﾞｼｯｸM-PRO" pitchFamily="50" charset="-128"/>
                <a:ea typeface="HG丸ｺﾞｼｯｸM-PRO" pitchFamily="50" charset="-128"/>
              </a:rPr>
              <a:t>作業方法の欠陥</a:t>
            </a:r>
            <a:endParaRPr lang="en-US" altLang="ja-JP" sz="2400" dirty="0">
              <a:solidFill>
                <a:srgbClr val="0000CC"/>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使用する機械・装置や工具・用具および作業手順の</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誤り、など　</a:t>
            </a:r>
          </a:p>
        </p:txBody>
      </p:sp>
      <p:sp>
        <p:nvSpPr>
          <p:cNvPr id="81924" name="Text Box 4"/>
          <p:cNvSpPr txBox="1">
            <a:spLocks noChangeArrowheads="1"/>
          </p:cNvSpPr>
          <p:nvPr/>
        </p:nvSpPr>
        <p:spPr bwMode="auto">
          <a:xfrm>
            <a:off x="6616099" y="404664"/>
            <a:ext cx="1775791"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P54</a:t>
            </a:r>
            <a:endParaRPr lang="ja-JP" altLang="en-US" sz="1600" dirty="0">
              <a:latin typeface="HG丸ｺﾞｼｯｸM-PRO" pitchFamily="50" charset="-128"/>
              <a:ea typeface="HG丸ｺﾞｼｯｸM-PRO" pitchFamily="50" charset="-128"/>
            </a:endParaRPr>
          </a:p>
        </p:txBody>
      </p:sp>
      <p:sp>
        <p:nvSpPr>
          <p:cNvPr id="81922" name="スライド番号プレースホルダー 3"/>
          <p:cNvSpPr>
            <a:spLocks noGrp="1"/>
          </p:cNvSpPr>
          <p:nvPr>
            <p:ph type="sldNum" sz="quarter" idx="12"/>
          </p:nvPr>
        </p:nvSpPr>
        <p:spPr>
          <a:xfrm>
            <a:off x="8100392" y="6245225"/>
            <a:ext cx="586408" cy="2801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77157C6-ACF5-4510-B160-1654B637B3DC}" type="slidenum">
              <a:rPr lang="en-US" altLang="ja-JP" sz="1400" smtClean="0"/>
              <a:pPr>
                <a:spcBef>
                  <a:spcPct val="0"/>
                </a:spcBef>
                <a:buFontTx/>
                <a:buNone/>
              </a:pPr>
              <a:t>84</a:t>
            </a:fld>
            <a:endParaRPr lang="en-US" altLang="ja-JP" sz="1400" dirty="0" smtClean="0"/>
          </a:p>
        </p:txBody>
      </p:sp>
    </p:spTree>
    <p:extLst>
      <p:ext uri="{BB962C8B-B14F-4D97-AF65-F5344CB8AC3E}">
        <p14:creationId xmlns:p14="http://schemas.microsoft.com/office/powerpoint/2010/main" val="150944027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6324601" y="228600"/>
            <a:ext cx="184780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P55</a:t>
            </a:r>
            <a:endParaRPr lang="ja-JP" altLang="en-US" sz="1600" dirty="0">
              <a:latin typeface="HG丸ｺﾞｼｯｸM-PRO" pitchFamily="50" charset="-128"/>
              <a:ea typeface="HG丸ｺﾞｼｯｸM-PRO" pitchFamily="50" charset="-128"/>
            </a:endParaRPr>
          </a:p>
        </p:txBody>
      </p:sp>
      <p:sp>
        <p:nvSpPr>
          <p:cNvPr id="82951" name="Text Box 7"/>
          <p:cNvSpPr txBox="1">
            <a:spLocks noChangeArrowheads="1"/>
          </p:cNvSpPr>
          <p:nvPr/>
        </p:nvSpPr>
        <p:spPr bwMode="auto">
          <a:xfrm>
            <a:off x="251520" y="692696"/>
            <a:ext cx="8704385" cy="5952912"/>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5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（ア）防護・安全装置を無効にする</a:t>
            </a:r>
            <a:endParaRPr lang="ja-JP" altLang="en-US" sz="2400" u="sng" dirty="0">
              <a:solidFill>
                <a:srgbClr val="0000CC"/>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①安全</a:t>
            </a:r>
            <a:r>
              <a:rPr lang="ja-JP" altLang="en-US" sz="2400" dirty="0" smtClean="0">
                <a:latin typeface="HG丸ｺﾞｼｯｸM-PRO" pitchFamily="50" charset="-128"/>
                <a:ea typeface="HG丸ｺﾞｼｯｸM-PRO" pitchFamily="50" charset="-128"/>
              </a:rPr>
              <a:t>装置をはずす、無効にする。</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②安全装置の調整を誤る。</a:t>
            </a:r>
            <a:endParaRPr lang="en-US" altLang="ja-JP" sz="2400" dirty="0" smtClean="0">
              <a:latin typeface="HG丸ｺﾞｼｯｸM-PRO" pitchFamily="50" charset="-128"/>
              <a:ea typeface="HG丸ｺﾞｼｯｸM-PRO" pitchFamily="50" charset="-128"/>
            </a:endParaRPr>
          </a:p>
          <a:p>
            <a:pPr eaLnBrk="1" hangingPunct="1">
              <a:lnSpc>
                <a:spcPts val="35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（イ）安全措置の不履行</a:t>
            </a:r>
            <a:endParaRPr lang="ja-JP" altLang="en-US" sz="2400" u="sng" dirty="0">
              <a:solidFill>
                <a:srgbClr val="0000CC"/>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①不意の危険に対する措置が履行されていない。 </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②機械・装置を不意に動かす、または放す。</a:t>
            </a:r>
            <a:endParaRPr lang="en-US" altLang="ja-JP" sz="24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smtClean="0">
                <a:latin typeface="HG丸ｺﾞｼｯｸM-PRO" pitchFamily="50" charset="-128"/>
                <a:ea typeface="HG丸ｺﾞｼｯｸM-PRO" pitchFamily="50" charset="-128"/>
              </a:rPr>
              <a:t>　　 ③合図・確認なしに車を動かす。</a:t>
            </a:r>
            <a:endParaRPr lang="en-US" altLang="ja-JP" sz="2400" dirty="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（ウ）</a:t>
            </a:r>
            <a:r>
              <a:rPr lang="ja-JP" altLang="en-US" sz="2400" dirty="0">
                <a:solidFill>
                  <a:srgbClr val="0000CC"/>
                </a:solidFill>
                <a:latin typeface="HG丸ｺﾞｼｯｸM-PRO" pitchFamily="50" charset="-128"/>
                <a:ea typeface="HG丸ｺﾞｼｯｸM-PRO" pitchFamily="50" charset="-128"/>
              </a:rPr>
              <a:t>不安全な放置</a:t>
            </a:r>
            <a:endParaRPr lang="ja-JP" altLang="en-US" sz="2400" u="sng" dirty="0">
              <a:solidFill>
                <a:srgbClr val="0000CC"/>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①機械・装置等を運転したまま離れる。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②機械・装置を不安全な状態にして放置する。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③工具・用具・材料</a:t>
            </a:r>
            <a:r>
              <a:rPr lang="ja-JP" altLang="en-US" sz="2400" dirty="0" err="1">
                <a:latin typeface="HG丸ｺﾞｼｯｸM-PRO" pitchFamily="50" charset="-128"/>
                <a:ea typeface="HG丸ｺﾞｼｯｸM-PRO" pitchFamily="50" charset="-128"/>
              </a:rPr>
              <a:t>くず</a:t>
            </a:r>
            <a:r>
              <a:rPr lang="ja-JP" altLang="en-US" sz="2400" dirty="0">
                <a:latin typeface="HG丸ｺﾞｼｯｸM-PRO" pitchFamily="50" charset="-128"/>
                <a:ea typeface="HG丸ｺﾞｼｯｸM-PRO" pitchFamily="50" charset="-128"/>
              </a:rPr>
              <a:t>等を不安全な場所に置く</a:t>
            </a:r>
            <a:r>
              <a:rPr lang="ja-JP" altLang="en-US" sz="2400" dirty="0" smtClean="0">
                <a:latin typeface="HG丸ｺﾞｼｯｸM-PRO" pitchFamily="50" charset="-128"/>
                <a:ea typeface="HG丸ｺﾞｼｯｸM-PRO" pitchFamily="50" charset="-128"/>
              </a:rPr>
              <a:t>。</a:t>
            </a:r>
            <a:endParaRPr lang="en-US" altLang="ja-JP" sz="2400" dirty="0" smtClean="0">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（エ）</a:t>
            </a:r>
            <a:r>
              <a:rPr lang="ja-JP" altLang="en-US" sz="2400" dirty="0">
                <a:solidFill>
                  <a:srgbClr val="0000CC"/>
                </a:solidFill>
                <a:latin typeface="HG丸ｺﾞｼｯｸM-PRO" pitchFamily="50" charset="-128"/>
                <a:ea typeface="HG丸ｺﾞｼｯｸM-PRO" pitchFamily="50" charset="-128"/>
              </a:rPr>
              <a:t>危険な状態を作る</a:t>
            </a:r>
            <a:endParaRPr lang="ja-JP" altLang="en-US" sz="2400" u="sng" dirty="0">
              <a:solidFill>
                <a:srgbClr val="0000CC"/>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①荷等を積み過ぎる。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②組み合わせると危険</a:t>
            </a:r>
            <a:r>
              <a:rPr lang="ja-JP" altLang="en-US" sz="2400" dirty="0" smtClean="0">
                <a:latin typeface="HG丸ｺﾞｼｯｸM-PRO" pitchFamily="50" charset="-128"/>
                <a:ea typeface="HG丸ｺﾞｼｯｸM-PRO" pitchFamily="50" charset="-128"/>
              </a:rPr>
              <a:t>な化学物質等を</a:t>
            </a:r>
            <a:r>
              <a:rPr lang="ja-JP" altLang="en-US" sz="2400" dirty="0">
                <a:latin typeface="HG丸ｺﾞｼｯｸM-PRO" pitchFamily="50" charset="-128"/>
                <a:ea typeface="HG丸ｺﾞｼｯｸM-PRO" pitchFamily="50" charset="-128"/>
              </a:rPr>
              <a:t>混ぜる</a:t>
            </a:r>
            <a:r>
              <a:rPr lang="ja-JP" altLang="en-US" sz="2400" dirty="0" smtClean="0">
                <a:latin typeface="HG丸ｺﾞｼｯｸM-PRO" pitchFamily="50" charset="-128"/>
                <a:ea typeface="HG丸ｺﾞｼｯｸM-PRO" pitchFamily="50" charset="-128"/>
              </a:rPr>
              <a:t>。</a:t>
            </a:r>
            <a:endParaRPr lang="en-US" altLang="ja-JP" sz="2400" dirty="0">
              <a:latin typeface="HG丸ｺﾞｼｯｸM-PRO" pitchFamily="50" charset="-128"/>
              <a:ea typeface="HG丸ｺﾞｼｯｸM-PRO" pitchFamily="50" charset="-128"/>
            </a:endParaRPr>
          </a:p>
        </p:txBody>
      </p:sp>
      <p:sp>
        <p:nvSpPr>
          <p:cNvPr id="8" name="Text Box 9"/>
          <p:cNvSpPr txBox="1">
            <a:spLocks noChangeArrowheads="1"/>
          </p:cNvSpPr>
          <p:nvPr/>
        </p:nvSpPr>
        <p:spPr bwMode="auto">
          <a:xfrm>
            <a:off x="251520" y="185303"/>
            <a:ext cx="2888503" cy="424732"/>
          </a:xfrm>
          <a:prstGeom prst="rect">
            <a:avLst/>
          </a:prstGeom>
          <a:solidFill>
            <a:srgbClr val="FF0000"/>
          </a:solidFill>
          <a:ln>
            <a:noFill/>
          </a:ln>
          <a:effectLs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ct val="90000"/>
              </a:lnSpc>
              <a:spcBef>
                <a:spcPct val="0"/>
              </a:spcBef>
              <a:buFontTx/>
              <a:buNone/>
            </a:pPr>
            <a:r>
              <a:rPr lang="ja-JP" altLang="en-US" sz="2400" dirty="0">
                <a:solidFill>
                  <a:srgbClr val="FFFFFF"/>
                </a:solidFill>
                <a:latin typeface="HG丸ｺﾞｼｯｸM-PRO" pitchFamily="50" charset="-128"/>
                <a:ea typeface="HG丸ｺﾞｼｯｸM-PRO" pitchFamily="50" charset="-128"/>
              </a:rPr>
              <a:t>イ</a:t>
            </a:r>
            <a:r>
              <a:rPr lang="ja-JP" altLang="en-US" sz="2400" dirty="0" smtClean="0">
                <a:solidFill>
                  <a:srgbClr val="FFFFFF"/>
                </a:solidFill>
                <a:latin typeface="HG丸ｺﾞｼｯｸM-PRO" pitchFamily="50" charset="-128"/>
                <a:ea typeface="HG丸ｺﾞｼｯｸM-PRO" pitchFamily="50" charset="-128"/>
              </a:rPr>
              <a:t>　不安全な行動　　</a:t>
            </a:r>
            <a:endParaRPr lang="ja-JP" altLang="en-US" sz="2400" dirty="0">
              <a:solidFill>
                <a:srgbClr val="FFFFFF"/>
              </a:solidFill>
              <a:latin typeface="HG丸ｺﾞｼｯｸM-PRO" pitchFamily="50" charset="-128"/>
              <a:ea typeface="HG丸ｺﾞｼｯｸM-PRO" pitchFamily="50" charset="-128"/>
            </a:endParaRPr>
          </a:p>
        </p:txBody>
      </p:sp>
      <p:sp>
        <p:nvSpPr>
          <p:cNvPr id="82946" name="スライド番号プレースホルダー 3"/>
          <p:cNvSpPr>
            <a:spLocks noGrp="1"/>
          </p:cNvSpPr>
          <p:nvPr>
            <p:ph type="sldNum" sz="quarter" idx="12"/>
          </p:nvPr>
        </p:nvSpPr>
        <p:spPr>
          <a:xfrm>
            <a:off x="7956376" y="6245225"/>
            <a:ext cx="730424" cy="2801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07385F32-F0E9-4094-8C99-9945A5A8389A}" type="slidenum">
              <a:rPr lang="en-US" altLang="ja-JP" sz="1400" smtClean="0"/>
              <a:pPr>
                <a:spcBef>
                  <a:spcPct val="0"/>
                </a:spcBef>
                <a:buFontTx/>
                <a:buNone/>
              </a:pPr>
              <a:t>85</a:t>
            </a:fld>
            <a:endParaRPr lang="en-US" altLang="ja-JP" sz="1400" dirty="0" smtClean="0"/>
          </a:p>
        </p:txBody>
      </p:sp>
    </p:spTree>
    <p:extLst>
      <p:ext uri="{BB962C8B-B14F-4D97-AF65-F5344CB8AC3E}">
        <p14:creationId xmlns:p14="http://schemas.microsoft.com/office/powerpoint/2010/main" val="2716750714"/>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1" name="Text Box 7"/>
          <p:cNvSpPr txBox="1">
            <a:spLocks noChangeArrowheads="1"/>
          </p:cNvSpPr>
          <p:nvPr/>
        </p:nvSpPr>
        <p:spPr bwMode="auto">
          <a:xfrm>
            <a:off x="251520" y="260648"/>
            <a:ext cx="8591872" cy="6247864"/>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2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（オ）機械・装置等の指定外の使用</a:t>
            </a:r>
            <a:endParaRPr lang="ja-JP" altLang="en-US" sz="2400" u="sng" dirty="0">
              <a:solidFill>
                <a:srgbClr val="0000CC"/>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①カバーを外したまま機械・装置等を用いる。</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②機械・装置等の選択を誤る。または指定外の方法で</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使う。</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（カ）運転中の機械</a:t>
            </a:r>
            <a:r>
              <a:rPr lang="ja-JP" altLang="en-US" sz="2400" dirty="0">
                <a:solidFill>
                  <a:srgbClr val="0000CC"/>
                </a:solidFill>
                <a:latin typeface="HG丸ｺﾞｼｯｸM-PRO" pitchFamily="50" charset="-128"/>
                <a:ea typeface="HG丸ｺﾞｼｯｸM-PRO" pitchFamily="50" charset="-128"/>
              </a:rPr>
              <a:t>・装置等</a:t>
            </a:r>
            <a:r>
              <a:rPr lang="ja-JP" altLang="en-US" sz="2400" dirty="0" smtClean="0">
                <a:solidFill>
                  <a:srgbClr val="0000CC"/>
                </a:solidFill>
                <a:latin typeface="HG丸ｺﾞｼｯｸM-PRO" pitchFamily="50" charset="-128"/>
                <a:ea typeface="HG丸ｺﾞｼｯｸM-PRO" pitchFamily="50" charset="-128"/>
              </a:rPr>
              <a:t>の掃除、注油、修理、点検等</a:t>
            </a:r>
            <a:endParaRPr lang="ja-JP" altLang="en-US" sz="2400" u="sng" dirty="0">
              <a:solidFill>
                <a:srgbClr val="0000CC"/>
              </a:solidFill>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運転中の機械・装置や通電中の電気装置等の掃除、注</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None/>
            </a:pPr>
            <a:r>
              <a:rPr lang="en-US" altLang="ja-JP"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油、修理、点検、調整等を行う。</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（キ）保護具、服装の欠陥</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smtClean="0">
                <a:latin typeface="HG丸ｺﾞｼｯｸM-PRO" pitchFamily="50" charset="-128"/>
                <a:ea typeface="HG丸ｺﾞｼｯｸM-PRO" pitchFamily="50" charset="-128"/>
              </a:rPr>
              <a:t>　　 ①保護具を使わない、または選択、使用方法を誤る。</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②不安全な服装をする。</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smtClean="0">
                <a:solidFill>
                  <a:srgbClr val="0000CC"/>
                </a:solidFill>
                <a:latin typeface="HG丸ｺﾞｼｯｸM-PRO" pitchFamily="50" charset="-128"/>
                <a:ea typeface="HG丸ｺﾞｼｯｸM-PRO" pitchFamily="50" charset="-128"/>
              </a:rPr>
              <a:t>（ク）</a:t>
            </a:r>
            <a:r>
              <a:rPr lang="ja-JP" altLang="en-US" sz="2400" dirty="0">
                <a:solidFill>
                  <a:srgbClr val="0000CC"/>
                </a:solidFill>
                <a:latin typeface="HG丸ｺﾞｼｯｸM-PRO" pitchFamily="50" charset="-128"/>
                <a:ea typeface="HG丸ｺﾞｼｯｸM-PRO" pitchFamily="50" charset="-128"/>
              </a:rPr>
              <a:t>その他の危険場所への接近</a:t>
            </a:r>
            <a:endParaRPr lang="en-US" altLang="ja-JP" sz="2400" dirty="0">
              <a:solidFill>
                <a:srgbClr val="0000CC"/>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①動いている機械・装置等に接近するか、または触</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r>
              <a:rPr lang="en-US" altLang="ja-JP" sz="2400"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　　　れる。</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②つり荷に</a:t>
            </a:r>
            <a:r>
              <a:rPr lang="ja-JP" altLang="en-US" sz="2400" dirty="0" smtClean="0">
                <a:latin typeface="HG丸ｺﾞｼｯｸM-PRO" pitchFamily="50" charset="-128"/>
                <a:ea typeface="HG丸ｺﾞｼｯｸM-PRO" pitchFamily="50" charset="-128"/>
              </a:rPr>
              <a:t>触れ、下</a:t>
            </a:r>
            <a:r>
              <a:rPr lang="ja-JP" altLang="en-US" sz="2400" dirty="0">
                <a:latin typeface="HG丸ｺﾞｼｯｸM-PRO" pitchFamily="50" charset="-128"/>
                <a:ea typeface="HG丸ｺﾞｼｯｸM-PRO" pitchFamily="50" charset="-128"/>
              </a:rPr>
              <a:t>に入るか、または近づく。</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③危険有害な場所に入る</a:t>
            </a:r>
            <a:r>
              <a:rPr lang="ja-JP" altLang="en-US" sz="2400" dirty="0" smtClean="0">
                <a:latin typeface="HG丸ｺﾞｼｯｸM-PRO" pitchFamily="50" charset="-128"/>
                <a:ea typeface="HG丸ｺﾞｼｯｸM-PRO" pitchFamily="50" charset="-128"/>
              </a:rPr>
              <a:t>。</a:t>
            </a:r>
            <a:endParaRPr lang="en-US" altLang="ja-JP" sz="2400" dirty="0">
              <a:latin typeface="HG丸ｺﾞｼｯｸM-PRO" pitchFamily="50" charset="-128"/>
              <a:ea typeface="HG丸ｺﾞｼｯｸM-PRO" pitchFamily="50" charset="-128"/>
            </a:endParaRPr>
          </a:p>
        </p:txBody>
      </p:sp>
      <p:sp>
        <p:nvSpPr>
          <p:cNvPr id="82946" name="スライド番号プレースホルダー 3"/>
          <p:cNvSpPr>
            <a:spLocks noGrp="1"/>
          </p:cNvSpPr>
          <p:nvPr>
            <p:ph type="sldNum" sz="quarter" idx="12"/>
          </p:nvPr>
        </p:nvSpPr>
        <p:spPr>
          <a:xfrm>
            <a:off x="8100392" y="6245225"/>
            <a:ext cx="586408" cy="2801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07385F32-F0E9-4094-8C99-9945A5A8389A}" type="slidenum">
              <a:rPr lang="en-US" altLang="ja-JP" sz="1400" smtClean="0"/>
              <a:pPr>
                <a:spcBef>
                  <a:spcPct val="0"/>
                </a:spcBef>
                <a:buFontTx/>
                <a:buNone/>
              </a:pPr>
              <a:t>86</a:t>
            </a:fld>
            <a:endParaRPr lang="en-US" altLang="ja-JP" sz="1400" dirty="0" smtClean="0"/>
          </a:p>
        </p:txBody>
      </p:sp>
      <p:sp>
        <p:nvSpPr>
          <p:cNvPr id="82948" name="Text Box 4"/>
          <p:cNvSpPr txBox="1">
            <a:spLocks noChangeArrowheads="1"/>
          </p:cNvSpPr>
          <p:nvPr/>
        </p:nvSpPr>
        <p:spPr bwMode="auto">
          <a:xfrm>
            <a:off x="6631796" y="404664"/>
            <a:ext cx="1991816"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P55</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2017244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1" name="Text Box 7"/>
          <p:cNvSpPr txBox="1">
            <a:spLocks noChangeArrowheads="1"/>
          </p:cNvSpPr>
          <p:nvPr/>
        </p:nvSpPr>
        <p:spPr bwMode="auto">
          <a:xfrm>
            <a:off x="395536" y="116632"/>
            <a:ext cx="8591872" cy="6658233"/>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2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（ケ）その他の不安全な行為</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①道具の代わりに手などを用いる。</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None/>
            </a:pPr>
            <a:r>
              <a:rPr lang="en-US" altLang="ja-JP" sz="2400" dirty="0">
                <a:latin typeface="HG丸ｺﾞｼｯｸM-PRO" pitchFamily="50" charset="-128"/>
                <a:ea typeface="HG丸ｺﾞｼｯｸM-PRO" pitchFamily="50" charset="-128"/>
              </a:rPr>
              <a:t> </a:t>
            </a:r>
            <a:r>
              <a:rPr lang="en-US" altLang="ja-JP" sz="2400" dirty="0" smtClean="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②荷の中抜き、下抜きをする。</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③確認しないで次の動作をする。</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④飛び下りたり、飛び乗る。</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（コ）運転の失敗（乗物）</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スピードを出し過ぎる。</a:t>
            </a: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None/>
            </a:pPr>
            <a:r>
              <a:rPr lang="ja-JP" altLang="en-US" sz="2400" dirty="0" smtClean="0">
                <a:solidFill>
                  <a:srgbClr val="0000CC"/>
                </a:solidFill>
                <a:latin typeface="HG丸ｺﾞｼｯｸM-PRO" pitchFamily="50" charset="-128"/>
                <a:ea typeface="HG丸ｺﾞｼｯｸM-PRO" pitchFamily="50" charset="-128"/>
              </a:rPr>
              <a:t>（サ）誤った動作</a:t>
            </a:r>
            <a:endParaRPr lang="en-US" altLang="ja-JP" sz="2400" dirty="0" smtClean="0">
              <a:solidFill>
                <a:srgbClr val="0000CC"/>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smtClean="0">
                <a:latin typeface="HG丸ｺﾞｼｯｸM-PRO" pitchFamily="50" charset="-128"/>
                <a:ea typeface="HG丸ｺﾞｼｯｸM-PRO" pitchFamily="50" charset="-128"/>
              </a:rPr>
              <a:t>　　  荷などの持ち過ぎ、物の押し方、引き方の誤りなど。</a:t>
            </a: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200"/>
              </a:lnSpc>
              <a:spcBef>
                <a:spcPct val="0"/>
              </a:spcBef>
              <a:buFontTx/>
              <a:buNone/>
            </a:pPr>
            <a:endParaRPr lang="en-US" altLang="ja-JP" sz="2400" dirty="0" smtClean="0">
              <a:latin typeface="HG丸ｺﾞｼｯｸM-PRO" pitchFamily="50" charset="-128"/>
              <a:ea typeface="HG丸ｺﾞｼｯｸM-PRO" pitchFamily="50" charset="-128"/>
            </a:endParaRPr>
          </a:p>
          <a:p>
            <a:pPr eaLnBrk="1" hangingPunct="1">
              <a:lnSpc>
                <a:spcPts val="3200"/>
              </a:lnSpc>
              <a:spcBef>
                <a:spcPct val="0"/>
              </a:spcBef>
              <a:buFontTx/>
              <a:buNone/>
            </a:pPr>
            <a:endParaRPr lang="en-US" altLang="ja-JP" sz="2400" dirty="0">
              <a:latin typeface="HG丸ｺﾞｼｯｸM-PRO" pitchFamily="50" charset="-128"/>
              <a:ea typeface="HG丸ｺﾞｼｯｸM-PRO" pitchFamily="50" charset="-128"/>
            </a:endParaRPr>
          </a:p>
        </p:txBody>
      </p:sp>
      <p:sp>
        <p:nvSpPr>
          <p:cNvPr id="82948" name="Text Box 4"/>
          <p:cNvSpPr txBox="1">
            <a:spLocks noChangeArrowheads="1"/>
          </p:cNvSpPr>
          <p:nvPr/>
        </p:nvSpPr>
        <p:spPr bwMode="auto">
          <a:xfrm>
            <a:off x="6732240" y="332656"/>
            <a:ext cx="1800201"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P56</a:t>
            </a:r>
            <a:endParaRPr lang="ja-JP" altLang="en-US" sz="1600" dirty="0">
              <a:latin typeface="HG丸ｺﾞｼｯｸM-PRO" pitchFamily="50" charset="-128"/>
              <a:ea typeface="HG丸ｺﾞｼｯｸM-PRO" pitchFamily="50" charset="-128"/>
            </a:endParaRPr>
          </a:p>
        </p:txBody>
      </p:sp>
      <p:sp>
        <p:nvSpPr>
          <p:cNvPr id="82946" name="スライド番号プレースホルダー 3"/>
          <p:cNvSpPr>
            <a:spLocks noGrp="1"/>
          </p:cNvSpPr>
          <p:nvPr>
            <p:ph type="sldNum" sz="quarter" idx="12"/>
          </p:nvPr>
        </p:nvSpPr>
        <p:spPr>
          <a:xfrm>
            <a:off x="7884368" y="6245225"/>
            <a:ext cx="802432" cy="2801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07385F32-F0E9-4094-8C99-9945A5A8389A}" type="slidenum">
              <a:rPr lang="en-US" altLang="ja-JP" sz="1400" smtClean="0"/>
              <a:pPr>
                <a:spcBef>
                  <a:spcPct val="0"/>
                </a:spcBef>
                <a:buFontTx/>
                <a:buNone/>
              </a:pPr>
              <a:t>87</a:t>
            </a:fld>
            <a:endParaRPr lang="en-US" altLang="ja-JP" sz="1400" dirty="0" smtClean="0"/>
          </a:p>
        </p:txBody>
      </p:sp>
      <p:pic>
        <p:nvPicPr>
          <p:cNvPr id="2" name="図 1"/>
          <p:cNvPicPr>
            <a:picLocks noChangeAspect="1"/>
          </p:cNvPicPr>
          <p:nvPr/>
        </p:nvPicPr>
        <p:blipFill>
          <a:blip r:embed="rId2"/>
          <a:stretch>
            <a:fillRect/>
          </a:stretch>
        </p:blipFill>
        <p:spPr>
          <a:xfrm>
            <a:off x="1130661" y="3902283"/>
            <a:ext cx="3428764" cy="2767076"/>
          </a:xfrm>
          <a:prstGeom prst="rect">
            <a:avLst/>
          </a:prstGeom>
          <a:ln w="3175">
            <a:solidFill>
              <a:schemeClr val="tx1"/>
            </a:solidFill>
          </a:ln>
        </p:spPr>
      </p:pic>
      <p:pic>
        <p:nvPicPr>
          <p:cNvPr id="3" name="図 2"/>
          <p:cNvPicPr>
            <a:picLocks noChangeAspect="1"/>
          </p:cNvPicPr>
          <p:nvPr/>
        </p:nvPicPr>
        <p:blipFill>
          <a:blip r:embed="rId3"/>
          <a:stretch>
            <a:fillRect/>
          </a:stretch>
        </p:blipFill>
        <p:spPr>
          <a:xfrm>
            <a:off x="4860033" y="3940317"/>
            <a:ext cx="3425552" cy="2691008"/>
          </a:xfrm>
          <a:prstGeom prst="rect">
            <a:avLst/>
          </a:prstGeom>
          <a:ln>
            <a:solidFill>
              <a:schemeClr val="accent4"/>
            </a:solidFill>
          </a:ln>
        </p:spPr>
      </p:pic>
    </p:spTree>
    <p:extLst>
      <p:ext uri="{BB962C8B-B14F-4D97-AF65-F5344CB8AC3E}">
        <p14:creationId xmlns:p14="http://schemas.microsoft.com/office/powerpoint/2010/main" val="239339965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ext Box 7"/>
          <p:cNvSpPr txBox="1">
            <a:spLocks noChangeArrowheads="1"/>
          </p:cNvSpPr>
          <p:nvPr/>
        </p:nvSpPr>
        <p:spPr bwMode="auto">
          <a:xfrm>
            <a:off x="304800" y="416367"/>
            <a:ext cx="8588375" cy="6042680"/>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500"/>
              </a:lnSpc>
              <a:spcBef>
                <a:spcPts val="600"/>
              </a:spcBef>
              <a:buFontTx/>
              <a:buNone/>
            </a:pPr>
            <a:r>
              <a:rPr lang="ja-JP" altLang="en-US" sz="2400" u="sng" dirty="0" smtClean="0">
                <a:solidFill>
                  <a:srgbClr val="0000CC"/>
                </a:solidFill>
                <a:latin typeface="HG丸ｺﾞｼｯｸM-PRO" pitchFamily="50" charset="-128"/>
                <a:ea typeface="HG丸ｺﾞｼｯｸM-PRO" pitchFamily="50" charset="-128"/>
              </a:rPr>
              <a:t>※</a:t>
            </a:r>
            <a:r>
              <a:rPr lang="ja-JP" altLang="en-US" sz="2400" u="sng" dirty="0">
                <a:solidFill>
                  <a:srgbClr val="0000CC"/>
                </a:solidFill>
                <a:latin typeface="HG丸ｺﾞｼｯｸM-PRO" pitchFamily="50" charset="-128"/>
                <a:ea typeface="HG丸ｺﾞｼｯｸM-PRO" pitchFamily="50" charset="-128"/>
              </a:rPr>
              <a:t>安全衛生管理上の</a:t>
            </a:r>
            <a:r>
              <a:rPr lang="ja-JP" altLang="en-US" sz="2400" u="sng" dirty="0" smtClean="0">
                <a:solidFill>
                  <a:srgbClr val="0000CC"/>
                </a:solidFill>
                <a:latin typeface="HG丸ｺﾞｼｯｸM-PRO" pitchFamily="50" charset="-128"/>
                <a:ea typeface="HG丸ｺﾞｼｯｸM-PRO" pitchFamily="50" charset="-128"/>
              </a:rPr>
              <a:t>欠陥の調査例</a:t>
            </a:r>
            <a:endParaRPr lang="ja-JP" altLang="en-US" sz="2400" u="sng" dirty="0">
              <a:solidFill>
                <a:srgbClr val="0000CC"/>
              </a:solidFill>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①　管理責任者が決められていない。また、その</a:t>
            </a:r>
            <a:r>
              <a:rPr lang="ja-JP" altLang="en-US" sz="2000" dirty="0">
                <a:latin typeface="HG丸ｺﾞｼｯｸM-PRO" pitchFamily="50" charset="-128"/>
                <a:ea typeface="HG丸ｺﾞｼｯｸM-PRO" pitchFamily="50" charset="-128"/>
              </a:rPr>
              <a:t>責任と</a:t>
            </a:r>
            <a:r>
              <a:rPr lang="ja-JP" altLang="en-US" sz="2000" dirty="0" smtClean="0">
                <a:latin typeface="HG丸ｺﾞｼｯｸM-PRO" pitchFamily="50" charset="-128"/>
                <a:ea typeface="HG丸ｺﾞｼｯｸM-PRO" pitchFamily="50" charset="-128"/>
              </a:rPr>
              <a:t>権限</a:t>
            </a:r>
            <a:r>
              <a:rPr lang="ja-JP" altLang="en-US" sz="2000" dirty="0">
                <a:latin typeface="HG丸ｺﾞｼｯｸM-PRO" pitchFamily="50" charset="-128"/>
                <a:ea typeface="HG丸ｺﾞｼｯｸM-PRO" pitchFamily="50" charset="-128"/>
              </a:rPr>
              <a:t>が</a:t>
            </a:r>
            <a:r>
              <a:rPr lang="ja-JP" altLang="en-US" sz="2000" dirty="0" smtClean="0">
                <a:latin typeface="HG丸ｺﾞｼｯｸM-PRO" pitchFamily="50" charset="-128"/>
                <a:ea typeface="HG丸ｺﾞｼｯｸM-PRO" pitchFamily="50" charset="-128"/>
              </a:rPr>
              <a:t>明確に</a:t>
            </a:r>
            <a:endParaRPr lang="en-US" altLang="ja-JP" sz="2000" dirty="0" smtClean="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なっていない。</a:t>
            </a:r>
            <a:endParaRPr lang="ja-JP" altLang="en-US" sz="2000" dirty="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②　作業の指示</a:t>
            </a:r>
            <a:r>
              <a:rPr lang="ja-JP" altLang="en-US" sz="2000" dirty="0">
                <a:latin typeface="HG丸ｺﾞｼｯｸM-PRO" pitchFamily="50" charset="-128"/>
                <a:ea typeface="HG丸ｺﾞｼｯｸM-PRO" pitchFamily="50" charset="-128"/>
              </a:rPr>
              <a:t>、作業中の点検、監督指導等が</a:t>
            </a:r>
            <a:r>
              <a:rPr lang="ja-JP" altLang="en-US" sz="2000" dirty="0" smtClean="0">
                <a:latin typeface="HG丸ｺﾞｼｯｸM-PRO" pitchFamily="50" charset="-128"/>
                <a:ea typeface="HG丸ｺﾞｼｯｸM-PRO" pitchFamily="50" charset="-128"/>
              </a:rPr>
              <a:t>適切に行われていない。</a:t>
            </a:r>
            <a:endParaRPr lang="ja-JP" altLang="en-US" sz="2000" dirty="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③　作業手順書や各種マニュアルが整備</a:t>
            </a:r>
            <a:r>
              <a:rPr lang="ja-JP" altLang="en-US" sz="2000" dirty="0">
                <a:latin typeface="HG丸ｺﾞｼｯｸM-PRO" pitchFamily="50" charset="-128"/>
                <a:ea typeface="HG丸ｺﾞｼｯｸM-PRO" pitchFamily="50" charset="-128"/>
              </a:rPr>
              <a:t>されて</a:t>
            </a:r>
            <a:r>
              <a:rPr lang="ja-JP" altLang="en-US" sz="2000" dirty="0" smtClean="0">
                <a:latin typeface="HG丸ｺﾞｼｯｸM-PRO" pitchFamily="50" charset="-128"/>
                <a:ea typeface="HG丸ｺﾞｼｯｸM-PRO" pitchFamily="50" charset="-128"/>
              </a:rPr>
              <a:t>いない。機械設備や作</a:t>
            </a:r>
            <a:endParaRPr lang="en-US" altLang="ja-JP" sz="2000" dirty="0" smtClean="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業方法の変更等に合わせて見直しがされていない。また、それら</a:t>
            </a:r>
            <a:endParaRPr lang="en-US" altLang="ja-JP" sz="2000" dirty="0" smtClean="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の中で安全が</a:t>
            </a:r>
            <a:r>
              <a:rPr lang="ja-JP" altLang="en-US" sz="2000" dirty="0">
                <a:latin typeface="HG丸ｺﾞｼｯｸM-PRO" pitchFamily="50" charset="-128"/>
                <a:ea typeface="HG丸ｺﾞｼｯｸM-PRO" pitchFamily="50" charset="-128"/>
              </a:rPr>
              <a:t>考慮されて</a:t>
            </a:r>
            <a:r>
              <a:rPr lang="ja-JP" altLang="en-US" sz="2000" dirty="0" smtClean="0">
                <a:latin typeface="HG丸ｺﾞｼｯｸM-PRO" pitchFamily="50" charset="-128"/>
                <a:ea typeface="HG丸ｺﾞｼｯｸM-PRO" pitchFamily="50" charset="-128"/>
              </a:rPr>
              <a:t>いない。</a:t>
            </a:r>
            <a:endParaRPr lang="en-US" altLang="ja-JP" sz="2000" dirty="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④　機械</a:t>
            </a:r>
            <a:r>
              <a:rPr lang="ja-JP" altLang="en-US" sz="2000" dirty="0">
                <a:latin typeface="HG丸ｺﾞｼｯｸM-PRO" pitchFamily="50" charset="-128"/>
                <a:ea typeface="HG丸ｺﾞｼｯｸM-PRO" pitchFamily="50" charset="-128"/>
              </a:rPr>
              <a:t>設備の点検</a:t>
            </a:r>
            <a:r>
              <a:rPr lang="ja-JP" altLang="en-US" sz="2000" dirty="0" smtClean="0">
                <a:latin typeface="HG丸ｺﾞｼｯｸM-PRO" pitchFamily="50" charset="-128"/>
                <a:ea typeface="HG丸ｺﾞｼｯｸM-PRO" pitchFamily="50" charset="-128"/>
              </a:rPr>
              <a:t>方法や時期、</a:t>
            </a:r>
            <a:r>
              <a:rPr lang="ja-JP" altLang="en-US" sz="2000" dirty="0">
                <a:latin typeface="HG丸ｺﾞｼｯｸM-PRO" pitchFamily="50" charset="-128"/>
                <a:ea typeface="HG丸ｺﾞｼｯｸM-PRO" pitchFamily="50" charset="-128"/>
              </a:rPr>
              <a:t>異常時</a:t>
            </a:r>
            <a:r>
              <a:rPr lang="ja-JP" altLang="en-US" sz="2000" dirty="0" smtClean="0">
                <a:latin typeface="HG丸ｺﾞｼｯｸM-PRO" pitchFamily="50" charset="-128"/>
                <a:ea typeface="HG丸ｺﾞｼｯｸM-PRO" pitchFamily="50" charset="-128"/>
              </a:rPr>
              <a:t>の</a:t>
            </a:r>
            <a:r>
              <a:rPr lang="ja-JP" altLang="en-US" sz="2000" dirty="0">
                <a:latin typeface="HG丸ｺﾞｼｯｸM-PRO" pitchFamily="50" charset="-128"/>
                <a:ea typeface="HG丸ｺﾞｼｯｸM-PRO" pitchFamily="50" charset="-128"/>
              </a:rPr>
              <a:t>処置</a:t>
            </a:r>
            <a:r>
              <a:rPr lang="ja-JP" altLang="en-US" sz="2000" dirty="0" smtClean="0">
                <a:latin typeface="HG丸ｺﾞｼｯｸM-PRO" pitchFamily="50" charset="-128"/>
                <a:ea typeface="HG丸ｺﾞｼｯｸM-PRO" pitchFamily="50" charset="-128"/>
              </a:rPr>
              <a:t>方法が定められていな</a:t>
            </a:r>
            <a:endParaRPr lang="en-US" altLang="ja-JP" sz="2000" dirty="0" smtClean="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い。</a:t>
            </a:r>
            <a:endParaRPr lang="ja-JP" altLang="en-US" sz="2000" dirty="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⑤　安全</a:t>
            </a:r>
            <a:r>
              <a:rPr lang="ja-JP" altLang="en-US" sz="2000" dirty="0">
                <a:latin typeface="HG丸ｺﾞｼｯｸM-PRO" pitchFamily="50" charset="-128"/>
                <a:ea typeface="HG丸ｺﾞｼｯｸM-PRO" pitchFamily="50" charset="-128"/>
              </a:rPr>
              <a:t>衛生教育の実施</a:t>
            </a:r>
            <a:r>
              <a:rPr lang="ja-JP" altLang="en-US" sz="2000" dirty="0" smtClean="0">
                <a:latin typeface="HG丸ｺﾞｼｯｸM-PRO" pitchFamily="50" charset="-128"/>
                <a:ea typeface="HG丸ｺﾞｼｯｸM-PRO" pitchFamily="50" charset="-128"/>
              </a:rPr>
              <a:t>計画が定められていない。</a:t>
            </a:r>
            <a:endParaRPr lang="ja-JP" altLang="en-US" sz="2000" dirty="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⑥　安全</a:t>
            </a:r>
            <a:r>
              <a:rPr lang="ja-JP" altLang="en-US" sz="2000" dirty="0">
                <a:latin typeface="HG丸ｺﾞｼｯｸM-PRO" pitchFamily="50" charset="-128"/>
                <a:ea typeface="HG丸ｺﾞｼｯｸM-PRO" pitchFamily="50" charset="-128"/>
              </a:rPr>
              <a:t>衛生</a:t>
            </a:r>
            <a:r>
              <a:rPr lang="ja-JP" altLang="en-US" sz="2000" dirty="0" smtClean="0">
                <a:latin typeface="HG丸ｺﾞｼｯｸM-PRO" pitchFamily="50" charset="-128"/>
                <a:ea typeface="HG丸ｺﾞｼｯｸM-PRO" pitchFamily="50" charset="-128"/>
              </a:rPr>
              <a:t>教育が実施されていない。作業手順についても変更時も</a:t>
            </a:r>
            <a:endParaRPr lang="en-US" altLang="ja-JP" sz="2000" dirty="0" smtClean="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含めて周知徹底されていない。異常時の対処方法</a:t>
            </a:r>
            <a:r>
              <a:rPr lang="ja-JP" altLang="en-US" sz="2000" dirty="0">
                <a:latin typeface="HG丸ｺﾞｼｯｸM-PRO" pitchFamily="50" charset="-128"/>
                <a:ea typeface="HG丸ｺﾞｼｯｸM-PRO" pitchFamily="50" charset="-128"/>
              </a:rPr>
              <a:t>等の</a:t>
            </a:r>
            <a:r>
              <a:rPr lang="ja-JP" altLang="en-US" sz="2000" dirty="0" smtClean="0">
                <a:latin typeface="HG丸ｺﾞｼｯｸM-PRO" pitchFamily="50" charset="-128"/>
                <a:ea typeface="HG丸ｺﾞｼｯｸM-PRO" pitchFamily="50" charset="-128"/>
              </a:rPr>
              <a:t>教育訓練が</a:t>
            </a:r>
            <a:endParaRPr lang="en-US" altLang="ja-JP" sz="2000" dirty="0" smtClean="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なされていない。</a:t>
            </a:r>
            <a:endParaRPr lang="ja-JP" altLang="en-US" sz="2000" dirty="0">
              <a:latin typeface="HG丸ｺﾞｼｯｸM-PRO" pitchFamily="50" charset="-128"/>
              <a:ea typeface="HG丸ｺﾞｼｯｸM-PRO" pitchFamily="50" charset="-128"/>
            </a:endParaRPr>
          </a:p>
          <a:p>
            <a:pPr eaLnBrk="1" hangingPunct="1">
              <a:lnSpc>
                <a:spcPts val="3300"/>
              </a:lnSpc>
              <a:spcBef>
                <a:spcPts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⑦　適正配置がなされていない。日々</a:t>
            </a:r>
            <a:r>
              <a:rPr lang="ja-JP" altLang="en-US" sz="2000" dirty="0">
                <a:latin typeface="HG丸ｺﾞｼｯｸM-PRO" pitchFamily="50" charset="-128"/>
                <a:ea typeface="HG丸ｺﾞｼｯｸM-PRO" pitchFamily="50" charset="-128"/>
              </a:rPr>
              <a:t>の健康</a:t>
            </a:r>
            <a:r>
              <a:rPr lang="ja-JP" altLang="en-US" sz="2000" dirty="0" smtClean="0">
                <a:latin typeface="HG丸ｺﾞｼｯｸM-PRO" pitchFamily="50" charset="-128"/>
                <a:ea typeface="HG丸ｺﾞｼｯｸM-PRO" pitchFamily="50" charset="-128"/>
              </a:rPr>
              <a:t>状況が確認されていない。</a:t>
            </a:r>
            <a:endParaRPr lang="ja-JP" altLang="en-US" sz="2000" dirty="0">
              <a:latin typeface="HG丸ｺﾞｼｯｸM-PRO" pitchFamily="50" charset="-128"/>
              <a:ea typeface="HG丸ｺﾞｼｯｸM-PRO" pitchFamily="50" charset="-128"/>
            </a:endParaRPr>
          </a:p>
        </p:txBody>
      </p:sp>
      <p:sp>
        <p:nvSpPr>
          <p:cNvPr id="83971" name="Text Box 1027"/>
          <p:cNvSpPr txBox="1">
            <a:spLocks noChangeArrowheads="1"/>
          </p:cNvSpPr>
          <p:nvPr/>
        </p:nvSpPr>
        <p:spPr bwMode="auto">
          <a:xfrm>
            <a:off x="6300192" y="470228"/>
            <a:ext cx="220980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P56</a:t>
            </a:r>
            <a:endParaRPr lang="ja-JP" altLang="en-US" sz="1600" dirty="0">
              <a:latin typeface="HG丸ｺﾞｼｯｸM-PRO" pitchFamily="50" charset="-128"/>
              <a:ea typeface="HG丸ｺﾞｼｯｸM-PRO" pitchFamily="50" charset="-128"/>
            </a:endParaRPr>
          </a:p>
        </p:txBody>
      </p:sp>
      <p:sp>
        <p:nvSpPr>
          <p:cNvPr id="83974" name="スライド番号プレースホルダー 3"/>
          <p:cNvSpPr>
            <a:spLocks noGrp="1"/>
          </p:cNvSpPr>
          <p:nvPr>
            <p:ph type="sldNum" sz="quarter" idx="12"/>
          </p:nvPr>
        </p:nvSpPr>
        <p:spPr>
          <a:xfrm>
            <a:off x="8388350" y="6245225"/>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5D780F3-5A26-47D1-A47E-213150E2B1A1}" type="slidenum">
              <a:rPr lang="en-US" altLang="ja-JP" sz="1400" smtClean="0"/>
              <a:pPr>
                <a:spcBef>
                  <a:spcPct val="0"/>
                </a:spcBef>
                <a:buFontTx/>
                <a:buNone/>
              </a:pPr>
              <a:t>88</a:t>
            </a:fld>
            <a:endParaRPr lang="en-US" altLang="ja-JP" sz="1400" dirty="0" smtClean="0"/>
          </a:p>
        </p:txBody>
      </p:sp>
    </p:spTree>
    <p:extLst>
      <p:ext uri="{BB962C8B-B14F-4D97-AF65-F5344CB8AC3E}">
        <p14:creationId xmlns:p14="http://schemas.microsoft.com/office/powerpoint/2010/main" val="3330631926"/>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215106" y="1413614"/>
            <a:ext cx="8713788" cy="43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6"/>
          <p:cNvSpPr txBox="1">
            <a:spLocks noChangeArrowheads="1"/>
          </p:cNvSpPr>
          <p:nvPr/>
        </p:nvSpPr>
        <p:spPr bwMode="auto">
          <a:xfrm>
            <a:off x="1312752" y="648890"/>
            <a:ext cx="6545483" cy="47625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90000"/>
              </a:lnSpc>
              <a:spcBef>
                <a:spcPct val="10000"/>
              </a:spcBef>
              <a:buFontTx/>
              <a:buNone/>
            </a:pPr>
            <a:r>
              <a:rPr lang="ja-JP" altLang="en-US" sz="2800" dirty="0">
                <a:latin typeface="HG丸ｺﾞｼｯｸM-PRO" pitchFamily="50" charset="-128"/>
                <a:ea typeface="HG丸ｺﾞｼｯｸM-PRO" pitchFamily="50" charset="-128"/>
              </a:rPr>
              <a:t>災害発生時の措置と再発防止対策手順　</a:t>
            </a:r>
            <a:endParaRPr lang="ja-JP" altLang="en-US" sz="4000" dirty="0">
              <a:latin typeface="HG丸ｺﾞｼｯｸM-PRO" pitchFamily="50" charset="-128"/>
              <a:ea typeface="HG丸ｺﾞｼｯｸM-PRO" pitchFamily="50" charset="-128"/>
            </a:endParaRPr>
          </a:p>
        </p:txBody>
      </p:sp>
      <p:sp>
        <p:nvSpPr>
          <p:cNvPr id="84996" name="AutoShape 8"/>
          <p:cNvSpPr>
            <a:spLocks noChangeArrowheads="1"/>
          </p:cNvSpPr>
          <p:nvPr/>
        </p:nvSpPr>
        <p:spPr bwMode="auto">
          <a:xfrm>
            <a:off x="4139952" y="1457408"/>
            <a:ext cx="1447800" cy="490538"/>
          </a:xfrm>
          <a:prstGeom prst="roundRect">
            <a:avLst>
              <a:gd name="adj" fmla="val 16667"/>
            </a:avLst>
          </a:prstGeom>
          <a:solidFill>
            <a:srgbClr val="00CC00">
              <a:alpha val="50587"/>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b="1">
                <a:latin typeface="HG丸ｺﾞｼｯｸM-PRO" pitchFamily="50" charset="-128"/>
                <a:ea typeface="HG丸ｺﾞｼｯｸM-PRO" pitchFamily="50" charset="-128"/>
              </a:rPr>
              <a:t>救　護</a:t>
            </a:r>
            <a:endParaRPr lang="ja-JP" altLang="en-US" sz="4000" b="1">
              <a:latin typeface="HG丸ｺﾞｼｯｸM-PRO" pitchFamily="50" charset="-128"/>
              <a:ea typeface="HG丸ｺﾞｼｯｸM-PRO" pitchFamily="50" charset="-128"/>
            </a:endParaRPr>
          </a:p>
        </p:txBody>
      </p:sp>
      <p:sp>
        <p:nvSpPr>
          <p:cNvPr id="84998" name="Text Box 8"/>
          <p:cNvSpPr txBox="1">
            <a:spLocks noChangeArrowheads="1"/>
          </p:cNvSpPr>
          <p:nvPr/>
        </p:nvSpPr>
        <p:spPr bwMode="auto">
          <a:xfrm>
            <a:off x="6588125" y="211138"/>
            <a:ext cx="1656283" cy="33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anose="020F0600000000000000" pitchFamily="50" charset="-128"/>
                <a:ea typeface="HG丸ｺﾞｼｯｸM-PRO" panose="020F0600000000000000" pitchFamily="50" charset="-128"/>
              </a:rPr>
              <a:t>テキスト</a:t>
            </a:r>
            <a:r>
              <a:rPr lang="en-US" altLang="ja-JP" sz="1600" dirty="0" smtClean="0">
                <a:latin typeface="HG丸ｺﾞｼｯｸM-PRO" panose="020F0600000000000000" pitchFamily="50" charset="-128"/>
                <a:ea typeface="HG丸ｺﾞｼｯｸM-PRO" panose="020F0600000000000000" pitchFamily="50" charset="-128"/>
              </a:rPr>
              <a:t>P57</a:t>
            </a:r>
            <a:endParaRPr lang="ja-JP" altLang="en-US" sz="1600" dirty="0">
              <a:latin typeface="HG丸ｺﾞｼｯｸM-PRO" panose="020F0600000000000000" pitchFamily="50" charset="-128"/>
              <a:ea typeface="HG丸ｺﾞｼｯｸM-PRO" panose="020F0600000000000000" pitchFamily="50" charset="-128"/>
            </a:endParaRPr>
          </a:p>
        </p:txBody>
      </p:sp>
      <p:sp>
        <p:nvSpPr>
          <p:cNvPr id="84999" name="AutoShape 8"/>
          <p:cNvSpPr>
            <a:spLocks noChangeArrowheads="1"/>
          </p:cNvSpPr>
          <p:nvPr/>
        </p:nvSpPr>
        <p:spPr bwMode="auto">
          <a:xfrm>
            <a:off x="215106" y="1171042"/>
            <a:ext cx="1600200" cy="490538"/>
          </a:xfrm>
          <a:prstGeom prst="roundRect">
            <a:avLst>
              <a:gd name="adj" fmla="val 16667"/>
            </a:avLst>
          </a:prstGeom>
          <a:solidFill>
            <a:srgbClr val="FF0000">
              <a:alpha val="50587"/>
            </a:srgbClr>
          </a:solidFill>
          <a:ln w="9525">
            <a:solidFill>
              <a:srgbClr val="FF0000"/>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b="1">
                <a:latin typeface="HG丸ｺﾞｼｯｸM-PRO" pitchFamily="50" charset="-128"/>
                <a:ea typeface="HG丸ｺﾞｼｯｸM-PRO" pitchFamily="50" charset="-128"/>
              </a:rPr>
              <a:t>災害発生</a:t>
            </a:r>
            <a:endParaRPr lang="ja-JP" altLang="en-US" sz="4000" b="1">
              <a:latin typeface="HG丸ｺﾞｼｯｸM-PRO" pitchFamily="50" charset="-128"/>
              <a:ea typeface="HG丸ｺﾞｼｯｸM-PRO" pitchFamily="50" charset="-128"/>
            </a:endParaRPr>
          </a:p>
        </p:txBody>
      </p:sp>
      <p:sp>
        <p:nvSpPr>
          <p:cNvPr id="85000" name="スライド番号プレースホルダー 3"/>
          <p:cNvSpPr>
            <a:spLocks noGrp="1"/>
          </p:cNvSpPr>
          <p:nvPr>
            <p:ph type="sldNum" sz="quarter" idx="12"/>
          </p:nvPr>
        </p:nvSpPr>
        <p:spPr>
          <a:xfrm>
            <a:off x="6659563" y="6315075"/>
            <a:ext cx="2133600" cy="34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92C86DB2-E06A-472A-AE3B-0D55B5134963}" type="slidenum">
              <a:rPr lang="en-US" altLang="ja-JP" sz="1400" smtClean="0"/>
              <a:pPr>
                <a:spcBef>
                  <a:spcPct val="0"/>
                </a:spcBef>
                <a:buFontTx/>
                <a:buNone/>
              </a:pPr>
              <a:t>89</a:t>
            </a:fld>
            <a:endParaRPr lang="en-US" altLang="ja-JP" sz="1400" smtClean="0"/>
          </a:p>
        </p:txBody>
      </p:sp>
      <p:sp>
        <p:nvSpPr>
          <p:cNvPr id="9" name="Rectangle 12"/>
          <p:cNvSpPr>
            <a:spLocks noChangeArrowheads="1"/>
          </p:cNvSpPr>
          <p:nvPr/>
        </p:nvSpPr>
        <p:spPr bwMode="auto">
          <a:xfrm>
            <a:off x="255104" y="112450"/>
            <a:ext cx="3634476" cy="630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4200"/>
              </a:lnSpc>
              <a:spcBef>
                <a:spcPct val="0"/>
              </a:spcBef>
              <a:buFontTx/>
              <a:buNone/>
            </a:pPr>
            <a:r>
              <a:rPr lang="ja-JP" altLang="en-US" sz="2800" dirty="0" smtClean="0">
                <a:latin typeface="HG丸ｺﾞｼｯｸM-PRO" pitchFamily="50" charset="-128"/>
                <a:ea typeface="HG丸ｺﾞｼｯｸM-PRO" pitchFamily="50" charset="-128"/>
              </a:rPr>
              <a:t>（３）災害調査</a:t>
            </a:r>
            <a:endParaRPr lang="ja-JP" altLang="en-US" sz="2800" dirty="0">
              <a:latin typeface="HG丸ｺﾞｼｯｸM-PRO" pitchFamily="50" charset="-128"/>
              <a:ea typeface="HG丸ｺﾞｼｯｸM-PRO" pitchFamily="50" charset="-128"/>
            </a:endParaRPr>
          </a:p>
        </p:txBody>
      </p:sp>
      <p:sp>
        <p:nvSpPr>
          <p:cNvPr id="10" name="AutoShape 18"/>
          <p:cNvSpPr>
            <a:spLocks noChangeArrowheads="1"/>
          </p:cNvSpPr>
          <p:nvPr/>
        </p:nvSpPr>
        <p:spPr bwMode="auto">
          <a:xfrm>
            <a:off x="263415" y="5756742"/>
            <a:ext cx="8644155" cy="1007840"/>
          </a:xfrm>
          <a:prstGeom prst="roundRect">
            <a:avLst>
              <a:gd name="adj" fmla="val 0"/>
            </a:avLst>
          </a:prstGeom>
          <a:noFill/>
          <a:ln w="9525">
            <a:solidFill>
              <a:schemeClr val="tx1"/>
            </a:solidFill>
            <a:round/>
            <a:headEnd/>
            <a:tailEnd/>
          </a:ln>
        </p:spPr>
        <p:txBody>
          <a:bodyPr wrap="none" anchor="ctr"/>
          <a:lstStyle>
            <a:defPPr>
              <a:defRPr lang="ja-JP"/>
            </a:defPPr>
            <a:lvl1pPr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1pPr>
            <a:lvl2pPr marL="457200"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2pPr>
            <a:lvl3pPr marL="914400"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3pPr>
            <a:lvl4pPr marL="1371600"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4pPr>
            <a:lvl5pPr marL="1828800"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2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2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2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2400" kern="1200">
                <a:solidFill>
                  <a:schemeClr val="tx1"/>
                </a:solidFill>
                <a:latin typeface="Times New Roman" pitchFamily="18" charset="0"/>
                <a:ea typeface="ＭＳ ゴシック" pitchFamily="49" charset="-128"/>
                <a:cs typeface="+mn-cs"/>
              </a:defRPr>
            </a:lvl9pPr>
          </a:lstStyle>
          <a:p>
            <a:pPr algn="l" eaLnBrk="1" hangingPunct="1">
              <a:spcBef>
                <a:spcPct val="0"/>
              </a:spcBef>
              <a:buFontTx/>
              <a:buNone/>
            </a:pPr>
            <a:r>
              <a:rPr lang="ja-JP" altLang="en-US" sz="1800" b="0" dirty="0" smtClean="0">
                <a:latin typeface="HG丸ｺﾞｼｯｸM-PRO" pitchFamily="50" charset="-128"/>
                <a:ea typeface="HG丸ｺﾞｼｯｸM-PRO" pitchFamily="50" charset="-128"/>
              </a:rPr>
              <a:t>救急隊を呼ぶような災害発生時は必ず</a:t>
            </a:r>
            <a:r>
              <a:rPr lang="ja-JP" altLang="en-US" sz="1800" dirty="0" smtClean="0">
                <a:latin typeface="HG丸ｺﾞｼｯｸM-PRO" pitchFamily="50" charset="-128"/>
                <a:ea typeface="HG丸ｺﾞｼｯｸM-PRO" pitchFamily="50" charset="-128"/>
              </a:rPr>
              <a:t>、労働基準監督署に速やかに連絡をする。</a:t>
            </a:r>
            <a:endParaRPr lang="en-US" altLang="ja-JP" sz="1800" dirty="0" smtClean="0">
              <a:latin typeface="HG丸ｺﾞｼｯｸM-PRO" pitchFamily="50" charset="-128"/>
              <a:ea typeface="HG丸ｺﾞｼｯｸM-PRO" pitchFamily="50" charset="-128"/>
            </a:endParaRPr>
          </a:p>
          <a:p>
            <a:pPr algn="l" eaLnBrk="1" hangingPunct="1">
              <a:spcBef>
                <a:spcPct val="0"/>
              </a:spcBef>
              <a:buFontTx/>
              <a:buNone/>
            </a:pPr>
            <a:r>
              <a:rPr lang="ja-JP" altLang="en-US" sz="1800" dirty="0" smtClean="0">
                <a:latin typeface="HG丸ｺﾞｼｯｸM-PRO" pitchFamily="50" charset="-128"/>
                <a:ea typeface="HG丸ｺﾞｼｯｸM-PRO" pitchFamily="50" charset="-128"/>
              </a:rPr>
              <a:t>厚木労働基準監督署　０４６－４０１－１９６０（安全衛生関係）</a:t>
            </a:r>
            <a:endParaRPr lang="en-US" altLang="ja-JP" sz="1800" dirty="0" smtClean="0">
              <a:latin typeface="HG丸ｺﾞｼｯｸM-PRO" pitchFamily="50" charset="-128"/>
              <a:ea typeface="HG丸ｺﾞｼｯｸM-PRO" pitchFamily="50" charset="-128"/>
            </a:endParaRPr>
          </a:p>
          <a:p>
            <a:pPr algn="l" eaLnBrk="1" hangingPunct="1">
              <a:spcBef>
                <a:spcPct val="0"/>
              </a:spcBef>
              <a:buFontTx/>
              <a:buNone/>
            </a:pP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　　　　　　　　　０４６－４０１－１６４１（監督・労働条件関係）</a:t>
            </a:r>
            <a:endParaRPr lang="ja-JP" altLang="en-US" sz="1800" b="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8941448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40422EE-E7E9-475C-AAF0-6377FBB5D85C}" type="slidenum">
              <a:rPr lang="en-US" altLang="ja-JP" sz="1400" smtClean="0"/>
              <a:pPr>
                <a:spcBef>
                  <a:spcPct val="0"/>
                </a:spcBef>
                <a:buFontTx/>
                <a:buNone/>
              </a:pPr>
              <a:t>9</a:t>
            </a:fld>
            <a:endParaRPr lang="en-US" altLang="ja-JP" sz="1400" smtClean="0"/>
          </a:p>
        </p:txBody>
      </p:sp>
      <p:sp>
        <p:nvSpPr>
          <p:cNvPr id="21507" name="Text Box 1028"/>
          <p:cNvSpPr>
            <a:spLocks noGrp="1" noChangeArrowheads="1"/>
          </p:cNvSpPr>
          <p:nvPr>
            <p:ph type="title" idx="4294967295"/>
          </p:nvPr>
        </p:nvSpPr>
        <p:spPr>
          <a:xfrm>
            <a:off x="539750" y="549275"/>
            <a:ext cx="4032250" cy="1223963"/>
          </a:xfrm>
          <a:solidFill>
            <a:srgbClr val="FF9900">
              <a:alpha val="54117"/>
            </a:srgbClr>
          </a:solidFill>
        </p:spPr>
        <p:txBody>
          <a:bodyPr/>
          <a:lstStyle/>
          <a:p>
            <a:pPr eaLnBrk="1" hangingPunct="1">
              <a:spcBef>
                <a:spcPct val="50000"/>
              </a:spcBef>
            </a:pPr>
            <a:r>
              <a:rPr lang="ja-JP" altLang="en-US" sz="3600" smtClean="0">
                <a:latin typeface="HG丸ｺﾞｼｯｸM-PRO" pitchFamily="50" charset="-128"/>
                <a:ea typeface="HG丸ｺﾞｼｯｸM-PRO" pitchFamily="50" charset="-128"/>
              </a:rPr>
              <a:t>安全軽視は</a:t>
            </a:r>
            <a:br>
              <a:rPr lang="ja-JP" altLang="en-US" sz="3600" smtClean="0">
                <a:latin typeface="HG丸ｺﾞｼｯｸM-PRO" pitchFamily="50" charset="-128"/>
                <a:ea typeface="HG丸ｺﾞｼｯｸM-PRO" pitchFamily="50" charset="-128"/>
              </a:rPr>
            </a:br>
            <a:r>
              <a:rPr lang="ja-JP" altLang="en-US" sz="3600" smtClean="0">
                <a:latin typeface="HG丸ｺﾞｼｯｸM-PRO" pitchFamily="50" charset="-128"/>
                <a:ea typeface="HG丸ｺﾞｼｯｸM-PRO" pitchFamily="50" charset="-128"/>
              </a:rPr>
              <a:t>企業の命取り</a:t>
            </a:r>
          </a:p>
        </p:txBody>
      </p:sp>
      <p:grpSp>
        <p:nvGrpSpPr>
          <p:cNvPr id="21508" name="グループ化 1"/>
          <p:cNvGrpSpPr>
            <a:grpSpLocks/>
          </p:cNvGrpSpPr>
          <p:nvPr/>
        </p:nvGrpSpPr>
        <p:grpSpPr bwMode="auto">
          <a:xfrm>
            <a:off x="250825" y="2276475"/>
            <a:ext cx="4176713" cy="3313113"/>
            <a:chOff x="250825" y="2276475"/>
            <a:chExt cx="4176713" cy="3313113"/>
          </a:xfrm>
        </p:grpSpPr>
        <p:pic>
          <p:nvPicPr>
            <p:cNvPr id="21523" name="Picture 1029" descr="BL0010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287" y="2276475"/>
              <a:ext cx="3112036" cy="162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4" name="Rectangle 1030"/>
            <p:cNvSpPr>
              <a:spLocks noChangeArrowheads="1"/>
            </p:cNvSpPr>
            <p:nvPr/>
          </p:nvSpPr>
          <p:spPr bwMode="auto">
            <a:xfrm>
              <a:off x="769287" y="3904194"/>
              <a:ext cx="3110774" cy="988166"/>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生産・販売・サービス</a:t>
              </a:r>
            </a:p>
          </p:txBody>
        </p:sp>
        <p:sp>
          <p:nvSpPr>
            <p:cNvPr id="21525" name="AutoShape 1031"/>
            <p:cNvSpPr>
              <a:spLocks noChangeArrowheads="1"/>
            </p:cNvSpPr>
            <p:nvPr/>
          </p:nvSpPr>
          <p:spPr bwMode="auto">
            <a:xfrm flipV="1">
              <a:off x="250825" y="4892360"/>
              <a:ext cx="4176713" cy="6972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740 w 21600"/>
                <a:gd name="T13" fmla="*/ 2740 h 21600"/>
                <a:gd name="T14" fmla="*/ 18860 w 21600"/>
                <a:gd name="T15" fmla="*/ 18860 h 21600"/>
              </a:gdLst>
              <a:ahLst/>
              <a:cxnLst>
                <a:cxn ang="T8">
                  <a:pos x="T0" y="T1"/>
                </a:cxn>
                <a:cxn ang="T9">
                  <a:pos x="T2" y="T3"/>
                </a:cxn>
                <a:cxn ang="T10">
                  <a:pos x="T4" y="T5"/>
                </a:cxn>
                <a:cxn ang="T11">
                  <a:pos x="T6" y="T7"/>
                </a:cxn>
              </a:cxnLst>
              <a:rect l="T12" t="T13" r="T14" b="T15"/>
              <a:pathLst>
                <a:path w="21600" h="21600">
                  <a:moveTo>
                    <a:pt x="0" y="0"/>
                  </a:moveTo>
                  <a:lnTo>
                    <a:pt x="1885" y="21600"/>
                  </a:lnTo>
                  <a:lnTo>
                    <a:pt x="19715" y="21600"/>
                  </a:lnTo>
                  <a:lnTo>
                    <a:pt x="21600" y="0"/>
                  </a:lnTo>
                  <a:lnTo>
                    <a:pt x="0" y="0"/>
                  </a:lnTo>
                  <a:close/>
                </a:path>
              </a:pathLst>
            </a:custGeom>
            <a:solidFill>
              <a:srgbClr val="00FF00"/>
            </a:solidFill>
            <a:ln w="9525">
              <a:solidFill>
                <a:schemeClr val="tx1"/>
              </a:solidFill>
              <a:miter lim="800000"/>
              <a:headEnd/>
              <a:tailEnd/>
            </a:ln>
          </p:spPr>
          <p:txBody>
            <a:bodyPr rot="10800000"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4400">
                  <a:latin typeface="HG丸ｺﾞｼｯｸM-PRO" pitchFamily="50" charset="-128"/>
                  <a:ea typeface="HG丸ｺﾞｼｯｸM-PRO" pitchFamily="50" charset="-128"/>
                </a:rPr>
                <a:t>安　全</a:t>
              </a:r>
            </a:p>
          </p:txBody>
        </p:sp>
      </p:grpSp>
      <p:sp>
        <p:nvSpPr>
          <p:cNvPr id="21509" name="Text Box 1046"/>
          <p:cNvSpPr txBox="1">
            <a:spLocks noChangeArrowheads="1"/>
          </p:cNvSpPr>
          <p:nvPr/>
        </p:nvSpPr>
        <p:spPr bwMode="auto">
          <a:xfrm>
            <a:off x="228600" y="5734050"/>
            <a:ext cx="4164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2400" b="1">
                <a:solidFill>
                  <a:srgbClr val="33CC33"/>
                </a:solidFill>
                <a:latin typeface="HG丸ｺﾞｼｯｸM-PRO" pitchFamily="50" charset="-128"/>
                <a:ea typeface="HG丸ｺﾞｼｯｸM-PRO" pitchFamily="50" charset="-128"/>
              </a:rPr>
              <a:t>安全の土台を堅固にする</a:t>
            </a:r>
          </a:p>
        </p:txBody>
      </p:sp>
      <p:sp>
        <p:nvSpPr>
          <p:cNvPr id="21510" name="AutoShape 1047"/>
          <p:cNvSpPr>
            <a:spLocks noChangeArrowheads="1"/>
          </p:cNvSpPr>
          <p:nvPr/>
        </p:nvSpPr>
        <p:spPr bwMode="auto">
          <a:xfrm>
            <a:off x="4067175" y="3500438"/>
            <a:ext cx="3168650" cy="2233612"/>
          </a:xfrm>
          <a:prstGeom prst="irregularSeal2">
            <a:avLst/>
          </a:prstGeom>
          <a:solidFill>
            <a:srgbClr val="FE3D2E"/>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solidFill>
                  <a:schemeClr val="bg1"/>
                </a:solidFill>
                <a:latin typeface="HG丸ｺﾞｼｯｸM-PRO" pitchFamily="50" charset="-128"/>
                <a:ea typeface="HG丸ｺﾞｼｯｸM-PRO" pitchFamily="50" charset="-128"/>
              </a:rPr>
              <a:t>大企業も</a:t>
            </a:r>
          </a:p>
          <a:p>
            <a:pPr algn="ctr" eaLnBrk="1" hangingPunct="1">
              <a:spcBef>
                <a:spcPct val="0"/>
              </a:spcBef>
              <a:buFontTx/>
              <a:buNone/>
            </a:pPr>
            <a:r>
              <a:rPr lang="ja-JP" altLang="en-US" sz="2000" b="1">
                <a:solidFill>
                  <a:schemeClr val="bg1"/>
                </a:solidFill>
                <a:latin typeface="HG丸ｺﾞｼｯｸM-PRO" pitchFamily="50" charset="-128"/>
                <a:ea typeface="HG丸ｺﾞｼｯｸM-PRO" pitchFamily="50" charset="-128"/>
              </a:rPr>
              <a:t>ひっくり返る</a:t>
            </a:r>
          </a:p>
        </p:txBody>
      </p:sp>
      <p:grpSp>
        <p:nvGrpSpPr>
          <p:cNvPr id="21511" name="グループ化 2"/>
          <p:cNvGrpSpPr>
            <a:grpSpLocks/>
          </p:cNvGrpSpPr>
          <p:nvPr/>
        </p:nvGrpSpPr>
        <p:grpSpPr bwMode="auto">
          <a:xfrm>
            <a:off x="5148263" y="260350"/>
            <a:ext cx="3671887" cy="6108700"/>
            <a:chOff x="5148263" y="260350"/>
            <a:chExt cx="3671887" cy="6108700"/>
          </a:xfrm>
        </p:grpSpPr>
        <p:grpSp>
          <p:nvGrpSpPr>
            <p:cNvPr id="21512" name="Group 1038"/>
            <p:cNvGrpSpPr>
              <a:grpSpLocks/>
            </p:cNvGrpSpPr>
            <p:nvPr/>
          </p:nvGrpSpPr>
          <p:grpSpPr bwMode="auto">
            <a:xfrm rot="898724">
              <a:off x="5867400" y="1341438"/>
              <a:ext cx="2254250" cy="1819275"/>
              <a:chOff x="3796" y="1026"/>
              <a:chExt cx="1420" cy="1146"/>
            </a:xfrm>
          </p:grpSpPr>
          <p:pic>
            <p:nvPicPr>
              <p:cNvPr id="21521" name="Picture 1034" descr="BL0010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6" y="1026"/>
                <a:ext cx="1420"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2" name="Rectangle 1035"/>
              <p:cNvSpPr>
                <a:spLocks noChangeArrowheads="1"/>
              </p:cNvSpPr>
              <p:nvPr/>
            </p:nvSpPr>
            <p:spPr bwMode="auto">
              <a:xfrm>
                <a:off x="3796" y="1739"/>
                <a:ext cx="1419" cy="433"/>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600" b="1">
                    <a:latin typeface="HG丸ｺﾞｼｯｸM-PRO" pitchFamily="50" charset="-128"/>
                    <a:ea typeface="HG丸ｺﾞｼｯｸM-PRO" pitchFamily="50" charset="-128"/>
                  </a:rPr>
                  <a:t>生産・販売・サービス</a:t>
                </a:r>
              </a:p>
            </p:txBody>
          </p:sp>
        </p:grpSp>
        <p:sp>
          <p:nvSpPr>
            <p:cNvPr id="21513" name="AutoShape 1036"/>
            <p:cNvSpPr>
              <a:spLocks noChangeArrowheads="1"/>
            </p:cNvSpPr>
            <p:nvPr/>
          </p:nvSpPr>
          <p:spPr bwMode="auto">
            <a:xfrm rot="453840" flipV="1">
              <a:off x="5814348" y="3209807"/>
              <a:ext cx="1606165" cy="41933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43 w 21600"/>
                <a:gd name="T13" fmla="*/ 2743 h 21600"/>
                <a:gd name="T14" fmla="*/ 18857 w 21600"/>
                <a:gd name="T15" fmla="*/ 18857 h 21600"/>
              </a:gdLst>
              <a:ahLst/>
              <a:cxnLst>
                <a:cxn ang="T8">
                  <a:pos x="T0" y="T1"/>
                </a:cxn>
                <a:cxn ang="T9">
                  <a:pos x="T2" y="T3"/>
                </a:cxn>
                <a:cxn ang="T10">
                  <a:pos x="T4" y="T5"/>
                </a:cxn>
                <a:cxn ang="T11">
                  <a:pos x="T6" y="T7"/>
                </a:cxn>
              </a:cxnLst>
              <a:rect l="T12" t="T13" r="T14" b="T15"/>
              <a:pathLst>
                <a:path w="21600" h="21600">
                  <a:moveTo>
                    <a:pt x="0" y="0"/>
                  </a:moveTo>
                  <a:lnTo>
                    <a:pt x="1885" y="21600"/>
                  </a:lnTo>
                  <a:lnTo>
                    <a:pt x="19715" y="21600"/>
                  </a:lnTo>
                  <a:lnTo>
                    <a:pt x="21600" y="0"/>
                  </a:lnTo>
                  <a:lnTo>
                    <a:pt x="0" y="0"/>
                  </a:lnTo>
                  <a:close/>
                </a:path>
              </a:pathLst>
            </a:custGeom>
            <a:solidFill>
              <a:srgbClr val="00FF00"/>
            </a:solidFill>
            <a:ln w="9525">
              <a:solidFill>
                <a:schemeClr val="tx1"/>
              </a:solidFill>
              <a:miter lim="800000"/>
              <a:headEnd/>
              <a:tailEnd/>
            </a:ln>
          </p:spPr>
          <p:txBody>
            <a:bodyPr rot="10800000"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安全</a:t>
              </a:r>
            </a:p>
          </p:txBody>
        </p:sp>
        <p:sp>
          <p:nvSpPr>
            <p:cNvPr id="21514" name="AutoShape 1039"/>
            <p:cNvSpPr>
              <a:spLocks noChangeArrowheads="1"/>
            </p:cNvSpPr>
            <p:nvPr/>
          </p:nvSpPr>
          <p:spPr bwMode="auto">
            <a:xfrm rot="345190" flipV="1">
              <a:off x="5865813" y="5956300"/>
              <a:ext cx="1512887" cy="4127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43 w 21600"/>
                <a:gd name="T13" fmla="*/ 2743 h 21600"/>
                <a:gd name="T14" fmla="*/ 18857 w 21600"/>
                <a:gd name="T15" fmla="*/ 18857 h 21600"/>
              </a:gdLst>
              <a:ahLst/>
              <a:cxnLst>
                <a:cxn ang="T8">
                  <a:pos x="T0" y="T1"/>
                </a:cxn>
                <a:cxn ang="T9">
                  <a:pos x="T2" y="T3"/>
                </a:cxn>
                <a:cxn ang="T10">
                  <a:pos x="T4" y="T5"/>
                </a:cxn>
                <a:cxn ang="T11">
                  <a:pos x="T6" y="T7"/>
                </a:cxn>
              </a:cxnLst>
              <a:rect l="T12" t="T13" r="T14" b="T15"/>
              <a:pathLst>
                <a:path w="21600" h="21600">
                  <a:moveTo>
                    <a:pt x="0" y="0"/>
                  </a:moveTo>
                  <a:lnTo>
                    <a:pt x="1885" y="21600"/>
                  </a:lnTo>
                  <a:lnTo>
                    <a:pt x="19715" y="21600"/>
                  </a:lnTo>
                  <a:lnTo>
                    <a:pt x="21600" y="0"/>
                  </a:lnTo>
                  <a:lnTo>
                    <a:pt x="0" y="0"/>
                  </a:lnTo>
                  <a:close/>
                </a:path>
              </a:pathLst>
            </a:custGeom>
            <a:solidFill>
              <a:srgbClr val="00FF00"/>
            </a:solidFill>
            <a:ln w="9525">
              <a:solidFill>
                <a:schemeClr val="tx1"/>
              </a:solidFill>
              <a:miter lim="800000"/>
              <a:headEnd/>
              <a:tailEnd/>
            </a:ln>
          </p:spPr>
          <p:txBody>
            <a:bodyPr rot="10800000"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b="1">
                  <a:latin typeface="HG丸ｺﾞｼｯｸM-PRO" pitchFamily="50" charset="-128"/>
                  <a:ea typeface="HG丸ｺﾞｼｯｸM-PRO" pitchFamily="50" charset="-128"/>
                </a:rPr>
                <a:t>安全</a:t>
              </a:r>
            </a:p>
          </p:txBody>
        </p:sp>
        <p:grpSp>
          <p:nvGrpSpPr>
            <p:cNvPr id="21515" name="Group 1040"/>
            <p:cNvGrpSpPr>
              <a:grpSpLocks/>
            </p:cNvGrpSpPr>
            <p:nvPr/>
          </p:nvGrpSpPr>
          <p:grpSpPr bwMode="auto">
            <a:xfrm rot="4281450">
              <a:off x="6839157" y="4324996"/>
              <a:ext cx="2152212" cy="1584325"/>
              <a:chOff x="3796" y="1026"/>
              <a:chExt cx="1420" cy="1146"/>
            </a:xfrm>
          </p:grpSpPr>
          <p:pic>
            <p:nvPicPr>
              <p:cNvPr id="21519" name="Picture 1041" descr="BL0010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6" y="1026"/>
                <a:ext cx="1420"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Rectangle 1042"/>
              <p:cNvSpPr>
                <a:spLocks noChangeArrowheads="1"/>
              </p:cNvSpPr>
              <p:nvPr/>
            </p:nvSpPr>
            <p:spPr bwMode="auto">
              <a:xfrm>
                <a:off x="3796" y="1739"/>
                <a:ext cx="1419" cy="433"/>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b="1">
                    <a:latin typeface="HG丸ｺﾞｼｯｸM-PRO" pitchFamily="50" charset="-128"/>
                    <a:ea typeface="HG丸ｺﾞｼｯｸM-PRO" pitchFamily="50" charset="-128"/>
                  </a:rPr>
                  <a:t>生産・販売・サービス</a:t>
                </a:r>
              </a:p>
            </p:txBody>
          </p:sp>
        </p:grpSp>
        <p:sp>
          <p:nvSpPr>
            <p:cNvPr id="21516" name="AutoShape 1043"/>
            <p:cNvSpPr>
              <a:spLocks noChangeArrowheads="1"/>
            </p:cNvSpPr>
            <p:nvPr/>
          </p:nvSpPr>
          <p:spPr bwMode="auto">
            <a:xfrm rot="-766886">
              <a:off x="8029575" y="3429000"/>
              <a:ext cx="504825" cy="792163"/>
            </a:xfrm>
            <a:prstGeom prst="curvedLeftArrow">
              <a:avLst>
                <a:gd name="adj1" fmla="val 31384"/>
                <a:gd name="adj2" fmla="val 62767"/>
                <a:gd name="adj3" fmla="val 74236"/>
              </a:avLst>
            </a:prstGeom>
            <a:solidFill>
              <a:srgbClr val="FF6D6D"/>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en-US" sz="1800"/>
            </a:p>
          </p:txBody>
        </p:sp>
        <p:sp>
          <p:nvSpPr>
            <p:cNvPr id="21517" name="AutoShape 1044"/>
            <p:cNvSpPr>
              <a:spLocks noChangeArrowheads="1"/>
            </p:cNvSpPr>
            <p:nvPr/>
          </p:nvSpPr>
          <p:spPr bwMode="auto">
            <a:xfrm rot="-3758351">
              <a:off x="6299994" y="5228432"/>
              <a:ext cx="719137" cy="431800"/>
            </a:xfrm>
            <a:prstGeom prst="curvedDownArrow">
              <a:avLst>
                <a:gd name="adj1" fmla="val 33309"/>
                <a:gd name="adj2" fmla="val 66618"/>
                <a:gd name="adj3" fmla="val 33333"/>
              </a:avLst>
            </a:prstGeom>
            <a:solidFill>
              <a:srgbClr val="FF6D6D"/>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en-US" sz="1800"/>
            </a:p>
          </p:txBody>
        </p:sp>
        <p:sp>
          <p:nvSpPr>
            <p:cNvPr id="21518" name="AutoShape 1048"/>
            <p:cNvSpPr>
              <a:spLocks noChangeArrowheads="1"/>
            </p:cNvSpPr>
            <p:nvPr/>
          </p:nvSpPr>
          <p:spPr bwMode="auto">
            <a:xfrm>
              <a:off x="5148263" y="260350"/>
              <a:ext cx="3671887" cy="1008063"/>
            </a:xfrm>
            <a:prstGeom prst="star16">
              <a:avLst>
                <a:gd name="adj" fmla="val 37500"/>
              </a:avLst>
            </a:prstGeom>
            <a:solidFill>
              <a:srgbClr val="FF5B5B"/>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solidFill>
                    <a:schemeClr val="bg1"/>
                  </a:solidFill>
                  <a:latin typeface="HG丸ｺﾞｼｯｸM-PRO" pitchFamily="50" charset="-128"/>
                  <a:ea typeface="HG丸ｺﾞｼｯｸM-PRO" pitchFamily="50" charset="-128"/>
                </a:rPr>
                <a:t>土台が軟弱だと・・</a:t>
              </a:r>
            </a:p>
          </p:txBody>
        </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a:lum bright="-18000" contrast="66000"/>
            <a:extLst>
              <a:ext uri="{28A0092B-C50C-407E-A947-70E740481C1C}">
                <a14:useLocalDpi xmlns:a14="http://schemas.microsoft.com/office/drawing/2010/main" val="0"/>
              </a:ext>
            </a:extLst>
          </a:blip>
          <a:srcRect/>
          <a:stretch>
            <a:fillRect/>
          </a:stretch>
        </p:blipFill>
        <p:spPr bwMode="auto">
          <a:xfrm>
            <a:off x="2809875" y="969410"/>
            <a:ext cx="309721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5"/>
          <p:cNvPicPr>
            <a:picLocks noChangeAspect="1" noChangeArrowheads="1"/>
          </p:cNvPicPr>
          <p:nvPr/>
        </p:nvPicPr>
        <p:blipFill>
          <a:blip r:embed="rId3">
            <a:lum bright="-12000" contrast="60000"/>
            <a:extLst>
              <a:ext uri="{28A0092B-C50C-407E-A947-70E740481C1C}">
                <a14:useLocalDpi xmlns:a14="http://schemas.microsoft.com/office/drawing/2010/main" val="0"/>
              </a:ext>
            </a:extLst>
          </a:blip>
          <a:srcRect/>
          <a:stretch>
            <a:fillRect/>
          </a:stretch>
        </p:blipFill>
        <p:spPr bwMode="auto">
          <a:xfrm>
            <a:off x="5907088" y="1053548"/>
            <a:ext cx="266382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9"/>
          <p:cNvSpPr>
            <a:spLocks noChangeArrowheads="1"/>
          </p:cNvSpPr>
          <p:nvPr/>
        </p:nvSpPr>
        <p:spPr bwMode="auto">
          <a:xfrm>
            <a:off x="2667000" y="913848"/>
            <a:ext cx="6192838" cy="2736850"/>
          </a:xfrm>
          <a:prstGeom prst="rect">
            <a:avLst/>
          </a:prstGeom>
          <a:noFill/>
          <a:ln w="47625">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86021" name="AutoShape 10"/>
          <p:cNvSpPr>
            <a:spLocks noChangeArrowheads="1"/>
          </p:cNvSpPr>
          <p:nvPr/>
        </p:nvSpPr>
        <p:spPr bwMode="auto">
          <a:xfrm>
            <a:off x="322151" y="1128953"/>
            <a:ext cx="1935163" cy="1236663"/>
          </a:xfrm>
          <a:prstGeom prst="wedgeRoundRectCallout">
            <a:avLst>
              <a:gd name="adj1" fmla="val 68292"/>
              <a:gd name="adj2" fmla="val 47801"/>
              <a:gd name="adj3" fmla="val 16667"/>
            </a:avLst>
          </a:prstGeom>
          <a:solidFill>
            <a:srgbClr val="FFCC00"/>
          </a:solidFill>
          <a:ln w="9525">
            <a:solidFill>
              <a:schemeClr val="tx1"/>
            </a:solidFill>
            <a:miter lim="800000"/>
            <a:headEnd/>
            <a:tailEnd/>
          </a:ln>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800" dirty="0">
                <a:latin typeface="HG丸ｺﾞｼｯｸM-PRO" pitchFamily="50" charset="-128"/>
                <a:ea typeface="HG丸ｺﾞｼｯｸM-PRO" pitchFamily="50" charset="-128"/>
              </a:rPr>
              <a:t>第一に</a:t>
            </a:r>
          </a:p>
          <a:p>
            <a:pPr algn="ctr" eaLnBrk="1" hangingPunct="1">
              <a:spcBef>
                <a:spcPct val="0"/>
              </a:spcBef>
              <a:buFontTx/>
              <a:buNone/>
            </a:pPr>
            <a:r>
              <a:rPr lang="ja-JP" altLang="en-US" sz="2800" dirty="0">
                <a:latin typeface="HG丸ｺﾞｼｯｸM-PRO" pitchFamily="50" charset="-128"/>
                <a:ea typeface="HG丸ｺﾞｼｯｸM-PRO" pitchFamily="50" charset="-128"/>
              </a:rPr>
              <a:t>行なう事</a:t>
            </a:r>
          </a:p>
        </p:txBody>
      </p:sp>
      <p:pic>
        <p:nvPicPr>
          <p:cNvPr id="86022" name="Picture 6"/>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l="73390" t="8049" b="52364"/>
          <a:stretch>
            <a:fillRect/>
          </a:stretch>
        </p:blipFill>
        <p:spPr bwMode="auto">
          <a:xfrm>
            <a:off x="219066" y="3761823"/>
            <a:ext cx="227444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12"/>
          <p:cNvSpPr txBox="1">
            <a:spLocks noChangeArrowheads="1"/>
          </p:cNvSpPr>
          <p:nvPr/>
        </p:nvSpPr>
        <p:spPr bwMode="auto">
          <a:xfrm>
            <a:off x="2561998" y="3997808"/>
            <a:ext cx="6402841" cy="249299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ts val="600"/>
              </a:spcBef>
              <a:buFontTx/>
              <a:buNone/>
            </a:pPr>
            <a:r>
              <a:rPr lang="ja-JP" altLang="en-US" sz="1800" dirty="0" smtClean="0">
                <a:latin typeface="HG丸ｺﾞｼｯｸM-PRO" pitchFamily="50" charset="-128"/>
                <a:ea typeface="HG丸ｺﾞｼｯｸM-PRO" pitchFamily="50" charset="-128"/>
              </a:rPr>
              <a:t>・災害</a:t>
            </a:r>
            <a:r>
              <a:rPr lang="ja-JP" altLang="en-US" sz="1800" dirty="0">
                <a:latin typeface="HG丸ｺﾞｼｯｸM-PRO" pitchFamily="50" charset="-128"/>
                <a:ea typeface="HG丸ｺﾞｼｯｸM-PRO" pitchFamily="50" charset="-128"/>
              </a:rPr>
              <a:t>調査</a:t>
            </a:r>
            <a:r>
              <a:rPr lang="ja-JP" altLang="en-US" sz="1800" dirty="0" smtClean="0">
                <a:latin typeface="HG丸ｺﾞｼｯｸM-PRO" pitchFamily="50" charset="-128"/>
                <a:ea typeface="HG丸ｺﾞｼｯｸM-PRO" pitchFamily="50" charset="-128"/>
              </a:rPr>
              <a:t>は二度</a:t>
            </a:r>
            <a:r>
              <a:rPr lang="ja-JP" altLang="en-US" sz="1800" dirty="0">
                <a:latin typeface="HG丸ｺﾞｼｯｸM-PRO" pitchFamily="50" charset="-128"/>
                <a:ea typeface="HG丸ｺﾞｼｯｸM-PRO" pitchFamily="50" charset="-128"/>
              </a:rPr>
              <a:t>と同様の災害を発生させないために</a:t>
            </a:r>
            <a:r>
              <a:rPr lang="ja-JP" altLang="en-US" sz="1800" dirty="0" smtClean="0">
                <a:latin typeface="HG丸ｺﾞｼｯｸM-PRO" pitchFamily="50" charset="-128"/>
                <a:ea typeface="HG丸ｺﾞｼｯｸM-PRO" pitchFamily="50" charset="-128"/>
              </a:rPr>
              <a:t>行う</a:t>
            </a:r>
            <a:endParaRPr lang="en-US" altLang="ja-JP" sz="1800" dirty="0" smtClean="0">
              <a:latin typeface="HG丸ｺﾞｼｯｸM-PRO" pitchFamily="50" charset="-128"/>
              <a:ea typeface="HG丸ｺﾞｼｯｸM-PRO" pitchFamily="50" charset="-128"/>
            </a:endParaRPr>
          </a:p>
          <a:p>
            <a:pPr eaLnBrk="1" hangingPunct="1">
              <a:spcBef>
                <a:spcPts val="600"/>
              </a:spcBef>
              <a:buFontTx/>
              <a:buNone/>
            </a:pP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（再発防止対策）</a:t>
            </a:r>
            <a:endParaRPr lang="ja-JP" altLang="en-US" sz="1800" dirty="0">
              <a:latin typeface="HG丸ｺﾞｼｯｸM-PRO" pitchFamily="50" charset="-128"/>
              <a:ea typeface="HG丸ｺﾞｼｯｸM-PRO" pitchFamily="50" charset="-128"/>
            </a:endParaRPr>
          </a:p>
          <a:p>
            <a:pPr eaLnBrk="1" hangingPunct="1">
              <a:spcBef>
                <a:spcPts val="600"/>
              </a:spcBef>
              <a:buFontTx/>
              <a:buNone/>
            </a:pPr>
            <a:r>
              <a:rPr lang="ja-JP" altLang="en-US" sz="1800" dirty="0">
                <a:latin typeface="HG丸ｺﾞｼｯｸM-PRO" pitchFamily="50" charset="-128"/>
                <a:ea typeface="HG丸ｺﾞｼｯｸM-PRO" pitchFamily="50" charset="-128"/>
              </a:rPr>
              <a:t>・災害調査は、関係者の責任を追及することではない</a:t>
            </a:r>
          </a:p>
          <a:p>
            <a:pPr eaLnBrk="1" hangingPunct="1">
              <a:spcBef>
                <a:spcPts val="600"/>
              </a:spcBef>
              <a:buFontTx/>
              <a:buNone/>
            </a:pPr>
            <a:r>
              <a:rPr lang="ja-JP" altLang="en-US" sz="1800" dirty="0">
                <a:latin typeface="HG丸ｺﾞｼｯｸM-PRO" pitchFamily="50" charset="-128"/>
                <a:ea typeface="HG丸ｺﾞｼｯｸM-PRO" pitchFamily="50" charset="-128"/>
              </a:rPr>
              <a:t>・事実だけを集める（⇒現場・証拠品の保存、写真撮影）</a:t>
            </a:r>
          </a:p>
          <a:p>
            <a:pPr eaLnBrk="1" hangingPunct="1">
              <a:spcBef>
                <a:spcPts val="600"/>
              </a:spcBef>
              <a:buFontTx/>
              <a:buNone/>
            </a:pPr>
            <a:r>
              <a:rPr lang="ja-JP" altLang="en-US" sz="1800" dirty="0">
                <a:latin typeface="HG丸ｺﾞｼｯｸM-PRO" pitchFamily="50" charset="-128"/>
                <a:ea typeface="HG丸ｺﾞｼｯｸM-PRO" pitchFamily="50" charset="-128"/>
              </a:rPr>
              <a:t>・目撃者情報を集める</a:t>
            </a:r>
          </a:p>
          <a:p>
            <a:pPr eaLnBrk="1" hangingPunct="1">
              <a:spcBef>
                <a:spcPts val="600"/>
              </a:spcBef>
              <a:buFontTx/>
              <a:buNone/>
            </a:pPr>
            <a:r>
              <a:rPr lang="ja-JP" altLang="en-US" sz="1800" dirty="0">
                <a:latin typeface="HG丸ｺﾞｼｯｸM-PRO" pitchFamily="50" charset="-128"/>
                <a:ea typeface="HG丸ｺﾞｼｯｸM-PRO" pitchFamily="50" charset="-128"/>
              </a:rPr>
              <a:t>・可能な限り被災者の話を聞く（ただし被災者が被告人</a:t>
            </a:r>
            <a:endParaRPr lang="en-US" altLang="ja-JP" sz="1800" dirty="0">
              <a:latin typeface="HG丸ｺﾞｼｯｸM-PRO" pitchFamily="50" charset="-128"/>
              <a:ea typeface="HG丸ｺﾞｼｯｸM-PRO" pitchFamily="50" charset="-128"/>
            </a:endParaRPr>
          </a:p>
          <a:p>
            <a:pPr eaLnBrk="1" hangingPunct="1">
              <a:spcBef>
                <a:spcPts val="600"/>
              </a:spcBef>
              <a:buFontTx/>
              <a:buNone/>
            </a:pPr>
            <a:r>
              <a:rPr lang="ja-JP" altLang="en-US" sz="1800" dirty="0">
                <a:latin typeface="HG丸ｺﾞｼｯｸM-PRO" pitchFamily="50" charset="-128"/>
                <a:ea typeface="HG丸ｺﾞｼｯｸM-PRO" pitchFamily="50" charset="-128"/>
              </a:rPr>
              <a:t>　とならない様に・・・）</a:t>
            </a:r>
          </a:p>
        </p:txBody>
      </p:sp>
      <p:sp>
        <p:nvSpPr>
          <p:cNvPr id="86025" name="Text Box 13"/>
          <p:cNvSpPr txBox="1">
            <a:spLocks noChangeArrowheads="1"/>
          </p:cNvSpPr>
          <p:nvPr/>
        </p:nvSpPr>
        <p:spPr bwMode="auto">
          <a:xfrm>
            <a:off x="6553200" y="228600"/>
            <a:ext cx="231775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P57</a:t>
            </a:r>
            <a:endParaRPr lang="ja-JP" altLang="en-US" sz="1600" b="1" dirty="0">
              <a:latin typeface="HG丸ｺﾞｼｯｸM-PRO" pitchFamily="50" charset="-128"/>
              <a:ea typeface="HG丸ｺﾞｼｯｸM-PRO" pitchFamily="50" charset="-128"/>
            </a:endParaRPr>
          </a:p>
        </p:txBody>
      </p:sp>
      <p:sp>
        <p:nvSpPr>
          <p:cNvPr id="86027" name="スライド番号プレースホルダー 3"/>
          <p:cNvSpPr>
            <a:spLocks noGrp="1"/>
          </p:cNvSpPr>
          <p:nvPr>
            <p:ph type="sldNum" sz="quarter" idx="12"/>
          </p:nvPr>
        </p:nvSpPr>
        <p:spPr>
          <a:xfrm>
            <a:off x="6762750" y="6273800"/>
            <a:ext cx="2133600"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4030F01F-0F2D-4041-98FE-BFEA6C2A92CE}" type="slidenum">
              <a:rPr lang="en-US" altLang="ja-JP" sz="1400" smtClean="0"/>
              <a:pPr>
                <a:spcBef>
                  <a:spcPct val="0"/>
                </a:spcBef>
                <a:buFontTx/>
                <a:buNone/>
              </a:pPr>
              <a:t>90</a:t>
            </a:fld>
            <a:endParaRPr lang="en-US" altLang="ja-JP" sz="1400" smtClean="0"/>
          </a:p>
        </p:txBody>
      </p:sp>
    </p:spTree>
    <p:extLst>
      <p:ext uri="{BB962C8B-B14F-4D97-AF65-F5344CB8AC3E}">
        <p14:creationId xmlns:p14="http://schemas.microsoft.com/office/powerpoint/2010/main" val="1403114112"/>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23E66FCF-9DB3-4B91-912B-797D3FBF7923}" type="slidenum">
              <a:rPr lang="en-US" altLang="ja-JP" sz="1400" smtClean="0"/>
              <a:pPr>
                <a:spcBef>
                  <a:spcPct val="0"/>
                </a:spcBef>
                <a:buFontTx/>
                <a:buNone/>
              </a:pPr>
              <a:t>91</a:t>
            </a:fld>
            <a:endParaRPr lang="en-US" altLang="ja-JP" sz="1400" smtClean="0"/>
          </a:p>
        </p:txBody>
      </p:sp>
      <p:sp>
        <p:nvSpPr>
          <p:cNvPr id="87043" name="Text Box 2"/>
          <p:cNvSpPr txBox="1">
            <a:spLocks noChangeArrowheads="1"/>
          </p:cNvSpPr>
          <p:nvPr/>
        </p:nvSpPr>
        <p:spPr bwMode="auto">
          <a:xfrm>
            <a:off x="6324601" y="228600"/>
            <a:ext cx="2063824"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P57</a:t>
            </a:r>
            <a:endParaRPr lang="ja-JP" altLang="en-US" sz="1600" dirty="0">
              <a:latin typeface="HG丸ｺﾞｼｯｸM-PRO" pitchFamily="50" charset="-128"/>
              <a:ea typeface="HG丸ｺﾞｼｯｸM-PRO" pitchFamily="50" charset="-128"/>
            </a:endParaRPr>
          </a:p>
        </p:txBody>
      </p:sp>
      <p:sp>
        <p:nvSpPr>
          <p:cNvPr id="87045" name="AutoShape 4"/>
          <p:cNvSpPr>
            <a:spLocks noChangeArrowheads="1"/>
          </p:cNvSpPr>
          <p:nvPr/>
        </p:nvSpPr>
        <p:spPr bwMode="auto">
          <a:xfrm>
            <a:off x="395536" y="430399"/>
            <a:ext cx="3657600" cy="533400"/>
          </a:xfrm>
          <a:prstGeom prst="roundRect">
            <a:avLst>
              <a:gd name="adj" fmla="val 16667"/>
            </a:avLst>
          </a:prstGeom>
          <a:solidFill>
            <a:srgbClr val="FF0000"/>
          </a:solidFill>
          <a:ln w="9525">
            <a:solidFill>
              <a:srgbClr val="FF0000"/>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0"/>
              </a:spcBef>
              <a:buFontTx/>
              <a:buNone/>
            </a:pPr>
            <a:r>
              <a:rPr lang="ja-JP" altLang="en-US" dirty="0">
                <a:solidFill>
                  <a:schemeClr val="bg1"/>
                </a:solidFill>
                <a:latin typeface="HG丸ｺﾞｼｯｸM-PRO" pitchFamily="50" charset="-128"/>
                <a:ea typeface="HG丸ｺﾞｼｯｸM-PRO" pitchFamily="50" charset="-128"/>
              </a:rPr>
              <a:t>災害調査の手順</a:t>
            </a:r>
            <a:endParaRPr lang="ja-JP" altLang="en-US" sz="2800" dirty="0">
              <a:solidFill>
                <a:schemeClr val="bg1"/>
              </a:solidFill>
              <a:latin typeface="HG丸ｺﾞｼｯｸM-PRO" pitchFamily="50" charset="-128"/>
              <a:ea typeface="HG丸ｺﾞｼｯｸM-PRO" pitchFamily="50" charset="-128"/>
            </a:endParaRPr>
          </a:p>
        </p:txBody>
      </p:sp>
      <p:sp>
        <p:nvSpPr>
          <p:cNvPr id="87046" name="AutoShape 9"/>
          <p:cNvSpPr>
            <a:spLocks noChangeArrowheads="1"/>
          </p:cNvSpPr>
          <p:nvPr/>
        </p:nvSpPr>
        <p:spPr bwMode="auto">
          <a:xfrm>
            <a:off x="1752600" y="1524000"/>
            <a:ext cx="3200400" cy="504825"/>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被災状況の確認</a:t>
            </a:r>
            <a:r>
              <a:rPr lang="ja-JP" altLang="en-US" sz="2000">
                <a:ea typeface="ＭＳ ゴシック" pitchFamily="49" charset="-128"/>
              </a:rPr>
              <a:t>　</a:t>
            </a:r>
          </a:p>
        </p:txBody>
      </p:sp>
      <p:sp>
        <p:nvSpPr>
          <p:cNvPr id="87047" name="AutoShape 9"/>
          <p:cNvSpPr>
            <a:spLocks noChangeArrowheads="1"/>
          </p:cNvSpPr>
          <p:nvPr/>
        </p:nvSpPr>
        <p:spPr bwMode="auto">
          <a:xfrm>
            <a:off x="1752600" y="2286000"/>
            <a:ext cx="3200400" cy="504825"/>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事実の確認</a:t>
            </a:r>
            <a:r>
              <a:rPr lang="ja-JP" altLang="en-US" sz="2000" b="1">
                <a:ea typeface="ＭＳ ゴシック" pitchFamily="49" charset="-128"/>
              </a:rPr>
              <a:t>　</a:t>
            </a:r>
            <a:endParaRPr lang="ja-JP" altLang="en-US" sz="2000" b="1"/>
          </a:p>
        </p:txBody>
      </p:sp>
      <p:sp>
        <p:nvSpPr>
          <p:cNvPr id="87048" name="AutoShape 9"/>
          <p:cNvSpPr>
            <a:spLocks noChangeArrowheads="1"/>
          </p:cNvSpPr>
          <p:nvPr/>
        </p:nvSpPr>
        <p:spPr bwMode="auto">
          <a:xfrm>
            <a:off x="1752600" y="3048000"/>
            <a:ext cx="3276600" cy="504825"/>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問題点の洗い出し</a:t>
            </a:r>
            <a:r>
              <a:rPr lang="ja-JP" altLang="en-US" sz="2000"/>
              <a:t>　</a:t>
            </a:r>
            <a:endParaRPr lang="ja-JP" altLang="en-US" sz="1800"/>
          </a:p>
        </p:txBody>
      </p:sp>
      <p:sp>
        <p:nvSpPr>
          <p:cNvPr id="87049" name="AutoShape 9"/>
          <p:cNvSpPr>
            <a:spLocks noChangeArrowheads="1"/>
          </p:cNvSpPr>
          <p:nvPr/>
        </p:nvSpPr>
        <p:spPr bwMode="auto">
          <a:xfrm>
            <a:off x="990600" y="3810000"/>
            <a:ext cx="4724400" cy="533400"/>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dirty="0">
                <a:solidFill>
                  <a:srgbClr val="FF0000"/>
                </a:solidFill>
                <a:ea typeface="ＭＳ ゴシック" pitchFamily="49" charset="-128"/>
              </a:rPr>
              <a:t>災害要因（物・人・管理）のまとめ</a:t>
            </a:r>
            <a:r>
              <a:rPr lang="ja-JP" altLang="en-US" sz="2000" dirty="0"/>
              <a:t>　</a:t>
            </a:r>
            <a:endParaRPr lang="ja-JP" altLang="en-US" sz="1800" dirty="0"/>
          </a:p>
        </p:txBody>
      </p:sp>
      <p:sp>
        <p:nvSpPr>
          <p:cNvPr id="87050" name="AutoShape 9"/>
          <p:cNvSpPr>
            <a:spLocks noChangeArrowheads="1"/>
          </p:cNvSpPr>
          <p:nvPr/>
        </p:nvSpPr>
        <p:spPr bwMode="auto">
          <a:xfrm>
            <a:off x="1295400" y="4648200"/>
            <a:ext cx="4114800" cy="581025"/>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再発防止対策の検討と実施</a:t>
            </a:r>
            <a:r>
              <a:rPr lang="ja-JP" altLang="en-US" sz="2000">
                <a:latin typeface="HG丸ｺﾞｼｯｸM-PRO" pitchFamily="50" charset="-128"/>
                <a:ea typeface="HG丸ｺﾞｼｯｸM-PRO" pitchFamily="50" charset="-128"/>
              </a:rPr>
              <a:t>　</a:t>
            </a:r>
            <a:endParaRPr lang="ja-JP" altLang="en-US" sz="1800">
              <a:latin typeface="HG丸ｺﾞｼｯｸM-PRO" pitchFamily="50" charset="-128"/>
              <a:ea typeface="HG丸ｺﾞｼｯｸM-PRO" pitchFamily="50" charset="-128"/>
            </a:endParaRPr>
          </a:p>
        </p:txBody>
      </p:sp>
      <p:sp>
        <p:nvSpPr>
          <p:cNvPr id="87051" name="AutoShape 9"/>
          <p:cNvSpPr>
            <a:spLocks noChangeArrowheads="1"/>
          </p:cNvSpPr>
          <p:nvPr/>
        </p:nvSpPr>
        <p:spPr bwMode="auto">
          <a:xfrm>
            <a:off x="1295400" y="5638800"/>
            <a:ext cx="4114800" cy="504825"/>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再発防止対策の関係者への周知</a:t>
            </a:r>
          </a:p>
        </p:txBody>
      </p:sp>
      <p:sp>
        <p:nvSpPr>
          <p:cNvPr id="87052" name="Line 15"/>
          <p:cNvSpPr>
            <a:spLocks noChangeShapeType="1"/>
          </p:cNvSpPr>
          <p:nvPr/>
        </p:nvSpPr>
        <p:spPr bwMode="auto">
          <a:xfrm>
            <a:off x="3352800" y="2057400"/>
            <a:ext cx="0" cy="2286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87053" name="Line 16"/>
          <p:cNvSpPr>
            <a:spLocks noChangeShapeType="1"/>
          </p:cNvSpPr>
          <p:nvPr/>
        </p:nvSpPr>
        <p:spPr bwMode="auto">
          <a:xfrm>
            <a:off x="3352800" y="2819400"/>
            <a:ext cx="0" cy="2286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87054" name="Line 17"/>
          <p:cNvSpPr>
            <a:spLocks noChangeShapeType="1"/>
          </p:cNvSpPr>
          <p:nvPr/>
        </p:nvSpPr>
        <p:spPr bwMode="auto">
          <a:xfrm>
            <a:off x="3352800" y="3581400"/>
            <a:ext cx="0" cy="2286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87055" name="Line 18"/>
          <p:cNvSpPr>
            <a:spLocks noChangeShapeType="1"/>
          </p:cNvSpPr>
          <p:nvPr/>
        </p:nvSpPr>
        <p:spPr bwMode="auto">
          <a:xfrm>
            <a:off x="3352800" y="4343400"/>
            <a:ext cx="0" cy="3048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87056" name="Line 19"/>
          <p:cNvSpPr>
            <a:spLocks noChangeShapeType="1"/>
          </p:cNvSpPr>
          <p:nvPr/>
        </p:nvSpPr>
        <p:spPr bwMode="auto">
          <a:xfrm>
            <a:off x="3352800" y="5257800"/>
            <a:ext cx="0" cy="3810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87057" name="AutoShape 9"/>
          <p:cNvSpPr>
            <a:spLocks noChangeArrowheads="1"/>
          </p:cNvSpPr>
          <p:nvPr/>
        </p:nvSpPr>
        <p:spPr bwMode="auto">
          <a:xfrm>
            <a:off x="6172200" y="4495800"/>
            <a:ext cx="2286000" cy="914400"/>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同種事案への</a:t>
            </a:r>
          </a:p>
          <a:p>
            <a:pPr algn="ctr" eaLnBrk="1" hangingPunct="1">
              <a:spcBef>
                <a:spcPct val="0"/>
              </a:spcBef>
              <a:buFontTx/>
              <a:buNone/>
            </a:pPr>
            <a:r>
              <a:rPr lang="ja-JP" altLang="en-US" sz="2000" b="1">
                <a:latin typeface="HG丸ｺﾞｼｯｸM-PRO" pitchFamily="50" charset="-128"/>
                <a:ea typeface="HG丸ｺﾞｼｯｸM-PRO" pitchFamily="50" charset="-128"/>
              </a:rPr>
              <a:t>水平展開　</a:t>
            </a:r>
          </a:p>
        </p:txBody>
      </p:sp>
      <p:sp>
        <p:nvSpPr>
          <p:cNvPr id="87058" name="Line 21"/>
          <p:cNvSpPr>
            <a:spLocks noChangeShapeType="1"/>
          </p:cNvSpPr>
          <p:nvPr/>
        </p:nvSpPr>
        <p:spPr bwMode="auto">
          <a:xfrm>
            <a:off x="5410200" y="4953000"/>
            <a:ext cx="762000"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2239559622"/>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ext Box 7"/>
          <p:cNvSpPr txBox="1">
            <a:spLocks noChangeArrowheads="1"/>
          </p:cNvSpPr>
          <p:nvPr/>
        </p:nvSpPr>
        <p:spPr bwMode="auto">
          <a:xfrm>
            <a:off x="304800" y="190829"/>
            <a:ext cx="8610600" cy="6376104"/>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4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※災害調査を行う上での留意点</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①被災者の特性（年齢、職種、当該作業の経験年数、</a:t>
            </a:r>
            <a:r>
              <a:rPr lang="ja-JP" altLang="en-US" sz="2000" dirty="0" smtClean="0">
                <a:latin typeface="HG丸ｺﾞｼｯｸM-PRO" pitchFamily="50" charset="-128"/>
                <a:ea typeface="HG丸ｺﾞｼｯｸM-PRO" pitchFamily="50" charset="-128"/>
              </a:rPr>
              <a:t>安全</a:t>
            </a:r>
            <a:r>
              <a:rPr lang="ja-JP" altLang="en-US" sz="2000" dirty="0">
                <a:latin typeface="HG丸ｺﾞｼｯｸM-PRO" pitchFamily="50" charset="-128"/>
                <a:ea typeface="HG丸ｺﾞｼｯｸM-PRO" pitchFamily="50" charset="-128"/>
              </a:rPr>
              <a:t>衛生</a:t>
            </a:r>
            <a:r>
              <a:rPr lang="ja-JP" altLang="en-US" sz="2000" dirty="0" smtClean="0">
                <a:latin typeface="HG丸ｺﾞｼｯｸM-PRO" pitchFamily="50" charset="-128"/>
                <a:ea typeface="HG丸ｺﾞｼｯｸM-PRO" pitchFamily="50" charset="-128"/>
              </a:rPr>
              <a:t>関係</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smtClean="0">
                <a:latin typeface="HG丸ｺﾞｼｯｸM-PRO" pitchFamily="50" charset="-128"/>
                <a:ea typeface="HG丸ｺﾞｼｯｸM-PRO" pitchFamily="50" charset="-128"/>
              </a:rPr>
              <a:t>　　の各種</a:t>
            </a:r>
            <a:r>
              <a:rPr lang="ja-JP" altLang="en-US" sz="2000" dirty="0">
                <a:latin typeface="HG丸ｺﾞｼｯｸM-PRO" pitchFamily="50" charset="-128"/>
                <a:ea typeface="HG丸ｺﾞｼｯｸM-PRO" pitchFamily="50" charset="-128"/>
              </a:rPr>
              <a:t>資格及び教育の受講歴）の他、</a:t>
            </a:r>
            <a:r>
              <a:rPr lang="ja-JP" altLang="en-US" sz="2000" dirty="0" smtClean="0">
                <a:latin typeface="HG丸ｺﾞｼｯｸM-PRO" pitchFamily="50" charset="-128"/>
                <a:ea typeface="HG丸ｺﾞｼｯｸM-PRO" pitchFamily="50" charset="-128"/>
              </a:rPr>
              <a:t>持病および最近</a:t>
            </a:r>
            <a:r>
              <a:rPr lang="ja-JP" altLang="en-US" sz="2000" dirty="0">
                <a:latin typeface="HG丸ｺﾞｼｯｸM-PRO" pitchFamily="50" charset="-128"/>
                <a:ea typeface="HG丸ｺﾞｼｯｸM-PRO" pitchFamily="50" charset="-128"/>
              </a:rPr>
              <a:t>の疲労・</a:t>
            </a:r>
            <a:r>
              <a:rPr lang="ja-JP" altLang="en-US" sz="2000" dirty="0" smtClean="0">
                <a:latin typeface="HG丸ｺﾞｼｯｸM-PRO" pitchFamily="50" charset="-128"/>
                <a:ea typeface="HG丸ｺﾞｼｯｸM-PRO" pitchFamily="50" charset="-128"/>
              </a:rPr>
              <a:t>睡</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smtClean="0">
                <a:latin typeface="HG丸ｺﾞｼｯｸM-PRO" pitchFamily="50" charset="-128"/>
                <a:ea typeface="HG丸ｺﾞｼｯｸM-PRO" pitchFamily="50" charset="-128"/>
              </a:rPr>
              <a:t>　　眠、</a:t>
            </a:r>
            <a:r>
              <a:rPr lang="ja-JP" altLang="en-US" sz="2000" dirty="0">
                <a:latin typeface="HG丸ｺﾞｼｯｸM-PRO" pitchFamily="50" charset="-128"/>
                <a:ea typeface="HG丸ｺﾞｼｯｸM-PRO" pitchFamily="50" charset="-128"/>
              </a:rPr>
              <a:t>健康状況、悩み・ストレス状況</a:t>
            </a:r>
            <a:r>
              <a:rPr lang="ja-JP" altLang="en-US" sz="2000" dirty="0" smtClean="0">
                <a:latin typeface="HG丸ｺﾞｼｯｸM-PRO" pitchFamily="50" charset="-128"/>
                <a:ea typeface="HG丸ｺﾞｼｯｸM-PRO" pitchFamily="50" charset="-128"/>
              </a:rPr>
              <a:t>、過去</a:t>
            </a:r>
            <a:r>
              <a:rPr lang="ja-JP" altLang="en-US" sz="2000" dirty="0">
                <a:latin typeface="HG丸ｺﾞｼｯｸM-PRO" pitchFamily="50" charset="-128"/>
                <a:ea typeface="HG丸ｺﾞｼｯｸM-PRO" pitchFamily="50" charset="-128"/>
              </a:rPr>
              <a:t>の災害歴なども</a:t>
            </a:r>
            <a:r>
              <a:rPr lang="ja-JP" altLang="en-US" sz="2000" dirty="0" err="1">
                <a:latin typeface="HG丸ｺﾞｼｯｸM-PRO" pitchFamily="50" charset="-128"/>
                <a:ea typeface="HG丸ｺﾞｼｯｸM-PRO" pitchFamily="50" charset="-128"/>
              </a:rPr>
              <a:t>把握</a:t>
            </a:r>
            <a:r>
              <a:rPr lang="ja-JP" altLang="en-US" sz="2000" dirty="0" err="1" smtClean="0">
                <a:latin typeface="HG丸ｺﾞｼｯｸM-PRO" pitchFamily="50" charset="-128"/>
                <a:ea typeface="HG丸ｺﾞｼｯｸM-PRO" pitchFamily="50" charset="-128"/>
              </a:rPr>
              <a:t>す</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るように</a:t>
            </a:r>
            <a:r>
              <a:rPr lang="ja-JP" altLang="en-US" sz="2000" dirty="0">
                <a:latin typeface="HG丸ｺﾞｼｯｸM-PRO" pitchFamily="50" charset="-128"/>
                <a:ea typeface="HG丸ｺﾞｼｯｸM-PRO" pitchFamily="50" charset="-128"/>
              </a:rPr>
              <a:t>務める。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②当日の作業が定常</a:t>
            </a:r>
            <a:r>
              <a:rPr lang="ja-JP" altLang="en-US" sz="2000" dirty="0">
                <a:latin typeface="HG丸ｺﾞｼｯｸM-PRO" pitchFamily="50" charset="-128"/>
                <a:ea typeface="HG丸ｺﾞｼｯｸM-PRO" pitchFamily="50" charset="-128"/>
              </a:rPr>
              <a:t>作業か非定常作業か。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③</a:t>
            </a:r>
            <a:r>
              <a:rPr lang="ja-JP" altLang="en-US" sz="2000" dirty="0">
                <a:solidFill>
                  <a:srgbClr val="FF0000"/>
                </a:solidFill>
                <a:latin typeface="HG丸ｺﾞｼｯｸM-PRO" pitchFamily="50" charset="-128"/>
                <a:ea typeface="HG丸ｺﾞｼｯｸM-PRO" pitchFamily="50" charset="-128"/>
              </a:rPr>
              <a:t>非定常作業：</a:t>
            </a:r>
            <a:r>
              <a:rPr lang="ja-JP" altLang="en-US" sz="2000" dirty="0">
                <a:latin typeface="HG丸ｺﾞｼｯｸM-PRO" pitchFamily="50" charset="-128"/>
                <a:ea typeface="HG丸ｺﾞｼｯｸM-PRO" pitchFamily="50" charset="-128"/>
              </a:rPr>
              <a:t>初めての作業の有無。過去の作業歴。</a:t>
            </a:r>
            <a:r>
              <a:rPr lang="ja-JP" altLang="en-US" sz="2000" dirty="0" smtClean="0">
                <a:latin typeface="HG丸ｺﾞｼｯｸM-PRO" pitchFamily="50" charset="-128"/>
                <a:ea typeface="HG丸ｺﾞｼｯｸM-PRO" pitchFamily="50" charset="-128"/>
              </a:rPr>
              <a:t>当該</a:t>
            </a:r>
            <a:r>
              <a:rPr lang="ja-JP" altLang="en-US" sz="2000" dirty="0">
                <a:latin typeface="HG丸ｺﾞｼｯｸM-PRO" pitchFamily="50" charset="-128"/>
                <a:ea typeface="HG丸ｺﾞｼｯｸM-PRO" pitchFamily="50" charset="-128"/>
              </a:rPr>
              <a:t>作業の</a:t>
            </a:r>
            <a:r>
              <a:rPr lang="ja-JP" altLang="en-US" sz="2000" dirty="0" smtClean="0">
                <a:latin typeface="HG丸ｺﾞｼｯｸM-PRO" pitchFamily="50" charset="-128"/>
                <a:ea typeface="HG丸ｺﾞｼｯｸM-PRO" pitchFamily="50" charset="-128"/>
              </a:rPr>
              <a:t>手</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順</a:t>
            </a:r>
            <a:r>
              <a:rPr lang="ja-JP" altLang="en-US" sz="2000" dirty="0">
                <a:latin typeface="HG丸ｺﾞｼｯｸM-PRO" pitchFamily="50" charset="-128"/>
                <a:ea typeface="HG丸ｺﾞｼｯｸM-PRO" pitchFamily="50" charset="-128"/>
              </a:rPr>
              <a:t>・ルールの定めの有無。作業指示の有無。</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④</a:t>
            </a:r>
            <a:r>
              <a:rPr lang="ja-JP" altLang="en-US" sz="2000" dirty="0">
                <a:solidFill>
                  <a:srgbClr val="FF0000"/>
                </a:solidFill>
                <a:latin typeface="HG丸ｺﾞｼｯｸM-PRO" pitchFamily="50" charset="-128"/>
                <a:ea typeface="HG丸ｺﾞｼｯｸM-PRO" pitchFamily="50" charset="-128"/>
              </a:rPr>
              <a:t>定常作業：</a:t>
            </a:r>
            <a:r>
              <a:rPr lang="ja-JP" altLang="en-US" sz="2000" dirty="0">
                <a:latin typeface="HG丸ｺﾞｼｯｸM-PRO" pitchFamily="50" charset="-128"/>
                <a:ea typeface="HG丸ｺﾞｼｯｸM-PRO" pitchFamily="50" charset="-128"/>
              </a:rPr>
              <a:t>機械設備のトラブル等で点検・調整の</a:t>
            </a:r>
            <a:r>
              <a:rPr lang="ja-JP" altLang="en-US" sz="2000" dirty="0" smtClean="0">
                <a:latin typeface="HG丸ｺﾞｼｯｸM-PRO" pitchFamily="50" charset="-128"/>
                <a:ea typeface="HG丸ｺﾞｼｯｸM-PRO" pitchFamily="50" charset="-128"/>
              </a:rPr>
              <a:t>作業が</a:t>
            </a:r>
            <a:r>
              <a:rPr lang="ja-JP" altLang="en-US" sz="2000" dirty="0">
                <a:latin typeface="HG丸ｺﾞｼｯｸM-PRO" pitchFamily="50" charset="-128"/>
                <a:ea typeface="HG丸ｺﾞｼｯｸM-PRO" pitchFamily="50" charset="-128"/>
              </a:rPr>
              <a:t>発生</a:t>
            </a:r>
            <a:r>
              <a:rPr lang="ja-JP" altLang="en-US" sz="2000" dirty="0" smtClean="0">
                <a:latin typeface="HG丸ｺﾞｼｯｸM-PRO" pitchFamily="50" charset="-128"/>
                <a:ea typeface="HG丸ｺﾞｼｯｸM-PRO" pitchFamily="50" charset="-128"/>
              </a:rPr>
              <a:t>した</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か。作業の変更が</a:t>
            </a:r>
            <a:r>
              <a:rPr lang="ja-JP" altLang="en-US" sz="2000" dirty="0" err="1" smtClean="0">
                <a:latin typeface="HG丸ｺﾞｼｯｸM-PRO" pitchFamily="50" charset="-128"/>
                <a:ea typeface="HG丸ｺﾞｼｯｸM-PRO" pitchFamily="50" charset="-128"/>
              </a:rPr>
              <a:t>管理管理</a:t>
            </a:r>
            <a:r>
              <a:rPr lang="ja-JP" altLang="en-US" sz="2000" dirty="0" smtClean="0">
                <a:latin typeface="HG丸ｺﾞｼｯｸM-PRO" pitchFamily="50" charset="-128"/>
                <a:ea typeface="HG丸ｺﾞｼｯｸM-PRO" pitchFamily="50" charset="-128"/>
              </a:rPr>
              <a:t>者</a:t>
            </a:r>
            <a:r>
              <a:rPr lang="ja-JP" altLang="en-US" sz="2000" dirty="0">
                <a:latin typeface="HG丸ｺﾞｼｯｸM-PRO" pitchFamily="50" charset="-128"/>
                <a:ea typeface="HG丸ｺﾞｼｯｸM-PRO" pitchFamily="50" charset="-128"/>
              </a:rPr>
              <a:t>に報告があったか</a:t>
            </a:r>
            <a:r>
              <a:rPr lang="ja-JP" altLang="en-US" sz="2000" dirty="0" smtClean="0">
                <a:latin typeface="HG丸ｺﾞｼｯｸM-PRO" pitchFamily="50" charset="-128"/>
                <a:ea typeface="HG丸ｺﾞｼｯｸM-PRO" pitchFamily="50" charset="-128"/>
              </a:rPr>
              <a:t>。制度化</a:t>
            </a:r>
            <a:r>
              <a:rPr lang="ja-JP" altLang="en-US" sz="2000" dirty="0">
                <a:latin typeface="HG丸ｺﾞｼｯｸM-PRO" pitchFamily="50" charset="-128"/>
                <a:ea typeface="HG丸ｺﾞｼｯｸM-PRO" pitchFamily="50" charset="-128"/>
              </a:rPr>
              <a:t>されて</a:t>
            </a:r>
            <a:r>
              <a:rPr lang="ja-JP" altLang="en-US" sz="2000" dirty="0" smtClean="0">
                <a:latin typeface="HG丸ｺﾞｼｯｸM-PRO" pitchFamily="50" charset="-128"/>
                <a:ea typeface="HG丸ｺﾞｼｯｸM-PRO" pitchFamily="50" charset="-128"/>
              </a:rPr>
              <a:t>い</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たか。適切</a:t>
            </a:r>
            <a:r>
              <a:rPr lang="ja-JP" altLang="en-US" sz="2000" dirty="0">
                <a:latin typeface="HG丸ｺﾞｼｯｸM-PRO" pitchFamily="50" charset="-128"/>
                <a:ea typeface="HG丸ｺﾞｼｯｸM-PRO" pitchFamily="50" charset="-128"/>
              </a:rPr>
              <a:t>な作業指示があったか。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⑤合図などの相互の連絡は取れていたか（共同作業）。</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⑥異常音、振動等の</a:t>
            </a:r>
            <a:r>
              <a:rPr lang="ja-JP" altLang="en-US" sz="2000" dirty="0" smtClean="0">
                <a:latin typeface="HG丸ｺﾞｼｯｸM-PRO" pitchFamily="50" charset="-128"/>
                <a:ea typeface="HG丸ｺﾞｼｯｸM-PRO" pitchFamily="50" charset="-128"/>
              </a:rPr>
              <a:t>変調や予兆の</a:t>
            </a:r>
            <a:r>
              <a:rPr lang="ja-JP" altLang="en-US" sz="2000" dirty="0">
                <a:latin typeface="HG丸ｺﾞｼｯｸM-PRO" pitchFamily="50" charset="-128"/>
                <a:ea typeface="HG丸ｺﾞｼｯｸM-PRO" pitchFamily="50" charset="-128"/>
              </a:rPr>
              <a:t>有無</a:t>
            </a:r>
            <a:r>
              <a:rPr lang="ja-JP" altLang="en-US" sz="2000" dirty="0" smtClean="0">
                <a:latin typeface="HG丸ｺﾞｼｯｸM-PRO" pitchFamily="50" charset="-128"/>
                <a:ea typeface="HG丸ｺﾞｼｯｸM-PRO" pitchFamily="50" charset="-128"/>
              </a:rPr>
              <a:t>。導入機械の取扱</a:t>
            </a:r>
            <a:r>
              <a:rPr lang="ja-JP" altLang="en-US" sz="2000" dirty="0">
                <a:latin typeface="HG丸ｺﾞｼｯｸM-PRO" pitchFamily="50" charset="-128"/>
                <a:ea typeface="HG丸ｺﾞｼｯｸM-PRO" pitchFamily="50" charset="-128"/>
              </a:rPr>
              <a:t>に習熟</a:t>
            </a:r>
            <a:r>
              <a:rPr lang="ja-JP" altLang="en-US" sz="2000" dirty="0" smtClean="0">
                <a:latin typeface="HG丸ｺﾞｼｯｸM-PRO" pitchFamily="50" charset="-128"/>
                <a:ea typeface="HG丸ｺﾞｼｯｸM-PRO" pitchFamily="50" charset="-128"/>
              </a:rPr>
              <a:t>して</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いた</a:t>
            </a:r>
            <a:r>
              <a:rPr lang="ja-JP" altLang="en-US" sz="2000" dirty="0">
                <a:latin typeface="HG丸ｺﾞｼｯｸM-PRO" pitchFamily="50" charset="-128"/>
                <a:ea typeface="HG丸ｺﾞｼｯｸM-PRO" pitchFamily="50" charset="-128"/>
              </a:rPr>
              <a:t>か</a:t>
            </a:r>
            <a:r>
              <a:rPr lang="ja-JP" altLang="en-US" sz="2000" dirty="0" smtClean="0">
                <a:latin typeface="HG丸ｺﾞｼｯｸM-PRO" pitchFamily="50" charset="-128"/>
                <a:ea typeface="HG丸ｺﾞｼｯｸM-PRO" pitchFamily="50" charset="-128"/>
              </a:rPr>
              <a:t>。教育</a:t>
            </a:r>
            <a:r>
              <a:rPr lang="ja-JP" altLang="en-US" sz="2000" dirty="0">
                <a:latin typeface="HG丸ｺﾞｼｯｸM-PRO" pitchFamily="50" charset="-128"/>
                <a:ea typeface="HG丸ｺﾞｼｯｸM-PRO" pitchFamily="50" charset="-128"/>
              </a:rPr>
              <a:t>訓練はどの程度されていたか。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⑦・⑧管理者は必要な指示を出したか。被災者に</a:t>
            </a:r>
            <a:r>
              <a:rPr lang="ja-JP" altLang="en-US" sz="2000" dirty="0" smtClean="0">
                <a:latin typeface="HG丸ｺﾞｼｯｸM-PRO" pitchFamily="50" charset="-128"/>
                <a:ea typeface="HG丸ｺﾞｼｯｸM-PRO" pitchFamily="50" charset="-128"/>
              </a:rPr>
              <a:t>伝わって</a:t>
            </a:r>
            <a:r>
              <a:rPr lang="ja-JP" altLang="en-US" sz="2000" dirty="0">
                <a:latin typeface="HG丸ｺﾞｼｯｸM-PRO" pitchFamily="50" charset="-128"/>
                <a:ea typeface="HG丸ｺﾞｼｯｸM-PRO" pitchFamily="50" charset="-128"/>
              </a:rPr>
              <a:t>いたか</a:t>
            </a:r>
            <a:r>
              <a:rPr lang="ja-JP" altLang="en-US" sz="2000" dirty="0" smtClean="0">
                <a:latin typeface="HG丸ｺﾞｼｯｸM-PRO" pitchFamily="50" charset="-128"/>
                <a:ea typeface="HG丸ｺﾞｼｯｸM-PRO" pitchFamily="50" charset="-128"/>
              </a:rPr>
              <a:t>。</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誤解</a:t>
            </a:r>
            <a:r>
              <a:rPr lang="ja-JP" altLang="en-US" sz="2000" dirty="0">
                <a:latin typeface="HG丸ｺﾞｼｯｸM-PRO" pitchFamily="50" charset="-128"/>
                <a:ea typeface="HG丸ｺﾞｼｯｸM-PRO" pitchFamily="50" charset="-128"/>
              </a:rPr>
              <a:t>はなかったか</a:t>
            </a:r>
            <a:r>
              <a:rPr lang="ja-JP" altLang="en-US" sz="2000" dirty="0" smtClean="0">
                <a:latin typeface="HG丸ｺﾞｼｯｸM-PRO" pitchFamily="50" charset="-128"/>
                <a:ea typeface="HG丸ｺﾞｼｯｸM-PRO" pitchFamily="50" charset="-128"/>
              </a:rPr>
              <a:t>。管理監督者は適宜作業</a:t>
            </a:r>
            <a:r>
              <a:rPr lang="ja-JP" altLang="en-US" sz="2000" dirty="0">
                <a:latin typeface="HG丸ｺﾞｼｯｸM-PRO" pitchFamily="50" charset="-128"/>
                <a:ea typeface="HG丸ｺﾞｼｯｸM-PRO" pitchFamily="50" charset="-128"/>
              </a:rPr>
              <a:t>を監視していたか。</a:t>
            </a:r>
          </a:p>
        </p:txBody>
      </p:sp>
      <p:sp>
        <p:nvSpPr>
          <p:cNvPr id="88069" name="スライド番号プレースホルダー 3"/>
          <p:cNvSpPr>
            <a:spLocks noGrp="1"/>
          </p:cNvSpPr>
          <p:nvPr>
            <p:ph type="sldNum" sz="quarter" idx="12"/>
          </p:nvPr>
        </p:nvSpPr>
        <p:spPr>
          <a:xfrm>
            <a:off x="8532813" y="6237288"/>
            <a:ext cx="382587" cy="314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6D23052-866A-4B79-8AB9-6386ECB36D9E}" type="slidenum">
              <a:rPr lang="en-US" altLang="ja-JP" sz="1400" smtClean="0"/>
              <a:pPr>
                <a:spcBef>
                  <a:spcPct val="0"/>
                </a:spcBef>
                <a:buFontTx/>
                <a:buNone/>
              </a:pPr>
              <a:t>92</a:t>
            </a:fld>
            <a:endParaRPr lang="en-US" altLang="ja-JP" sz="1400" smtClean="0"/>
          </a:p>
        </p:txBody>
      </p:sp>
      <p:sp>
        <p:nvSpPr>
          <p:cNvPr id="88066" name="Text Box 3"/>
          <p:cNvSpPr txBox="1">
            <a:spLocks noChangeArrowheads="1"/>
          </p:cNvSpPr>
          <p:nvPr/>
        </p:nvSpPr>
        <p:spPr bwMode="auto">
          <a:xfrm>
            <a:off x="6372200" y="253984"/>
            <a:ext cx="1991816"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P58</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80287683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4294967295"/>
          </p:nvPr>
        </p:nvSpPr>
        <p:spPr>
          <a:xfrm>
            <a:off x="4250161" y="916791"/>
            <a:ext cx="4512839" cy="1565275"/>
          </a:xfrm>
        </p:spPr>
        <p:txBody>
          <a:bodyPr/>
          <a:lstStyle/>
          <a:p>
            <a:pPr marL="0" indent="0" eaLnBrk="1" hangingPunct="1">
              <a:spcBef>
                <a:spcPct val="0"/>
              </a:spcBef>
              <a:buFontTx/>
              <a:buNone/>
              <a:defRPr/>
            </a:pPr>
            <a:r>
              <a:rPr lang="ja-JP" altLang="en-US" sz="2400" dirty="0" smtClean="0">
                <a:latin typeface="HG丸ｺﾞｼｯｸM-PRO" pitchFamily="50" charset="-128"/>
                <a:ea typeface="HG丸ｺﾞｼｯｸM-PRO" pitchFamily="50" charset="-128"/>
              </a:rPr>
              <a:t>・災害原因の分析</a:t>
            </a:r>
          </a:p>
          <a:p>
            <a:pPr eaLnBrk="1" hangingPunct="1">
              <a:spcBef>
                <a:spcPct val="0"/>
              </a:spcBef>
              <a:buFontTx/>
              <a:buNone/>
              <a:defRPr/>
            </a:pPr>
            <a:r>
              <a:rPr lang="ja-JP" altLang="en-US" sz="2400" dirty="0" smtClean="0">
                <a:latin typeface="HG丸ｺﾞｼｯｸM-PRO" pitchFamily="50" charset="-128"/>
                <a:ea typeface="HG丸ｺﾞｼｯｸM-PRO" pitchFamily="50" charset="-128"/>
              </a:rPr>
              <a:t>　</a:t>
            </a:r>
            <a:r>
              <a:rPr lang="ja-JP" altLang="en-US" sz="2400" dirty="0" smtClean="0">
                <a:solidFill>
                  <a:srgbClr val="CC0099"/>
                </a:solidFill>
                <a:latin typeface="HG丸ｺﾞｼｯｸM-PRO" pitchFamily="50" charset="-128"/>
                <a:ea typeface="HG丸ｺﾞｼｯｸM-PRO" pitchFamily="50" charset="-128"/>
              </a:rPr>
              <a:t>災害を起こす引き金</a:t>
            </a:r>
          </a:p>
          <a:p>
            <a:pPr eaLnBrk="1" hangingPunct="1">
              <a:spcBef>
                <a:spcPct val="0"/>
              </a:spcBef>
              <a:buFontTx/>
              <a:buNone/>
              <a:defRPr/>
            </a:pPr>
            <a:r>
              <a:rPr lang="ja-JP" altLang="en-US" sz="2400" dirty="0" smtClean="0">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・不安全状態</a:t>
            </a:r>
          </a:p>
          <a:p>
            <a:pPr eaLnBrk="1" hangingPunct="1">
              <a:spcBef>
                <a:spcPct val="0"/>
              </a:spcBef>
              <a:buFontTx/>
              <a:buNone/>
              <a:defRPr/>
            </a:pPr>
            <a:r>
              <a:rPr lang="ja-JP" altLang="en-US" sz="2400" dirty="0" smtClean="0">
                <a:solidFill>
                  <a:srgbClr val="FF0000"/>
                </a:solidFill>
                <a:latin typeface="HG丸ｺﾞｼｯｸM-PRO" pitchFamily="50" charset="-128"/>
                <a:ea typeface="HG丸ｺﾞｼｯｸM-PRO" pitchFamily="50" charset="-128"/>
              </a:rPr>
              <a:t>　・不安全行動</a:t>
            </a:r>
          </a:p>
        </p:txBody>
      </p:sp>
      <p:pic>
        <p:nvPicPr>
          <p:cNvPr id="89091" name="Picture 4"/>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4135" t="52223" r="52068" b="6480"/>
          <a:stretch>
            <a:fillRect/>
          </a:stretch>
        </p:blipFill>
        <p:spPr bwMode="auto">
          <a:xfrm>
            <a:off x="470323" y="914400"/>
            <a:ext cx="37798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AutoShape 11"/>
          <p:cNvSpPr>
            <a:spLocks/>
          </p:cNvSpPr>
          <p:nvPr/>
        </p:nvSpPr>
        <p:spPr bwMode="auto">
          <a:xfrm>
            <a:off x="6680200" y="1841501"/>
            <a:ext cx="287338" cy="609600"/>
          </a:xfrm>
          <a:prstGeom prst="rightBrace">
            <a:avLst>
              <a:gd name="adj1" fmla="val 17680"/>
              <a:gd name="adj2" fmla="val 5113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sp>
        <p:nvSpPr>
          <p:cNvPr id="89093" name="Text Box 12"/>
          <p:cNvSpPr txBox="1">
            <a:spLocks noChangeArrowheads="1"/>
          </p:cNvSpPr>
          <p:nvPr/>
        </p:nvSpPr>
        <p:spPr bwMode="auto">
          <a:xfrm>
            <a:off x="7061994" y="1897479"/>
            <a:ext cx="160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000" dirty="0">
                <a:latin typeface="HG丸ｺﾞｼｯｸM-PRO" pitchFamily="50" charset="-128"/>
                <a:ea typeface="HG丸ｺﾞｼｯｸM-PRO" pitchFamily="50" charset="-128"/>
              </a:rPr>
              <a:t>見逃さない</a:t>
            </a:r>
          </a:p>
        </p:txBody>
      </p:sp>
      <p:sp>
        <p:nvSpPr>
          <p:cNvPr id="72710" name="Rectangle 9"/>
          <p:cNvSpPr>
            <a:spLocks noChangeArrowheads="1"/>
          </p:cNvSpPr>
          <p:nvPr/>
        </p:nvSpPr>
        <p:spPr bwMode="auto">
          <a:xfrm>
            <a:off x="4652380" y="2663514"/>
            <a:ext cx="3708400" cy="1957387"/>
          </a:xfrm>
          <a:prstGeom prst="rect">
            <a:avLst/>
          </a:prstGeom>
          <a:solidFill>
            <a:srgbClr val="993366">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ja-JP" altLang="en-US" sz="2400" dirty="0">
                <a:solidFill>
                  <a:schemeClr val="bg1"/>
                </a:solidFill>
                <a:latin typeface="HG丸ｺﾞｼｯｸM-PRO" pitchFamily="50" charset="-128"/>
                <a:ea typeface="HG丸ｺﾞｼｯｸM-PRO" pitchFamily="50" charset="-128"/>
              </a:rPr>
              <a:t>・災害原因の分類</a:t>
            </a:r>
          </a:p>
          <a:p>
            <a:pPr marL="342900" indent="-342900" eaLnBrk="1" hangingPunct="1">
              <a:defRPr/>
            </a:pPr>
            <a:r>
              <a:rPr lang="ja-JP" altLang="en-US" sz="2400" dirty="0">
                <a:latin typeface="HG丸ｺﾞｼｯｸM-PRO" pitchFamily="50" charset="-128"/>
                <a:ea typeface="HG丸ｺﾞｼｯｸM-PRO" pitchFamily="50" charset="-128"/>
              </a:rPr>
              <a:t>　</a:t>
            </a:r>
            <a:r>
              <a:rPr lang="ja-JP" altLang="en-US" sz="2400" dirty="0">
                <a:solidFill>
                  <a:schemeClr val="bg1"/>
                </a:solidFill>
                <a:latin typeface="HG丸ｺﾞｼｯｸM-PRO" pitchFamily="50" charset="-128"/>
                <a:ea typeface="HG丸ｺﾞｼｯｸM-PRO" pitchFamily="50" charset="-128"/>
              </a:rPr>
              <a:t>①　事故の型</a:t>
            </a:r>
          </a:p>
          <a:p>
            <a:pPr marL="342900" indent="-342900" eaLnBrk="1" hangingPunct="1">
              <a:defRPr/>
            </a:pPr>
            <a:r>
              <a:rPr lang="ja-JP" altLang="en-US" sz="2400" dirty="0">
                <a:solidFill>
                  <a:schemeClr val="bg1"/>
                </a:solidFill>
                <a:latin typeface="HG丸ｺﾞｼｯｸM-PRO" pitchFamily="50" charset="-128"/>
                <a:ea typeface="HG丸ｺﾞｼｯｸM-PRO" pitchFamily="50" charset="-128"/>
              </a:rPr>
              <a:t>　②　起因物</a:t>
            </a:r>
          </a:p>
          <a:p>
            <a:pPr marL="342900" indent="-342900" eaLnBrk="1" hangingPunct="1">
              <a:defRPr/>
            </a:pPr>
            <a:r>
              <a:rPr lang="ja-JP" altLang="en-US" sz="2400" dirty="0">
                <a:solidFill>
                  <a:schemeClr val="bg1"/>
                </a:solidFill>
                <a:latin typeface="HG丸ｺﾞｼｯｸM-PRO" pitchFamily="50" charset="-128"/>
                <a:ea typeface="HG丸ｺﾞｼｯｸM-PRO" pitchFamily="50" charset="-128"/>
              </a:rPr>
              <a:t>　③　不安全状態</a:t>
            </a:r>
          </a:p>
          <a:p>
            <a:pPr marL="342900" indent="-342900" eaLnBrk="1" hangingPunct="1">
              <a:defRPr/>
            </a:pPr>
            <a:r>
              <a:rPr lang="ja-JP" altLang="en-US" sz="2400" dirty="0">
                <a:solidFill>
                  <a:schemeClr val="bg1"/>
                </a:solidFill>
                <a:latin typeface="HG丸ｺﾞｼｯｸM-PRO" pitchFamily="50" charset="-128"/>
                <a:ea typeface="HG丸ｺﾞｼｯｸM-PRO" pitchFamily="50" charset="-128"/>
              </a:rPr>
              <a:t>　④　不安全行動</a:t>
            </a:r>
            <a:r>
              <a:rPr lang="ja-JP" altLang="en-US" sz="2800" dirty="0"/>
              <a:t>　　</a:t>
            </a:r>
            <a:endParaRPr lang="ja-JP" altLang="en-US" sz="2800" dirty="0">
              <a:solidFill>
                <a:srgbClr val="FF0000"/>
              </a:solidFill>
            </a:endParaRPr>
          </a:p>
        </p:txBody>
      </p:sp>
      <p:sp>
        <p:nvSpPr>
          <p:cNvPr id="89095" name="AutoShape 14"/>
          <p:cNvSpPr>
            <a:spLocks noChangeArrowheads="1"/>
          </p:cNvSpPr>
          <p:nvPr/>
        </p:nvSpPr>
        <p:spPr bwMode="auto">
          <a:xfrm>
            <a:off x="301487" y="3581399"/>
            <a:ext cx="4175125" cy="576263"/>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直接原因の背後にある根本原因</a:t>
            </a:r>
          </a:p>
        </p:txBody>
      </p:sp>
      <p:sp>
        <p:nvSpPr>
          <p:cNvPr id="89096" name="AutoShape 15"/>
          <p:cNvSpPr>
            <a:spLocks noChangeArrowheads="1"/>
          </p:cNvSpPr>
          <p:nvPr/>
        </p:nvSpPr>
        <p:spPr bwMode="auto">
          <a:xfrm>
            <a:off x="985768" y="4335323"/>
            <a:ext cx="3054350" cy="431800"/>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人間的要因</a:t>
            </a:r>
          </a:p>
        </p:txBody>
      </p:sp>
      <p:sp>
        <p:nvSpPr>
          <p:cNvPr id="89097" name="AutoShape 16"/>
          <p:cNvSpPr>
            <a:spLocks noChangeArrowheads="1"/>
          </p:cNvSpPr>
          <p:nvPr/>
        </p:nvSpPr>
        <p:spPr bwMode="auto">
          <a:xfrm>
            <a:off x="985768" y="4923683"/>
            <a:ext cx="3054350" cy="360362"/>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機械・設備的要因</a:t>
            </a:r>
          </a:p>
        </p:txBody>
      </p:sp>
      <p:sp>
        <p:nvSpPr>
          <p:cNvPr id="89098" name="AutoShape 17"/>
          <p:cNvSpPr>
            <a:spLocks noChangeArrowheads="1"/>
          </p:cNvSpPr>
          <p:nvPr/>
        </p:nvSpPr>
        <p:spPr bwMode="auto">
          <a:xfrm>
            <a:off x="985768" y="5473943"/>
            <a:ext cx="3054350" cy="431800"/>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作業的要因</a:t>
            </a:r>
          </a:p>
        </p:txBody>
      </p:sp>
      <p:sp>
        <p:nvSpPr>
          <p:cNvPr id="89099" name="AutoShape 18"/>
          <p:cNvSpPr>
            <a:spLocks noChangeArrowheads="1"/>
          </p:cNvSpPr>
          <p:nvPr/>
        </p:nvSpPr>
        <p:spPr bwMode="auto">
          <a:xfrm>
            <a:off x="985768" y="6028965"/>
            <a:ext cx="3054350" cy="431800"/>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b="1">
                <a:latin typeface="HG丸ｺﾞｼｯｸM-PRO" pitchFamily="50" charset="-128"/>
                <a:ea typeface="HG丸ｺﾞｼｯｸM-PRO" pitchFamily="50" charset="-128"/>
              </a:rPr>
              <a:t>管理的要因</a:t>
            </a:r>
          </a:p>
        </p:txBody>
      </p:sp>
      <p:sp>
        <p:nvSpPr>
          <p:cNvPr id="89101" name="Text Box 18"/>
          <p:cNvSpPr txBox="1">
            <a:spLocks noChangeArrowheads="1"/>
          </p:cNvSpPr>
          <p:nvPr/>
        </p:nvSpPr>
        <p:spPr bwMode="auto">
          <a:xfrm>
            <a:off x="6477001" y="228600"/>
            <a:ext cx="2274888"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P59</a:t>
            </a:r>
            <a:endParaRPr lang="ja-JP" altLang="en-US" sz="1600" dirty="0">
              <a:latin typeface="HG丸ｺﾞｼｯｸM-PRO" pitchFamily="50" charset="-128"/>
              <a:ea typeface="HG丸ｺﾞｼｯｸM-PRO" pitchFamily="50" charset="-128"/>
            </a:endParaRPr>
          </a:p>
        </p:txBody>
      </p:sp>
      <p:sp>
        <p:nvSpPr>
          <p:cNvPr id="89102" name="Rectangle 19"/>
          <p:cNvSpPr>
            <a:spLocks noChangeArrowheads="1"/>
          </p:cNvSpPr>
          <p:nvPr/>
        </p:nvSpPr>
        <p:spPr bwMode="auto">
          <a:xfrm>
            <a:off x="301487" y="181894"/>
            <a:ext cx="4422913" cy="605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nSpc>
                <a:spcPts val="4000"/>
              </a:lnSpc>
              <a:spcBef>
                <a:spcPct val="0"/>
              </a:spcBef>
              <a:buFontTx/>
              <a:buNone/>
            </a:pPr>
            <a:r>
              <a:rPr lang="ja-JP" altLang="en-US" sz="2800" dirty="0">
                <a:latin typeface="HG丸ｺﾞｼｯｸM-PRO" pitchFamily="50" charset="-128"/>
                <a:ea typeface="HG丸ｺﾞｼｯｸM-PRO" pitchFamily="50" charset="-128"/>
              </a:rPr>
              <a:t>（４）再発防止対策</a:t>
            </a:r>
          </a:p>
        </p:txBody>
      </p:sp>
      <p:sp>
        <p:nvSpPr>
          <p:cNvPr id="89103" name="AutoShape 15"/>
          <p:cNvSpPr>
            <a:spLocks noChangeArrowheads="1"/>
          </p:cNvSpPr>
          <p:nvPr/>
        </p:nvSpPr>
        <p:spPr bwMode="auto">
          <a:xfrm>
            <a:off x="4250161" y="4756452"/>
            <a:ext cx="4501727" cy="1600200"/>
          </a:xfrm>
          <a:prstGeom prst="roundRect">
            <a:avLst>
              <a:gd name="adj" fmla="val 16667"/>
            </a:avLst>
          </a:prstGeom>
          <a:gradFill rotWithShape="0">
            <a:gsLst>
              <a:gs pos="0">
                <a:srgbClr val="FF0000"/>
              </a:gs>
              <a:gs pos="50000">
                <a:srgbClr val="FFFFFF"/>
              </a:gs>
              <a:gs pos="100000">
                <a:srgbClr val="FF0000"/>
              </a:gs>
            </a:gsLst>
            <a:lin ang="0" scaled="1"/>
          </a:gradFill>
          <a:ln w="9525">
            <a:solidFill>
              <a:srgbClr val="FF0000"/>
            </a:solidFill>
            <a:round/>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400" b="1">
                <a:latin typeface="HG丸ｺﾞｼｯｸM-PRO" pitchFamily="50" charset="-128"/>
                <a:ea typeface="HG丸ｺﾞｼｯｸM-PRO" pitchFamily="50" charset="-128"/>
              </a:rPr>
              <a:t>本質的安全化</a:t>
            </a:r>
          </a:p>
          <a:p>
            <a:pPr algn="ctr" eaLnBrk="1" hangingPunct="1">
              <a:spcBef>
                <a:spcPct val="0"/>
              </a:spcBef>
              <a:buFontTx/>
              <a:buNone/>
            </a:pPr>
            <a:r>
              <a:rPr lang="ja-JP" altLang="en-US" sz="2400" b="1">
                <a:latin typeface="HG丸ｺﾞｼｯｸM-PRO" pitchFamily="50" charset="-128"/>
                <a:ea typeface="HG丸ｺﾞｼｯｸM-PRO" pitchFamily="50" charset="-128"/>
              </a:rPr>
              <a:t>有害物の代替指向等は</a:t>
            </a:r>
          </a:p>
          <a:p>
            <a:pPr algn="ctr" eaLnBrk="1" hangingPunct="1">
              <a:spcBef>
                <a:spcPct val="0"/>
              </a:spcBef>
              <a:buFontTx/>
              <a:buNone/>
            </a:pPr>
            <a:r>
              <a:rPr lang="ja-JP" altLang="en-US" sz="2400" b="1">
                <a:latin typeface="HG丸ｺﾞｼｯｸM-PRO" pitchFamily="50" charset="-128"/>
                <a:ea typeface="HG丸ｺﾞｼｯｸM-PRO" pitchFamily="50" charset="-128"/>
              </a:rPr>
              <a:t>ユーザー・メーカーともに</a:t>
            </a:r>
          </a:p>
          <a:p>
            <a:pPr algn="ctr" eaLnBrk="1" hangingPunct="1">
              <a:spcBef>
                <a:spcPct val="0"/>
              </a:spcBef>
              <a:buFontTx/>
              <a:buNone/>
            </a:pPr>
            <a:r>
              <a:rPr lang="ja-JP" altLang="en-US" sz="2400" b="1">
                <a:latin typeface="HG丸ｺﾞｼｯｸM-PRO" pitchFamily="50" charset="-128"/>
                <a:ea typeface="HG丸ｺﾞｼｯｸM-PRO" pitchFamily="50" charset="-128"/>
              </a:rPr>
              <a:t>実施する</a:t>
            </a:r>
          </a:p>
        </p:txBody>
      </p:sp>
      <p:sp>
        <p:nvSpPr>
          <p:cNvPr id="89104" name="スライド番号プレースホルダー 3"/>
          <p:cNvSpPr>
            <a:spLocks noGrp="1"/>
          </p:cNvSpPr>
          <p:nvPr>
            <p:ph type="sldNum" sz="quarter" idx="12"/>
          </p:nvPr>
        </p:nvSpPr>
        <p:spPr>
          <a:xfrm>
            <a:off x="6899275" y="6283325"/>
            <a:ext cx="21336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D007C3F-054E-4EEE-ADC1-EBC97861E54A}" type="slidenum">
              <a:rPr lang="en-US" altLang="ja-JP" sz="1400" smtClean="0"/>
              <a:pPr>
                <a:spcBef>
                  <a:spcPct val="0"/>
                </a:spcBef>
                <a:buFontTx/>
                <a:buNone/>
              </a:pPr>
              <a:t>93</a:t>
            </a:fld>
            <a:endParaRPr lang="en-US" altLang="ja-JP" sz="1400" smtClean="0"/>
          </a:p>
        </p:txBody>
      </p:sp>
    </p:spTree>
    <p:extLst>
      <p:ext uri="{BB962C8B-B14F-4D97-AF65-F5344CB8AC3E}">
        <p14:creationId xmlns:p14="http://schemas.microsoft.com/office/powerpoint/2010/main" val="4018462045"/>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4" name="AutoShape 14"/>
          <p:cNvSpPr>
            <a:spLocks noChangeArrowheads="1"/>
          </p:cNvSpPr>
          <p:nvPr/>
        </p:nvSpPr>
        <p:spPr bwMode="auto">
          <a:xfrm>
            <a:off x="248324" y="188639"/>
            <a:ext cx="4214242" cy="428579"/>
          </a:xfrm>
          <a:prstGeom prst="roundRect">
            <a:avLst>
              <a:gd name="adj" fmla="val 0"/>
            </a:avLst>
          </a:prstGeom>
          <a:solidFill>
            <a:srgbClr val="FFFF00">
              <a:alpha val="76077"/>
            </a:srgbClr>
          </a:solidFill>
          <a:ln w="9525">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直接原因の背後にある根本原因</a:t>
            </a:r>
          </a:p>
        </p:txBody>
      </p:sp>
      <p:sp>
        <p:nvSpPr>
          <p:cNvPr id="67595" name="AutoShape 15"/>
          <p:cNvSpPr>
            <a:spLocks noChangeArrowheads="1"/>
          </p:cNvSpPr>
          <p:nvPr/>
        </p:nvSpPr>
        <p:spPr bwMode="auto">
          <a:xfrm>
            <a:off x="248324" y="764704"/>
            <a:ext cx="8716164" cy="1944216"/>
          </a:xfrm>
          <a:prstGeom prst="roundRect">
            <a:avLst>
              <a:gd name="adj" fmla="val 990"/>
            </a:avLst>
          </a:prstGeom>
          <a:solidFill>
            <a:srgbClr val="FFFF00">
              <a:alpha val="76077"/>
            </a:srgbClr>
          </a:solidFill>
          <a:ln w="9525">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ct val="0"/>
              </a:spcBef>
              <a:buFontTx/>
              <a:buNone/>
            </a:pPr>
            <a:r>
              <a:rPr lang="ja-JP" altLang="en-US" sz="2000" b="1" dirty="0" smtClean="0">
                <a:solidFill>
                  <a:srgbClr val="FF0000"/>
                </a:solidFill>
                <a:latin typeface="HG丸ｺﾞｼｯｸM-PRO" pitchFamily="50" charset="-128"/>
                <a:ea typeface="HG丸ｺﾞｼｯｸM-PRO" pitchFamily="50" charset="-128"/>
              </a:rPr>
              <a:t>人間的要因</a:t>
            </a:r>
            <a:endParaRPr lang="en-US" altLang="ja-JP" sz="2000" b="1" dirty="0" smtClean="0">
              <a:solidFill>
                <a:srgbClr val="FF0000"/>
              </a:solidFill>
              <a:latin typeface="HG丸ｺﾞｼｯｸM-PRO" pitchFamily="50" charset="-128"/>
              <a:ea typeface="HG丸ｺﾞｼｯｸM-PRO" pitchFamily="50" charset="-128"/>
            </a:endParaRPr>
          </a:p>
          <a:p>
            <a:pPr eaLnBrk="1" hangingPunct="1">
              <a:lnSpc>
                <a:spcPts val="2500"/>
              </a:lnSpc>
              <a:spcBef>
                <a:spcPct val="0"/>
              </a:spcBef>
              <a:buFontTx/>
              <a:buNone/>
            </a:pPr>
            <a:r>
              <a:rPr lang="ja-JP" altLang="en-US" sz="1800" b="0" dirty="0" smtClean="0">
                <a:latin typeface="HG丸ｺﾞｼｯｸM-PRO" pitchFamily="50" charset="-128"/>
                <a:ea typeface="HG丸ｺﾞｼｯｸM-PRO" pitchFamily="50" charset="-128"/>
              </a:rPr>
              <a:t>　・作業者の心理的要因（無意識行動、危険感覚の欠如、憶測判断、錯覚、</a:t>
            </a:r>
            <a:endParaRPr lang="en-US" altLang="ja-JP" sz="1800" b="0" dirty="0" smtClean="0">
              <a:latin typeface="HG丸ｺﾞｼｯｸM-PRO" pitchFamily="50" charset="-128"/>
              <a:ea typeface="HG丸ｺﾞｼｯｸM-PRO" pitchFamily="50" charset="-128"/>
            </a:endParaRPr>
          </a:p>
          <a:p>
            <a:pPr eaLnBrk="1" hangingPunct="1">
              <a:lnSpc>
                <a:spcPts val="2500"/>
              </a:lnSpc>
              <a:spcBef>
                <a:spcPct val="0"/>
              </a:spcBef>
              <a:buFontTx/>
              <a:buNone/>
            </a:pP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　</a:t>
            </a:r>
            <a:r>
              <a:rPr lang="ja-JP" altLang="en-US" sz="1800" b="0" dirty="0" smtClean="0">
                <a:latin typeface="HG丸ｺﾞｼｯｸM-PRO" pitchFamily="50" charset="-128"/>
                <a:ea typeface="HG丸ｺﾞｼｯｸM-PRO" pitchFamily="50" charset="-128"/>
              </a:rPr>
              <a:t>忘却、考えごとなど）</a:t>
            </a:r>
            <a:endParaRPr lang="en-US" altLang="ja-JP" sz="1800" b="0" dirty="0" smtClean="0">
              <a:latin typeface="HG丸ｺﾞｼｯｸM-PRO" pitchFamily="50" charset="-128"/>
              <a:ea typeface="HG丸ｺﾞｼｯｸM-PRO" pitchFamily="50" charset="-128"/>
            </a:endParaRPr>
          </a:p>
          <a:p>
            <a:pPr eaLnBrk="1" hangingPunct="1">
              <a:lnSpc>
                <a:spcPts val="2500"/>
              </a:lnSpc>
              <a:spcBef>
                <a:spcPct val="0"/>
              </a:spcBef>
              <a:buFontTx/>
              <a:buNone/>
            </a:pPr>
            <a:r>
              <a:rPr lang="ja-JP" altLang="en-US" sz="1800" b="0" dirty="0">
                <a:latin typeface="HG丸ｺﾞｼｯｸM-PRO" pitchFamily="50" charset="-128"/>
                <a:ea typeface="HG丸ｺﾞｼｯｸM-PRO" pitchFamily="50" charset="-128"/>
              </a:rPr>
              <a:t>　</a:t>
            </a:r>
            <a:r>
              <a:rPr lang="ja-JP" altLang="en-US" sz="1800" b="0" dirty="0" smtClean="0">
                <a:latin typeface="HG丸ｺﾞｼｯｸM-PRO" pitchFamily="50" charset="-128"/>
                <a:ea typeface="HG丸ｺﾞｼｯｸM-PRO" pitchFamily="50" charset="-128"/>
              </a:rPr>
              <a:t>・作業者の生理的要因（疲労、睡眠不足、身体機能低下、疾病、飲酒など）</a:t>
            </a:r>
            <a:endParaRPr lang="en-US" altLang="ja-JP" sz="1800" b="0" dirty="0">
              <a:latin typeface="HG丸ｺﾞｼｯｸM-PRO" pitchFamily="50" charset="-128"/>
              <a:ea typeface="HG丸ｺﾞｼｯｸM-PRO" pitchFamily="50" charset="-128"/>
            </a:endParaRPr>
          </a:p>
          <a:p>
            <a:pPr eaLnBrk="1" hangingPunct="1">
              <a:lnSpc>
                <a:spcPts val="2500"/>
              </a:lnSpc>
              <a:spcBef>
                <a:spcPct val="0"/>
              </a:spcBef>
              <a:buFontTx/>
              <a:buNone/>
            </a:pPr>
            <a:r>
              <a:rPr lang="ja-JP" altLang="en-US" sz="1800" b="0" dirty="0" smtClean="0">
                <a:latin typeface="HG丸ｺﾞｼｯｸM-PRO" pitchFamily="50" charset="-128"/>
                <a:ea typeface="HG丸ｺﾞｼｯｸM-PRO" pitchFamily="50" charset="-128"/>
              </a:rPr>
              <a:t>　・職場の要因（職場の人間関係、チームワーク、コミュニケーション、監督者</a:t>
            </a:r>
            <a:endParaRPr lang="en-US" altLang="ja-JP" sz="1800" b="0" dirty="0" smtClean="0">
              <a:latin typeface="HG丸ｺﾞｼｯｸM-PRO" pitchFamily="50" charset="-128"/>
              <a:ea typeface="HG丸ｺﾞｼｯｸM-PRO" pitchFamily="50" charset="-128"/>
            </a:endParaRPr>
          </a:p>
          <a:p>
            <a:pPr eaLnBrk="1" hangingPunct="1">
              <a:lnSpc>
                <a:spcPts val="2500"/>
              </a:lnSpc>
              <a:spcBef>
                <a:spcPct val="0"/>
              </a:spcBef>
              <a:buFontTx/>
              <a:buNone/>
            </a:pP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　</a:t>
            </a:r>
            <a:r>
              <a:rPr lang="ja-JP" altLang="en-US" sz="1800" b="0" dirty="0" smtClean="0">
                <a:latin typeface="HG丸ｺﾞｼｯｸM-PRO" pitchFamily="50" charset="-128"/>
                <a:ea typeface="HG丸ｺﾞｼｯｸM-PRO" pitchFamily="50" charset="-128"/>
              </a:rPr>
              <a:t>のリーダーシップなど）</a:t>
            </a:r>
            <a:endParaRPr lang="ja-JP" altLang="en-US" sz="1800" b="0" dirty="0">
              <a:latin typeface="HG丸ｺﾞｼｯｸM-PRO" pitchFamily="50" charset="-128"/>
              <a:ea typeface="HG丸ｺﾞｼｯｸM-PRO" pitchFamily="50" charset="-128"/>
            </a:endParaRPr>
          </a:p>
        </p:txBody>
      </p:sp>
      <p:sp>
        <p:nvSpPr>
          <p:cNvPr id="67596" name="AutoShape 16"/>
          <p:cNvSpPr>
            <a:spLocks noChangeArrowheads="1"/>
          </p:cNvSpPr>
          <p:nvPr/>
        </p:nvSpPr>
        <p:spPr bwMode="auto">
          <a:xfrm>
            <a:off x="239047" y="2823883"/>
            <a:ext cx="8734717" cy="1224136"/>
          </a:xfrm>
          <a:prstGeom prst="roundRect">
            <a:avLst>
              <a:gd name="adj" fmla="val 0"/>
            </a:avLst>
          </a:prstGeom>
          <a:solidFill>
            <a:srgbClr val="FFFF00">
              <a:alpha val="76077"/>
            </a:srgbClr>
          </a:solidFill>
          <a:ln w="9525">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機械・設備的</a:t>
            </a:r>
            <a:r>
              <a:rPr lang="ja-JP" altLang="en-US" sz="2000" b="1" dirty="0" smtClean="0">
                <a:solidFill>
                  <a:srgbClr val="FF0000"/>
                </a:solidFill>
                <a:latin typeface="HG丸ｺﾞｼｯｸM-PRO" pitchFamily="50" charset="-128"/>
                <a:ea typeface="HG丸ｺﾞｼｯｸM-PRO" pitchFamily="50" charset="-128"/>
              </a:rPr>
              <a:t>要因</a:t>
            </a:r>
            <a:endParaRPr lang="en-US" altLang="ja-JP" sz="2000" b="1" dirty="0" smtClean="0">
              <a:solidFill>
                <a:srgbClr val="FF0000"/>
              </a:solidFill>
              <a:latin typeface="HG丸ｺﾞｼｯｸM-PRO" pitchFamily="50" charset="-128"/>
              <a:ea typeface="HG丸ｺﾞｼｯｸM-PRO" pitchFamily="50" charset="-128"/>
            </a:endParaRPr>
          </a:p>
          <a:p>
            <a:pPr eaLnBrk="1" hangingPunct="1">
              <a:lnSpc>
                <a:spcPts val="2500"/>
              </a:lnSpc>
              <a:spcBef>
                <a:spcPct val="0"/>
              </a:spcBef>
              <a:buFontTx/>
              <a:buNone/>
            </a:pPr>
            <a:r>
              <a:rPr lang="ja-JP" altLang="en-US" sz="1800" b="0" dirty="0" smtClean="0">
                <a:solidFill>
                  <a:schemeClr val="tx2"/>
                </a:solidFill>
                <a:latin typeface="HG丸ｺﾞｼｯｸM-PRO" pitchFamily="50" charset="-128"/>
                <a:ea typeface="HG丸ｺﾞｼｯｸM-PRO" pitchFamily="50" charset="-128"/>
              </a:rPr>
              <a:t>　・設計上の欠陥　・危険防護（原材料など含む）の不良　・本質安全</a:t>
            </a:r>
            <a:r>
              <a:rPr lang="ja-JP" altLang="en-US" sz="1800" dirty="0">
                <a:solidFill>
                  <a:schemeClr val="tx2"/>
                </a:solidFill>
                <a:latin typeface="HG丸ｺﾞｼｯｸM-PRO" pitchFamily="50" charset="-128"/>
                <a:ea typeface="HG丸ｺﾞｼｯｸM-PRO" pitchFamily="50" charset="-128"/>
              </a:rPr>
              <a:t>化の</a:t>
            </a:r>
            <a:r>
              <a:rPr lang="ja-JP" altLang="en-US" sz="1800" dirty="0" smtClean="0">
                <a:solidFill>
                  <a:schemeClr val="tx2"/>
                </a:solidFill>
                <a:latin typeface="HG丸ｺﾞｼｯｸM-PRO" pitchFamily="50" charset="-128"/>
                <a:ea typeface="HG丸ｺﾞｼｯｸM-PRO" pitchFamily="50" charset="-128"/>
              </a:rPr>
              <a:t>不足</a:t>
            </a:r>
            <a:endParaRPr lang="en-US" altLang="ja-JP" sz="1800" dirty="0" smtClean="0">
              <a:solidFill>
                <a:schemeClr val="tx2"/>
              </a:solidFill>
              <a:latin typeface="HG丸ｺﾞｼｯｸM-PRO" pitchFamily="50" charset="-128"/>
              <a:ea typeface="HG丸ｺﾞｼｯｸM-PRO" pitchFamily="50" charset="-128"/>
            </a:endParaRPr>
          </a:p>
          <a:p>
            <a:pPr eaLnBrk="1" hangingPunct="1">
              <a:lnSpc>
                <a:spcPts val="2500"/>
              </a:lnSpc>
              <a:spcBef>
                <a:spcPct val="0"/>
              </a:spcBef>
              <a:buFontTx/>
              <a:buNone/>
            </a:pPr>
            <a:r>
              <a:rPr lang="ja-JP" altLang="en-US" sz="1800" b="0" dirty="0">
                <a:solidFill>
                  <a:schemeClr val="tx2"/>
                </a:solidFill>
                <a:latin typeface="HG丸ｺﾞｼｯｸM-PRO" pitchFamily="50" charset="-128"/>
                <a:ea typeface="HG丸ｺﾞｼｯｸM-PRO" pitchFamily="50" charset="-128"/>
              </a:rPr>
              <a:t>　</a:t>
            </a:r>
            <a:r>
              <a:rPr lang="ja-JP" altLang="en-US" sz="1800" dirty="0" smtClean="0">
                <a:solidFill>
                  <a:schemeClr val="tx2"/>
                </a:solidFill>
                <a:latin typeface="HG丸ｺﾞｼｯｸM-PRO" pitchFamily="50" charset="-128"/>
                <a:ea typeface="HG丸ｺﾞｼｯｸM-PRO" pitchFamily="50" charset="-128"/>
              </a:rPr>
              <a:t>・人間工学的配慮の不足　・標準化の不足　・点検整備の</a:t>
            </a:r>
            <a:r>
              <a:rPr lang="ja-JP" altLang="en-US" sz="1800" b="0" dirty="0" smtClean="0">
                <a:solidFill>
                  <a:schemeClr val="tx2"/>
                </a:solidFill>
                <a:latin typeface="HG丸ｺﾞｼｯｸM-PRO" pitchFamily="50" charset="-128"/>
                <a:ea typeface="HG丸ｺﾞｼｯｸM-PRO" pitchFamily="50" charset="-128"/>
              </a:rPr>
              <a:t>不足など</a:t>
            </a:r>
            <a:endParaRPr lang="ja-JP" altLang="en-US" sz="1800" b="0" dirty="0">
              <a:solidFill>
                <a:schemeClr val="tx2"/>
              </a:solidFill>
              <a:latin typeface="HG丸ｺﾞｼｯｸM-PRO" pitchFamily="50" charset="-128"/>
              <a:ea typeface="HG丸ｺﾞｼｯｸM-PRO" pitchFamily="50" charset="-128"/>
            </a:endParaRPr>
          </a:p>
        </p:txBody>
      </p:sp>
      <p:sp>
        <p:nvSpPr>
          <p:cNvPr id="67597" name="AutoShape 17"/>
          <p:cNvSpPr>
            <a:spLocks noChangeArrowheads="1"/>
          </p:cNvSpPr>
          <p:nvPr/>
        </p:nvSpPr>
        <p:spPr bwMode="auto">
          <a:xfrm>
            <a:off x="248324" y="4149080"/>
            <a:ext cx="8743632" cy="1080120"/>
          </a:xfrm>
          <a:prstGeom prst="roundRect">
            <a:avLst>
              <a:gd name="adj" fmla="val 1924"/>
            </a:avLst>
          </a:prstGeom>
          <a:solidFill>
            <a:srgbClr val="FFFF00">
              <a:alpha val="76077"/>
            </a:srgbClr>
          </a:solidFill>
          <a:ln w="9525">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25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作業的</a:t>
            </a:r>
            <a:r>
              <a:rPr lang="ja-JP" altLang="en-US" sz="2000" b="1" dirty="0" smtClean="0">
                <a:solidFill>
                  <a:srgbClr val="FF0000"/>
                </a:solidFill>
                <a:latin typeface="HG丸ｺﾞｼｯｸM-PRO" pitchFamily="50" charset="-128"/>
                <a:ea typeface="HG丸ｺﾞｼｯｸM-PRO" pitchFamily="50" charset="-128"/>
              </a:rPr>
              <a:t>要因</a:t>
            </a:r>
            <a:endParaRPr lang="en-US" altLang="ja-JP" sz="2000" b="1" dirty="0" smtClean="0">
              <a:solidFill>
                <a:srgbClr val="FF0000"/>
              </a:solidFill>
              <a:latin typeface="HG丸ｺﾞｼｯｸM-PRO" pitchFamily="50" charset="-128"/>
              <a:ea typeface="HG丸ｺﾞｼｯｸM-PRO" pitchFamily="50" charset="-128"/>
            </a:endParaRPr>
          </a:p>
          <a:p>
            <a:pPr eaLnBrk="1" hangingPunct="1">
              <a:lnSpc>
                <a:spcPts val="2500"/>
              </a:lnSpc>
              <a:spcBef>
                <a:spcPct val="0"/>
              </a:spcBef>
              <a:buNone/>
            </a:pP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・作業情報（打合せ、連絡、指示などの内容）の不適切　・作業方法の</a:t>
            </a:r>
            <a:r>
              <a:rPr lang="ja-JP" altLang="en-US" sz="1800" dirty="0">
                <a:latin typeface="HG丸ｺﾞｼｯｸM-PRO" pitchFamily="50" charset="-128"/>
                <a:ea typeface="HG丸ｺﾞｼｯｸM-PRO" pitchFamily="50" charset="-128"/>
              </a:rPr>
              <a:t>不適切</a:t>
            </a:r>
          </a:p>
          <a:p>
            <a:pPr eaLnBrk="1" hangingPunct="1">
              <a:lnSpc>
                <a:spcPts val="2500"/>
              </a:lnSpc>
              <a:spcBef>
                <a:spcPct val="0"/>
              </a:spcBef>
              <a:buFontTx/>
              <a:buNone/>
            </a:pPr>
            <a:r>
              <a:rPr lang="ja-JP" altLang="en-US" sz="1800" b="0" dirty="0" smtClean="0">
                <a:latin typeface="HG丸ｺﾞｼｯｸM-PRO" pitchFamily="50" charset="-128"/>
                <a:ea typeface="HG丸ｺﾞｼｯｸM-PRO" pitchFamily="50" charset="-128"/>
              </a:rPr>
              <a:t>　・作業姿勢、作業動作の欠陥　・作業空間の不良　</a:t>
            </a:r>
            <a:r>
              <a:rPr lang="ja-JP" altLang="en-US" sz="1800" dirty="0" smtClean="0">
                <a:latin typeface="HG丸ｺﾞｼｯｸM-PRO" pitchFamily="50" charset="-128"/>
                <a:ea typeface="HG丸ｺﾞｼｯｸM-PRO" pitchFamily="50" charset="-128"/>
              </a:rPr>
              <a:t>・作業環境の不良など</a:t>
            </a:r>
            <a:endParaRPr lang="ja-JP" altLang="en-US" sz="1800" b="0" dirty="0">
              <a:latin typeface="HG丸ｺﾞｼｯｸM-PRO" pitchFamily="50" charset="-128"/>
              <a:ea typeface="HG丸ｺﾞｼｯｸM-PRO" pitchFamily="50" charset="-128"/>
            </a:endParaRPr>
          </a:p>
        </p:txBody>
      </p:sp>
      <p:sp>
        <p:nvSpPr>
          <p:cNvPr id="67598" name="AutoShape 18"/>
          <p:cNvSpPr>
            <a:spLocks noChangeArrowheads="1"/>
          </p:cNvSpPr>
          <p:nvPr/>
        </p:nvSpPr>
        <p:spPr bwMode="auto">
          <a:xfrm>
            <a:off x="248325" y="5350260"/>
            <a:ext cx="8734716" cy="1224136"/>
          </a:xfrm>
          <a:prstGeom prst="roundRect">
            <a:avLst>
              <a:gd name="adj" fmla="val 0"/>
            </a:avLst>
          </a:prstGeom>
          <a:solidFill>
            <a:srgbClr val="FFFF00">
              <a:alpha val="76077"/>
            </a:srgbClr>
          </a:solidFill>
          <a:ln w="9525">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b="1" dirty="0">
                <a:solidFill>
                  <a:srgbClr val="FF0000"/>
                </a:solidFill>
                <a:latin typeface="HG丸ｺﾞｼｯｸM-PRO" pitchFamily="50" charset="-128"/>
                <a:ea typeface="HG丸ｺﾞｼｯｸM-PRO" pitchFamily="50" charset="-128"/>
              </a:rPr>
              <a:t>管理的</a:t>
            </a:r>
            <a:r>
              <a:rPr lang="ja-JP" altLang="en-US" sz="2000" b="1" dirty="0" smtClean="0">
                <a:solidFill>
                  <a:srgbClr val="FF0000"/>
                </a:solidFill>
                <a:latin typeface="HG丸ｺﾞｼｯｸM-PRO" pitchFamily="50" charset="-128"/>
                <a:ea typeface="HG丸ｺﾞｼｯｸM-PRO" pitchFamily="50" charset="-128"/>
              </a:rPr>
              <a:t>要因</a:t>
            </a:r>
            <a:endParaRPr lang="en-US" altLang="ja-JP" sz="2000" b="1" dirty="0" smtClean="0">
              <a:solidFill>
                <a:srgbClr val="FF0000"/>
              </a:solidFill>
              <a:latin typeface="HG丸ｺﾞｼｯｸM-PRO" pitchFamily="50" charset="-128"/>
              <a:ea typeface="HG丸ｺﾞｼｯｸM-PRO" pitchFamily="50" charset="-128"/>
            </a:endParaRPr>
          </a:p>
          <a:p>
            <a:pPr eaLnBrk="1" hangingPunct="1">
              <a:spcBef>
                <a:spcPct val="0"/>
              </a:spcBef>
              <a:buFontTx/>
              <a:buNone/>
            </a:pP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・管理組織の欠陥　・規程、マニュアル類の不備、不徹底</a:t>
            </a:r>
            <a:endParaRPr lang="en-US" altLang="ja-JP" sz="1800" dirty="0" smtClean="0">
              <a:latin typeface="HG丸ｺﾞｼｯｸM-PRO" pitchFamily="50" charset="-128"/>
              <a:ea typeface="HG丸ｺﾞｼｯｸM-PRO" pitchFamily="50" charset="-128"/>
            </a:endParaRPr>
          </a:p>
          <a:p>
            <a:pPr eaLnBrk="1" hangingPunct="1">
              <a:spcBef>
                <a:spcPct val="0"/>
              </a:spcBef>
              <a:buFontTx/>
              <a:buNone/>
            </a:pPr>
            <a:r>
              <a:rPr lang="ja-JP" altLang="en-US" sz="1800" dirty="0" smtClean="0">
                <a:latin typeface="HG丸ｺﾞｼｯｸM-PRO" pitchFamily="50" charset="-128"/>
                <a:ea typeface="HG丸ｺﾞｼｯｸM-PRO" pitchFamily="50" charset="-128"/>
              </a:rPr>
              <a:t>　・安全管理計画の不良　・教育、訓練の不足　・部下に対する監督、指導の不足</a:t>
            </a:r>
            <a:endParaRPr lang="en-US" altLang="ja-JP" sz="1800" dirty="0" smtClean="0">
              <a:latin typeface="HG丸ｺﾞｼｯｸM-PRO" pitchFamily="50" charset="-128"/>
              <a:ea typeface="HG丸ｺﾞｼｯｸM-PRO" pitchFamily="50" charset="-128"/>
            </a:endParaRPr>
          </a:p>
          <a:p>
            <a:pPr eaLnBrk="1" hangingPunct="1">
              <a:spcBef>
                <a:spcPct val="0"/>
              </a:spcBef>
              <a:buFontTx/>
              <a:buNone/>
            </a:pP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・適正配置に不十分　・健康管理の不良など</a:t>
            </a:r>
            <a:endParaRPr lang="ja-JP" altLang="en-US" sz="1800" b="0" dirty="0">
              <a:latin typeface="HG丸ｺﾞｼｯｸM-PRO" pitchFamily="50" charset="-128"/>
              <a:ea typeface="HG丸ｺﾞｼｯｸM-PRO" pitchFamily="50" charset="-128"/>
            </a:endParaRPr>
          </a:p>
        </p:txBody>
      </p:sp>
      <p:sp>
        <p:nvSpPr>
          <p:cNvPr id="67586" name="スライド番号プレースホルダー 3"/>
          <p:cNvSpPr>
            <a:spLocks noGrp="1"/>
          </p:cNvSpPr>
          <p:nvPr>
            <p:ph type="sldNum" sz="quarter" idx="12"/>
          </p:nvPr>
        </p:nvSpPr>
        <p:spPr>
          <a:xfrm>
            <a:off x="7885113" y="6245225"/>
            <a:ext cx="8016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8CB7B3FB-BBCC-434D-8270-6D3BC94AA63E}" type="slidenum">
              <a:rPr lang="en-US" altLang="ja-JP" sz="1400" smtClean="0"/>
              <a:pPr algn="r" eaLnBrk="1" hangingPunct="1">
                <a:spcBef>
                  <a:spcPct val="0"/>
                </a:spcBef>
                <a:buFontTx/>
                <a:buNone/>
              </a:pPr>
              <a:t>94</a:t>
            </a:fld>
            <a:endParaRPr lang="en-US" altLang="ja-JP" sz="1400" smtClean="0"/>
          </a:p>
        </p:txBody>
      </p:sp>
    </p:spTree>
    <p:extLst>
      <p:ext uri="{BB962C8B-B14F-4D97-AF65-F5344CB8AC3E}">
        <p14:creationId xmlns:p14="http://schemas.microsoft.com/office/powerpoint/2010/main" val="350160212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15"/>
          <p:cNvSpPr>
            <a:spLocks noChangeArrowheads="1"/>
          </p:cNvSpPr>
          <p:nvPr/>
        </p:nvSpPr>
        <p:spPr bwMode="auto">
          <a:xfrm>
            <a:off x="4479925" y="3017838"/>
            <a:ext cx="18415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en-US" sz="2400">
              <a:latin typeface="ＭＳ ゴシック" pitchFamily="49" charset="-128"/>
              <a:ea typeface="ＭＳ ゴシック" pitchFamily="49" charset="-128"/>
            </a:endParaRPr>
          </a:p>
          <a:p>
            <a:pPr algn="ctr" eaLnBrk="1" hangingPunct="1">
              <a:spcBef>
                <a:spcPct val="0"/>
              </a:spcBef>
              <a:buFontTx/>
              <a:buNone/>
            </a:pPr>
            <a:endParaRPr lang="ja-JP" altLang="en-US" sz="2400">
              <a:latin typeface="ＭＳ ゴシック" pitchFamily="49" charset="-128"/>
              <a:ea typeface="ＭＳ ゴシック" pitchFamily="49" charset="-128"/>
            </a:endParaRPr>
          </a:p>
        </p:txBody>
      </p:sp>
      <p:sp>
        <p:nvSpPr>
          <p:cNvPr id="90117" name="Text Box 7"/>
          <p:cNvSpPr txBox="1">
            <a:spLocks noChangeArrowheads="1"/>
          </p:cNvSpPr>
          <p:nvPr/>
        </p:nvSpPr>
        <p:spPr bwMode="auto">
          <a:xfrm>
            <a:off x="298872" y="192403"/>
            <a:ext cx="8610600" cy="6247864"/>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※再発防止対策の方法（本質的安全化となる対策方法）</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「物」：</a:t>
            </a: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リスクアセスメントとリスク低減措置に基づいて実施。</a:t>
            </a:r>
          </a:p>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「人」：</a:t>
            </a:r>
          </a:p>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適正</a:t>
            </a:r>
            <a:r>
              <a:rPr lang="ja-JP" altLang="en-US" sz="2000" dirty="0" smtClean="0">
                <a:latin typeface="HG丸ｺﾞｼｯｸM-PRO" pitchFamily="50" charset="-128"/>
                <a:ea typeface="HG丸ｺﾞｼｯｸM-PRO" pitchFamily="50" charset="-128"/>
              </a:rPr>
              <a:t>配置（資格）へ</a:t>
            </a:r>
            <a:r>
              <a:rPr lang="ja-JP" altLang="en-US" sz="2000" dirty="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気配りがまず必要。次に繰り返し</a:t>
            </a:r>
            <a:r>
              <a:rPr lang="ja-JP" altLang="en-US" sz="2000" dirty="0">
                <a:latin typeface="HG丸ｺﾞｼｯｸM-PRO" pitchFamily="50" charset="-128"/>
                <a:ea typeface="HG丸ｺﾞｼｯｸM-PRO" pitchFamily="50" charset="-128"/>
              </a:rPr>
              <a:t>の教育</a:t>
            </a:r>
            <a:r>
              <a:rPr lang="ja-JP" altLang="en-US" sz="2000" dirty="0" smtClean="0">
                <a:latin typeface="HG丸ｺﾞｼｯｸM-PRO" pitchFamily="50" charset="-128"/>
                <a:ea typeface="HG丸ｺﾞｼｯｸM-PRO" pitchFamily="50" charset="-128"/>
              </a:rPr>
              <a:t>訓練</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が</a:t>
            </a:r>
            <a:r>
              <a:rPr lang="ja-JP" altLang="en-US" sz="2000" dirty="0">
                <a:latin typeface="HG丸ｺﾞｼｯｸM-PRO" pitchFamily="50" charset="-128"/>
                <a:ea typeface="HG丸ｺﾞｼｯｸM-PRO" pitchFamily="50" charset="-128"/>
              </a:rPr>
              <a:t>基本で</a:t>
            </a:r>
            <a:r>
              <a:rPr lang="ja-JP" altLang="en-US" sz="2000" dirty="0" smtClean="0">
                <a:latin typeface="HG丸ｺﾞｼｯｸM-PRO" pitchFamily="50" charset="-128"/>
                <a:ea typeface="HG丸ｺﾞｼｯｸM-PRO" pitchFamily="50" charset="-128"/>
              </a:rPr>
              <a:t>ある</a:t>
            </a:r>
            <a:r>
              <a:rPr lang="ja-JP" altLang="en-US" sz="2000" dirty="0">
                <a:latin typeface="HG丸ｺﾞｼｯｸM-PRO" pitchFamily="50" charset="-128"/>
                <a:ea typeface="HG丸ｺﾞｼｯｸM-PRO" pitchFamily="50" charset="-128"/>
              </a:rPr>
              <a:t>。新人者・配置転換者・</a:t>
            </a:r>
            <a:r>
              <a:rPr lang="ja-JP" altLang="en-US" sz="2000" dirty="0" smtClean="0">
                <a:latin typeface="HG丸ｺﾞｼｯｸM-PRO" pitchFamily="50" charset="-128"/>
                <a:ea typeface="HG丸ｺﾞｼｯｸM-PRO" pitchFamily="50" charset="-128"/>
              </a:rPr>
              <a:t>派遣労働者について</a:t>
            </a:r>
            <a:r>
              <a:rPr lang="ja-JP" altLang="en-US" sz="2000" dirty="0">
                <a:latin typeface="HG丸ｺﾞｼｯｸM-PRO" pitchFamily="50" charset="-128"/>
                <a:ea typeface="HG丸ｺﾞｼｯｸM-PRO" pitchFamily="50" charset="-128"/>
              </a:rPr>
              <a:t>はＯＪＴ</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も含めて教育訓練の徹底が必要</a:t>
            </a:r>
            <a:r>
              <a:rPr lang="ja-JP" altLang="en-US" sz="2000" dirty="0" smtClean="0">
                <a:latin typeface="HG丸ｺﾞｼｯｸM-PRO" pitchFamily="50" charset="-128"/>
                <a:ea typeface="HG丸ｺﾞｼｯｸM-PRO" pitchFamily="50" charset="-128"/>
              </a:rPr>
              <a:t>。また、日々の健康状況もチェック。</a:t>
            </a: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「管理」（例）：</a:t>
            </a: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①トップダウン・ボトムアップ</a:t>
            </a:r>
            <a:r>
              <a:rPr lang="ja-JP" altLang="en-US" sz="2000" dirty="0" smtClean="0">
                <a:latin typeface="HG丸ｺﾞｼｯｸM-PRO" pitchFamily="50" charset="-128"/>
                <a:ea typeface="HG丸ｺﾞｼｯｸM-PRO" pitchFamily="50" charset="-128"/>
              </a:rPr>
              <a:t>が励行し易い組織に</a:t>
            </a:r>
            <a:r>
              <a:rPr lang="ja-JP" altLang="en-US" sz="2000" dirty="0">
                <a:latin typeface="HG丸ｺﾞｼｯｸM-PRO" pitchFamily="50" charset="-128"/>
                <a:ea typeface="HG丸ｺﾞｼｯｸM-PRO" pitchFamily="50" charset="-128"/>
              </a:rPr>
              <a:t>する。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②責任と</a:t>
            </a:r>
            <a:r>
              <a:rPr lang="ja-JP" altLang="en-US" sz="2000" dirty="0" smtClean="0">
                <a:latin typeface="HG丸ｺﾞｼｯｸM-PRO" pitchFamily="50" charset="-128"/>
                <a:ea typeface="HG丸ｺﾞｼｯｸM-PRO" pitchFamily="50" charset="-128"/>
              </a:rPr>
              <a:t>権限を明確にした安全</a:t>
            </a:r>
            <a:r>
              <a:rPr lang="ja-JP" altLang="en-US" sz="2000" dirty="0">
                <a:latin typeface="HG丸ｺﾞｼｯｸM-PRO" pitchFamily="50" charset="-128"/>
                <a:ea typeface="HG丸ｺﾞｼｯｸM-PRO" pitchFamily="50" charset="-128"/>
              </a:rPr>
              <a:t>衛生管理体制</a:t>
            </a:r>
            <a:r>
              <a:rPr lang="ja-JP" altLang="en-US" sz="2000" dirty="0" smtClean="0">
                <a:latin typeface="HG丸ｺﾞｼｯｸM-PRO" pitchFamily="50" charset="-128"/>
                <a:ea typeface="HG丸ｺﾞｼｯｸM-PRO" pitchFamily="50" charset="-128"/>
              </a:rPr>
              <a:t>に見直す。</a:t>
            </a: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③安全衛生</a:t>
            </a:r>
            <a:r>
              <a:rPr lang="ja-JP" altLang="en-US" sz="2000" dirty="0" smtClean="0">
                <a:latin typeface="HG丸ｺﾞｼｯｸM-PRO" pitchFamily="50" charset="-128"/>
                <a:ea typeface="HG丸ｺﾞｼｯｸM-PRO" pitchFamily="50" charset="-128"/>
              </a:rPr>
              <a:t>管理の担当者</a:t>
            </a:r>
            <a:r>
              <a:rPr lang="ja-JP" altLang="en-US" sz="2000" dirty="0">
                <a:latin typeface="HG丸ｺﾞｼｯｸM-PRO" pitchFamily="50" charset="-128"/>
                <a:ea typeface="HG丸ｺﾞｼｯｸM-PRO" pitchFamily="50" charset="-128"/>
              </a:rPr>
              <a:t>は専任とする</a:t>
            </a:r>
            <a:r>
              <a:rPr lang="ja-JP" altLang="en-US" sz="2000" dirty="0" smtClean="0">
                <a:latin typeface="HG丸ｺﾞｼｯｸM-PRO" pitchFamily="50" charset="-128"/>
                <a:ea typeface="HG丸ｺﾞｼｯｸM-PRO" pitchFamily="50" charset="-128"/>
              </a:rPr>
              <a:t>。または複数</a:t>
            </a:r>
            <a:r>
              <a:rPr lang="ja-JP" altLang="en-US" sz="2000" dirty="0">
                <a:latin typeface="HG丸ｺﾞｼｯｸM-PRO" pitchFamily="50" charset="-128"/>
                <a:ea typeface="HG丸ｺﾞｼｯｸM-PRO" pitchFamily="50" charset="-128"/>
              </a:rPr>
              <a:t>の者を置く。</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④職場ごとに安全衛生会議等を設置</a:t>
            </a:r>
            <a:r>
              <a:rPr lang="ja-JP" altLang="en-US" sz="2000" dirty="0" smtClean="0">
                <a:latin typeface="HG丸ｺﾞｼｯｸM-PRO" pitchFamily="50" charset="-128"/>
                <a:ea typeface="HG丸ｺﾞｼｯｸM-PRO" pitchFamily="50" charset="-128"/>
              </a:rPr>
              <a:t>し、定期</a:t>
            </a:r>
            <a:r>
              <a:rPr lang="ja-JP" altLang="en-US" sz="2000" dirty="0">
                <a:latin typeface="HG丸ｺﾞｼｯｸM-PRO" pitchFamily="50" charset="-128"/>
                <a:ea typeface="HG丸ｺﾞｼｯｸM-PRO" pitchFamily="50" charset="-128"/>
              </a:rPr>
              <a:t>に開催する。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⑤職長等の教育の機会を</a:t>
            </a:r>
            <a:r>
              <a:rPr lang="ja-JP" altLang="en-US" sz="2000" dirty="0" smtClean="0">
                <a:latin typeface="HG丸ｺﾞｼｯｸM-PRO" pitchFamily="50" charset="-128"/>
                <a:ea typeface="HG丸ｺﾞｼｯｸM-PRO" pitchFamily="50" charset="-128"/>
              </a:rPr>
              <a:t>増やし、内容</a:t>
            </a:r>
            <a:r>
              <a:rPr lang="ja-JP" altLang="en-US" sz="2000" dirty="0">
                <a:latin typeface="HG丸ｺﾞｼｯｸM-PRO" pitchFamily="50" charset="-128"/>
                <a:ea typeface="HG丸ｺﾞｼｯｸM-PRO" pitchFamily="50" charset="-128"/>
              </a:rPr>
              <a:t>を充実させる。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⑥各種規程、作業手順を見直したうえで整備し、教育訓練等を通じ</a:t>
            </a:r>
            <a:endParaRPr lang="en-US" altLang="ja-JP" sz="2000" dirty="0" smtClean="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周知</a:t>
            </a:r>
            <a:r>
              <a:rPr lang="ja-JP" altLang="en-US" sz="2000" dirty="0">
                <a:latin typeface="HG丸ｺﾞｼｯｸM-PRO" pitchFamily="50" charset="-128"/>
                <a:ea typeface="HG丸ｺﾞｼｯｸM-PRO" pitchFamily="50" charset="-128"/>
              </a:rPr>
              <a:t>徹底を図る。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⑦ＴＢＭで具体的に指示・説明することを制度化する。</a:t>
            </a:r>
          </a:p>
        </p:txBody>
      </p:sp>
      <p:sp>
        <p:nvSpPr>
          <p:cNvPr id="90118" name="スライド番号プレースホルダー 3"/>
          <p:cNvSpPr>
            <a:spLocks noGrp="1"/>
          </p:cNvSpPr>
          <p:nvPr>
            <p:ph type="sldNum" sz="quarter" idx="12"/>
          </p:nvPr>
        </p:nvSpPr>
        <p:spPr>
          <a:xfrm>
            <a:off x="6791325" y="6167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E7FDD122-583C-4E93-93E5-8D1620CB6246}" type="slidenum">
              <a:rPr lang="en-US" altLang="ja-JP" sz="1400" smtClean="0"/>
              <a:pPr>
                <a:spcBef>
                  <a:spcPct val="0"/>
                </a:spcBef>
                <a:buFontTx/>
                <a:buNone/>
              </a:pPr>
              <a:t>95</a:t>
            </a:fld>
            <a:endParaRPr lang="en-US" altLang="ja-JP" sz="1400" smtClean="0"/>
          </a:p>
        </p:txBody>
      </p:sp>
      <p:sp>
        <p:nvSpPr>
          <p:cNvPr id="90115" name="Text Box 13"/>
          <p:cNvSpPr txBox="1">
            <a:spLocks noChangeArrowheads="1"/>
          </p:cNvSpPr>
          <p:nvPr/>
        </p:nvSpPr>
        <p:spPr bwMode="auto">
          <a:xfrm>
            <a:off x="7171838" y="692696"/>
            <a:ext cx="1700132"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P59</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221693687"/>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20"/>
          <p:cNvSpPr txBox="1">
            <a:spLocks noChangeArrowheads="1"/>
          </p:cNvSpPr>
          <p:nvPr/>
        </p:nvSpPr>
        <p:spPr bwMode="auto">
          <a:xfrm>
            <a:off x="533400" y="5029200"/>
            <a:ext cx="7848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10000"/>
              </a:spcBef>
              <a:buFontTx/>
              <a:buNone/>
            </a:pPr>
            <a:r>
              <a:rPr lang="ja-JP" altLang="en-US" sz="3600" b="1">
                <a:latin typeface="HG丸ｺﾞｼｯｸM-PRO" pitchFamily="50" charset="-128"/>
                <a:ea typeface="HG丸ｺﾞｼｯｸM-PRO" pitchFamily="50" charset="-128"/>
              </a:rPr>
              <a:t>安全衛生推進者として、これからの</a:t>
            </a:r>
          </a:p>
          <a:p>
            <a:pPr eaLnBrk="1" hangingPunct="1">
              <a:spcBef>
                <a:spcPct val="10000"/>
              </a:spcBef>
              <a:buFontTx/>
              <a:buNone/>
            </a:pPr>
            <a:r>
              <a:rPr lang="ja-JP" altLang="en-US" sz="3600" b="1">
                <a:latin typeface="HG丸ｺﾞｼｯｸM-PRO" pitchFamily="50" charset="-128"/>
                <a:ea typeface="HG丸ｺﾞｼｯｸM-PRO" pitchFamily="50" charset="-128"/>
              </a:rPr>
              <a:t>ご活躍をお祈りいたします。</a:t>
            </a:r>
          </a:p>
        </p:txBody>
      </p:sp>
      <p:sp>
        <p:nvSpPr>
          <p:cNvPr id="91141" name="Text Box 20"/>
          <p:cNvSpPr txBox="1">
            <a:spLocks noChangeArrowheads="1"/>
          </p:cNvSpPr>
          <p:nvPr/>
        </p:nvSpPr>
        <p:spPr bwMode="auto">
          <a:xfrm>
            <a:off x="457200" y="1371600"/>
            <a:ext cx="8458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kumimoji="0" lang="ja-JP" altLang="en-US" sz="3600">
                <a:solidFill>
                  <a:srgbClr val="000066"/>
                </a:solidFill>
                <a:latin typeface="HG丸ｺﾞｼｯｸM-PRO" pitchFamily="50" charset="-128"/>
                <a:ea typeface="HG丸ｺﾞｼｯｸM-PRO" pitchFamily="50" charset="-128"/>
              </a:rPr>
              <a:t>以上で</a:t>
            </a:r>
          </a:p>
          <a:p>
            <a:pPr>
              <a:spcBef>
                <a:spcPct val="0"/>
              </a:spcBef>
              <a:buFontTx/>
              <a:buNone/>
            </a:pPr>
            <a:r>
              <a:rPr kumimoji="0" lang="ja-JP" altLang="en-US" sz="3600" dirty="0">
                <a:solidFill>
                  <a:srgbClr val="000066"/>
                </a:solidFill>
                <a:latin typeface="HG丸ｺﾞｼｯｸM-PRO" pitchFamily="50" charset="-128"/>
                <a:ea typeface="HG丸ｺﾞｼｯｸM-PRO" pitchFamily="50" charset="-128"/>
              </a:rPr>
              <a:t>第１章の講習は終了です。</a:t>
            </a:r>
          </a:p>
          <a:p>
            <a:pPr>
              <a:spcBef>
                <a:spcPct val="0"/>
              </a:spcBef>
              <a:buFontTx/>
              <a:buNone/>
            </a:pPr>
            <a:endParaRPr kumimoji="0" lang="ja-JP" altLang="en-US" sz="3600" dirty="0">
              <a:solidFill>
                <a:srgbClr val="000066"/>
              </a:solidFill>
              <a:latin typeface="HG丸ｺﾞｼｯｸM-PRO" pitchFamily="50" charset="-128"/>
              <a:ea typeface="HG丸ｺﾞｼｯｸM-PRO" pitchFamily="50" charset="-128"/>
            </a:endParaRPr>
          </a:p>
          <a:p>
            <a:pPr>
              <a:spcBef>
                <a:spcPct val="0"/>
              </a:spcBef>
              <a:buFontTx/>
              <a:buNone/>
            </a:pPr>
            <a:r>
              <a:rPr kumimoji="0" lang="ja-JP" altLang="en-US" sz="3600" dirty="0">
                <a:solidFill>
                  <a:srgbClr val="000066"/>
                </a:solidFill>
                <a:latin typeface="HG丸ｺﾞｼｯｸM-PRO" pitchFamily="50" charset="-128"/>
                <a:ea typeface="HG丸ｺﾞｼｯｸM-PRO" pitchFamily="50" charset="-128"/>
              </a:rPr>
              <a:t>長時間お疲れさま</a:t>
            </a:r>
            <a:r>
              <a:rPr kumimoji="0" lang="ja-JP" altLang="en-US" sz="3600" dirty="0" err="1">
                <a:solidFill>
                  <a:srgbClr val="000066"/>
                </a:solidFill>
                <a:latin typeface="HG丸ｺﾞｼｯｸM-PRO" pitchFamily="50" charset="-128"/>
                <a:ea typeface="HG丸ｺﾞｼｯｸM-PRO" pitchFamily="50" charset="-128"/>
              </a:rPr>
              <a:t>で</a:t>
            </a:r>
            <a:r>
              <a:rPr kumimoji="0" lang="ja-JP" altLang="en-US" sz="3600" dirty="0">
                <a:solidFill>
                  <a:srgbClr val="000066"/>
                </a:solidFill>
                <a:latin typeface="HG丸ｺﾞｼｯｸM-PRO" pitchFamily="50" charset="-128"/>
                <a:ea typeface="HG丸ｺﾞｼｯｸM-PRO" pitchFamily="50" charset="-128"/>
              </a:rPr>
              <a:t>した。</a:t>
            </a:r>
          </a:p>
        </p:txBody>
      </p:sp>
      <p:sp>
        <p:nvSpPr>
          <p:cNvPr id="9114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C15F4526-F670-4636-AFE3-2109C54E3BD1}" type="slidenum">
              <a:rPr lang="en-US" altLang="ja-JP" sz="1400" smtClean="0"/>
              <a:pPr>
                <a:spcBef>
                  <a:spcPct val="0"/>
                </a:spcBef>
                <a:buFontTx/>
                <a:buNone/>
              </a:pPr>
              <a:t>96</a:t>
            </a:fld>
            <a:endParaRPr lang="en-US" altLang="ja-JP" sz="1400" smtClean="0"/>
          </a:p>
        </p:txBody>
      </p:sp>
      <p:pic>
        <p:nvPicPr>
          <p:cNvPr id="2" name="図 1"/>
          <p:cNvPicPr>
            <a:picLocks noChangeAspect="1"/>
          </p:cNvPicPr>
          <p:nvPr/>
        </p:nvPicPr>
        <p:blipFill>
          <a:blip r:embed="rId3"/>
          <a:stretch>
            <a:fillRect/>
          </a:stretch>
        </p:blipFill>
        <p:spPr>
          <a:xfrm>
            <a:off x="457200" y="152400"/>
            <a:ext cx="1904762" cy="1282540"/>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12852</TotalTime>
  <Words>3487</Words>
  <Application>Microsoft Office PowerPoint</Application>
  <PresentationFormat>画面に合わせる (4:3)</PresentationFormat>
  <Paragraphs>1546</Paragraphs>
  <Slides>96</Slides>
  <Notes>33</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2</vt:i4>
      </vt:variant>
      <vt:variant>
        <vt:lpstr>スライド タイトル</vt:lpstr>
      </vt:variant>
      <vt:variant>
        <vt:i4>96</vt:i4>
      </vt:variant>
    </vt:vector>
  </HeadingPairs>
  <TitlesOfParts>
    <vt:vector size="107" baseType="lpstr">
      <vt:lpstr>HGｺﾞｼｯｸM</vt:lpstr>
      <vt:lpstr>HG丸ｺﾞｼｯｸM-PRO</vt:lpstr>
      <vt:lpstr>ＭＳ Ｐゴシック</vt:lpstr>
      <vt:lpstr>ＭＳ ゴシック</vt:lpstr>
      <vt:lpstr>Arial</vt:lpstr>
      <vt:lpstr>Calibri</vt:lpstr>
      <vt:lpstr>Times New Roman</vt:lpstr>
      <vt:lpstr>Wingdings</vt:lpstr>
      <vt:lpstr>標準デザイン</vt:lpstr>
      <vt:lpstr>ビットマップ イメージ</vt:lpstr>
      <vt:lpstr>Photo Editor ｲﾒｰｼﾞ</vt:lpstr>
      <vt:lpstr>PowerPoint プレゼンテーション</vt:lpstr>
      <vt:lpstr>第１章でお話すること</vt:lpstr>
      <vt:lpstr>１　安全衛生推進者の 役割と職務</vt:lpstr>
      <vt:lpstr>PowerPoint プレゼンテーション</vt:lpstr>
      <vt:lpstr>労働災害とは</vt:lpstr>
      <vt:lpstr>安全配慮義務とは</vt:lpstr>
      <vt:lpstr>メンタルヘルスと企業責任</vt:lpstr>
      <vt:lpstr>労働災害に対する責任の範囲</vt:lpstr>
      <vt:lpstr>安全軽視は 企業の命取り</vt:lpstr>
      <vt:lpstr>災害発生の場合の責任</vt:lpstr>
      <vt:lpstr>PowerPoint プレゼンテーション</vt:lpstr>
      <vt:lpstr>両罰規定</vt:lpstr>
      <vt:lpstr>PowerPoint プレゼンテーション</vt:lpstr>
      <vt:lpstr>PowerPoint プレゼンテーション</vt:lpstr>
      <vt:lpstr>PowerPoint プレゼンテーション</vt:lpstr>
      <vt:lpstr>PowerPoint プレゼンテーション</vt:lpstr>
      <vt:lpstr>働く人の生命と安全を守 ることは事業者の責務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安全衛生管理の進め方</vt:lpstr>
      <vt:lpstr>PowerPoint プレゼンテーション</vt:lpstr>
      <vt:lpstr>PowerPoint プレゼンテーション</vt:lpstr>
      <vt:lpstr>PowerPoint プレゼンテーション</vt:lpstr>
      <vt:lpstr>PowerPoint プレゼンテーション</vt:lpstr>
      <vt:lpstr>労働安全衛生マネジメントシステムの指針公表（平成１１年）</vt:lpstr>
      <vt:lpstr>PowerPoint プレゼンテーション</vt:lpstr>
      <vt:lpstr>二つの災害ゼロ・・・</vt:lpstr>
      <vt:lpstr>PowerPoint プレゼンテーション</vt:lpstr>
      <vt:lpstr>PowerPoint プレゼンテーション</vt:lpstr>
      <vt:lpstr>PowerPoint プレゼンテーション</vt:lpstr>
      <vt:lpstr>PowerPoint プレゼンテーション</vt:lpstr>
      <vt:lpstr>３　安全衛生活動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労働災害の 原因調査と再発防止対策</vt:lpstr>
      <vt:lpstr>PowerPoint プレゼンテーション</vt:lpstr>
      <vt:lpstr>不安全な状態と不安全な行動 が認められた労働災害の割合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横浜南支部</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今泉吉男</dc:creator>
  <cp:lastModifiedBy>今泉 吉男</cp:lastModifiedBy>
  <cp:revision>1032</cp:revision>
  <cp:lastPrinted>2016-09-12T01:19:47Z</cp:lastPrinted>
  <dcterms:created xsi:type="dcterms:W3CDTF">2006-06-15T04:07:11Z</dcterms:created>
  <dcterms:modified xsi:type="dcterms:W3CDTF">2021-05-22T14:42:43Z</dcterms:modified>
</cp:coreProperties>
</file>