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"/>
  </p:notesMasterIdLst>
  <p:sldIdLst>
    <p:sldId id="285" r:id="rId2"/>
  </p:sldIdLst>
  <p:sldSz cx="7200900" cy="1008062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出張所無し版" id="{17BC2146-AA6F-45BE-9709-66303EF52D61}">
          <p14:sldIdLst/>
        </p14:section>
        <p14:section name="出張所有り版" id="{7F4280D6-FD1D-42F7-97F3-7458DDF1F2E7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0000"/>
    <a:srgbClr val="F79646"/>
    <a:srgbClr val="00CC66"/>
    <a:srgbClr val="FFCC00"/>
    <a:srgbClr val="CCFFCC"/>
    <a:srgbClr val="FFFFB3"/>
    <a:srgbClr val="FFFFCC"/>
    <a:srgbClr val="E46C0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9625" autoAdjust="0"/>
  </p:normalViewPr>
  <p:slideViewPr>
    <p:cSldViewPr>
      <p:cViewPr>
        <p:scale>
          <a:sx n="125" d="100"/>
          <a:sy n="125" d="100"/>
        </p:scale>
        <p:origin x="-816" y="4770"/>
      </p:cViewPr>
      <p:guideLst>
        <p:guide orient="horz" pos="317"/>
        <p:guide pos="91"/>
        <p:guide/>
        <p:guide pos="2268"/>
        <p:guide pos="44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C77CCC6-A751-484D-8E82-1FE08F4B01C3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49463" y="741363"/>
            <a:ext cx="2638425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E74F37-3216-44F2-A58D-D2BF9940D7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6294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2D9743-95A5-4348-B199-9346D1A1E59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131532"/>
            <a:ext cx="6120765" cy="2160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712356"/>
            <a:ext cx="5040630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4016-68F5-4C43-A676-C337E049DA72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5B2A-1A65-4D9C-8603-29C055C505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178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311F-C629-45DE-9BE3-DA93772F1E53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9C1F-CACE-4CE2-91FA-28406DDEB0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980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03694"/>
            <a:ext cx="1620203" cy="860119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6" y="403694"/>
            <a:ext cx="4740593" cy="860119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E745-280F-4AD0-A554-AFAC381CE463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164A-A7CC-495C-B44B-A8F15ABEC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577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5AD5-2EE8-4B6F-BBA4-3EFFA778BF1F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52C0-72E9-40C0-B452-9074D23EA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77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477735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3" y="4272601"/>
            <a:ext cx="6120765" cy="22051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CA3C-EC8A-4CFC-BEC4-FCD67EFE5CB9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DBFF-5951-46B6-89ED-096657CBA2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077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9A91-CD79-45E3-8AC3-621D8277870E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B869-C007-4DEE-9066-E9C894E82D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2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256475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196865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9" y="2256475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9" y="3196865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D7421-729C-4686-A4A5-73A18170B995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44D0-CB8C-48A2-ACFF-24956B276C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43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F5E5-942A-416E-BAE7-41ED8C1017B5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13F2-E87A-4EB6-B805-41AF79E130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83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EBC8-3473-4807-AFCC-1EE02B22FBC8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77FD-22B1-44C7-8147-452C671416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086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01360"/>
            <a:ext cx="2369047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3" y="401360"/>
            <a:ext cx="4025504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7" y="2109465"/>
            <a:ext cx="2369047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2120-7E21-4125-A0AF-CBC57BE4E4C7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30A5-E342-43D4-A381-D35FB10B18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461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3AC7-284E-441D-8CD9-4ADAFB89A039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AE88-14BB-45F9-A60C-1732F172E4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05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60363" y="403225"/>
            <a:ext cx="648017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60363" y="2352675"/>
            <a:ext cx="648017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363" y="9344025"/>
            <a:ext cx="1679575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3B0B70-A74D-4455-8B2A-F70483CD437C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625" y="9344025"/>
            <a:ext cx="22796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963" y="9344025"/>
            <a:ext cx="1679575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C80025-8E39-4B76-93C8-73EA3966B7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メモ 8"/>
          <p:cNvSpPr/>
          <p:nvPr/>
        </p:nvSpPr>
        <p:spPr>
          <a:xfrm>
            <a:off x="169088" y="2160044"/>
            <a:ext cx="6876000" cy="6012616"/>
          </a:xfrm>
          <a:prstGeom prst="foldedCorner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67307" y="5112320"/>
            <a:ext cx="6433264" cy="28803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69088" y="8316676"/>
            <a:ext cx="6878731" cy="1446904"/>
            <a:chOff x="402931" y="3527149"/>
            <a:chExt cx="6263737" cy="1945211"/>
          </a:xfrm>
        </p:grpSpPr>
        <p:sp>
          <p:nvSpPr>
            <p:cNvPr id="4" name="正方形/長方形 3"/>
            <p:cNvSpPr/>
            <p:nvPr/>
          </p:nvSpPr>
          <p:spPr>
            <a:xfrm>
              <a:off x="412750" y="3527149"/>
              <a:ext cx="6253918" cy="19452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ホームベース 2"/>
            <p:cNvSpPr/>
            <p:nvPr/>
          </p:nvSpPr>
          <p:spPr>
            <a:xfrm>
              <a:off x="402931" y="3527149"/>
              <a:ext cx="1546469" cy="1945211"/>
            </a:xfrm>
            <a:prstGeom prst="homePlate">
              <a:avLst>
                <a:gd name="adj" fmla="val 1931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>
                <a:lnSpc>
                  <a:spcPct val="110000"/>
                </a:lnSpc>
              </a:pPr>
              <a:r>
                <a:rPr lang="ja-JP" altLang="en-US" dirty="0" smtClean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お問合せや</a:t>
              </a:r>
              <a:endParaRPr lang="en-US" altLang="ja-JP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ja-JP" altLang="en-US" dirty="0" smtClean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ご相談は</a:t>
              </a:r>
              <a:endParaRPr kumimoji="1" lang="en-US" altLang="ja-JP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pPr algn="ctr">
                <a:lnSpc>
                  <a:spcPct val="110000"/>
                </a:lnSpc>
              </a:pPr>
              <a:r>
                <a:rPr lang="ja-JP" altLang="en-US" dirty="0" smtClean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こちらまで</a:t>
              </a:r>
              <a:endParaRPr lang="en-US" altLang="ja-JP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</p:grpSp>
      <p:pic>
        <p:nvPicPr>
          <p:cNvPr id="2051" name="図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15075" y="9836150"/>
            <a:ext cx="528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AutoShape 9"/>
          <p:cNvSpPr>
            <a:spLocks noChangeArrowheads="1"/>
          </p:cNvSpPr>
          <p:nvPr/>
        </p:nvSpPr>
        <p:spPr bwMode="auto">
          <a:xfrm>
            <a:off x="6845300" y="9894206"/>
            <a:ext cx="679450" cy="4680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pic>
        <p:nvPicPr>
          <p:cNvPr id="2053" name="図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1" y="-139700"/>
            <a:ext cx="525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-266700" y="-323850"/>
            <a:ext cx="679450" cy="51435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2055" name="AutoShape 5"/>
          <p:cNvSpPr>
            <a:spLocks noChangeArrowheads="1"/>
          </p:cNvSpPr>
          <p:nvPr/>
        </p:nvSpPr>
        <p:spPr bwMode="auto">
          <a:xfrm>
            <a:off x="915988" y="-336550"/>
            <a:ext cx="7256462" cy="51435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-944563" y="9914844"/>
            <a:ext cx="7258051" cy="468000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" name="角丸四角形 6"/>
          <p:cNvSpPr/>
          <p:nvPr/>
        </p:nvSpPr>
        <p:spPr>
          <a:xfrm>
            <a:off x="169087" y="971860"/>
            <a:ext cx="6840961" cy="792088"/>
          </a:xfrm>
          <a:prstGeom prst="roundRect">
            <a:avLst>
              <a:gd name="adj" fmla="val 12258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ja-JP" altLang="en-US" sz="29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itchFamily="50" charset="-128"/>
              </a:rPr>
              <a:t>神奈川</a:t>
            </a:r>
            <a:r>
              <a:rPr lang="ja-JP" altLang="en-US" sz="29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itchFamily="50" charset="-128"/>
              </a:rPr>
              <a:t>働き方改革推進支援センター</a:t>
            </a:r>
            <a:endParaRPr lang="en-US" altLang="ja-JP" sz="2900" spc="-1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69087" y="1871960"/>
            <a:ext cx="6877043" cy="468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6350">
            <a:solidFill>
              <a:srgbClr val="00B050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itchFamily="50" charset="-128"/>
              </a:rPr>
              <a:t>「働き方改革推進支援センター」って何？ 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56001" y="8347215"/>
            <a:ext cx="5489087" cy="1553638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神奈川県中小企業団体中央会受託</a:t>
            </a:r>
          </a:p>
          <a:p>
            <a:pPr marL="261938" latinLnBrk="1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　話：０４５－３０７－３７７５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　所：横浜市中区尾上町５－８０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神奈川中小企業センター９階</a:t>
            </a:r>
          </a:p>
          <a:p>
            <a:pPr marL="261938" latinLnBrk="1"/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専用メールアドレス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】hatarakikata@chuokai-kanagawa.or.jp</a:t>
            </a:r>
            <a:endParaRPr lang="ja-JP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" y="310431"/>
            <a:ext cx="72009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働き方改革</a:t>
            </a:r>
            <a:r>
              <a:rPr lang="en-US" altLang="ja-JP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に取り組む</a:t>
            </a:r>
            <a:endParaRPr lang="en-US" altLang="ja-JP" sz="20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企業･小規模事業者</a:t>
            </a: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の皆さまを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 </a:t>
            </a:r>
            <a:r>
              <a:rPr lang="en-US" altLang="ja-JP" sz="20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kumimoji="1" lang="ja-JP" altLang="en-US" sz="20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9870" y="2412020"/>
            <a:ext cx="6840960" cy="1476164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bIns="0" rtlCol="0" anchor="t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atinLnBrk="1">
              <a:lnSpc>
                <a:spcPct val="110000"/>
              </a:lnSpc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「働き方改革推進支援センター」は、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就業規則の作成方法、賃金規定の見直し、労働関係助成金の活用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</a:t>
            </a:r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働き方改革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に関連する様々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なご相談に総合的に対応し、支援することを目的として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、全国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47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都道府県に設置されています。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神奈川県においては、より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身近な場所できめ細かな相談支援を実施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するため「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出張所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」も設置していますので、是非お気軽にご利用ください。</a:t>
            </a:r>
            <a:endParaRPr lang="en-US" altLang="ja-JP" sz="1300" u="heavy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2295755" y="6552480"/>
            <a:ext cx="710741" cy="49592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3006496" y="6876493"/>
            <a:ext cx="1411091" cy="767448"/>
            <a:chOff x="1971384" y="4358268"/>
            <a:chExt cx="1502983" cy="571142"/>
          </a:xfrm>
        </p:grpSpPr>
        <p:pic>
          <p:nvPicPr>
            <p:cNvPr id="29" name="Picture 5" descr="C:\Users\THREP\AppData\Local\Microsoft\Windows\Temporary Internet Files\Content.IE5\8N6QB57C\MC900434807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1384" y="4389040"/>
              <a:ext cx="751616" cy="540370"/>
            </a:xfrm>
            <a:prstGeom prst="rect">
              <a:avLst/>
            </a:prstGeom>
            <a:noFill/>
          </p:spPr>
        </p:pic>
        <p:pic>
          <p:nvPicPr>
            <p:cNvPr id="30" name="Picture 83" descr="C:\Users\THREP\AppData\Local\Microsoft\Windows\Temporary Internet Files\Content.IE5\K3IGGGQG\MC900434814[1].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2760874" y="4358268"/>
              <a:ext cx="713493" cy="550403"/>
            </a:xfrm>
            <a:prstGeom prst="rect">
              <a:avLst/>
            </a:prstGeom>
            <a:noFill/>
          </p:spPr>
        </p:pic>
      </p:grpSp>
      <p:sp>
        <p:nvSpPr>
          <p:cNvPr id="31" name="四角形吹き出し 30"/>
          <p:cNvSpPr/>
          <p:nvPr/>
        </p:nvSpPr>
        <p:spPr>
          <a:xfrm>
            <a:off x="3006496" y="5311415"/>
            <a:ext cx="2142126" cy="380480"/>
          </a:xfrm>
          <a:prstGeom prst="wedgeRectCallout">
            <a:avLst>
              <a:gd name="adj1" fmla="val -22305"/>
              <a:gd name="adj2" fmla="val 741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36000" bIns="36000" rtlCol="0" anchor="ctr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商工会議所・商工会、中央会等で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セミナーの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開催や出張相談会を実施</a:t>
            </a: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295755" y="6369322"/>
            <a:ext cx="773169" cy="574413"/>
          </a:xfrm>
          <a:prstGeom prst="straightConnector1">
            <a:avLst/>
          </a:prstGeom>
          <a:ln w="38100">
            <a:solidFill>
              <a:schemeClr val="accent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63" y="5771235"/>
            <a:ext cx="1627039" cy="102489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471" y="5382376"/>
            <a:ext cx="1360840" cy="829984"/>
          </a:xfrm>
          <a:prstGeom prst="rect">
            <a:avLst/>
          </a:prstGeom>
        </p:spPr>
      </p:pic>
      <p:cxnSp>
        <p:nvCxnSpPr>
          <p:cNvPr id="41" name="直線矢印コネクタ 40"/>
          <p:cNvCxnSpPr/>
          <p:nvPr/>
        </p:nvCxnSpPr>
        <p:spPr>
          <a:xfrm>
            <a:off x="2348219" y="5832424"/>
            <a:ext cx="3016427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角丸四角形 50"/>
          <p:cNvSpPr/>
          <p:nvPr/>
        </p:nvSpPr>
        <p:spPr>
          <a:xfrm>
            <a:off x="4752468" y="6192464"/>
            <a:ext cx="1934630" cy="216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地域の商工会議所・商工会等</a:t>
            </a:r>
            <a:endParaRPr kumimoji="1" lang="ja-JP" altLang="en-US" sz="1050" dirty="0"/>
          </a:p>
        </p:txBody>
      </p:sp>
      <p:sp>
        <p:nvSpPr>
          <p:cNvPr id="52" name="角丸四角形 51"/>
          <p:cNvSpPr/>
          <p:nvPr/>
        </p:nvSpPr>
        <p:spPr>
          <a:xfrm>
            <a:off x="2916374" y="7596620"/>
            <a:ext cx="1627845" cy="216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中小企業等</a:t>
            </a:r>
            <a:endParaRPr kumimoji="1" lang="ja-JP" altLang="en-US" sz="1050" dirty="0"/>
          </a:p>
        </p:txBody>
      </p:sp>
      <p:sp>
        <p:nvSpPr>
          <p:cNvPr id="53" name="角丸四角形 52"/>
          <p:cNvSpPr/>
          <p:nvPr/>
        </p:nvSpPr>
        <p:spPr>
          <a:xfrm>
            <a:off x="542841" y="5919429"/>
            <a:ext cx="753353" cy="237007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出張所</a:t>
            </a:r>
          </a:p>
        </p:txBody>
      </p:sp>
      <p:sp>
        <p:nvSpPr>
          <p:cNvPr id="59" name="四角形吹き出し 58"/>
          <p:cNvSpPr/>
          <p:nvPr/>
        </p:nvSpPr>
        <p:spPr>
          <a:xfrm>
            <a:off x="4799908" y="6865803"/>
            <a:ext cx="1792780" cy="380480"/>
          </a:xfrm>
          <a:prstGeom prst="wedgeRectCallout">
            <a:avLst>
              <a:gd name="adj1" fmla="val -36955"/>
              <a:gd name="adj2" fmla="val -96319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36000" bIns="36000" rtlCol="0" anchor="ctr">
            <a:spAutoFit/>
          </a:bodyPr>
          <a:lstStyle/>
          <a:p>
            <a:pPr marL="108000" indent="-108000"/>
            <a:r>
              <a:rPr lang="ja-JP" altLang="en-US" sz="10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▶ 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身近な場所での、セミナーや　出張</a:t>
            </a:r>
            <a:r>
              <a:rPr lang="ja-JP" altLang="en-US" sz="1000" b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相談会への参加</a:t>
            </a:r>
          </a:p>
        </p:txBody>
      </p:sp>
      <p:cxnSp>
        <p:nvCxnSpPr>
          <p:cNvPr id="69" name="直線矢印コネクタ 68"/>
          <p:cNvCxnSpPr/>
          <p:nvPr/>
        </p:nvCxnSpPr>
        <p:spPr>
          <a:xfrm flipH="1">
            <a:off x="4360223" y="6502873"/>
            <a:ext cx="867248" cy="495004"/>
          </a:xfrm>
          <a:prstGeom prst="straightConnector1">
            <a:avLst/>
          </a:prstGeom>
          <a:ln w="38100">
            <a:solidFill>
              <a:schemeClr val="accent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16074" y="3651547"/>
            <a:ext cx="4932548" cy="1424769"/>
          </a:xfrm>
          <a:prstGeom prst="rect">
            <a:avLst/>
          </a:prstGeom>
          <a:noFill/>
          <a:ln>
            <a:noFill/>
          </a:ln>
        </p:spPr>
        <p:txBody>
          <a:bodyPr wrap="square" tIns="72000" bIns="0" rtlCol="0" anchor="t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atinLnBrk="1">
              <a:lnSpc>
                <a:spcPct val="120000"/>
              </a:lnSpc>
            </a:pPr>
            <a:r>
              <a:rPr lang="ja-JP" altLang="en-US" sz="1400" b="1" dirty="0" smtClean="0">
                <a:solidFill>
                  <a:srgbClr val="F796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 以下の４つの取組をワンストップで</a:t>
            </a:r>
            <a:r>
              <a:rPr lang="ja-JP" altLang="en-US" sz="15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5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  <a:endParaRPr lang="en-US" altLang="ja-JP" sz="1500" b="1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lnSpc>
                <a:spcPct val="120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① 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長時間労働の是正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lnSpc>
                <a:spcPct val="120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② </a:t>
            </a:r>
            <a:r>
              <a:rPr lang="ja-JP" altLang="en-US" sz="1400" b="1" i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同一</a:t>
            </a:r>
            <a:r>
              <a:rPr lang="ja-JP" altLang="en-US" sz="1400" b="1" i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労働同一賃金等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非正規雇用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労働者の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処遇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lnSpc>
                <a:spcPct val="120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③ 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生産性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向上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による賃金引上げ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lnSpc>
                <a:spcPct val="120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④ </a:t>
            </a:r>
            <a:r>
              <a:rPr lang="ja-JP" altLang="en-US" sz="1400" b="1" i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人手不足の解消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に向けた雇用管理改善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3049" y="180000"/>
            <a:ext cx="166720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事業主の皆さまへ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4932598" y="3723555"/>
            <a:ext cx="1867973" cy="1280753"/>
          </a:xfrm>
          <a:prstGeom prst="wedgeRoundRectCallout">
            <a:avLst>
              <a:gd name="adj1" fmla="val -61202"/>
              <a:gd name="adj2" fmla="val -36718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32598" y="3792934"/>
            <a:ext cx="2043212" cy="1476164"/>
          </a:xfrm>
          <a:prstGeom prst="rect">
            <a:avLst/>
          </a:prstGeom>
          <a:noFill/>
          <a:ln>
            <a:noFill/>
          </a:ln>
        </p:spPr>
        <p:txBody>
          <a:bodyPr wrap="square" lIns="180000" tIns="72000" bIns="0" rtlCol="0" anchor="t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atinLnBrk="1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例えば、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のようなこと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を総合的に検討して支援！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spcBef>
                <a:spcPts val="4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・弾力的な労働時間制度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spcBef>
                <a:spcPts val="4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・業種に応じた業務プロ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セス等の見直し方法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>
              <a:spcBef>
                <a:spcPts val="4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・利用できる国の助成金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atinLnBrk="1"/>
            <a:endParaRPr lang="en-US" altLang="ja-JP" sz="1000" u="heavy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雲形吹き出し 14"/>
          <p:cNvSpPr/>
          <p:nvPr/>
        </p:nvSpPr>
        <p:spPr>
          <a:xfrm>
            <a:off x="4644565" y="7412698"/>
            <a:ext cx="2540459" cy="1005049"/>
          </a:xfrm>
          <a:prstGeom prst="cloudCallout">
            <a:avLst>
              <a:gd name="adj1" fmla="val -54304"/>
              <a:gd name="adj2" fmla="val 57768"/>
            </a:avLst>
          </a:prstGeom>
          <a:solidFill>
            <a:schemeClr val="bg1"/>
          </a:solidFill>
          <a:ln w="190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81864" y="7488584"/>
            <a:ext cx="1986938" cy="858630"/>
          </a:xfrm>
          <a:prstGeom prst="rect">
            <a:avLst/>
          </a:prstGeom>
          <a:noFill/>
          <a:ln>
            <a:noFill/>
          </a:ln>
        </p:spPr>
        <p:txBody>
          <a:bodyPr wrap="square" lIns="0" tIns="0" bIns="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61938" latinLnBrk="1"/>
            <a:r>
              <a:rPr lang="ja-JP" altLang="en-US" sz="12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お問合せ、ご相談は、</a:t>
            </a:r>
            <a:endParaRPr lang="en-US" altLang="ja-JP" sz="1200" b="1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r>
              <a:rPr lang="ja-JP" altLang="en-US" sz="12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電話・メール</a:t>
            </a:r>
            <a:r>
              <a:rPr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来所等のいずれでも可能です。</a:t>
            </a:r>
            <a:endParaRPr lang="ja-JP" altLang="ja-JP" sz="12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59477" y="5685009"/>
            <a:ext cx="753353" cy="237007"/>
          </a:xfrm>
          <a:prstGeom prst="roundRect">
            <a:avLst>
              <a:gd name="adj" fmla="val 50000"/>
            </a:avLst>
          </a:prstGeom>
          <a:noFill/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b="1" dirty="0">
                <a:solidFill>
                  <a:srgbClr val="007E39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＋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493611" y="5221911"/>
            <a:ext cx="2350755" cy="4680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働き方改革推進支援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センター</a:t>
            </a:r>
            <a:endParaRPr lang="en-US" altLang="ja-JP" sz="1200" b="1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47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都道府県に設置）</a:t>
            </a:r>
            <a:endParaRPr kumimoji="1" lang="ja-JP" altLang="en-US" sz="900" dirty="0"/>
          </a:p>
        </p:txBody>
      </p:sp>
      <p:sp>
        <p:nvSpPr>
          <p:cNvPr id="46" name="四角形吹き出し 45"/>
          <p:cNvSpPr/>
          <p:nvPr/>
        </p:nvSpPr>
        <p:spPr>
          <a:xfrm>
            <a:off x="2748160" y="6013176"/>
            <a:ext cx="1896405" cy="534368"/>
          </a:xfrm>
          <a:prstGeom prst="wedgeRectCallout">
            <a:avLst>
              <a:gd name="adj1" fmla="val -37234"/>
              <a:gd name="adj2" fmla="val 73544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36000" bIns="36000" rtlCol="0" anchor="ctr">
            <a:spAutoFit/>
          </a:bodyPr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▶ 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電話</a:t>
            </a:r>
            <a:r>
              <a:rPr lang="ja-JP" altLang="en-US" sz="1000" b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・メール、来所に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よる相談</a:t>
            </a:r>
            <a:endParaRPr lang="en-US" altLang="ja-JP" sz="1000" b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18800" indent="-118800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（労働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時間制度、賃金制度等に関する一般的な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</p:txBody>
      </p:sp>
      <p:sp>
        <p:nvSpPr>
          <p:cNvPr id="47" name="四角形吹き出し 46"/>
          <p:cNvSpPr/>
          <p:nvPr/>
        </p:nvSpPr>
        <p:spPr>
          <a:xfrm>
            <a:off x="592802" y="6925306"/>
            <a:ext cx="2102237" cy="842145"/>
          </a:xfrm>
          <a:prstGeom prst="wedgeRectCallout">
            <a:avLst>
              <a:gd name="adj1" fmla="val 35436"/>
              <a:gd name="adj2" fmla="val -771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36000" bIns="36000" rtlCol="0" anchor="ctr">
            <a:spAutoFit/>
          </a:bodyPr>
          <a:lstStyle/>
          <a:p>
            <a:pPr marL="118800" indent="-118800"/>
            <a:r>
              <a:rPr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▶ </a:t>
            </a:r>
            <a:r>
              <a:rPr lang="ja-JP" altLang="en-US" sz="1000" b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ご希望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に応じて、労務</a:t>
            </a:r>
            <a:r>
              <a:rPr lang="ja-JP" altLang="en-US" sz="1000" b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管理・企業経営等の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専門家が企業への個別訪問によりコンサルティングを実施</a:t>
            </a:r>
            <a:endParaRPr lang="en-US" altLang="ja-JP" sz="1000" b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18800" indent="-118800"/>
            <a:r>
              <a:rPr lang="en-US" altLang="ja-JP" sz="10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（就業規則や賃金制度等の見直し、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18800" indent="-118800"/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労働時間短縮、賃金引上げ　など）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34387" y="8532700"/>
            <a:ext cx="5131097" cy="130430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00000"/>
              </a:lnSpc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61938" latinLnBrk="1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出張所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　話：０４６－２０４－６１１１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　所：海老名市めぐみ町６－２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海老名商工会議所内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latinLnBrk="1"/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7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FF0000"/>
          </a:solidFill>
        </a:ln>
      </a:spPr>
      <a:bodyPr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1050" b="1" dirty="0" smtClean="0">
            <a:latin typeface="HG丸ｺﾞｼｯｸM-PRO" pitchFamily="50" charset="-128"/>
            <a:ea typeface="HG丸ｺﾞｼｯｸM-PRO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Office PowerPoint</Application>
  <PresentationFormat>ユーザー設定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2017-04-07T06:22:58Z</dcterms:created>
  <dcterms:modified xsi:type="dcterms:W3CDTF">2018-07-03T06:15:13Z</dcterms:modified>
</cp:coreProperties>
</file>